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F680C4E4-395C-4277-85B1-CA4631524390}" type="datetimeFigureOut">
              <a:rPr lang="en-US" smtClean="0"/>
              <a:t>7/17/2021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257536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680C4E4-395C-4277-85B1-CA4631524390}" type="datetimeFigureOut">
              <a:rPr lang="en-US" smtClean="0"/>
              <a:t>7/17/2021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99639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680C4E4-395C-4277-85B1-CA4631524390}" type="datetimeFigureOut">
              <a:rPr lang="en-US" smtClean="0"/>
              <a:t>7/17/2021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318300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F680C4E4-395C-4277-85B1-CA4631524390}" type="datetimeFigureOut">
              <a:rPr lang="en-US" smtClean="0"/>
              <a:t>7/17/2021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374766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F680C4E4-395C-4277-85B1-CA4631524390}" type="datetimeFigureOut">
              <a:rPr lang="en-US" smtClean="0"/>
              <a:t>7/17/2021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134015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F680C4E4-395C-4277-85B1-CA4631524390}" type="datetimeFigureOut">
              <a:rPr lang="en-US" smtClean="0"/>
              <a:t>7/17/2021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6249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F680C4E4-395C-4277-85B1-CA4631524390}" type="datetimeFigureOut">
              <a:rPr lang="en-US" smtClean="0"/>
              <a:t>7/17/2021</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398669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F680C4E4-395C-4277-85B1-CA4631524390}" type="datetimeFigureOut">
              <a:rPr lang="en-US" smtClean="0"/>
              <a:t>7/17/2021</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281654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80C4E4-395C-4277-85B1-CA4631524390}" type="datetimeFigureOut">
              <a:rPr lang="en-US" smtClean="0"/>
              <a:t>7/17/2021</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331692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680C4E4-395C-4277-85B1-CA4631524390}" type="datetimeFigureOut">
              <a:rPr lang="en-US" smtClean="0"/>
              <a:t>7/17/2021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222166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680C4E4-395C-4277-85B1-CA4631524390}" type="datetimeFigureOut">
              <a:rPr lang="en-US" smtClean="0"/>
              <a:t>7/17/2021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C2E7FB2-3F71-445A-B935-6EDE98804724}" type="slidenum">
              <a:rPr lang="en-US" smtClean="0"/>
              <a:t>‹N°›</a:t>
            </a:fld>
            <a:endParaRPr lang="en-US"/>
          </a:p>
        </p:txBody>
      </p:sp>
    </p:spTree>
    <p:extLst>
      <p:ext uri="{BB962C8B-B14F-4D97-AF65-F5344CB8AC3E}">
        <p14:creationId xmlns:p14="http://schemas.microsoft.com/office/powerpoint/2010/main" val="238041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0C4E4-395C-4277-85B1-CA4631524390}" type="datetimeFigureOut">
              <a:rPr lang="en-US" smtClean="0"/>
              <a:t>7/17/2021</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E7FB2-3F71-445A-B935-6EDE98804724}" type="slidenum">
              <a:rPr lang="en-US" smtClean="0"/>
              <a:t>‹N°›</a:t>
            </a:fld>
            <a:endParaRPr lang="en-US"/>
          </a:p>
        </p:txBody>
      </p:sp>
    </p:spTree>
    <p:extLst>
      <p:ext uri="{BB962C8B-B14F-4D97-AF65-F5344CB8AC3E}">
        <p14:creationId xmlns:p14="http://schemas.microsoft.com/office/powerpoint/2010/main" val="315535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QL" TargetMode="External"/><Relationship Id="rId3" Type="http://schemas.openxmlformats.org/officeDocument/2006/relationships/hyperlink" Target="https://en.wikipedia.org/wiki/Relational_database_management_system" TargetMode="External"/><Relationship Id="rId7" Type="http://schemas.openxmlformats.org/officeDocument/2006/relationships/hyperlink" Target="https://en.wikipedia.org/wiki/MySQL#cite_note-7"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Michael_Widenius"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MySQL#cite_note-6" TargetMode="External"/><Relationship Id="rId10" Type="http://schemas.openxmlformats.org/officeDocument/2006/relationships/hyperlink" Target="https://en.wikipedia.org/wiki/Relational_database" TargetMode="External"/><Relationship Id="rId4" Type="http://schemas.openxmlformats.org/officeDocument/2006/relationships/hyperlink" Target="https://en.wikipedia.org/wiki/MySQL#cite_note-whatismysql-5" TargetMode="External"/><Relationship Id="rId9" Type="http://schemas.openxmlformats.org/officeDocument/2006/relationships/hyperlink" Target="https://en.wikipedia.org/wiki/Structured_Query_Language"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PostgreSQL#cite_note-design-14" TargetMode="External"/><Relationship Id="rId3" Type="http://schemas.openxmlformats.org/officeDocument/2006/relationships/hyperlink" Target="https://en.wikipedia.org/wiki/Relational_database_management_system" TargetMode="External"/><Relationship Id="rId7" Type="http://schemas.openxmlformats.org/officeDocument/2006/relationships/hyperlink" Target="https://en.wikipedia.org/wiki/University_of_California,_Berkeley" TargetMode="External"/><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Ingres_(database)" TargetMode="External"/><Relationship Id="rId11" Type="http://schemas.openxmlformats.org/officeDocument/2006/relationships/hyperlink" Target="https://en.wikipedia.org/wiki/PostgreSQL#cite_note-Project_name-16" TargetMode="External"/><Relationship Id="rId5" Type="http://schemas.openxmlformats.org/officeDocument/2006/relationships/hyperlink" Target="https://en.wikipedia.org/wiki/SQL_compliance" TargetMode="External"/><Relationship Id="rId10" Type="http://schemas.openxmlformats.org/officeDocument/2006/relationships/hyperlink" Target="https://en.wikipedia.org/wiki/SQL" TargetMode="External"/><Relationship Id="rId4" Type="http://schemas.openxmlformats.org/officeDocument/2006/relationships/hyperlink" Target="https://en.wikipedia.org/wiki/Extensibility" TargetMode="External"/><Relationship Id="rId9" Type="http://schemas.openxmlformats.org/officeDocument/2006/relationships/hyperlink" Target="https://en.wikipedia.org/wiki/PostgreSQL#cite_note-about/history-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ostgresql.org/abou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595744"/>
            <a:ext cx="9144000" cy="1168545"/>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RDBMS </a:t>
            </a:r>
          </a:p>
        </p:txBody>
      </p:sp>
      <p:sp>
        <p:nvSpPr>
          <p:cNvPr id="3" name="Sous-titre 2"/>
          <p:cNvSpPr>
            <a:spLocks noGrp="1"/>
          </p:cNvSpPr>
          <p:nvPr>
            <p:ph type="subTitle" idx="1"/>
          </p:nvPr>
        </p:nvSpPr>
        <p:spPr>
          <a:xfrm>
            <a:off x="1524000" y="2161165"/>
            <a:ext cx="9144000" cy="3103562"/>
          </a:xfrm>
        </p:spPr>
        <p:style>
          <a:lnRef idx="1">
            <a:schemeClr val="accent1"/>
          </a:lnRef>
          <a:fillRef idx="3">
            <a:schemeClr val="accent1"/>
          </a:fillRef>
          <a:effectRef idx="2">
            <a:schemeClr val="accent1"/>
          </a:effectRef>
          <a:fontRef idx="minor">
            <a:schemeClr val="lt1"/>
          </a:fontRef>
        </p:style>
        <p:txBody>
          <a:bodyPr>
            <a:normAutofit fontScale="92500" lnSpcReduction="20000"/>
          </a:bodyPr>
          <a:lstStyle/>
          <a:p>
            <a:r>
              <a:rPr lang="en-US" dirty="0"/>
              <a:t>An RDBMS is </a:t>
            </a:r>
            <a:r>
              <a:rPr lang="en-US" b="1" dirty="0"/>
              <a:t>a type of database management system</a:t>
            </a:r>
            <a:r>
              <a:rPr lang="en-US" dirty="0"/>
              <a:t> (DBMS) that stores data in a row-based table structure which connects related data elements. An RDBMS includes functions that maintain the security, accuracy, integrity and consistency of the data. This is different than the file storage used in a DBMS</a:t>
            </a:r>
            <a:r>
              <a:rPr lang="en-US" dirty="0" smtClean="0"/>
              <a:t>.</a:t>
            </a:r>
          </a:p>
          <a:p>
            <a:r>
              <a:rPr lang="en-US" dirty="0"/>
              <a:t>The RDBMS is the most popular database system among organizations across the world. It provides a dependable method of storing and retrieving large amounts of data while offering a combination of system performance and ease of implementation</a:t>
            </a:r>
            <a:r>
              <a:rPr lang="en-US" dirty="0" smtClean="0"/>
              <a:t>.</a:t>
            </a:r>
          </a:p>
          <a:p>
            <a:r>
              <a:rPr lang="en-US" dirty="0" smtClean="0"/>
              <a:t/>
            </a:r>
            <a:br>
              <a:rPr lang="en-US" dirty="0" smtClean="0"/>
            </a:br>
            <a:r>
              <a:rPr lang="en-US" dirty="0" smtClean="0"/>
              <a:t>In this presentation we go to set three types of RDBMS which : MySQL, PostgreSQL and SQL SERVER .</a:t>
            </a:r>
            <a:endParaRPr lang="fr-FR" dirty="0"/>
          </a:p>
          <a:p>
            <a:endParaRPr lang="en-US" dirty="0"/>
          </a:p>
        </p:txBody>
      </p:sp>
    </p:spTree>
    <p:extLst>
      <p:ext uri="{BB962C8B-B14F-4D97-AF65-F5344CB8AC3E}">
        <p14:creationId xmlns:p14="http://schemas.microsoft.com/office/powerpoint/2010/main" val="1562194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fr-FR" sz="4800" dirty="0" smtClean="0"/>
              <a:t/>
            </a:r>
            <a:br>
              <a:rPr lang="fr-FR" sz="4800" dirty="0" smtClean="0"/>
            </a:br>
            <a:r>
              <a:rPr lang="fr-FR" sz="4800" dirty="0" smtClean="0"/>
              <a:t>MySQL</a:t>
            </a:r>
            <a:br>
              <a:rPr lang="fr-FR" sz="4800" dirty="0" smtClean="0"/>
            </a:br>
            <a:endParaRPr lang="en-US" sz="4800" dirty="0"/>
          </a:p>
        </p:txBody>
      </p:sp>
      <p:sp>
        <p:nvSpPr>
          <p:cNvPr id="3" name="Espace réservé du contenu 2"/>
          <p:cNvSpPr>
            <a:spLocks noGrp="1"/>
          </p:cNvSpPr>
          <p:nvPr>
            <p:ph idx="1"/>
          </p:nvPr>
        </p:nvSpPr>
        <p:spPr>
          <a:xfrm>
            <a:off x="838200" y="2133599"/>
            <a:ext cx="10515600" cy="4043363"/>
          </a:xfrm>
        </p:spPr>
        <p:style>
          <a:lnRef idx="1">
            <a:schemeClr val="accent4"/>
          </a:lnRef>
          <a:fillRef idx="3">
            <a:schemeClr val="accent4"/>
          </a:fillRef>
          <a:effectRef idx="2">
            <a:schemeClr val="accent4"/>
          </a:effectRef>
          <a:fontRef idx="minor">
            <a:schemeClr val="lt1"/>
          </a:fontRef>
        </p:style>
        <p:txBody>
          <a:bodyPr>
            <a:normAutofit fontScale="92500" lnSpcReduction="10000"/>
          </a:bodyPr>
          <a:lstStyle/>
          <a:p>
            <a:r>
              <a:rPr lang="en-US" b="1" dirty="0" smtClean="0"/>
              <a:t>MySQL</a:t>
            </a:r>
            <a:r>
              <a:rPr lang="en-US" dirty="0"/>
              <a:t> is an </a:t>
            </a:r>
            <a:r>
              <a:rPr lang="en-US" dirty="0">
                <a:hlinkClick r:id="rId2" tooltip="Open-source software"/>
              </a:rPr>
              <a:t>open-source</a:t>
            </a:r>
            <a:r>
              <a:rPr lang="en-US" dirty="0"/>
              <a:t> </a:t>
            </a:r>
            <a:r>
              <a:rPr lang="en-US" dirty="0">
                <a:hlinkClick r:id="rId3" tooltip="Relational database management system"/>
              </a:rPr>
              <a:t>relational database management system</a:t>
            </a:r>
            <a:r>
              <a:rPr lang="en-US" dirty="0"/>
              <a:t> (RDBMS).</a:t>
            </a:r>
            <a:r>
              <a:rPr lang="en-US" baseline="30000" dirty="0">
                <a:hlinkClick r:id="rId4"/>
              </a:rPr>
              <a:t>[5]</a:t>
            </a:r>
            <a:r>
              <a:rPr lang="en-US" baseline="30000" dirty="0">
                <a:hlinkClick r:id="rId5"/>
              </a:rPr>
              <a:t>[6]</a:t>
            </a:r>
            <a:r>
              <a:rPr lang="en-US" dirty="0"/>
              <a:t> Its name is a combination of "My", the name of co-founder </a:t>
            </a:r>
            <a:r>
              <a:rPr lang="en-US" dirty="0">
                <a:hlinkClick r:id="rId6" tooltip="Michael Widenius"/>
              </a:rPr>
              <a:t>Michael </a:t>
            </a:r>
            <a:r>
              <a:rPr lang="en-US" dirty="0" err="1">
                <a:hlinkClick r:id="rId6" tooltip="Michael Widenius"/>
              </a:rPr>
              <a:t>Widenius</a:t>
            </a:r>
            <a:r>
              <a:rPr lang="en-US" dirty="0" err="1"/>
              <a:t>'s</a:t>
            </a:r>
            <a:r>
              <a:rPr lang="en-US" dirty="0"/>
              <a:t> daughter,</a:t>
            </a:r>
            <a:r>
              <a:rPr lang="en-US" baseline="30000" dirty="0">
                <a:hlinkClick r:id="rId7"/>
              </a:rPr>
              <a:t>[7]</a:t>
            </a:r>
            <a:r>
              <a:rPr lang="en-US" dirty="0"/>
              <a:t> and "</a:t>
            </a:r>
            <a:r>
              <a:rPr lang="en-US" dirty="0">
                <a:hlinkClick r:id="rId8" tooltip="SQL"/>
              </a:rPr>
              <a:t>SQL</a:t>
            </a:r>
            <a:r>
              <a:rPr lang="en-US" dirty="0"/>
              <a:t>", the abbreviation for </a:t>
            </a:r>
            <a:r>
              <a:rPr lang="en-US" dirty="0">
                <a:hlinkClick r:id="rId9" tooltip="Structured Query Language"/>
              </a:rPr>
              <a:t>Structured Query Language</a:t>
            </a:r>
            <a:r>
              <a:rPr lang="en-US" dirty="0"/>
              <a:t>. A </a:t>
            </a:r>
            <a:r>
              <a:rPr lang="en-US" dirty="0">
                <a:hlinkClick r:id="rId10" tooltip="GNU General Public License"/>
              </a:rPr>
              <a:t>relational database</a:t>
            </a:r>
            <a:r>
              <a:rPr lang="en-US" dirty="0"/>
              <a:t> organizes data into one or more data tables in which data types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a:t>
            </a:r>
            <a:r>
              <a:rPr lang="en-US" dirty="0">
                <a:hlinkClick r:id="rId11" tooltip="Operating system"/>
              </a:rPr>
              <a:t>operating system</a:t>
            </a:r>
            <a:r>
              <a:rPr lang="en-US" dirty="0"/>
              <a:t> to implement a relational database in a computer's storage system, manages users, allows for network access and facilitates testing database integrity and creation of backups.</a:t>
            </a:r>
          </a:p>
        </p:txBody>
      </p:sp>
    </p:spTree>
    <p:extLst>
      <p:ext uri="{BB962C8B-B14F-4D97-AF65-F5344CB8AC3E}">
        <p14:creationId xmlns:p14="http://schemas.microsoft.com/office/powerpoint/2010/main" val="3064933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pPr algn="ctr"/>
            <a:r>
              <a:rPr lang="en-US" dirty="0" smtClean="0"/>
              <a:t>PostgreSQL</a:t>
            </a:r>
            <a:endParaRPr lang="en-US" dirty="0"/>
          </a:p>
        </p:txBody>
      </p:sp>
      <p:sp>
        <p:nvSpPr>
          <p:cNvPr id="3" name="Espace réservé du contenu 2"/>
          <p:cNvSpPr>
            <a:spLocks noGrp="1"/>
          </p:cNvSpPr>
          <p:nvPr>
            <p:ph idx="1"/>
          </p:nvPr>
        </p:nvSpPr>
        <p:spPr>
          <a:xfrm>
            <a:off x="838200" y="2282825"/>
            <a:ext cx="10515600" cy="3674630"/>
          </a:xfrm>
        </p:spPr>
        <p:style>
          <a:lnRef idx="1">
            <a:schemeClr val="accent4"/>
          </a:lnRef>
          <a:fillRef idx="2">
            <a:schemeClr val="accent4"/>
          </a:fillRef>
          <a:effectRef idx="1">
            <a:schemeClr val="accent4"/>
          </a:effectRef>
          <a:fontRef idx="minor">
            <a:schemeClr val="dk1"/>
          </a:fontRef>
        </p:style>
        <p:txBody>
          <a:bodyPr/>
          <a:lstStyle/>
          <a:p>
            <a:r>
              <a:rPr lang="en-US" b="1" dirty="0"/>
              <a:t>PostgreSQL</a:t>
            </a:r>
            <a:r>
              <a:rPr lang="en-US" dirty="0"/>
              <a:t>  also known as </a:t>
            </a:r>
            <a:r>
              <a:rPr lang="en-US" b="1" dirty="0" err="1"/>
              <a:t>Postgres</a:t>
            </a:r>
            <a:r>
              <a:rPr lang="en-US" dirty="0"/>
              <a:t>, is a </a:t>
            </a:r>
            <a:r>
              <a:rPr lang="en-US" dirty="0">
                <a:hlinkClick r:id="rId2" tooltip="Free and open-source software"/>
              </a:rPr>
              <a:t>free and open-source</a:t>
            </a:r>
            <a:r>
              <a:rPr lang="en-US" dirty="0"/>
              <a:t> </a:t>
            </a:r>
            <a:r>
              <a:rPr lang="en-US" dirty="0">
                <a:hlinkClick r:id="rId3" tooltip="Relational database management system"/>
              </a:rPr>
              <a:t>relational database management system</a:t>
            </a:r>
            <a:r>
              <a:rPr lang="en-US" dirty="0"/>
              <a:t> (RDBMS) emphasizing </a:t>
            </a:r>
            <a:r>
              <a:rPr lang="en-US" dirty="0">
                <a:hlinkClick r:id="rId4" tooltip="Extensibility"/>
              </a:rPr>
              <a:t>extensibility</a:t>
            </a:r>
            <a:r>
              <a:rPr lang="en-US" dirty="0"/>
              <a:t> and </a:t>
            </a:r>
            <a:r>
              <a:rPr lang="en-US" dirty="0">
                <a:hlinkClick r:id="rId5" tooltip="SQL compliance"/>
              </a:rPr>
              <a:t>SQL compliance</a:t>
            </a:r>
            <a:r>
              <a:rPr lang="en-US" dirty="0"/>
              <a:t>. It was originally named POSTGRES, referring to its origins as a successor to the </a:t>
            </a:r>
            <a:r>
              <a:rPr lang="en-US" dirty="0">
                <a:hlinkClick r:id="rId6" tooltip="Ingres (database)"/>
              </a:rPr>
              <a:t>Ingres</a:t>
            </a:r>
            <a:r>
              <a:rPr lang="en-US" dirty="0"/>
              <a:t> database developed at the </a:t>
            </a:r>
            <a:r>
              <a:rPr lang="en-US" dirty="0">
                <a:hlinkClick r:id="rId7" tooltip="University of California, Berkeley"/>
              </a:rPr>
              <a:t>University of California, Berkeley</a:t>
            </a:r>
            <a:r>
              <a:rPr lang="en-US" dirty="0"/>
              <a:t>.</a:t>
            </a:r>
            <a:r>
              <a:rPr lang="en-US" baseline="30000" dirty="0">
                <a:hlinkClick r:id="rId8"/>
              </a:rPr>
              <a:t>[14]</a:t>
            </a:r>
            <a:r>
              <a:rPr lang="en-US" baseline="30000" dirty="0">
                <a:hlinkClick r:id="rId9"/>
              </a:rPr>
              <a:t>[15]</a:t>
            </a:r>
            <a:r>
              <a:rPr lang="en-US" dirty="0"/>
              <a:t> In 1996, the project was renamed to PostgreSQL to reflect its support for </a:t>
            </a:r>
            <a:r>
              <a:rPr lang="en-US" dirty="0">
                <a:hlinkClick r:id="rId10" tooltip="SQL"/>
              </a:rPr>
              <a:t>SQL</a:t>
            </a:r>
            <a:r>
              <a:rPr lang="en-US" dirty="0"/>
              <a:t>. After a review in 2007, the development team decided to keep the name PostgreSQL and the alias </a:t>
            </a:r>
            <a:r>
              <a:rPr lang="en-US" dirty="0" err="1"/>
              <a:t>Postgres</a:t>
            </a:r>
            <a:r>
              <a:rPr lang="en-US" dirty="0"/>
              <a:t>.</a:t>
            </a:r>
            <a:r>
              <a:rPr lang="en-US" baseline="30000" dirty="0">
                <a:hlinkClick r:id="rId11"/>
              </a:rPr>
              <a:t>[16]</a:t>
            </a:r>
            <a:endParaRPr lang="en-US" dirty="0"/>
          </a:p>
        </p:txBody>
      </p:sp>
    </p:spTree>
    <p:extLst>
      <p:ext uri="{BB962C8B-B14F-4D97-AF65-F5344CB8AC3E}">
        <p14:creationId xmlns:p14="http://schemas.microsoft.com/office/powerpoint/2010/main" val="1075151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dirty="0"/>
              <a:t>SQL </a:t>
            </a:r>
            <a:r>
              <a:rPr lang="en-US" dirty="0" smtClean="0"/>
              <a:t>Server</a:t>
            </a:r>
            <a:endParaRPr lang="en-US" dirty="0"/>
          </a:p>
        </p:txBody>
      </p:sp>
      <p:sp>
        <p:nvSpPr>
          <p:cNvPr id="3" name="Espace réservé du contenu 2"/>
          <p:cNvSpPr>
            <a:spLocks noGrp="1"/>
          </p:cNvSpPr>
          <p:nvPr>
            <p:ph idx="1"/>
          </p:nvPr>
        </p:nvSpPr>
        <p:spPr>
          <a:xfrm>
            <a:off x="838200" y="2036617"/>
            <a:ext cx="10515600" cy="4502727"/>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SQL Server is Microsoft's relational database management system (RDBMS). It is a full-featured database primarily designed to compete against competitors Oracle Database (DB) and MySQL.</a:t>
            </a:r>
          </a:p>
          <a:p>
            <a:r>
              <a:rPr lang="en-US" dirty="0"/>
              <a:t>Like all major RBDMS, SQL Server supports ANSI SQL, the standard SQL language. However, SQL Server also contains T-SQL, its own SQL </a:t>
            </a:r>
            <a:r>
              <a:rPr lang="en-US" dirty="0" err="1"/>
              <a:t>implemention</a:t>
            </a:r>
            <a:r>
              <a:rPr lang="en-US" dirty="0"/>
              <a:t>. SQL Server Management Studio (SSMS) (previously known as Enterprise Manager) is SQL Server's main interface tool, and it supports 32-bit and 64-bit environments.</a:t>
            </a:r>
          </a:p>
          <a:p>
            <a:r>
              <a:rPr lang="en-US" dirty="0"/>
              <a:t>SQL Server is sometimes referred to as MSSQL and Microsoft SQL Server.</a:t>
            </a:r>
          </a:p>
          <a:p>
            <a:endParaRPr lang="en-US" dirty="0"/>
          </a:p>
        </p:txBody>
      </p:sp>
    </p:spTree>
    <p:extLst>
      <p:ext uri="{BB962C8B-B14F-4D97-AF65-F5344CB8AC3E}">
        <p14:creationId xmlns:p14="http://schemas.microsoft.com/office/powerpoint/2010/main" val="604517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72943"/>
            <a:ext cx="10515600" cy="1325563"/>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b="1" dirty="0"/>
              <a:t>SQL Server, PostgreSQL, MySQL... what's the difference? </a:t>
            </a:r>
            <a:endParaRPr lang="en-US" dirty="0"/>
          </a:p>
        </p:txBody>
      </p:sp>
      <p:sp>
        <p:nvSpPr>
          <p:cNvPr id="3" name="Espace réservé du contenu 2"/>
          <p:cNvSpPr>
            <a:spLocks noGrp="1"/>
          </p:cNvSpPr>
          <p:nvPr>
            <p:ph idx="1"/>
          </p:nvPr>
        </p:nvSpPr>
        <p:spPr>
          <a:xfrm>
            <a:off x="838200" y="2559916"/>
            <a:ext cx="10515600" cy="3757757"/>
          </a:xfrm>
        </p:spPr>
        <p:style>
          <a:lnRef idx="1">
            <a:schemeClr val="accent5"/>
          </a:lnRef>
          <a:fillRef idx="2">
            <a:schemeClr val="accent5"/>
          </a:fillRef>
          <a:effectRef idx="1">
            <a:schemeClr val="accent5"/>
          </a:effectRef>
          <a:fontRef idx="minor">
            <a:schemeClr val="dk1"/>
          </a:fontRef>
        </p:style>
        <p:txBody>
          <a:bodyPr/>
          <a:lstStyle/>
          <a:p>
            <a:r>
              <a:rPr lang="en-US" dirty="0"/>
              <a:t>A </a:t>
            </a:r>
            <a:r>
              <a:rPr lang="en-US" b="1" dirty="0"/>
              <a:t>relational database</a:t>
            </a:r>
            <a:r>
              <a:rPr lang="en-US" dirty="0"/>
              <a:t> is a set of tables (datasets with rows and columns) that contain information relating to other tables in the database.</a:t>
            </a:r>
          </a:p>
          <a:p>
            <a:r>
              <a:rPr lang="en-US" dirty="0"/>
              <a:t>The diagram below contains information about columns in two tables in an example relational database. Both tables contain columns named </a:t>
            </a:r>
            <a:r>
              <a:rPr lang="en-US" dirty="0" err="1"/>
              <a:t>customer_id</a:t>
            </a:r>
            <a:r>
              <a:rPr lang="en-US" dirty="0"/>
              <a:t>, which establishes a relationship between the tables. As the company grows and records thousands (or millions) of orders, storing data in separate tables helps optimize for space and reduce the size of the database.</a:t>
            </a:r>
          </a:p>
          <a:p>
            <a:endParaRPr lang="en-US" dirty="0"/>
          </a:p>
        </p:txBody>
      </p:sp>
    </p:spTree>
    <p:extLst>
      <p:ext uri="{BB962C8B-B14F-4D97-AF65-F5344CB8AC3E}">
        <p14:creationId xmlns:p14="http://schemas.microsoft.com/office/powerpoint/2010/main" val="2884394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251455" y="790767"/>
            <a:ext cx="10289382" cy="5368374"/>
          </a:xfrm>
          <a:prstGeom prst="rect">
            <a:avLst/>
          </a:prstGeom>
        </p:spPr>
      </p:pic>
    </p:spTree>
    <p:extLst>
      <p:ext uri="{BB962C8B-B14F-4D97-AF65-F5344CB8AC3E}">
        <p14:creationId xmlns:p14="http://schemas.microsoft.com/office/powerpoint/2010/main" val="4084291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algn="ctr"/>
            <a:r>
              <a:rPr lang="en-US" b="1" dirty="0" smtClean="0"/>
              <a:t>What’s the difference?</a:t>
            </a:r>
            <a:br>
              <a:rPr lang="en-US" b="1" dirty="0" smtClean="0"/>
            </a:br>
            <a:endParaRPr lang="en-US" dirty="0"/>
          </a:p>
        </p:txBody>
      </p:sp>
      <p:sp>
        <p:nvSpPr>
          <p:cNvPr id="3" name="Espace réservé du contenu 2"/>
          <p:cNvSpPr>
            <a:spLocks noGrp="1"/>
          </p:cNvSpPr>
          <p:nvPr>
            <p:ph idx="1"/>
          </p:nvPr>
        </p:nvSpPr>
        <p:spPr>
          <a:xfrm>
            <a:off x="249381" y="1825625"/>
            <a:ext cx="11720945" cy="4351338"/>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r>
              <a:rPr lang="en-US" dirty="0" smtClean="0"/>
              <a:t>PostgreSQL</a:t>
            </a:r>
            <a:r>
              <a:rPr lang="en-US" dirty="0"/>
              <a:t>,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a:t>
            </a:r>
            <a:r>
              <a:rPr lang="en-US" dirty="0" smtClean="0"/>
              <a:t>platforms.</a:t>
            </a:r>
            <a:endParaRPr lang="en-US" dirty="0"/>
          </a:p>
          <a:p>
            <a:r>
              <a:rPr lang="en-US" dirty="0" smtClean="0"/>
              <a:t>    For </a:t>
            </a:r>
            <a:r>
              <a:rPr lang="en-US" dirty="0"/>
              <a:t>students who have little to no experience with SQL and are looking to gain </a:t>
            </a:r>
            <a:r>
              <a:rPr lang="en-US" dirty="0" smtClean="0"/>
              <a:t>   the </a:t>
            </a:r>
            <a:r>
              <a:rPr lang="en-US" dirty="0"/>
              <a:t>most broadly applicable skills, I recommend starting with PostgreSQL. Despite the overwhelming popularity of MySQL, PostgreSQL may be a better choice because its syntax most closely conforms to </a:t>
            </a:r>
            <a:r>
              <a:rPr lang="en-US" dirty="0">
                <a:hlinkClick r:id="rId2"/>
              </a:rPr>
              <a:t>Standard SQL</a:t>
            </a:r>
            <a:r>
              <a:rPr lang="en-US" dirty="0"/>
              <a:t>. This means that you can easily translate your skills to other database management systems such as MySQL or SQLite. For example, the query below aggregates data from a database of sales information. It contains a join, an aggregate function, and a filter. This syntax will generate identical results in all three database systems.</a:t>
            </a:r>
            <a:r>
              <a:rPr lang="en-US" dirty="0" smtClean="0"/>
              <a:t/>
            </a:r>
            <a:br>
              <a:rPr lang="en-US" dirty="0" smtClean="0"/>
            </a:br>
            <a:endParaRPr lang="en-US" dirty="0"/>
          </a:p>
        </p:txBody>
      </p:sp>
    </p:spTree>
    <p:extLst>
      <p:ext uri="{BB962C8B-B14F-4D97-AF65-F5344CB8AC3E}">
        <p14:creationId xmlns:p14="http://schemas.microsoft.com/office/powerpoint/2010/main" val="2182115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197726861"/>
              </p:ext>
            </p:extLst>
          </p:nvPr>
        </p:nvGraphicFramePr>
        <p:xfrm>
          <a:off x="0" y="0"/>
          <a:ext cx="12191998" cy="6857999"/>
        </p:xfrm>
        <a:graphic>
          <a:graphicData uri="http://schemas.openxmlformats.org/drawingml/2006/table">
            <a:tbl>
              <a:tblPr/>
              <a:tblGrid>
                <a:gridCol w="1529678">
                  <a:extLst>
                    <a:ext uri="{9D8B030D-6E8A-4147-A177-3AD203B41FA5}">
                      <a16:colId xmlns:a16="http://schemas.microsoft.com/office/drawing/2014/main" val="645779041"/>
                    </a:ext>
                  </a:extLst>
                </a:gridCol>
                <a:gridCol w="2665580">
                  <a:extLst>
                    <a:ext uri="{9D8B030D-6E8A-4147-A177-3AD203B41FA5}">
                      <a16:colId xmlns:a16="http://schemas.microsoft.com/office/drawing/2014/main" val="96649576"/>
                    </a:ext>
                  </a:extLst>
                </a:gridCol>
                <a:gridCol w="2665580">
                  <a:extLst>
                    <a:ext uri="{9D8B030D-6E8A-4147-A177-3AD203B41FA5}">
                      <a16:colId xmlns:a16="http://schemas.microsoft.com/office/drawing/2014/main" val="2801543503"/>
                    </a:ext>
                  </a:extLst>
                </a:gridCol>
                <a:gridCol w="2665580">
                  <a:extLst>
                    <a:ext uri="{9D8B030D-6E8A-4147-A177-3AD203B41FA5}">
                      <a16:colId xmlns:a16="http://schemas.microsoft.com/office/drawing/2014/main" val="4150765204"/>
                    </a:ext>
                  </a:extLst>
                </a:gridCol>
                <a:gridCol w="2665580">
                  <a:extLst>
                    <a:ext uri="{9D8B030D-6E8A-4147-A177-3AD203B41FA5}">
                      <a16:colId xmlns:a16="http://schemas.microsoft.com/office/drawing/2014/main" val="31723103"/>
                    </a:ext>
                  </a:extLst>
                </a:gridCol>
              </a:tblGrid>
              <a:tr h="606938">
                <a:tc>
                  <a:txBody>
                    <a:bodyPr/>
                    <a:lstStyle/>
                    <a:p>
                      <a:pPr algn="l" fontAlgn="ctr"/>
                      <a:r>
                        <a:rPr lang="en-US" sz="1200" dirty="0">
                          <a:effectLst/>
                          <a:latin typeface="Lato" panose="020F0502020204030203" pitchFamily="34" charset="0"/>
                        </a:rPr>
                        <a:t/>
                      </a:r>
                      <a:br>
                        <a:rPr lang="en-US" sz="1200" dirty="0">
                          <a:effectLst/>
                          <a:latin typeface="Lato" panose="020F0502020204030203" pitchFamily="34" charset="0"/>
                        </a:rPr>
                      </a:br>
                      <a:r>
                        <a:rPr lang="en-US" sz="1200" dirty="0">
                          <a:effectLst/>
                          <a:latin typeface="Lato" panose="020F0502020204030203" pitchFamily="34" charset="0"/>
                        </a:rPr>
                        <a:t>SQL Server</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algn="l" fontAlgn="ctr"/>
                      <a:r>
                        <a:rPr lang="en-US" sz="1200" dirty="0">
                          <a:effectLst/>
                          <a:latin typeface="Lato" panose="020F0502020204030203" pitchFamily="34" charset="0"/>
                        </a:rPr>
                        <a:t>MySQL</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algn="l" fontAlgn="ctr"/>
                      <a:r>
                        <a:rPr lang="en-US" sz="1200" dirty="0">
                          <a:effectLst/>
                          <a:latin typeface="Lato" panose="020F0502020204030203" pitchFamily="34" charset="0"/>
                        </a:rPr>
                        <a:t>PostgreSQL</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algn="l" fontAlgn="ctr"/>
                      <a:r>
                        <a:rPr lang="en-US" sz="1200" dirty="0">
                          <a:effectLst/>
                          <a:latin typeface="Lato" panose="020F0502020204030203" pitchFamily="34" charset="0"/>
                        </a:rPr>
                        <a:t>SQLite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endParaRPr lang="en-US" sz="1200" dirty="0"/>
                    </a:p>
                  </a:txBody>
                  <a:tcPr marL="59607" marR="59607" marT="29804" marB="29804">
                    <a:lnL w="9525" cap="flat" cmpd="sng" algn="ctr">
                      <a:solidFill>
                        <a:srgbClr val="E3E7E8"/>
                      </a:solidFill>
                      <a:prstDash val="solid"/>
                      <a:round/>
                      <a:headEnd type="none" w="med" len="med"/>
                      <a:tailEnd type="none" w="med" len="med"/>
                    </a:lnL>
                    <a:lnB w="9525" cap="flat" cmpd="sng" algn="ctr">
                      <a:solidFill>
                        <a:srgbClr val="E3E7E8"/>
                      </a:solidFill>
                      <a:prstDash val="solid"/>
                      <a:round/>
                      <a:headEnd type="none" w="med" len="med"/>
                      <a:tailEnd type="none" w="med" len="med"/>
                    </a:lnB>
                  </a:tcPr>
                </a:tc>
                <a:extLst>
                  <a:ext uri="{0D108BD9-81ED-4DB2-BD59-A6C34878D82A}">
                    <a16:rowId xmlns:a16="http://schemas.microsoft.com/office/drawing/2014/main" val="3013961786"/>
                  </a:ext>
                </a:extLst>
              </a:tr>
              <a:tr h="606938">
                <a:tc>
                  <a:txBody>
                    <a:bodyPr/>
                    <a:lstStyle/>
                    <a:p>
                      <a:pPr fontAlgn="ctr"/>
                      <a:r>
                        <a:rPr lang="en-US" sz="1200">
                          <a:effectLst/>
                        </a:rPr>
                        <a:t>SELECT ...</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3596788387"/>
                  </a:ext>
                </a:extLst>
              </a:tr>
              <a:tr h="1650711">
                <a:tc>
                  <a:txBody>
                    <a:bodyPr/>
                    <a:lstStyle/>
                    <a:p>
                      <a:pPr fontAlgn="ctr"/>
                      <a:r>
                        <a:rPr lang="en-US" sz="1200">
                          <a:effectLst/>
                        </a:rPr>
                        <a:t>Data from tables is case sensitive?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algn="l" fontAlgn="ctr"/>
                      <a:r>
                        <a:rPr lang="en-US" sz="1200" dirty="0">
                          <a:effectLst/>
                        </a:rPr>
                        <a:t>Yes WHERE name = ‘John’ Or WHERE name = ‘john’ are not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dirty="0">
                          <a:effectLst/>
                        </a:rPr>
                        <a:t>No WHERE name = ‘John’ Or WHERE name = ‘john’ are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Yes WHERE name = ‘John’ Or WHERE name = ‘john’ are not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Yes WHERE name = ‘John’ Or WHERE name = ‘john’ are not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3952476428"/>
                  </a:ext>
                </a:extLst>
              </a:tr>
              <a:tr h="867881">
                <a:tc>
                  <a:txBody>
                    <a:bodyPr/>
                    <a:lstStyle/>
                    <a:p>
                      <a:pPr fontAlgn="ctr"/>
                      <a:r>
                        <a:rPr lang="en-US" sz="1200">
                          <a:effectLst/>
                        </a:rPr>
                        <a:t>Using quotation marks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name = ‘John’ only</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name = ‘John’ or name = “John”</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name = ‘John’ only</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name = ‘John’ or name = “John”</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412381785"/>
                  </a:ext>
                </a:extLst>
              </a:tr>
              <a:tr h="867881">
                <a:tc>
                  <a:txBody>
                    <a:bodyPr/>
                    <a:lstStyle/>
                    <a:p>
                      <a:pPr fontAlgn="ctr"/>
                      <a:r>
                        <a:rPr lang="en-US" sz="1200">
                          <a:effectLst/>
                        </a:rPr>
                        <a:t>Aliases for columns and tables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SELECT AVG(col1)=avg1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SELECT AVG(col1) AS 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SELECT AVG(col1) AS 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SELECT AVG(col1) AS 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875867248"/>
                  </a:ext>
                </a:extLst>
              </a:tr>
              <a:tr h="1128825">
                <a:tc>
                  <a:txBody>
                    <a:bodyPr/>
                    <a:lstStyle/>
                    <a:p>
                      <a:pPr fontAlgn="ctr"/>
                      <a:r>
                        <a:rPr lang="en-US" sz="1200">
                          <a:effectLst/>
                        </a:rPr>
                        <a:t>Working with dates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GETDATE() DATEPART()</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CURDATE() CURTIME() EXTRACT()</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CURRENT_DATE() CURRENT_TIME() EXTRACT()</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DATE(‘now’) strftime()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2268864977"/>
                  </a:ext>
                </a:extLst>
              </a:tr>
              <a:tr h="1128825">
                <a:tc>
                  <a:txBody>
                    <a:bodyPr/>
                    <a:lstStyle/>
                    <a:p>
                      <a:pPr fontAlgn="ctr"/>
                      <a:r>
                        <a:rPr lang="en-US" sz="1200">
                          <a:effectLst/>
                        </a:rPr>
                        <a:t>Window functions i.e., OVER(), PARTITION BY()</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Yes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Yes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dirty="0">
                          <a:effectLst/>
                        </a:rPr>
                        <a:t>Yes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dirty="0">
                          <a:effectLst/>
                        </a:rPr>
                        <a:t>No (need to use subqueries instead)</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4292805672"/>
                  </a:ext>
                </a:extLst>
              </a:tr>
            </a:tbl>
          </a:graphicData>
        </a:graphic>
      </p:graphicFrame>
    </p:spTree>
    <p:extLst>
      <p:ext uri="{BB962C8B-B14F-4D97-AF65-F5344CB8AC3E}">
        <p14:creationId xmlns:p14="http://schemas.microsoft.com/office/powerpoint/2010/main" val="2521272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438</Words>
  <Application>Microsoft Office PowerPoint</Application>
  <PresentationFormat>Grand écran</PresentationFormat>
  <Paragraphs>52</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Lato</vt:lpstr>
      <vt:lpstr>Thème Office</vt:lpstr>
      <vt:lpstr>RDBMS </vt:lpstr>
      <vt:lpstr> MySQL </vt:lpstr>
      <vt:lpstr>PostgreSQL</vt:lpstr>
      <vt:lpstr>SQL Server</vt:lpstr>
      <vt:lpstr>SQL Server, PostgreSQL, MySQL... what's the difference? </vt:lpstr>
      <vt:lpstr>Présentation PowerPoint</vt:lpstr>
      <vt:lpstr>What’s the difference?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dc:title>
  <dc:creator>Hamza TOKO</dc:creator>
  <cp:lastModifiedBy>Hamza TOKO</cp:lastModifiedBy>
  <cp:revision>4</cp:revision>
  <dcterms:created xsi:type="dcterms:W3CDTF">2021-07-17T18:44:48Z</dcterms:created>
  <dcterms:modified xsi:type="dcterms:W3CDTF">2021-07-17T19:05:14Z</dcterms:modified>
</cp:coreProperties>
</file>