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8"/>
    <p:restoredTop sz="94663"/>
  </p:normalViewPr>
  <p:slideViewPr>
    <p:cSldViewPr snapToGrid="0" snapToObjects="1" showGuides="1">
      <p:cViewPr varScale="1">
        <p:scale>
          <a:sx n="112" d="100"/>
          <a:sy n="112" d="100"/>
        </p:scale>
        <p:origin x="4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CA2A-76BA-E048-B6C1-B8FBF084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792C8-2E0D-5343-A99C-72543AE25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ED42-504F-E24D-9521-BCC44DD1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6E47-3464-6C44-A3F6-84EE620F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7D3A-E7FC-964E-ABC7-8488C300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6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C517-55CC-BB4B-B70B-DDAD4AB9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ECF9-56CC-6042-BF4D-8CAF25A9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5704-1CB6-8544-ABC5-366E69E7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ABF6-FA8C-8549-890B-926C951E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EE95-30C2-CA46-8461-51B8C899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3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DBCDC-30D1-3E49-93F6-53DC219E1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D6352-D8C4-134D-B2C6-2774A1956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72BA-B630-E64A-8977-08DE56DD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0DED-EE6C-6947-8C38-D2737CAF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2906-3442-6F4A-BB4F-9F02CF0A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9760-EB1D-DB40-A92F-AE07B945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8D2A-972A-1549-A50C-BCE08A89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4808-7BB1-C341-8942-9A71A317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0780-A68D-434E-8008-59A646F3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583C-D7D8-A54F-ABAE-38468F11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90BD-6695-4745-973A-28A334E2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6799B-838E-D84D-8A1C-196E4B9B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5BED-58A8-6544-AA42-6945F7F4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706E-2920-DD46-9471-7F78F9AD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653A-2C9C-E642-9643-6EDFA5E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197D-8794-6941-801D-8366E03D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167C-8EA0-1248-BC92-C18F6376D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88616-5501-9843-8C06-129F21936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22730-3F1D-F348-9E46-227C272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0262E-0D66-084E-AB6D-E0D135B2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14814-0EEA-814A-AEC7-10A431B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1974-0373-4E4A-A52F-2510CA7D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CEF6-4824-2E47-BFC1-B36167F9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ED11B-274F-8E4F-A2D1-48938649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26ED-B0DC-5C43-ABF9-DB7201AC3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B9F6E-E7E8-8F4D-8330-271F71A21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8FF2C-0FC1-8047-9E46-5F1BFECA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FDE32-D8BE-AE48-9F87-04E9E80F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5C2D9-D383-794D-AF57-32B0409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8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4AE7-6398-8441-BB9E-45CBBD09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E5FEF-B8F1-2844-B311-F3FEC5D1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6DD3F-ED7D-B444-873A-F9E28DCA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390B-FE13-0B4B-A840-AD85EBA1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8BE10-33C2-DA43-A4F9-62C2FFC2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856D9-EA3E-E14B-ADAB-68B5184E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28162-5044-384F-B159-CE7D90B3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7B4A-3498-FD49-806B-64E4DA31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D2DB-469F-5843-A60D-75749087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7AE0-9595-E244-A129-A00A6E96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42CD4-7A6F-584D-882B-A2B6DE24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C24BC-F50A-0448-8350-7A928DD0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1F6A7-977E-E142-ACE9-7A837783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1865-8296-A841-839C-775F608B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4571-5984-8B40-8DF6-40EE7746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8E01A-4785-4949-ADBF-87261D5F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5808-778C-6E4E-94F1-6FE2FA2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A6CD-1A5E-834C-A5EB-C5F3F308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BE03-2343-FA4A-9B49-D1E2FB12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7ECC5-A077-8540-B91A-694C9467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5CA3-2BE9-054A-8333-B3328692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1824-0F5E-FC43-9BDB-BC7590572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38E6-6617-4544-8041-90A744483581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B861-1B27-DD4B-8CF0-C25D1884A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BF95-BB2F-A840-8987-5AB41B3D6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C8C4-5F38-354E-9955-613018ED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gdc.cancer.gov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dc.cancer.gov/about-data/gdc-data-processing/genomic-data-processing#ReferenceAlignment" TargetMode="External"/><Relationship Id="rId2" Type="http://schemas.openxmlformats.org/officeDocument/2006/relationships/hyperlink" Target="https://bioconductor.org/packages/release/bioc/html/TCGAbiolink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02B6-37BC-654B-B1FE-23CB381C5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Survival Modeling, Machine Learning Models, and Accessing TCGA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6481-DCA9-E64B-9DDE-53DA43409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Goodman</a:t>
            </a:r>
          </a:p>
          <a:p>
            <a:endParaRPr lang="en-US" dirty="0"/>
          </a:p>
          <a:p>
            <a:r>
              <a:rPr lang="en-US" dirty="0"/>
              <a:t>Some slides used from Germán Rodríguez Pop 509 course Princeton</a:t>
            </a:r>
          </a:p>
        </p:txBody>
      </p:sp>
    </p:spTree>
    <p:extLst>
      <p:ext uri="{BB962C8B-B14F-4D97-AF65-F5344CB8AC3E}">
        <p14:creationId xmlns:p14="http://schemas.microsoft.com/office/powerpoint/2010/main" val="308971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F965-149F-9E40-9C1E-5A07E7DE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F2B6-4D83-8140-8259-745F2F290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you compare multiple variable you do not need adjustment</a:t>
            </a:r>
          </a:p>
          <a:p>
            <a:r>
              <a:rPr lang="en-US" dirty="0"/>
              <a:t>Semi-parametric model and simple to test the assumptions</a:t>
            </a:r>
          </a:p>
          <a:p>
            <a:r>
              <a:rPr lang="en-US" dirty="0"/>
              <a:t>Can struggle when dealing with many variables</a:t>
            </a:r>
          </a:p>
          <a:p>
            <a:pPr lvl="1"/>
            <a:r>
              <a:rPr lang="en-US" dirty="0"/>
              <a:t>I don’t have a hard cut off here but 15+ you might want to get suspicious</a:t>
            </a:r>
          </a:p>
          <a:p>
            <a:r>
              <a:rPr lang="en-US" dirty="0"/>
              <a:t>Many adaptions </a:t>
            </a:r>
          </a:p>
          <a:p>
            <a:pPr lvl="1"/>
            <a:r>
              <a:rPr lang="en-US" dirty="0"/>
              <a:t>Lasso, net, and random forest</a:t>
            </a:r>
          </a:p>
          <a:p>
            <a:pPr lvl="1"/>
            <a:r>
              <a:rPr lang="en-US" dirty="0"/>
              <a:t>Essentially iteratively select variables and keep ones that are significant</a:t>
            </a:r>
          </a:p>
          <a:p>
            <a:pPr lvl="1"/>
            <a:r>
              <a:rPr lang="en-US" dirty="0"/>
              <a:t>Deep learning methods are best but require 10’s of thousands of samples</a:t>
            </a:r>
          </a:p>
        </p:txBody>
      </p:sp>
    </p:spTree>
    <p:extLst>
      <p:ext uri="{BB962C8B-B14F-4D97-AF65-F5344CB8AC3E}">
        <p14:creationId xmlns:p14="http://schemas.microsoft.com/office/powerpoint/2010/main" val="387276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7EE6-E74F-814A-A4C9-3D98ED27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6B76-A83A-114F-929A-6353FDB6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22470" cy="47829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A method that allows for the computer to improve without further input</a:t>
            </a:r>
          </a:p>
          <a:p>
            <a:pPr lvl="1"/>
            <a:r>
              <a:rPr lang="en-US" dirty="0"/>
              <a:t>Variable selection, coefficient variation</a:t>
            </a:r>
          </a:p>
          <a:p>
            <a:pPr lvl="1"/>
            <a:r>
              <a:rPr lang="en-US" dirty="0"/>
              <a:t>Ex: Lasso method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The method improves itself by seeing patterns and combinations of variables</a:t>
            </a:r>
          </a:p>
          <a:p>
            <a:pPr lvl="1"/>
            <a:r>
              <a:rPr lang="en-US" dirty="0"/>
              <a:t>Ex: Neural networks</a:t>
            </a:r>
          </a:p>
          <a:p>
            <a:pPr lvl="1"/>
            <a:r>
              <a:rPr lang="en-US" dirty="0"/>
              <a:t>Requires a MASSIVE 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D03109-6354-CD4E-8850-21DF6FC4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738" y="1690688"/>
            <a:ext cx="5486262" cy="346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38103-9597-5545-B318-B067BB16AEEA}"/>
              </a:ext>
            </a:extLst>
          </p:cNvPr>
          <p:cNvSpPr txBox="1"/>
          <p:nvPr/>
        </p:nvSpPr>
        <p:spPr>
          <a:xfrm>
            <a:off x="8382944" y="6492875"/>
            <a:ext cx="3809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https://7wdata.be/big-data/ai-vs-machine-learning-vs-deep-learning/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13983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9448-84AD-1B43-B535-B8ABBB6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Glmnet</a:t>
            </a:r>
            <a:r>
              <a:rPr lang="en-US" dirty="0"/>
              <a:t> – 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87E1-9931-A648-8583-41AC6CF1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 we use for all our regressions </a:t>
            </a:r>
          </a:p>
          <a:p>
            <a:r>
              <a:rPr lang="en-US" dirty="0"/>
              <a:t>Fits a generalized linear model with some form of Lasso</a:t>
            </a:r>
          </a:p>
          <a:p>
            <a:r>
              <a:rPr lang="en-US" dirty="0"/>
              <a:t>Fits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Logistic</a:t>
            </a:r>
          </a:p>
          <a:p>
            <a:pPr lvl="1"/>
            <a:r>
              <a:rPr lang="en-US" dirty="0"/>
              <a:t>Multinomial</a:t>
            </a:r>
          </a:p>
          <a:p>
            <a:pPr lvl="1"/>
            <a:r>
              <a:rPr lang="en-US" dirty="0"/>
              <a:t>Poisson</a:t>
            </a:r>
          </a:p>
          <a:p>
            <a:pPr lvl="1"/>
            <a:r>
              <a:rPr lang="en-US" dirty="0"/>
              <a:t>Cox Regression</a:t>
            </a:r>
          </a:p>
        </p:txBody>
      </p:sp>
    </p:spTree>
    <p:extLst>
      <p:ext uri="{BB962C8B-B14F-4D97-AF65-F5344CB8AC3E}">
        <p14:creationId xmlns:p14="http://schemas.microsoft.com/office/powerpoint/2010/main" val="9831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AA21-A72C-464D-8F38-00478269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Lasso?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5269-C4D8-F94B-815D-25C015CE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variable selection and regularization</a:t>
            </a:r>
          </a:p>
          <a:p>
            <a:pPr lvl="1"/>
            <a:r>
              <a:rPr lang="en-US" dirty="0"/>
              <a:t>Regularization = Preventing overfitting</a:t>
            </a:r>
          </a:p>
          <a:p>
            <a:r>
              <a:rPr lang="en-US" dirty="0"/>
              <a:t>Machine 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7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BDD0-2510-FE4A-BF45-BA7AAE23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7C00-2655-D042-A60F-23CC7C2D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Variables, all must be defined</a:t>
            </a:r>
          </a:p>
          <a:p>
            <a:r>
              <a:rPr lang="en-US" dirty="0"/>
              <a:t>Outcome, all must have a known outcome</a:t>
            </a:r>
          </a:p>
          <a:p>
            <a:r>
              <a:rPr lang="en-US" dirty="0"/>
              <a:t>Type of regression </a:t>
            </a:r>
          </a:p>
          <a:p>
            <a:pPr lvl="1"/>
            <a:r>
              <a:rPr lang="en-US" dirty="0"/>
              <a:t>Multinomial, survival, binomial</a:t>
            </a:r>
            <a:r>
              <a:rPr lang="en-US"/>
              <a:t>, gaussian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3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1A3D-32D6-DF4C-A386-2F5AA166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CE2141F-CDFA-BD40-AF70-0674F090A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4607"/>
            <a:ext cx="6553200" cy="34925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63E74FF-F2AE-E34B-AA79-F8A4CCC3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14" y="3902144"/>
            <a:ext cx="5476586" cy="2955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6B6FC-2721-2746-97BC-9F28E125BC67}"/>
              </a:ext>
            </a:extLst>
          </p:cNvPr>
          <p:cNvSpPr txBox="1"/>
          <p:nvPr/>
        </p:nvSpPr>
        <p:spPr>
          <a:xfrm>
            <a:off x="411480" y="5027107"/>
            <a:ext cx="456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Above: A measure of goodness of fit, for multinomials you want the lowest.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1C1E3-E535-8C49-A7E3-9C7832E09A84}"/>
              </a:ext>
            </a:extLst>
          </p:cNvPr>
          <p:cNvSpPr txBox="1"/>
          <p:nvPr/>
        </p:nvSpPr>
        <p:spPr>
          <a:xfrm>
            <a:off x="7631430" y="3105834"/>
            <a:ext cx="456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Below: Absolute value of the coefficients for each variable as lambda varies</a:t>
            </a:r>
          </a:p>
        </p:txBody>
      </p:sp>
    </p:spTree>
    <p:extLst>
      <p:ext uri="{BB962C8B-B14F-4D97-AF65-F5344CB8AC3E}">
        <p14:creationId xmlns:p14="http://schemas.microsoft.com/office/powerpoint/2010/main" val="96563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96A0-06C3-B141-A9C4-E5685DD3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TCGA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BCF8-CCFF-864C-8A9A-5E0088D0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Cancer Genome Atlas</a:t>
            </a:r>
          </a:p>
          <a:p>
            <a:r>
              <a:rPr lang="en-US" dirty="0"/>
              <a:t>~11,000 patients</a:t>
            </a:r>
          </a:p>
          <a:p>
            <a:r>
              <a:rPr lang="en-US" dirty="0"/>
              <a:t>Sequencing, RNA-seq, clinical, and other data</a:t>
            </a:r>
          </a:p>
          <a:p>
            <a:r>
              <a:rPr lang="en-US" dirty="0">
                <a:hlinkClick r:id="rId2"/>
              </a:rPr>
              <a:t>https://portal.gdc.cancer.gov/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9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C0CA-7160-834C-BFF2-CA691252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TCGA </a:t>
            </a:r>
            <a:r>
              <a:rPr lang="en-US" dirty="0" err="1"/>
              <a:t>Biolinks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9B36-FFB3-014A-B07B-2D0CD3D7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from Bioconductor</a:t>
            </a:r>
          </a:p>
          <a:p>
            <a:r>
              <a:rPr lang="en-US" dirty="0"/>
              <a:t>All RNA has been re-normalized to </a:t>
            </a:r>
          </a:p>
          <a:p>
            <a:r>
              <a:rPr lang="en-US" dirty="0">
                <a:hlinkClick r:id="rId2"/>
              </a:rPr>
              <a:t>https://bioconductor.org/packages/release/bioc/html/TCGAbiolinks.html</a:t>
            </a:r>
            <a:endParaRPr lang="en-US" dirty="0"/>
          </a:p>
          <a:p>
            <a:r>
              <a:rPr lang="en-US" dirty="0"/>
              <a:t>Always download the harmonized dataset</a:t>
            </a:r>
          </a:p>
          <a:p>
            <a:pPr lvl="1"/>
            <a:r>
              <a:rPr lang="en-US" dirty="0"/>
              <a:t>Uses hg38 and RNA-seq is in FKPM</a:t>
            </a:r>
          </a:p>
          <a:p>
            <a:r>
              <a:rPr lang="en-US" dirty="0">
                <a:hlinkClick r:id="rId3"/>
              </a:rPr>
              <a:t>https://gdc.cancer.gov/about-data/gdc-data-processing/genomic-data-processing#ReferenceAlignment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4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C1E5-AF79-2343-83F9-156FB259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Survival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BF63-E50B-0446-950B-A52F0272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is “time to event”</a:t>
            </a:r>
          </a:p>
          <a:p>
            <a:pPr lvl="1"/>
            <a:r>
              <a:rPr lang="en-US" dirty="0"/>
              <a:t>Can be death</a:t>
            </a:r>
          </a:p>
          <a:p>
            <a:pPr lvl="2"/>
            <a:r>
              <a:rPr lang="en-US" dirty="0"/>
              <a:t>Relapse</a:t>
            </a:r>
          </a:p>
          <a:p>
            <a:pPr lvl="2"/>
            <a:r>
              <a:rPr lang="en-US" dirty="0"/>
              <a:t>Action after intervention</a:t>
            </a:r>
          </a:p>
          <a:p>
            <a:r>
              <a:rPr lang="en-US" dirty="0"/>
              <a:t>Requires defined start and end points</a:t>
            </a:r>
          </a:p>
          <a:p>
            <a:r>
              <a:rPr lang="en-US" dirty="0"/>
              <a:t>Types of data</a:t>
            </a:r>
          </a:p>
          <a:p>
            <a:pPr lvl="1"/>
            <a:r>
              <a:rPr lang="en-US" dirty="0"/>
              <a:t>Right censored</a:t>
            </a:r>
          </a:p>
          <a:p>
            <a:pPr lvl="1"/>
            <a:r>
              <a:rPr lang="en-US" dirty="0"/>
              <a:t>Left truncated or “delayed entry”</a:t>
            </a:r>
          </a:p>
          <a:p>
            <a:pPr lvl="1"/>
            <a:r>
              <a:rPr lang="en-US" dirty="0"/>
              <a:t>Interval (can think of it as both)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56F4-1812-0D42-9A41-18548F6F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Censored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3017-DF02-3F45-9DBD-67681E75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Known start</a:t>
            </a:r>
          </a:p>
          <a:p>
            <a:r>
              <a:rPr lang="en-US" dirty="0"/>
              <a:t>May or may not have a defined exit</a:t>
            </a:r>
          </a:p>
          <a:p>
            <a:r>
              <a:rPr lang="en-US" dirty="0"/>
              <a:t>This is fairly common </a:t>
            </a:r>
          </a:p>
          <a:p>
            <a:r>
              <a:rPr lang="en-US" dirty="0"/>
              <a:t>Same style as the cancer data we have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D739702-DC20-6942-B978-FD295CE1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491" y="1027906"/>
            <a:ext cx="5029200" cy="340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37394-1D28-A24C-A755-32657DD6A523}"/>
              </a:ext>
            </a:extLst>
          </p:cNvPr>
          <p:cNvSpPr txBox="1"/>
          <p:nvPr/>
        </p:nvSpPr>
        <p:spPr>
          <a:xfrm>
            <a:off x="8035636" y="591106"/>
            <a:ext cx="33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Survival Data</a:t>
            </a:r>
          </a:p>
        </p:txBody>
      </p:sp>
    </p:spTree>
    <p:extLst>
      <p:ext uri="{BB962C8B-B14F-4D97-AF65-F5344CB8AC3E}">
        <p14:creationId xmlns:p14="http://schemas.microsoft.com/office/powerpoint/2010/main" val="267490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AD2C-AD7A-9944-B48B-90D0B4E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Function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9FB873C-EC27-C04E-86A2-B32075ADB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711" y="1253331"/>
            <a:ext cx="59520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87C6D-5758-2F4A-A7B7-44FF3676A80A}"/>
              </a:ext>
            </a:extLst>
          </p:cNvPr>
          <p:cNvSpPr txBox="1"/>
          <p:nvPr/>
        </p:nvSpPr>
        <p:spPr>
          <a:xfrm>
            <a:off x="838199" y="1468582"/>
            <a:ext cx="45635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survival curve is a stepwise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 do we treat censored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They are dropped from consideration, but they do not count as events</a:t>
            </a:r>
          </a:p>
        </p:txBody>
      </p:sp>
    </p:spTree>
    <p:extLst>
      <p:ext uri="{BB962C8B-B14F-4D97-AF65-F5344CB8AC3E}">
        <p14:creationId xmlns:p14="http://schemas.microsoft.com/office/powerpoint/2010/main" val="8175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B846-69C3-104B-9A6C-E755131D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8D99-49E1-6F4C-AD73-DE8570DD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</a:t>
            </a:r>
          </a:p>
          <a:p>
            <a:pPr lvl="1"/>
            <a:r>
              <a:rPr lang="en-US" dirty="0"/>
              <a:t>Makes assumptions</a:t>
            </a:r>
          </a:p>
          <a:p>
            <a:r>
              <a:rPr lang="en-US" dirty="0"/>
              <a:t>Non-parametric</a:t>
            </a:r>
          </a:p>
          <a:p>
            <a:pPr lvl="1"/>
            <a:r>
              <a:rPr lang="en-US" dirty="0"/>
              <a:t>Doesn’t make assumptions AKA not normal data</a:t>
            </a:r>
          </a:p>
        </p:txBody>
      </p:sp>
    </p:spTree>
    <p:extLst>
      <p:ext uri="{BB962C8B-B14F-4D97-AF65-F5344CB8AC3E}">
        <p14:creationId xmlns:p14="http://schemas.microsoft.com/office/powerpoint/2010/main" val="12809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7AB4-A633-A240-B6FB-8F1B5A06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4802-B672-E649-8EAB-DF2DEC2F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Kaplan Meier</a:t>
            </a:r>
          </a:p>
          <a:p>
            <a:pPr lvl="1"/>
            <a:r>
              <a:rPr lang="en-US" dirty="0"/>
              <a:t>One variable at a time</a:t>
            </a:r>
          </a:p>
          <a:p>
            <a:pPr lvl="1"/>
            <a:r>
              <a:rPr lang="en-US" dirty="0"/>
              <a:t>Adjustment for multiple comparisons</a:t>
            </a:r>
          </a:p>
          <a:p>
            <a:r>
              <a:rPr lang="en-US" dirty="0"/>
              <a:t>Cox Proportional Hazards Model (Cox PH)</a:t>
            </a:r>
          </a:p>
          <a:p>
            <a:pPr lvl="1"/>
            <a:r>
              <a:rPr lang="en-US" dirty="0"/>
              <a:t>All variables at once</a:t>
            </a:r>
          </a:p>
          <a:p>
            <a:pPr lvl="1"/>
            <a:r>
              <a:rPr lang="en-US" dirty="0"/>
              <a:t>No adjustment</a:t>
            </a:r>
          </a:p>
        </p:txBody>
      </p:sp>
    </p:spTree>
    <p:extLst>
      <p:ext uri="{BB962C8B-B14F-4D97-AF65-F5344CB8AC3E}">
        <p14:creationId xmlns:p14="http://schemas.microsoft.com/office/powerpoint/2010/main" val="289258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ADAE-1EF2-9946-8F0D-12BADED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About Adjustments for Multiple Comp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4B82-34A7-AE4C-9479-87CBDF6B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value is normally .05 but what does it mean?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ADAE-1EF2-9946-8F0D-12BADED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About Adjustments for Multiple Comp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4B82-34A7-AE4C-9479-87CBDF6B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value is normally .05 but what does it mean?</a:t>
            </a:r>
          </a:p>
          <a:p>
            <a:pPr lvl="1"/>
            <a:r>
              <a:rPr lang="en-US" dirty="0"/>
              <a:t>The chances of this result occurring by chance is 5%</a:t>
            </a:r>
          </a:p>
        </p:txBody>
      </p:sp>
    </p:spTree>
    <p:extLst>
      <p:ext uri="{BB962C8B-B14F-4D97-AF65-F5344CB8AC3E}">
        <p14:creationId xmlns:p14="http://schemas.microsoft.com/office/powerpoint/2010/main" val="239584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ADAE-1EF2-9946-8F0D-12BADED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About Adjustments for Multiple Comp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4B82-34A7-AE4C-9479-87CBDF6B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value is normally .05 but what does it mean?</a:t>
            </a:r>
          </a:p>
          <a:p>
            <a:pPr lvl="1"/>
            <a:r>
              <a:rPr lang="en-US" dirty="0"/>
              <a:t>The chances of this result occurring by chance is 5%</a:t>
            </a:r>
          </a:p>
          <a:p>
            <a:r>
              <a:rPr lang="en-US" dirty="0"/>
              <a:t>So if you do 20 tests one after the other chances are that you will get 1 false positive</a:t>
            </a:r>
          </a:p>
          <a:p>
            <a:r>
              <a:rPr lang="en-US" dirty="0"/>
              <a:t>Many adjustment methods</a:t>
            </a:r>
          </a:p>
          <a:p>
            <a:pPr lvl="1"/>
            <a:r>
              <a:rPr lang="en-US" dirty="0"/>
              <a:t>False Discover Rate</a:t>
            </a:r>
          </a:p>
          <a:p>
            <a:pPr lvl="1"/>
            <a:r>
              <a:rPr lang="en-US" dirty="0"/>
              <a:t>Bonferroni correction (simplest and most stringent)</a:t>
            </a:r>
          </a:p>
          <a:p>
            <a:pPr lvl="2"/>
            <a:r>
              <a:rPr lang="en-US" dirty="0"/>
              <a:t>.05/# of tests you are doing</a:t>
            </a:r>
          </a:p>
        </p:txBody>
      </p:sp>
    </p:spTree>
    <p:extLst>
      <p:ext uri="{BB962C8B-B14F-4D97-AF65-F5344CB8AC3E}">
        <p14:creationId xmlns:p14="http://schemas.microsoft.com/office/powerpoint/2010/main" val="304486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16848</TotalTime>
  <Words>601</Words>
  <Application>Microsoft Macintosh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Survival Modeling, Machine Learning Models, and Accessing TCGA Data</vt:lpstr>
      <vt:lpstr>What is Survival Data</vt:lpstr>
      <vt:lpstr>Right Censored</vt:lpstr>
      <vt:lpstr>Survival Function</vt:lpstr>
      <vt:lpstr>Statistical Tests</vt:lpstr>
      <vt:lpstr>Survival Tests</vt:lpstr>
      <vt:lpstr>Side Note About Adjustments for Multiple Comp</vt:lpstr>
      <vt:lpstr>Side Note About Adjustments for Multiple Comp</vt:lpstr>
      <vt:lpstr>Side Note About Adjustments for Multiple Comp</vt:lpstr>
      <vt:lpstr>Cox PH</vt:lpstr>
      <vt:lpstr>Machine Learning Methods</vt:lpstr>
      <vt:lpstr>Glmnet – R Package</vt:lpstr>
      <vt:lpstr>What is Lasso?</vt:lpstr>
      <vt:lpstr>Inputs </vt:lpstr>
      <vt:lpstr>Outputs</vt:lpstr>
      <vt:lpstr>Accessing TCGA</vt:lpstr>
      <vt:lpstr>TCGA Biolinks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Modeling</dc:title>
  <dc:creator>Goodman, Jack A.</dc:creator>
  <cp:lastModifiedBy>Goodman, Jack A.</cp:lastModifiedBy>
  <cp:revision>11</cp:revision>
  <dcterms:created xsi:type="dcterms:W3CDTF">2021-04-25T16:29:44Z</dcterms:created>
  <dcterms:modified xsi:type="dcterms:W3CDTF">2022-01-01T00:54:45Z</dcterms:modified>
</cp:coreProperties>
</file>