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88" r:id="rId4"/>
    <p:sldId id="273" r:id="rId5"/>
    <p:sldId id="282" r:id="rId6"/>
    <p:sldId id="274" r:id="rId7"/>
    <p:sldId id="259" r:id="rId8"/>
    <p:sldId id="300" r:id="rId9"/>
    <p:sldId id="262" r:id="rId10"/>
    <p:sldId id="261" r:id="rId11"/>
    <p:sldId id="293" r:id="rId12"/>
    <p:sldId id="267" r:id="rId13"/>
    <p:sldId id="297" r:id="rId14"/>
    <p:sldId id="265" r:id="rId15"/>
    <p:sldId id="266" r:id="rId16"/>
    <p:sldId id="268" r:id="rId17"/>
    <p:sldId id="264" r:id="rId18"/>
    <p:sldId id="290" r:id="rId19"/>
    <p:sldId id="269" r:id="rId20"/>
    <p:sldId id="284" r:id="rId21"/>
    <p:sldId id="286" r:id="rId22"/>
    <p:sldId id="294" r:id="rId23"/>
    <p:sldId id="270" r:id="rId24"/>
    <p:sldId id="291" r:id="rId25"/>
    <p:sldId id="263" r:id="rId26"/>
    <p:sldId id="301" r:id="rId27"/>
    <p:sldId id="271" r:id="rId28"/>
    <p:sldId id="303" r:id="rId29"/>
    <p:sldId id="298" r:id="rId30"/>
    <p:sldId id="272" r:id="rId31"/>
    <p:sldId id="292" r:id="rId32"/>
    <p:sldId id="283" r:id="rId33"/>
    <p:sldId id="302" r:id="rId34"/>
    <p:sldId id="275" r:id="rId35"/>
    <p:sldId id="304" r:id="rId36"/>
    <p:sldId id="277" r:id="rId37"/>
    <p:sldId id="295" r:id="rId38"/>
    <p:sldId id="276" r:id="rId39"/>
    <p:sldId id="279" r:id="rId40"/>
    <p:sldId id="299" r:id="rId41"/>
    <p:sldId id="296" r:id="rId42"/>
    <p:sldId id="280" r:id="rId43"/>
    <p:sldId id="260" r:id="rId44"/>
    <p:sldId id="285" r:id="rId45"/>
    <p:sldId id="28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tatology.org/choosing-the-right-statistical-test-a-decision-tree-approach/"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www.statology.org/differences-between-anova-ancova-manova-mancova/"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ebfocusinfocenter.informationbuilders.com/wfappent/TLs/TL_rstat/source/Survival45.htm" TargetMode="External"/><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HTS-dev96/Pragmatic-R-and-Sta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s://posit.co/downloa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tatisticshowto.com/" TargetMode="External"/><Relationship Id="rId2" Type="http://schemas.openxmlformats.org/officeDocument/2006/relationships/hyperlink" Target="https://www.statology.org/" TargetMode="External"/><Relationship Id="rId1" Type="http://schemas.openxmlformats.org/officeDocument/2006/relationships/slideLayout" Target="../slideLayouts/slideLayout2.xml"/><Relationship Id="rId4" Type="http://schemas.openxmlformats.org/officeDocument/2006/relationships/hyperlink" Target="https://r4ds.hadley.nz/"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KlsYCECWEWE&amp;t=14913s&amp;ab_channel=Simplilear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 Pragmatic Approach to Stats and R</a:t>
            </a:r>
          </a:p>
        </p:txBody>
      </p:sp>
      <p:sp>
        <p:nvSpPr>
          <p:cNvPr id="3" name="Subtitle 2"/>
          <p:cNvSpPr>
            <a:spLocks noGrp="1"/>
          </p:cNvSpPr>
          <p:nvPr>
            <p:ph type="subTitle" idx="1"/>
          </p:nvPr>
        </p:nvSpPr>
        <p:spPr/>
        <p:txBody>
          <a:bodyPr vert="horz" lIns="91440" tIns="45720" rIns="91440" bIns="45720" rtlCol="0" anchor="t">
            <a:normAutofit/>
          </a:bodyPr>
          <a:lstStyle/>
          <a:p>
            <a:r>
              <a:rPr lang="en-US"/>
              <a:t>Jack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F333-D9EB-C86F-0F58-60C0360EC00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38E08B6A-89D8-44C6-C284-B46E7CB22AB3}"/>
              </a:ext>
            </a:extLst>
          </p:cNvPr>
          <p:cNvSpPr>
            <a:spLocks noGrp="1"/>
          </p:cNvSpPr>
          <p:nvPr>
            <p:ph idx="1"/>
          </p:nvPr>
        </p:nvSpPr>
        <p:spPr/>
        <p:txBody>
          <a:bodyPr vert="horz" lIns="91440" tIns="45720" rIns="91440" bIns="45720" rtlCol="0" anchor="t">
            <a:normAutofit fontScale="92500" lnSpcReduction="20000"/>
          </a:bodyPr>
          <a:lstStyle/>
          <a:p>
            <a:r>
              <a:rPr lang="en-US"/>
              <a:t>My variables have a relationship with my outcomes</a:t>
            </a:r>
          </a:p>
          <a:p>
            <a:pPr lvl="1">
              <a:buFont typeface="Courier New" panose="020B0604020202020204" pitchFamily="34" charset="0"/>
              <a:buChar char="o"/>
            </a:pPr>
            <a:r>
              <a:rPr lang="en-US"/>
              <a:t>Ex: Lower hemoglobin is related to having a GIB</a:t>
            </a:r>
          </a:p>
          <a:p>
            <a:pPr lvl="1">
              <a:buFont typeface="Courier New" panose="020B0604020202020204" pitchFamily="34" charset="0"/>
              <a:buChar char="o"/>
            </a:pPr>
            <a:r>
              <a:rPr lang="en-US"/>
              <a:t>Regression for correlation </a:t>
            </a:r>
          </a:p>
          <a:p>
            <a:r>
              <a:rPr lang="en-US"/>
              <a:t>I have two (or more) populations and I believe that they are distinctly different</a:t>
            </a:r>
          </a:p>
          <a:p>
            <a:pPr lvl="1">
              <a:buFont typeface="Courier New" panose="020B0604020202020204" pitchFamily="34" charset="0"/>
              <a:buChar char="o"/>
            </a:pPr>
            <a:r>
              <a:rPr lang="en-US"/>
              <a:t>Ex: Patients with </a:t>
            </a:r>
            <a:r>
              <a:rPr lang="en-US" err="1"/>
              <a:t>Afib</a:t>
            </a:r>
            <a:r>
              <a:rPr lang="en-US"/>
              <a:t> have more strokes than patients without </a:t>
            </a:r>
            <a:r>
              <a:rPr lang="en-US" err="1"/>
              <a:t>Afib</a:t>
            </a:r>
            <a:endParaRPr lang="en-US"/>
          </a:p>
          <a:p>
            <a:pPr lvl="1">
              <a:buFont typeface="Courier New" panose="020B0604020202020204" pitchFamily="34" charset="0"/>
              <a:buChar char="o"/>
            </a:pPr>
            <a:r>
              <a:rPr lang="en-US"/>
              <a:t>T-test or equivalent (hypothesis testing)</a:t>
            </a:r>
          </a:p>
          <a:p>
            <a:r>
              <a:rPr lang="en-US"/>
              <a:t>I'm looking at the time it takes until an event happens</a:t>
            </a:r>
          </a:p>
          <a:p>
            <a:pPr lvl="1">
              <a:buFont typeface="Courier New" panose="020B0604020202020204" pitchFamily="34" charset="0"/>
              <a:buChar char="o"/>
            </a:pPr>
            <a:r>
              <a:rPr lang="en-US"/>
              <a:t>See survival modeling</a:t>
            </a:r>
          </a:p>
          <a:p>
            <a:r>
              <a:rPr lang="en-US"/>
              <a:t>I have repeatedly measured something in patients and I want to see how that this measure changes over time w/ respect to my outcome</a:t>
            </a:r>
          </a:p>
          <a:p>
            <a:pPr lvl="1">
              <a:buFont typeface="Courier New" panose="020B0604020202020204" pitchFamily="34" charset="0"/>
              <a:buChar char="o"/>
            </a:pPr>
            <a:r>
              <a:rPr lang="en-US"/>
              <a:t>This is panel data and this is hard </a:t>
            </a:r>
          </a:p>
        </p:txBody>
      </p:sp>
    </p:spTree>
    <p:extLst>
      <p:ext uri="{BB962C8B-B14F-4D97-AF65-F5344CB8AC3E}">
        <p14:creationId xmlns:p14="http://schemas.microsoft.com/office/powerpoint/2010/main" val="2845847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5DB5-511F-F5F2-595E-28ACDE3AE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F5DBF-51D4-D855-D1A7-B7E102C373C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F6AEBFFB-606F-45BD-FE53-4D4821EC8A06}"/>
              </a:ext>
            </a:extLst>
          </p:cNvPr>
          <p:cNvSpPr>
            <a:spLocks noGrp="1"/>
          </p:cNvSpPr>
          <p:nvPr>
            <p:ph idx="1"/>
          </p:nvPr>
        </p:nvSpPr>
        <p:spPr/>
        <p:txBody>
          <a:bodyPr vert="horz" lIns="91440" tIns="45720" rIns="91440" bIns="45720" rtlCol="0" anchor="t">
            <a:normAutofit fontScale="92500" lnSpcReduction="20000"/>
          </a:bodyPr>
          <a:lstStyle/>
          <a:p>
            <a:r>
              <a:rPr lang="en-US"/>
              <a:t>My variables have a relationship with my outcomes</a:t>
            </a:r>
          </a:p>
          <a:p>
            <a:pPr lvl="1">
              <a:buFont typeface="Courier New" panose="020B0604020202020204" pitchFamily="34" charset="0"/>
              <a:buChar char="o"/>
            </a:pPr>
            <a:r>
              <a:rPr lang="en-US"/>
              <a:t>Ex: Lower hemoglobin is related to having a GIB</a:t>
            </a:r>
          </a:p>
          <a:p>
            <a:pPr lvl="1">
              <a:buFont typeface="Courier New" panose="020B0604020202020204" pitchFamily="34" charset="0"/>
              <a:buChar char="o"/>
            </a:pPr>
            <a:r>
              <a:rPr lang="en-US"/>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132127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895D-A96F-417D-6A81-847B7196DF2D}"/>
              </a:ext>
            </a:extLst>
          </p:cNvPr>
          <p:cNvSpPr>
            <a:spLocks noGrp="1"/>
          </p:cNvSpPr>
          <p:nvPr>
            <p:ph type="title"/>
          </p:nvPr>
        </p:nvSpPr>
        <p:spPr/>
        <p:txBody>
          <a:bodyPr/>
          <a:lstStyle/>
          <a:p>
            <a:r>
              <a:rPr lang="en-US"/>
              <a:t>Regression Rules</a:t>
            </a:r>
          </a:p>
        </p:txBody>
      </p:sp>
      <p:sp>
        <p:nvSpPr>
          <p:cNvPr id="3" name="Content Placeholder 2">
            <a:extLst>
              <a:ext uri="{FF2B5EF4-FFF2-40B4-BE49-F238E27FC236}">
                <a16:creationId xmlns:a16="http://schemas.microsoft.com/office/drawing/2014/main" id="{B2F9FF5B-063E-1BD2-30F6-B5785E02971C}"/>
              </a:ext>
            </a:extLst>
          </p:cNvPr>
          <p:cNvSpPr>
            <a:spLocks noGrp="1"/>
          </p:cNvSpPr>
          <p:nvPr>
            <p:ph idx="1"/>
          </p:nvPr>
        </p:nvSpPr>
        <p:spPr/>
        <p:txBody>
          <a:bodyPr vert="horz" lIns="91440" tIns="45720" rIns="91440" bIns="45720" rtlCol="0" anchor="t">
            <a:normAutofit/>
          </a:bodyPr>
          <a:lstStyle/>
          <a:p>
            <a:pPr marL="457200" indent="-457200"/>
            <a:r>
              <a:rPr lang="en-US"/>
              <a:t>Observations (patients) must outnumber input variables</a:t>
            </a:r>
          </a:p>
          <a:p>
            <a:pPr marL="457200" indent="-457200"/>
            <a:r>
              <a:rPr lang="en-US"/>
              <a:t>Variables should not be related to one another (multicollinearity)</a:t>
            </a:r>
          </a:p>
          <a:p>
            <a:pPr marL="0" indent="0">
              <a:buNone/>
            </a:pPr>
            <a:endParaRPr lang="en-US"/>
          </a:p>
        </p:txBody>
      </p:sp>
    </p:spTree>
    <p:extLst>
      <p:ext uri="{BB962C8B-B14F-4D97-AF65-F5344CB8AC3E}">
        <p14:creationId xmlns:p14="http://schemas.microsoft.com/office/powerpoint/2010/main" val="238440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3F8C2F35-59BE-434F-4FE7-6122FE5A2B75}"/>
              </a:ext>
            </a:extLst>
          </p:cNvPr>
          <p:cNvPicPr>
            <a:picLocks noChangeAspect="1"/>
          </p:cNvPicPr>
          <p:nvPr/>
        </p:nvPicPr>
        <p:blipFill>
          <a:blip r:embed="rId2"/>
          <a:stretch>
            <a:fillRect/>
          </a:stretch>
        </p:blipFill>
        <p:spPr>
          <a:xfrm>
            <a:off x="2803995" y="3171707"/>
            <a:ext cx="6000750" cy="3581400"/>
          </a:xfrm>
          <a:prstGeom prst="rect">
            <a:avLst/>
          </a:prstGeom>
        </p:spPr>
      </p:pic>
      <p:sp>
        <p:nvSpPr>
          <p:cNvPr id="2" name="Title 1">
            <a:extLst>
              <a:ext uri="{FF2B5EF4-FFF2-40B4-BE49-F238E27FC236}">
                <a16:creationId xmlns:a16="http://schemas.microsoft.com/office/drawing/2014/main" id="{8B29D8A0-FA5B-C2FC-B90F-2DEEE22DC92F}"/>
              </a:ext>
            </a:extLst>
          </p:cNvPr>
          <p:cNvSpPr>
            <a:spLocks noGrp="1"/>
          </p:cNvSpPr>
          <p:nvPr>
            <p:ph type="title"/>
          </p:nvPr>
        </p:nvSpPr>
        <p:spPr/>
        <p:txBody>
          <a:bodyPr/>
          <a:lstStyle/>
          <a:p>
            <a:r>
              <a:rPr lang="en-US"/>
              <a:t>Regression Outputs</a:t>
            </a:r>
          </a:p>
        </p:txBody>
      </p:sp>
      <p:sp>
        <p:nvSpPr>
          <p:cNvPr id="3" name="Content Placeholder 2">
            <a:extLst>
              <a:ext uri="{FF2B5EF4-FFF2-40B4-BE49-F238E27FC236}">
                <a16:creationId xmlns:a16="http://schemas.microsoft.com/office/drawing/2014/main" id="{979CCE6F-3EF5-C84F-F5BC-9AD063544322}"/>
              </a:ext>
            </a:extLst>
          </p:cNvPr>
          <p:cNvSpPr>
            <a:spLocks noGrp="1"/>
          </p:cNvSpPr>
          <p:nvPr>
            <p:ph idx="1"/>
          </p:nvPr>
        </p:nvSpPr>
        <p:spPr>
          <a:xfrm>
            <a:off x="838200" y="1527451"/>
            <a:ext cx="9102035" cy="4351338"/>
          </a:xfrm>
        </p:spPr>
        <p:txBody>
          <a:bodyPr vert="horz" lIns="91440" tIns="45720" rIns="91440" bIns="45720" rtlCol="0" anchor="t">
            <a:normAutofit/>
          </a:bodyPr>
          <a:lstStyle/>
          <a:p>
            <a:r>
              <a:rPr lang="en-US" dirty="0"/>
              <a:t>Estimate is your coefficients NOT your odds ratios</a:t>
            </a:r>
          </a:p>
          <a:p>
            <a:r>
              <a:rPr lang="en-US" dirty="0">
                <a:ea typeface="+mn-lt"/>
                <a:cs typeface="+mn-lt"/>
              </a:rPr>
              <a:t>Significance codes:  </a:t>
            </a:r>
          </a:p>
          <a:p>
            <a:pPr lvl="1">
              <a:buFont typeface="Courier New" panose="020B0604020202020204" pitchFamily="34" charset="0"/>
              <a:buChar char="o"/>
            </a:pPr>
            <a:r>
              <a:rPr lang="en-US" dirty="0">
                <a:ea typeface="+mn-lt"/>
                <a:cs typeface="+mn-lt"/>
              </a:rPr>
              <a:t>0 ‘***’ 0.001 ‘**’ 0.01 ‘*’ 0.05 ‘.’ 0.1 ‘ ’ 1</a:t>
            </a:r>
            <a:endParaRPr lang="en-US" dirty="0"/>
          </a:p>
        </p:txBody>
      </p:sp>
      <p:cxnSp>
        <p:nvCxnSpPr>
          <p:cNvPr id="5" name="Straight Arrow Connector 4">
            <a:extLst>
              <a:ext uri="{FF2B5EF4-FFF2-40B4-BE49-F238E27FC236}">
                <a16:creationId xmlns:a16="http://schemas.microsoft.com/office/drawing/2014/main" id="{F4D9D422-551B-962A-1E33-58A813BF5904}"/>
              </a:ext>
            </a:extLst>
          </p:cNvPr>
          <p:cNvCxnSpPr/>
          <p:nvPr/>
        </p:nvCxnSpPr>
        <p:spPr>
          <a:xfrm>
            <a:off x="1908885" y="5845680"/>
            <a:ext cx="872434" cy="34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D736E-3CF9-48EC-4F02-625E3434EC42}"/>
              </a:ext>
            </a:extLst>
          </p:cNvPr>
          <p:cNvSpPr txBox="1"/>
          <p:nvPr/>
        </p:nvSpPr>
        <p:spPr>
          <a:xfrm>
            <a:off x="203405" y="5377266"/>
            <a:ext cx="2379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 to an R</a:t>
            </a:r>
            <a:r>
              <a:rPr lang="en-US" baseline="30000" dirty="0"/>
              <a:t>2 </a:t>
            </a:r>
            <a:r>
              <a:rPr lang="en-US" dirty="0"/>
              <a:t>but lower is better</a:t>
            </a:r>
          </a:p>
        </p:txBody>
      </p:sp>
      <p:cxnSp>
        <p:nvCxnSpPr>
          <p:cNvPr id="7" name="Straight Arrow Connector 6">
            <a:extLst>
              <a:ext uri="{FF2B5EF4-FFF2-40B4-BE49-F238E27FC236}">
                <a16:creationId xmlns:a16="http://schemas.microsoft.com/office/drawing/2014/main" id="{87281F40-C9A0-E0B8-74BC-5AF8A6E1A812}"/>
              </a:ext>
            </a:extLst>
          </p:cNvPr>
          <p:cNvCxnSpPr>
            <a:cxnSpLocks/>
          </p:cNvCxnSpPr>
          <p:nvPr/>
        </p:nvCxnSpPr>
        <p:spPr>
          <a:xfrm flipH="1">
            <a:off x="7139111" y="3299452"/>
            <a:ext cx="2232772" cy="8191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7E1D8B0-23E9-6456-AB00-DA56A5C4C399}"/>
              </a:ext>
            </a:extLst>
          </p:cNvPr>
          <p:cNvSpPr txBox="1"/>
          <p:nvPr/>
        </p:nvSpPr>
        <p:spPr>
          <a:xfrm>
            <a:off x="9387703" y="3062027"/>
            <a:ext cx="170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Your P values </a:t>
            </a:r>
          </a:p>
        </p:txBody>
      </p:sp>
    </p:spTree>
    <p:extLst>
      <p:ext uri="{BB962C8B-B14F-4D97-AF65-F5344CB8AC3E}">
        <p14:creationId xmlns:p14="http://schemas.microsoft.com/office/powerpoint/2010/main" val="135362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B3E1-5548-5A21-FBFF-EBA4ED3AD962}"/>
              </a:ext>
            </a:extLst>
          </p:cNvPr>
          <p:cNvSpPr>
            <a:spLocks noGrp="1"/>
          </p:cNvSpPr>
          <p:nvPr>
            <p:ph type="title"/>
          </p:nvPr>
        </p:nvSpPr>
        <p:spPr/>
        <p:txBody>
          <a:bodyPr/>
          <a:lstStyle/>
          <a:p>
            <a:r>
              <a:rPr lang="en-US"/>
              <a:t>Outcomes: Categorical </a:t>
            </a:r>
          </a:p>
        </p:txBody>
      </p:sp>
      <p:sp>
        <p:nvSpPr>
          <p:cNvPr id="3" name="Content Placeholder 2">
            <a:extLst>
              <a:ext uri="{FF2B5EF4-FFF2-40B4-BE49-F238E27FC236}">
                <a16:creationId xmlns:a16="http://schemas.microsoft.com/office/drawing/2014/main" id="{09354C11-C030-7B80-2220-614B2B2937E5}"/>
              </a:ext>
            </a:extLst>
          </p:cNvPr>
          <p:cNvSpPr>
            <a:spLocks noGrp="1"/>
          </p:cNvSpPr>
          <p:nvPr>
            <p:ph idx="1"/>
          </p:nvPr>
        </p:nvSpPr>
        <p:spPr/>
        <p:txBody>
          <a:bodyPr vert="horz" lIns="91440" tIns="45720" rIns="91440" bIns="45720" rtlCol="0" anchor="t">
            <a:normAutofit/>
          </a:bodyPr>
          <a:lstStyle/>
          <a:p>
            <a:r>
              <a:rPr lang="en-US" dirty="0"/>
              <a:t>Logistic regression if you have a binary outcome</a:t>
            </a:r>
          </a:p>
          <a:p>
            <a:pPr lvl="1">
              <a:buFont typeface="Courier New" panose="020B0604020202020204" pitchFamily="34" charset="0"/>
              <a:buChar char="o"/>
            </a:pPr>
            <a:r>
              <a:rPr lang="en-US" dirty="0"/>
              <a:t>IBD/no IBD, MI/no MI</a:t>
            </a:r>
          </a:p>
          <a:p>
            <a:r>
              <a:rPr lang="en-US" dirty="0"/>
              <a:t>Multinomial regression if you have more than two categories</a:t>
            </a:r>
          </a:p>
          <a:p>
            <a:pPr lvl="1">
              <a:buFont typeface="Courier New" panose="020B0604020202020204" pitchFamily="34" charset="0"/>
              <a:buChar char="o"/>
            </a:pPr>
            <a:r>
              <a:rPr lang="en-US" dirty="0"/>
              <a:t>Predicting NYHA heart failure classification, COPD GOLD Staging</a:t>
            </a:r>
          </a:p>
          <a:p>
            <a:pPr lvl="1">
              <a:buFont typeface="Courier New" panose="020B0604020202020204" pitchFamily="34" charset="0"/>
              <a:buChar char="o"/>
            </a:pPr>
            <a:r>
              <a:rPr lang="en-US" dirty="0"/>
              <a:t>Requires different R package, not yet coded</a:t>
            </a:r>
          </a:p>
          <a:p>
            <a:pPr marL="0" indent="0">
              <a:buNone/>
            </a:pPr>
            <a:endParaRPr lang="en-US" dirty="0"/>
          </a:p>
        </p:txBody>
      </p:sp>
    </p:spTree>
    <p:extLst>
      <p:ext uri="{BB962C8B-B14F-4D97-AF65-F5344CB8AC3E}">
        <p14:creationId xmlns:p14="http://schemas.microsoft.com/office/powerpoint/2010/main" val="236252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0B66-7640-D76C-0440-7AE4E6C2F1E2}"/>
              </a:ext>
            </a:extLst>
          </p:cNvPr>
          <p:cNvSpPr>
            <a:spLocks noGrp="1"/>
          </p:cNvSpPr>
          <p:nvPr>
            <p:ph type="title"/>
          </p:nvPr>
        </p:nvSpPr>
        <p:spPr/>
        <p:txBody>
          <a:bodyPr/>
          <a:lstStyle/>
          <a:p>
            <a:r>
              <a:rPr lang="en-US"/>
              <a:t>Outcomes: Continuous</a:t>
            </a:r>
          </a:p>
        </p:txBody>
      </p:sp>
      <p:sp>
        <p:nvSpPr>
          <p:cNvPr id="3" name="Content Placeholder 2">
            <a:extLst>
              <a:ext uri="{FF2B5EF4-FFF2-40B4-BE49-F238E27FC236}">
                <a16:creationId xmlns:a16="http://schemas.microsoft.com/office/drawing/2014/main" id="{B92FE367-18F8-F2D0-AA91-292EEE455245}"/>
              </a:ext>
            </a:extLst>
          </p:cNvPr>
          <p:cNvSpPr>
            <a:spLocks noGrp="1"/>
          </p:cNvSpPr>
          <p:nvPr>
            <p:ph idx="1"/>
          </p:nvPr>
        </p:nvSpPr>
        <p:spPr/>
        <p:txBody>
          <a:bodyPr vert="horz" lIns="91440" tIns="45720" rIns="91440" bIns="45720" rtlCol="0" anchor="t">
            <a:normAutofit/>
          </a:bodyPr>
          <a:lstStyle/>
          <a:p>
            <a:r>
              <a:rPr lang="en-US"/>
              <a:t>Linear regression </a:t>
            </a:r>
          </a:p>
          <a:p>
            <a:pPr lvl="1">
              <a:buFont typeface="Courier New" panose="020B0604020202020204" pitchFamily="34" charset="0"/>
              <a:buChar char="o"/>
            </a:pPr>
            <a:r>
              <a:rPr lang="en-US"/>
              <a:t>Assumes a linear relationship between your variables and outcome</a:t>
            </a:r>
          </a:p>
          <a:p>
            <a:pPr lvl="1">
              <a:buFont typeface="Courier New" panose="020B0604020202020204" pitchFamily="34" charset="0"/>
              <a:buChar char="o"/>
            </a:pPr>
            <a:r>
              <a:rPr lang="en-US"/>
              <a:t>Volume of urine output after diuretic dose</a:t>
            </a:r>
          </a:p>
          <a:p>
            <a:pPr lvl="1">
              <a:buFont typeface="Courier New" panose="020B0604020202020204" pitchFamily="34" charset="0"/>
              <a:buChar char="o"/>
            </a:pPr>
            <a:r>
              <a:rPr lang="en-US"/>
              <a:t>Change in SBP or HR </a:t>
            </a:r>
          </a:p>
          <a:p>
            <a:pPr marL="0" indent="0">
              <a:buNone/>
            </a:pPr>
            <a:endParaRPr lang="en-US"/>
          </a:p>
        </p:txBody>
      </p:sp>
    </p:spTree>
    <p:extLst>
      <p:ext uri="{BB962C8B-B14F-4D97-AF65-F5344CB8AC3E}">
        <p14:creationId xmlns:p14="http://schemas.microsoft.com/office/powerpoint/2010/main" val="135745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686B-3EAA-D743-D06D-56BB473F5EB6}"/>
              </a:ext>
            </a:extLst>
          </p:cNvPr>
          <p:cNvSpPr>
            <a:spLocks noGrp="1"/>
          </p:cNvSpPr>
          <p:nvPr>
            <p:ph type="title"/>
          </p:nvPr>
        </p:nvSpPr>
        <p:spPr/>
        <p:txBody>
          <a:bodyPr/>
          <a:lstStyle/>
          <a:p>
            <a:r>
              <a:rPr lang="en-US"/>
              <a:t>Outcomes: Count</a:t>
            </a:r>
          </a:p>
        </p:txBody>
      </p:sp>
      <p:sp>
        <p:nvSpPr>
          <p:cNvPr id="3" name="Content Placeholder 2">
            <a:extLst>
              <a:ext uri="{FF2B5EF4-FFF2-40B4-BE49-F238E27FC236}">
                <a16:creationId xmlns:a16="http://schemas.microsoft.com/office/drawing/2014/main" id="{F1899A71-35DB-8925-60BD-C02263BB6848}"/>
              </a:ext>
            </a:extLst>
          </p:cNvPr>
          <p:cNvSpPr>
            <a:spLocks noGrp="1"/>
          </p:cNvSpPr>
          <p:nvPr>
            <p:ph idx="1"/>
          </p:nvPr>
        </p:nvSpPr>
        <p:spPr/>
        <p:txBody>
          <a:bodyPr vert="horz" lIns="91440" tIns="45720" rIns="91440" bIns="45720" rtlCol="0" anchor="t">
            <a:normAutofit/>
          </a:bodyPr>
          <a:lstStyle/>
          <a:p>
            <a:r>
              <a:rPr lang="en-US"/>
              <a:t>Poisson regression</a:t>
            </a:r>
          </a:p>
          <a:p>
            <a:pPr lvl="1">
              <a:buFont typeface="Courier New" panose="020B0604020202020204" pitchFamily="34" charset="0"/>
              <a:buChar char="o"/>
            </a:pPr>
            <a:r>
              <a:rPr lang="en-US"/>
              <a:t>Ex: Number of seizures after presenting for breakthrough seizure</a:t>
            </a:r>
          </a:p>
          <a:p>
            <a:pPr lvl="1">
              <a:buFont typeface="Courier New" panose="020B0604020202020204" pitchFamily="34" charset="0"/>
              <a:buChar char="o"/>
            </a:pPr>
            <a:r>
              <a:rPr lang="en-US"/>
              <a:t>Number of bowel movements after laxative</a:t>
            </a:r>
          </a:p>
          <a:p>
            <a:pPr lvl="1">
              <a:buFont typeface="Courier New" panose="020B0604020202020204" pitchFamily="34" charset="0"/>
              <a:buChar char="o"/>
            </a:pPr>
            <a:r>
              <a:rPr lang="en-US"/>
              <a:t>Number of episodes of urination (But not amount)</a:t>
            </a:r>
          </a:p>
        </p:txBody>
      </p:sp>
    </p:spTree>
    <p:extLst>
      <p:ext uri="{BB962C8B-B14F-4D97-AF65-F5344CB8AC3E}">
        <p14:creationId xmlns:p14="http://schemas.microsoft.com/office/powerpoint/2010/main" val="298499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06C5-E9E7-9142-6708-30F295A7EE5C}"/>
              </a:ext>
            </a:extLst>
          </p:cNvPr>
          <p:cNvSpPr>
            <a:spLocks noGrp="1"/>
          </p:cNvSpPr>
          <p:nvPr>
            <p:ph type="title"/>
          </p:nvPr>
        </p:nvSpPr>
        <p:spPr/>
        <p:txBody>
          <a:bodyPr/>
          <a:lstStyle/>
          <a:p>
            <a:r>
              <a:rPr lang="en-US"/>
              <a:t>Regression - What kind of input variables do you have? </a:t>
            </a:r>
          </a:p>
        </p:txBody>
      </p:sp>
      <p:sp>
        <p:nvSpPr>
          <p:cNvPr id="3" name="Content Placeholder 2">
            <a:extLst>
              <a:ext uri="{FF2B5EF4-FFF2-40B4-BE49-F238E27FC236}">
                <a16:creationId xmlns:a16="http://schemas.microsoft.com/office/drawing/2014/main" id="{34E7B9C8-5081-F05A-31E6-670878B57B46}"/>
              </a:ext>
            </a:extLst>
          </p:cNvPr>
          <p:cNvSpPr>
            <a:spLocks noGrp="1"/>
          </p:cNvSpPr>
          <p:nvPr>
            <p:ph idx="1"/>
          </p:nvPr>
        </p:nvSpPr>
        <p:spPr/>
        <p:txBody>
          <a:bodyPr vert="horz" lIns="91440" tIns="45720" rIns="91440" bIns="45720" rtlCol="0" anchor="t">
            <a:normAutofit/>
          </a:bodyPr>
          <a:lstStyle/>
          <a:p>
            <a:r>
              <a:rPr lang="en-US" dirty="0"/>
              <a:t>For regression, the code is only for generalized linear models so it doesn't matter</a:t>
            </a:r>
          </a:p>
          <a:p>
            <a:endParaRPr lang="en-US" dirty="0"/>
          </a:p>
          <a:p>
            <a:pPr lvl="1">
              <a:buFont typeface="Courier New" panose="020B0604020202020204" pitchFamily="34" charset="0"/>
              <a:buChar char="o"/>
            </a:pPr>
            <a:endParaRPr lang="en-US"/>
          </a:p>
          <a:p>
            <a:endParaRPr lang="en-US"/>
          </a:p>
        </p:txBody>
      </p:sp>
    </p:spTree>
    <p:extLst>
      <p:ext uri="{BB962C8B-B14F-4D97-AF65-F5344CB8AC3E}">
        <p14:creationId xmlns:p14="http://schemas.microsoft.com/office/powerpoint/2010/main" val="2471367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3BC-3F7E-19F2-4397-2BF7ED94A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F6542-71F8-72DA-C16F-829594DE1E86}"/>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DFE6E16E-C2F8-A53D-C583-4D0E310FF9E3}"/>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t>I have two (or more) populations and I believe that they are distinctly different</a:t>
            </a:r>
          </a:p>
          <a:p>
            <a:pPr lvl="1">
              <a:buFont typeface="Courier New" panose="020B0604020202020204" pitchFamily="34" charset="0"/>
              <a:buChar char="o"/>
            </a:pPr>
            <a:r>
              <a:rPr lang="en-US"/>
              <a:t>Ex: Patients with </a:t>
            </a:r>
            <a:r>
              <a:rPr lang="en-US" err="1"/>
              <a:t>Afib</a:t>
            </a:r>
            <a:r>
              <a:rPr lang="en-US"/>
              <a:t> have more strokes than patients without </a:t>
            </a:r>
            <a:r>
              <a:rPr lang="en-US" err="1"/>
              <a:t>Afib</a:t>
            </a:r>
            <a:endParaRPr lang="en-US"/>
          </a:p>
          <a:p>
            <a:pPr lvl="1">
              <a:buFont typeface="Courier New" panose="020B0604020202020204" pitchFamily="34" charset="0"/>
              <a:buChar char="o"/>
            </a:pPr>
            <a:r>
              <a:rPr lang="en-US"/>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2186682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B625-760C-E312-ADF6-5A3D1E88FD5B}"/>
              </a:ext>
            </a:extLst>
          </p:cNvPr>
          <p:cNvSpPr>
            <a:spLocks noGrp="1"/>
          </p:cNvSpPr>
          <p:nvPr>
            <p:ph type="title"/>
          </p:nvPr>
        </p:nvSpPr>
        <p:spPr/>
        <p:txBody>
          <a:bodyPr/>
          <a:lstStyle/>
          <a:p>
            <a:r>
              <a:rPr lang="en-US"/>
              <a:t>Diff in means - What kind of input variables do you have? </a:t>
            </a:r>
          </a:p>
        </p:txBody>
      </p:sp>
      <p:pic>
        <p:nvPicPr>
          <p:cNvPr id="4" name="Content Placeholder 3" descr="A decision tree for choosing the right statistical test">
            <a:extLst>
              <a:ext uri="{FF2B5EF4-FFF2-40B4-BE49-F238E27FC236}">
                <a16:creationId xmlns:a16="http://schemas.microsoft.com/office/drawing/2014/main" id="{EABFBA54-2805-0D4C-0DE1-FE985515F703}"/>
              </a:ext>
            </a:extLst>
          </p:cNvPr>
          <p:cNvPicPr>
            <a:picLocks noGrp="1" noChangeAspect="1"/>
          </p:cNvPicPr>
          <p:nvPr>
            <p:ph idx="1"/>
          </p:nvPr>
        </p:nvPicPr>
        <p:blipFill>
          <a:blip r:embed="rId2"/>
          <a:stretch>
            <a:fillRect/>
          </a:stretch>
        </p:blipFill>
        <p:spPr>
          <a:xfrm>
            <a:off x="1844674" y="1394304"/>
            <a:ext cx="8488275" cy="5458393"/>
          </a:xfrm>
        </p:spPr>
      </p:pic>
      <p:sp>
        <p:nvSpPr>
          <p:cNvPr id="5" name="TextBox 4">
            <a:extLst>
              <a:ext uri="{FF2B5EF4-FFF2-40B4-BE49-F238E27FC236}">
                <a16:creationId xmlns:a16="http://schemas.microsoft.com/office/drawing/2014/main" id="{DFCDC10B-AC9A-62D7-EA60-D6055A18754C}"/>
              </a:ext>
            </a:extLst>
          </p:cNvPr>
          <p:cNvSpPr txBox="1"/>
          <p:nvPr/>
        </p:nvSpPr>
        <p:spPr>
          <a:xfrm>
            <a:off x="9264952" y="6458857"/>
            <a:ext cx="2927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hlinkClick r:id="rId3"/>
              </a:rPr>
              <a:t>Choosing the Right Statistical Test: A Decision Tree Approach</a:t>
            </a:r>
            <a:endParaRPr lang="en-US" sz="1000"/>
          </a:p>
        </p:txBody>
      </p:sp>
    </p:spTree>
    <p:extLst>
      <p:ext uri="{BB962C8B-B14F-4D97-AF65-F5344CB8AC3E}">
        <p14:creationId xmlns:p14="http://schemas.microsoft.com/office/powerpoint/2010/main" val="400055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F2C9-4F54-A6A4-8D51-3984CFFB3D02}"/>
              </a:ext>
            </a:extLst>
          </p:cNvPr>
          <p:cNvSpPr>
            <a:spLocks noGrp="1"/>
          </p:cNvSpPr>
          <p:nvPr>
            <p:ph type="title"/>
          </p:nvPr>
        </p:nvSpPr>
        <p:spPr>
          <a:xfrm>
            <a:off x="910771" y="340935"/>
            <a:ext cx="10515600" cy="1325563"/>
          </a:xfrm>
        </p:spPr>
        <p:txBody>
          <a:bodyPr/>
          <a:lstStyle/>
          <a:p>
            <a:pPr algn="ctr"/>
            <a:r>
              <a:rPr lang="en-US"/>
              <a:t>Everyone is talking about their significant other</a:t>
            </a:r>
          </a:p>
        </p:txBody>
      </p:sp>
      <p:pic>
        <p:nvPicPr>
          <p:cNvPr id="4" name="Content Placeholder 3" descr="Find the critical z value given a significance level alpha">
            <a:extLst>
              <a:ext uri="{FF2B5EF4-FFF2-40B4-BE49-F238E27FC236}">
                <a16:creationId xmlns:a16="http://schemas.microsoft.com/office/drawing/2014/main" id="{CE9D5EE0-57B8-F885-D28B-CD2A17130F96}"/>
              </a:ext>
            </a:extLst>
          </p:cNvPr>
          <p:cNvPicPr>
            <a:picLocks noGrp="1" noChangeAspect="1"/>
          </p:cNvPicPr>
          <p:nvPr>
            <p:ph idx="1"/>
          </p:nvPr>
        </p:nvPicPr>
        <p:blipFill>
          <a:blip r:embed="rId2"/>
          <a:srcRect t="9444" r="-139"/>
          <a:stretch/>
        </p:blipFill>
        <p:spPr>
          <a:xfrm>
            <a:off x="1696281" y="1668387"/>
            <a:ext cx="8714781" cy="3940381"/>
          </a:xfrm>
        </p:spPr>
      </p:pic>
      <p:sp>
        <p:nvSpPr>
          <p:cNvPr id="6" name="Title 1">
            <a:extLst>
              <a:ext uri="{FF2B5EF4-FFF2-40B4-BE49-F238E27FC236}">
                <a16:creationId xmlns:a16="http://schemas.microsoft.com/office/drawing/2014/main" id="{70DE4FAB-4042-E597-0139-C0E1D2D52F21}"/>
              </a:ext>
            </a:extLst>
          </p:cNvPr>
          <p:cNvSpPr txBox="1">
            <a:spLocks/>
          </p:cNvSpPr>
          <p:nvPr/>
        </p:nvSpPr>
        <p:spPr>
          <a:xfrm>
            <a:off x="1038980" y="5101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But what is your cutoff for significance????</a:t>
            </a:r>
          </a:p>
        </p:txBody>
      </p:sp>
    </p:spTree>
    <p:extLst>
      <p:ext uri="{BB962C8B-B14F-4D97-AF65-F5344CB8AC3E}">
        <p14:creationId xmlns:p14="http://schemas.microsoft.com/office/powerpoint/2010/main" val="308457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507-7F67-3606-7922-736D1F2320ED}"/>
              </a:ext>
            </a:extLst>
          </p:cNvPr>
          <p:cNvSpPr>
            <a:spLocks noGrp="1"/>
          </p:cNvSpPr>
          <p:nvPr>
            <p:ph type="title"/>
          </p:nvPr>
        </p:nvSpPr>
        <p:spPr/>
        <p:txBody>
          <a:bodyPr/>
          <a:lstStyle/>
          <a:p>
            <a:r>
              <a:rPr lang="en-US"/>
              <a:t>Testing difference in means – Continuous outcomes</a:t>
            </a:r>
          </a:p>
        </p:txBody>
      </p:sp>
      <p:sp>
        <p:nvSpPr>
          <p:cNvPr id="3" name="Content Placeholder 2">
            <a:extLst>
              <a:ext uri="{FF2B5EF4-FFF2-40B4-BE49-F238E27FC236}">
                <a16:creationId xmlns:a16="http://schemas.microsoft.com/office/drawing/2014/main" id="{8C023EB6-7158-5225-1AF2-25271A3BCAC6}"/>
              </a:ext>
            </a:extLst>
          </p:cNvPr>
          <p:cNvSpPr>
            <a:spLocks noGrp="1"/>
          </p:cNvSpPr>
          <p:nvPr>
            <p:ph idx="1"/>
          </p:nvPr>
        </p:nvSpPr>
        <p:spPr/>
        <p:txBody>
          <a:bodyPr vert="horz" lIns="91440" tIns="45720" rIns="91440" bIns="45720" rtlCol="0" anchor="t">
            <a:normAutofit/>
          </a:bodyPr>
          <a:lstStyle/>
          <a:p>
            <a:r>
              <a:rPr lang="en-US"/>
              <a:t>Two groups: T-test or Mann Whitney U Test  (non-parametric)</a:t>
            </a:r>
          </a:p>
          <a:p>
            <a:pPr lvl="1">
              <a:buFont typeface="Courier New" panose="020B0604020202020204" pitchFamily="34" charset="0"/>
              <a:buChar char="o"/>
            </a:pPr>
            <a:r>
              <a:rPr lang="en-US"/>
              <a:t>Depends on normality, discussed later under input variables</a:t>
            </a:r>
          </a:p>
          <a:p>
            <a:r>
              <a:rPr lang="en-US"/>
              <a:t>More than two groups or want to adjust for other variables</a:t>
            </a:r>
          </a:p>
          <a:p>
            <a:pPr lvl="1">
              <a:buFont typeface="Courier New" panose="020B0604020202020204" pitchFamily="34" charset="0"/>
              <a:buChar char="o"/>
            </a:pPr>
            <a:r>
              <a:rPr lang="en-US"/>
              <a:t>ANOVA or variant </a:t>
            </a:r>
          </a:p>
          <a:p>
            <a:endParaRPr lang="en-US"/>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253908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2372-5813-0C9C-EBED-D015E307D997}"/>
              </a:ext>
            </a:extLst>
          </p:cNvPr>
          <p:cNvSpPr>
            <a:spLocks noGrp="1"/>
          </p:cNvSpPr>
          <p:nvPr>
            <p:ph type="title"/>
          </p:nvPr>
        </p:nvSpPr>
        <p:spPr/>
        <p:txBody>
          <a:bodyPr/>
          <a:lstStyle/>
          <a:p>
            <a:r>
              <a:rPr lang="en-US"/>
              <a:t>ANOVA, MANCOVA, ANCOVA, oh my!</a:t>
            </a:r>
          </a:p>
        </p:txBody>
      </p:sp>
      <p:pic>
        <p:nvPicPr>
          <p:cNvPr id="4" name="Content Placeholder 3" descr="One way ANOVA example">
            <a:extLst>
              <a:ext uri="{FF2B5EF4-FFF2-40B4-BE49-F238E27FC236}">
                <a16:creationId xmlns:a16="http://schemas.microsoft.com/office/drawing/2014/main" id="{25F4BBF7-DE66-B84A-2D75-E9468EF22D90}"/>
              </a:ext>
            </a:extLst>
          </p:cNvPr>
          <p:cNvPicPr>
            <a:picLocks noGrp="1" noChangeAspect="1"/>
          </p:cNvPicPr>
          <p:nvPr>
            <p:ph idx="1"/>
          </p:nvPr>
        </p:nvPicPr>
        <p:blipFill>
          <a:blip r:embed="rId2"/>
          <a:stretch>
            <a:fillRect/>
          </a:stretch>
        </p:blipFill>
        <p:spPr>
          <a:xfrm>
            <a:off x="842374" y="1689306"/>
            <a:ext cx="4505325" cy="1162050"/>
          </a:xfrm>
        </p:spPr>
      </p:pic>
      <p:sp>
        <p:nvSpPr>
          <p:cNvPr id="5" name="TextBox 4">
            <a:extLst>
              <a:ext uri="{FF2B5EF4-FFF2-40B4-BE49-F238E27FC236}">
                <a16:creationId xmlns:a16="http://schemas.microsoft.com/office/drawing/2014/main" id="{8745C693-BF3F-8ED7-25CA-D2437566013E}"/>
              </a:ext>
            </a:extLst>
          </p:cNvPr>
          <p:cNvSpPr txBox="1"/>
          <p:nvPr/>
        </p:nvSpPr>
        <p:spPr>
          <a:xfrm>
            <a:off x="5748679" y="2083553"/>
            <a:ext cx="1178560" cy="375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ANOVA</a:t>
            </a:r>
          </a:p>
        </p:txBody>
      </p:sp>
      <p:pic>
        <p:nvPicPr>
          <p:cNvPr id="6" name="Picture 5" descr="Two-way ANOVA example">
            <a:extLst>
              <a:ext uri="{FF2B5EF4-FFF2-40B4-BE49-F238E27FC236}">
                <a16:creationId xmlns:a16="http://schemas.microsoft.com/office/drawing/2014/main" id="{78175642-639F-C30D-0262-8B71058463D3}"/>
              </a:ext>
            </a:extLst>
          </p:cNvPr>
          <p:cNvPicPr>
            <a:picLocks noChangeAspect="1"/>
          </p:cNvPicPr>
          <p:nvPr/>
        </p:nvPicPr>
        <p:blipFill>
          <a:blip r:embed="rId3"/>
          <a:stretch>
            <a:fillRect/>
          </a:stretch>
        </p:blipFill>
        <p:spPr>
          <a:xfrm>
            <a:off x="839142" y="3071674"/>
            <a:ext cx="2743198" cy="978060"/>
          </a:xfrm>
          <a:prstGeom prst="rect">
            <a:avLst/>
          </a:prstGeom>
        </p:spPr>
      </p:pic>
      <p:sp>
        <p:nvSpPr>
          <p:cNvPr id="7" name="TextBox 6">
            <a:extLst>
              <a:ext uri="{FF2B5EF4-FFF2-40B4-BE49-F238E27FC236}">
                <a16:creationId xmlns:a16="http://schemas.microsoft.com/office/drawing/2014/main" id="{CA21C22A-DEF3-0547-2E2D-B7F2F9AE26D4}"/>
              </a:ext>
            </a:extLst>
          </p:cNvPr>
          <p:cNvSpPr txBox="1"/>
          <p:nvPr/>
        </p:nvSpPr>
        <p:spPr>
          <a:xfrm>
            <a:off x="4017715" y="3240664"/>
            <a:ext cx="11785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Two-way ANOVA</a:t>
            </a:r>
          </a:p>
        </p:txBody>
      </p:sp>
      <p:pic>
        <p:nvPicPr>
          <p:cNvPr id="8" name="Picture 7" descr="Example of ANCOVA">
            <a:extLst>
              <a:ext uri="{FF2B5EF4-FFF2-40B4-BE49-F238E27FC236}">
                <a16:creationId xmlns:a16="http://schemas.microsoft.com/office/drawing/2014/main" id="{F6FA50F8-881D-1BE7-7AB5-2D70475B4C01}"/>
              </a:ext>
            </a:extLst>
          </p:cNvPr>
          <p:cNvPicPr>
            <a:picLocks noChangeAspect="1"/>
          </p:cNvPicPr>
          <p:nvPr/>
        </p:nvPicPr>
        <p:blipFill>
          <a:blip r:embed="rId4"/>
          <a:stretch>
            <a:fillRect/>
          </a:stretch>
        </p:blipFill>
        <p:spPr>
          <a:xfrm>
            <a:off x="839141" y="4525951"/>
            <a:ext cx="2743200" cy="1211580"/>
          </a:xfrm>
          <a:prstGeom prst="rect">
            <a:avLst/>
          </a:prstGeom>
        </p:spPr>
      </p:pic>
      <p:sp>
        <p:nvSpPr>
          <p:cNvPr id="9" name="TextBox 8">
            <a:extLst>
              <a:ext uri="{FF2B5EF4-FFF2-40B4-BE49-F238E27FC236}">
                <a16:creationId xmlns:a16="http://schemas.microsoft.com/office/drawing/2014/main" id="{44650614-42B0-4F18-5C40-CAE41963564D}"/>
              </a:ext>
            </a:extLst>
          </p:cNvPr>
          <p:cNvSpPr txBox="1"/>
          <p:nvPr/>
        </p:nvSpPr>
        <p:spPr>
          <a:xfrm>
            <a:off x="3735493" y="4811701"/>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ANCOVA</a:t>
            </a:r>
          </a:p>
        </p:txBody>
      </p:sp>
      <p:pic>
        <p:nvPicPr>
          <p:cNvPr id="10" name="Picture 9" descr="One-Way MANOVA Example">
            <a:extLst>
              <a:ext uri="{FF2B5EF4-FFF2-40B4-BE49-F238E27FC236}">
                <a16:creationId xmlns:a16="http://schemas.microsoft.com/office/drawing/2014/main" id="{E0CE978F-90AB-7ECD-13F0-0740F16B6095}"/>
              </a:ext>
            </a:extLst>
          </p:cNvPr>
          <p:cNvPicPr>
            <a:picLocks noChangeAspect="1"/>
          </p:cNvPicPr>
          <p:nvPr/>
        </p:nvPicPr>
        <p:blipFill>
          <a:blip r:embed="rId5"/>
          <a:stretch>
            <a:fillRect/>
          </a:stretch>
        </p:blipFill>
        <p:spPr>
          <a:xfrm>
            <a:off x="5749807" y="4524286"/>
            <a:ext cx="4060237" cy="1327799"/>
          </a:xfrm>
          <a:prstGeom prst="rect">
            <a:avLst/>
          </a:prstGeom>
        </p:spPr>
      </p:pic>
      <p:sp>
        <p:nvSpPr>
          <p:cNvPr id="11" name="TextBox 10">
            <a:extLst>
              <a:ext uri="{FF2B5EF4-FFF2-40B4-BE49-F238E27FC236}">
                <a16:creationId xmlns:a16="http://schemas.microsoft.com/office/drawing/2014/main" id="{3C3AE16C-91C9-A9C9-0BA1-19BC851BDE45}"/>
              </a:ext>
            </a:extLst>
          </p:cNvPr>
          <p:cNvSpPr txBox="1"/>
          <p:nvPr/>
        </p:nvSpPr>
        <p:spPr>
          <a:xfrm>
            <a:off x="10179567" y="5131553"/>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MANOVA</a:t>
            </a:r>
          </a:p>
        </p:txBody>
      </p:sp>
      <p:pic>
        <p:nvPicPr>
          <p:cNvPr id="12" name="Picture 11" descr="One-way MANCOVA example">
            <a:extLst>
              <a:ext uri="{FF2B5EF4-FFF2-40B4-BE49-F238E27FC236}">
                <a16:creationId xmlns:a16="http://schemas.microsoft.com/office/drawing/2014/main" id="{26AF6B94-3DBF-1ED7-408B-5D3ABE376A16}"/>
              </a:ext>
            </a:extLst>
          </p:cNvPr>
          <p:cNvPicPr>
            <a:picLocks noChangeAspect="1"/>
          </p:cNvPicPr>
          <p:nvPr/>
        </p:nvPicPr>
        <p:blipFill>
          <a:blip r:embed="rId6"/>
          <a:stretch>
            <a:fillRect/>
          </a:stretch>
        </p:blipFill>
        <p:spPr>
          <a:xfrm>
            <a:off x="5937956" y="2845616"/>
            <a:ext cx="3872087" cy="1561878"/>
          </a:xfrm>
          <a:prstGeom prst="rect">
            <a:avLst/>
          </a:prstGeom>
        </p:spPr>
      </p:pic>
      <p:sp>
        <p:nvSpPr>
          <p:cNvPr id="13" name="TextBox 12">
            <a:extLst>
              <a:ext uri="{FF2B5EF4-FFF2-40B4-BE49-F238E27FC236}">
                <a16:creationId xmlns:a16="http://schemas.microsoft.com/office/drawing/2014/main" id="{A3ED2A13-4A8A-DE82-EC60-EA411668B60D}"/>
              </a:ext>
            </a:extLst>
          </p:cNvPr>
          <p:cNvSpPr txBox="1"/>
          <p:nvPr/>
        </p:nvSpPr>
        <p:spPr>
          <a:xfrm>
            <a:off x="10330085" y="3447627"/>
            <a:ext cx="151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MANCOVA</a:t>
            </a:r>
          </a:p>
        </p:txBody>
      </p:sp>
      <p:sp>
        <p:nvSpPr>
          <p:cNvPr id="14" name="TextBox 13">
            <a:extLst>
              <a:ext uri="{FF2B5EF4-FFF2-40B4-BE49-F238E27FC236}">
                <a16:creationId xmlns:a16="http://schemas.microsoft.com/office/drawing/2014/main" id="{D8C2CD05-837D-8081-9B90-BE27FD3D6A98}"/>
              </a:ext>
            </a:extLst>
          </p:cNvPr>
          <p:cNvSpPr txBox="1"/>
          <p:nvPr/>
        </p:nvSpPr>
        <p:spPr>
          <a:xfrm>
            <a:off x="8194229" y="6461760"/>
            <a:ext cx="39823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ea typeface="+mn-lt"/>
                <a:cs typeface="+mn-lt"/>
                <a:hlinkClick r:id="rId7"/>
              </a:rPr>
              <a:t>The Differences Between ANOVA, ANCOVA, MANOVA, and MANCOVA</a:t>
            </a:r>
            <a:endParaRPr lang="en-US" sz="1000"/>
          </a:p>
        </p:txBody>
      </p:sp>
    </p:spTree>
    <p:extLst>
      <p:ext uri="{BB962C8B-B14F-4D97-AF65-F5344CB8AC3E}">
        <p14:creationId xmlns:p14="http://schemas.microsoft.com/office/powerpoint/2010/main" val="316730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EEF4F-250B-E59C-BD00-72625DC5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9C785-7741-5A89-0568-B0BEC7B9B689}"/>
              </a:ext>
            </a:extLst>
          </p:cNvPr>
          <p:cNvSpPr>
            <a:spLocks noGrp="1"/>
          </p:cNvSpPr>
          <p:nvPr>
            <p:ph type="title"/>
          </p:nvPr>
        </p:nvSpPr>
        <p:spPr/>
        <p:txBody>
          <a:bodyPr/>
          <a:lstStyle/>
          <a:p>
            <a:r>
              <a:rPr lang="en-US"/>
              <a:t>Testing difference in means – Categorical outcomes</a:t>
            </a:r>
          </a:p>
        </p:txBody>
      </p:sp>
      <p:sp>
        <p:nvSpPr>
          <p:cNvPr id="3" name="Content Placeholder 2">
            <a:extLst>
              <a:ext uri="{FF2B5EF4-FFF2-40B4-BE49-F238E27FC236}">
                <a16:creationId xmlns:a16="http://schemas.microsoft.com/office/drawing/2014/main" id="{D6196EEC-ADE8-928A-4A3E-0DCDDA1AD3DA}"/>
              </a:ext>
            </a:extLst>
          </p:cNvPr>
          <p:cNvSpPr>
            <a:spLocks noGrp="1"/>
          </p:cNvSpPr>
          <p:nvPr>
            <p:ph idx="1"/>
          </p:nvPr>
        </p:nvSpPr>
        <p:spPr/>
        <p:txBody>
          <a:bodyPr vert="horz" lIns="91440" tIns="45720" rIns="91440" bIns="45720" rtlCol="0" anchor="t">
            <a:normAutofit/>
          </a:bodyPr>
          <a:lstStyle/>
          <a:p>
            <a:r>
              <a:rPr lang="en-US"/>
              <a:t>Two groups: </a:t>
            </a:r>
          </a:p>
          <a:p>
            <a:pPr lvl="1">
              <a:buFont typeface="Courier New" panose="020B0604020202020204" pitchFamily="34" charset="0"/>
              <a:buChar char="o"/>
            </a:pPr>
            <a:r>
              <a:rPr lang="en-US"/>
              <a:t>One group has less than 10, Fischer's exact test</a:t>
            </a:r>
          </a:p>
          <a:p>
            <a:pPr lvl="1">
              <a:buFont typeface="Courier New" panose="020B0604020202020204" pitchFamily="34" charset="0"/>
              <a:buChar char="o"/>
            </a:pPr>
            <a:r>
              <a:rPr lang="en-US"/>
              <a:t>Larger sample sizes Chi squared test </a:t>
            </a:r>
          </a:p>
          <a:p>
            <a:endParaRPr lang="en-US"/>
          </a:p>
          <a:p>
            <a:endParaRPr lang="en-US"/>
          </a:p>
          <a:p>
            <a:pPr lvl="1">
              <a:buFont typeface="Courier New" panose="020B0604020202020204" pitchFamily="34" charset="0"/>
              <a:buChar char="o"/>
            </a:pPr>
            <a:endParaRPr lang="en-US"/>
          </a:p>
        </p:txBody>
      </p:sp>
      <p:graphicFrame>
        <p:nvGraphicFramePr>
          <p:cNvPr id="4" name="Table 3">
            <a:extLst>
              <a:ext uri="{FF2B5EF4-FFF2-40B4-BE49-F238E27FC236}">
                <a16:creationId xmlns:a16="http://schemas.microsoft.com/office/drawing/2014/main" id="{3698BBAE-4AC7-8D74-0CF8-7CE5456B0D4C}"/>
              </a:ext>
            </a:extLst>
          </p:cNvPr>
          <p:cNvGraphicFramePr>
            <a:graphicFrameLocks noGrp="1"/>
          </p:cNvGraphicFramePr>
          <p:nvPr>
            <p:extLst>
              <p:ext uri="{D42A27DB-BD31-4B8C-83A1-F6EECF244321}">
                <p14:modId xmlns:p14="http://schemas.microsoft.com/office/powerpoint/2010/main" val="741091478"/>
              </p:ext>
            </p:extLst>
          </p:nvPr>
        </p:nvGraphicFramePr>
        <p:xfrm>
          <a:off x="840105" y="3446526"/>
          <a:ext cx="3465531" cy="1112520"/>
        </p:xfrm>
        <a:graphic>
          <a:graphicData uri="http://schemas.openxmlformats.org/drawingml/2006/table">
            <a:tbl>
              <a:tblPr firstRow="1" bandRow="1">
                <a:tableStyleId>{5C22544A-7EE6-4342-B048-85BDC9FD1C3A}</a:tableStyleId>
              </a:tblPr>
              <a:tblGrid>
                <a:gridCol w="1555315">
                  <a:extLst>
                    <a:ext uri="{9D8B030D-6E8A-4147-A177-3AD203B41FA5}">
                      <a16:colId xmlns:a16="http://schemas.microsoft.com/office/drawing/2014/main" val="983426910"/>
                    </a:ext>
                  </a:extLst>
                </a:gridCol>
                <a:gridCol w="835066">
                  <a:extLst>
                    <a:ext uri="{9D8B030D-6E8A-4147-A177-3AD203B41FA5}">
                      <a16:colId xmlns:a16="http://schemas.microsoft.com/office/drawing/2014/main" val="2116921286"/>
                    </a:ext>
                  </a:extLst>
                </a:gridCol>
                <a:gridCol w="1075150">
                  <a:extLst>
                    <a:ext uri="{9D8B030D-6E8A-4147-A177-3AD203B41FA5}">
                      <a16:colId xmlns:a16="http://schemas.microsoft.com/office/drawing/2014/main" val="1703342659"/>
                    </a:ext>
                  </a:extLst>
                </a:gridCol>
              </a:tblGrid>
              <a:tr h="370840">
                <a:tc>
                  <a:txBody>
                    <a:bodyPr/>
                    <a:lstStyle/>
                    <a:p>
                      <a:endParaRPr lang="en-US"/>
                    </a:p>
                  </a:txBody>
                  <a:tcPr/>
                </a:tc>
                <a:tc>
                  <a:txBody>
                    <a:bodyPr/>
                    <a:lstStyle/>
                    <a:p>
                      <a:r>
                        <a:rPr lang="en-US"/>
                        <a:t>Male</a:t>
                      </a:r>
                    </a:p>
                  </a:txBody>
                  <a:tcPr/>
                </a:tc>
                <a:tc>
                  <a:txBody>
                    <a:bodyPr/>
                    <a:lstStyle/>
                    <a:p>
                      <a:r>
                        <a:rPr lang="en-US"/>
                        <a:t>Female</a:t>
                      </a:r>
                    </a:p>
                  </a:txBody>
                  <a:tcPr/>
                </a:tc>
                <a:extLst>
                  <a:ext uri="{0D108BD9-81ED-4DB2-BD59-A6C34878D82A}">
                    <a16:rowId xmlns:a16="http://schemas.microsoft.com/office/drawing/2014/main" val="268602718"/>
                  </a:ext>
                </a:extLst>
              </a:tr>
              <a:tr h="370840">
                <a:tc>
                  <a:txBody>
                    <a:bodyPr/>
                    <a:lstStyle/>
                    <a:p>
                      <a:r>
                        <a:rPr lang="en-US"/>
                        <a:t>Diabetic</a:t>
                      </a:r>
                    </a:p>
                  </a:txBody>
                  <a:tcPr/>
                </a:tc>
                <a:tc>
                  <a:txBody>
                    <a:bodyPr/>
                    <a:lstStyle/>
                    <a:p>
                      <a:r>
                        <a:rPr lang="en-US"/>
                        <a:t>5</a:t>
                      </a:r>
                    </a:p>
                  </a:txBody>
                  <a:tcPr/>
                </a:tc>
                <a:tc>
                  <a:txBody>
                    <a:bodyPr/>
                    <a:lstStyle/>
                    <a:p>
                      <a:r>
                        <a:rPr lang="en-US"/>
                        <a:t>34</a:t>
                      </a:r>
                    </a:p>
                  </a:txBody>
                  <a:tcPr/>
                </a:tc>
                <a:extLst>
                  <a:ext uri="{0D108BD9-81ED-4DB2-BD59-A6C34878D82A}">
                    <a16:rowId xmlns:a16="http://schemas.microsoft.com/office/drawing/2014/main" val="612751604"/>
                  </a:ext>
                </a:extLst>
              </a:tr>
              <a:tr h="370840">
                <a:tc>
                  <a:txBody>
                    <a:bodyPr/>
                    <a:lstStyle/>
                    <a:p>
                      <a:r>
                        <a:rPr lang="en-US"/>
                        <a:t>Non-diabetic</a:t>
                      </a:r>
                      <a:endParaRPr lang="en-US" err="1"/>
                    </a:p>
                  </a:txBody>
                  <a:tcPr/>
                </a:tc>
                <a:tc>
                  <a:txBody>
                    <a:bodyPr/>
                    <a:lstStyle/>
                    <a:p>
                      <a:r>
                        <a:rPr lang="en-US"/>
                        <a:t>45</a:t>
                      </a:r>
                    </a:p>
                  </a:txBody>
                  <a:tcPr/>
                </a:tc>
                <a:tc>
                  <a:txBody>
                    <a:bodyPr/>
                    <a:lstStyle/>
                    <a:p>
                      <a:r>
                        <a:rPr lang="en-US"/>
                        <a:t>50</a:t>
                      </a:r>
                    </a:p>
                  </a:txBody>
                  <a:tcPr/>
                </a:tc>
                <a:extLst>
                  <a:ext uri="{0D108BD9-81ED-4DB2-BD59-A6C34878D82A}">
                    <a16:rowId xmlns:a16="http://schemas.microsoft.com/office/drawing/2014/main" val="3985507234"/>
                  </a:ext>
                </a:extLst>
              </a:tr>
            </a:tbl>
          </a:graphicData>
        </a:graphic>
      </p:graphicFrame>
    </p:spTree>
    <p:extLst>
      <p:ext uri="{BB962C8B-B14F-4D97-AF65-F5344CB8AC3E}">
        <p14:creationId xmlns:p14="http://schemas.microsoft.com/office/powerpoint/2010/main" val="274565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9438-2C29-DCDF-AC3F-F6D9FC8437BD}"/>
              </a:ext>
            </a:extLst>
          </p:cNvPr>
          <p:cNvSpPr>
            <a:spLocks noGrp="1"/>
          </p:cNvSpPr>
          <p:nvPr>
            <p:ph type="title"/>
          </p:nvPr>
        </p:nvSpPr>
        <p:spPr/>
        <p:txBody>
          <a:bodyPr/>
          <a:lstStyle/>
          <a:p>
            <a:r>
              <a:rPr lang="en-US"/>
              <a:t>Special notes</a:t>
            </a:r>
          </a:p>
        </p:txBody>
      </p:sp>
      <p:sp>
        <p:nvSpPr>
          <p:cNvPr id="3" name="Content Placeholder 2">
            <a:extLst>
              <a:ext uri="{FF2B5EF4-FFF2-40B4-BE49-F238E27FC236}">
                <a16:creationId xmlns:a16="http://schemas.microsoft.com/office/drawing/2014/main" id="{59B0FCFB-45F6-7388-E665-D15FA1764EAE}"/>
              </a:ext>
            </a:extLst>
          </p:cNvPr>
          <p:cNvSpPr>
            <a:spLocks noGrp="1"/>
          </p:cNvSpPr>
          <p:nvPr>
            <p:ph idx="1"/>
          </p:nvPr>
        </p:nvSpPr>
        <p:spPr/>
        <p:txBody>
          <a:bodyPr vert="horz" lIns="91440" tIns="45720" rIns="91440" bIns="45720" rtlCol="0" anchor="t">
            <a:normAutofit/>
          </a:bodyPr>
          <a:lstStyle/>
          <a:p>
            <a:r>
              <a:rPr lang="en-US"/>
              <a:t>Use a two tailed t-test if you are looking for a difference between your two groups, use a one tailed if you are ONLY expecting a directional difference between your groups</a:t>
            </a:r>
          </a:p>
          <a:p>
            <a:pPr lvl="1">
              <a:buFont typeface="Courier New" panose="020B0604020202020204" pitchFamily="34" charset="0"/>
              <a:buChar char="o"/>
            </a:pPr>
            <a:r>
              <a:rPr lang="en-US"/>
              <a:t>Ex: One tailed t-test comparing LVEF in patients pre/post MI (this would also be paired)</a:t>
            </a:r>
          </a:p>
          <a:p>
            <a:r>
              <a:rPr lang="en-US"/>
              <a:t>A paired t-test is when samples in one group correspond to samples in another</a:t>
            </a:r>
          </a:p>
          <a:p>
            <a:pPr lvl="1">
              <a:buFont typeface="Courier New" panose="020B0604020202020204" pitchFamily="34" charset="0"/>
              <a:buChar char="o"/>
            </a:pPr>
            <a:r>
              <a:rPr lang="en-US"/>
              <a:t>Ex: a twin study, looking at patients pre/post some event</a:t>
            </a:r>
          </a:p>
        </p:txBody>
      </p:sp>
    </p:spTree>
    <p:extLst>
      <p:ext uri="{BB962C8B-B14F-4D97-AF65-F5344CB8AC3E}">
        <p14:creationId xmlns:p14="http://schemas.microsoft.com/office/powerpoint/2010/main" val="1267921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718E8-2160-D16C-95C8-4D7947DF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BCB69-EED5-AEE0-74E7-85D79AA50CC4}"/>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71A15169-F0BB-9909-5574-4FB5A6BC6F2E}"/>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t>I'm looking at the time it takes until an event happens</a:t>
            </a:r>
          </a:p>
          <a:p>
            <a:pPr lvl="1">
              <a:buFont typeface="Courier New" panose="020B0604020202020204" pitchFamily="34" charset="0"/>
              <a:buChar char="o"/>
            </a:pPr>
            <a:r>
              <a:rPr lang="en-US"/>
              <a:t>See survival modeling</a:t>
            </a:r>
          </a:p>
          <a:p>
            <a:r>
              <a:rPr lang="en-US">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a:solidFill>
                  <a:schemeClr val="bg2"/>
                </a:solidFill>
              </a:rPr>
              <a:t>This is panel data and this is hard </a:t>
            </a:r>
          </a:p>
        </p:txBody>
      </p:sp>
    </p:spTree>
    <p:extLst>
      <p:ext uri="{BB962C8B-B14F-4D97-AF65-F5344CB8AC3E}">
        <p14:creationId xmlns:p14="http://schemas.microsoft.com/office/powerpoint/2010/main" val="94882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E81A-2EE8-C53C-B0FB-3BC29647F7D1}"/>
              </a:ext>
            </a:extLst>
          </p:cNvPr>
          <p:cNvSpPr>
            <a:spLocks noGrp="1"/>
          </p:cNvSpPr>
          <p:nvPr>
            <p:ph type="title"/>
          </p:nvPr>
        </p:nvSpPr>
        <p:spPr/>
        <p:txBody>
          <a:bodyPr/>
          <a:lstStyle/>
          <a:p>
            <a:r>
              <a:rPr lang="en-US"/>
              <a:t>Survival Modeling – type of censoring </a:t>
            </a:r>
          </a:p>
        </p:txBody>
      </p:sp>
      <p:sp>
        <p:nvSpPr>
          <p:cNvPr id="3" name="Content Placeholder 2">
            <a:extLst>
              <a:ext uri="{FF2B5EF4-FFF2-40B4-BE49-F238E27FC236}">
                <a16:creationId xmlns:a16="http://schemas.microsoft.com/office/drawing/2014/main" id="{989CE1FF-7DE4-5845-7FC2-08327A79D38D}"/>
              </a:ext>
            </a:extLst>
          </p:cNvPr>
          <p:cNvSpPr>
            <a:spLocks noGrp="1"/>
          </p:cNvSpPr>
          <p:nvPr>
            <p:ph idx="1"/>
          </p:nvPr>
        </p:nvSpPr>
        <p:spPr/>
        <p:txBody>
          <a:bodyPr vert="horz" lIns="91440" tIns="45720" rIns="91440" bIns="45720" rtlCol="0" anchor="t">
            <a:normAutofit fontScale="92500" lnSpcReduction="20000"/>
          </a:bodyPr>
          <a:lstStyle/>
          <a:p>
            <a:r>
              <a:rPr lang="en-US"/>
              <a:t>Generally 3 types</a:t>
            </a:r>
          </a:p>
          <a:p>
            <a:r>
              <a:rPr lang="en-US"/>
              <a:t>Uncensored</a:t>
            </a:r>
          </a:p>
          <a:p>
            <a:pPr lvl="1">
              <a:buFont typeface="Courier New" panose="020B0604020202020204" pitchFamily="34" charset="0"/>
              <a:buChar char="o"/>
            </a:pPr>
            <a:r>
              <a:rPr lang="en-US"/>
              <a:t>Study period contains the beginning and end of measurement of interest for all patients</a:t>
            </a:r>
          </a:p>
          <a:p>
            <a:pPr lvl="1">
              <a:buFont typeface="Courier New" panose="020B0604020202020204" pitchFamily="34" charset="0"/>
              <a:buChar char="o"/>
            </a:pPr>
            <a:r>
              <a:rPr lang="en-US"/>
              <a:t>Ex: Time to first blood work in study population of a country with universal EMR</a:t>
            </a:r>
          </a:p>
          <a:p>
            <a:r>
              <a:rPr lang="en-US"/>
              <a:t>Left censored</a:t>
            </a:r>
          </a:p>
          <a:p>
            <a:pPr lvl="1">
              <a:buFont typeface="Courier New" panose="020B0604020202020204" pitchFamily="34" charset="0"/>
              <a:buChar char="o"/>
            </a:pPr>
            <a:r>
              <a:rPr lang="en-US"/>
              <a:t>Study participants were at risk for event before study measurement began and you're unsure when </a:t>
            </a:r>
          </a:p>
          <a:p>
            <a:pPr lvl="1">
              <a:buFont typeface="Courier New" panose="020B0604020202020204" pitchFamily="34" charset="0"/>
              <a:buChar char="o"/>
            </a:pPr>
            <a:r>
              <a:rPr lang="en-US"/>
              <a:t>Not usually an issue for clinical trials</a:t>
            </a:r>
          </a:p>
          <a:p>
            <a:r>
              <a:rPr lang="en-US" b="1"/>
              <a:t>Right censored</a:t>
            </a:r>
          </a:p>
          <a:p>
            <a:pPr lvl="1">
              <a:buFont typeface="Courier New" panose="020B0604020202020204" pitchFamily="34" charset="0"/>
              <a:buChar char="o"/>
            </a:pPr>
            <a:r>
              <a:rPr lang="en-US"/>
              <a:t>Study period ends before all patients experience the event or are lost to follow-up</a:t>
            </a:r>
          </a:p>
          <a:p>
            <a:pPr lvl="1">
              <a:buFont typeface="Courier New" panose="020B0604020202020204" pitchFamily="34" charset="0"/>
              <a:buChar char="o"/>
            </a:pPr>
            <a:r>
              <a:rPr lang="en-US"/>
              <a:t>Ex: Almost all clinical trials, survival after cancer diagnosis, time to scope after admission for GIB, </a:t>
            </a:r>
            <a:r>
              <a:rPr lang="en-US" err="1"/>
              <a:t>etc</a:t>
            </a:r>
            <a:r>
              <a:rPr lang="en-US"/>
              <a:t> </a:t>
            </a:r>
          </a:p>
        </p:txBody>
      </p:sp>
    </p:spTree>
    <p:extLst>
      <p:ext uri="{BB962C8B-B14F-4D97-AF65-F5344CB8AC3E}">
        <p14:creationId xmlns:p14="http://schemas.microsoft.com/office/powerpoint/2010/main" val="3315359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AA98-5C97-5F38-0172-3FCDDE436BDE}"/>
              </a:ext>
            </a:extLst>
          </p:cNvPr>
          <p:cNvSpPr>
            <a:spLocks noGrp="1"/>
          </p:cNvSpPr>
          <p:nvPr>
            <p:ph type="title"/>
          </p:nvPr>
        </p:nvSpPr>
        <p:spPr/>
        <p:txBody>
          <a:bodyPr/>
          <a:lstStyle/>
          <a:p>
            <a:r>
              <a:rPr lang="en-US" dirty="0"/>
              <a:t>Types of censoring </a:t>
            </a:r>
          </a:p>
        </p:txBody>
      </p:sp>
      <p:pic>
        <p:nvPicPr>
          <p:cNvPr id="1026" name="Picture 2" descr="Explanation of Survival Analysis">
            <a:extLst>
              <a:ext uri="{FF2B5EF4-FFF2-40B4-BE49-F238E27FC236}">
                <a16:creationId xmlns:a16="http://schemas.microsoft.com/office/drawing/2014/main" id="{85246146-8B56-C27F-2DF9-C1D21AFD8F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19512" y="2172494"/>
            <a:ext cx="4752975" cy="3657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F094E0-B616-79DF-FE11-4010F449083B}"/>
              </a:ext>
            </a:extLst>
          </p:cNvPr>
          <p:cNvSpPr txBox="1"/>
          <p:nvPr/>
        </p:nvSpPr>
        <p:spPr>
          <a:xfrm>
            <a:off x="9663764" y="6477802"/>
            <a:ext cx="1799924" cy="369332"/>
          </a:xfrm>
          <a:prstGeom prst="rect">
            <a:avLst/>
          </a:prstGeom>
          <a:noFill/>
        </p:spPr>
        <p:txBody>
          <a:bodyPr wrap="square" rtlCol="0">
            <a:spAutoFit/>
          </a:bodyPr>
          <a:lstStyle/>
          <a:p>
            <a:r>
              <a:rPr lang="en-US" dirty="0">
                <a:hlinkClick r:id="rId3"/>
              </a:rPr>
              <a:t>Reference</a:t>
            </a:r>
            <a:endParaRPr lang="en-US" dirty="0"/>
          </a:p>
        </p:txBody>
      </p:sp>
    </p:spTree>
    <p:extLst>
      <p:ext uri="{BB962C8B-B14F-4D97-AF65-F5344CB8AC3E}">
        <p14:creationId xmlns:p14="http://schemas.microsoft.com/office/powerpoint/2010/main" val="4165754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F330-B194-FC12-247B-F971DED1A7E5}"/>
              </a:ext>
            </a:extLst>
          </p:cNvPr>
          <p:cNvSpPr>
            <a:spLocks noGrp="1"/>
          </p:cNvSpPr>
          <p:nvPr>
            <p:ph type="title"/>
          </p:nvPr>
        </p:nvSpPr>
        <p:spPr/>
        <p:txBody>
          <a:bodyPr/>
          <a:lstStyle/>
          <a:p>
            <a:r>
              <a:rPr lang="en-US"/>
              <a:t>Two most common types of modeling</a:t>
            </a:r>
          </a:p>
        </p:txBody>
      </p:sp>
      <p:sp>
        <p:nvSpPr>
          <p:cNvPr id="3" name="Content Placeholder 2">
            <a:extLst>
              <a:ext uri="{FF2B5EF4-FFF2-40B4-BE49-F238E27FC236}">
                <a16:creationId xmlns:a16="http://schemas.microsoft.com/office/drawing/2014/main" id="{C685FCE6-2DC1-501D-D757-4EB72959185F}"/>
              </a:ext>
            </a:extLst>
          </p:cNvPr>
          <p:cNvSpPr>
            <a:spLocks noGrp="1"/>
          </p:cNvSpPr>
          <p:nvPr>
            <p:ph idx="1"/>
          </p:nvPr>
        </p:nvSpPr>
        <p:spPr/>
        <p:txBody>
          <a:bodyPr vert="horz" lIns="91440" tIns="45720" rIns="91440" bIns="45720" rtlCol="0" anchor="t">
            <a:normAutofit/>
          </a:bodyPr>
          <a:lstStyle/>
          <a:p>
            <a:r>
              <a:rPr lang="en-US"/>
              <a:t>Kaplan Meier curve</a:t>
            </a:r>
          </a:p>
          <a:p>
            <a:pPr lvl="1">
              <a:buFont typeface="Courier New" panose="020B0604020202020204" pitchFamily="34" charset="0"/>
              <a:buChar char="o"/>
            </a:pPr>
            <a:r>
              <a:rPr lang="en-US"/>
              <a:t>Not adjusted for other variables, minimal assumptions</a:t>
            </a:r>
          </a:p>
          <a:p>
            <a:pPr lvl="1">
              <a:buFont typeface="Courier New" panose="020B0604020202020204" pitchFamily="34" charset="0"/>
              <a:buChar char="o"/>
            </a:pPr>
            <a:r>
              <a:rPr lang="en-US"/>
              <a:t>Can have multiple groups</a:t>
            </a:r>
          </a:p>
          <a:p>
            <a:r>
              <a:rPr lang="en-US"/>
              <a:t>Cox proportional hazards model</a:t>
            </a:r>
          </a:p>
          <a:p>
            <a:pPr lvl="1">
              <a:buFont typeface="Courier New" panose="020B0604020202020204" pitchFamily="34" charset="0"/>
              <a:buChar char="o"/>
            </a:pPr>
            <a:r>
              <a:rPr lang="en-US"/>
              <a:t>Makes multiple assumptions, testing of these assumptions is in the code</a:t>
            </a:r>
          </a:p>
          <a:p>
            <a:pPr lvl="1">
              <a:buFont typeface="Courier New" panose="020B0604020202020204" pitchFamily="34" charset="0"/>
              <a:buChar char="o"/>
            </a:pPr>
            <a:r>
              <a:rPr lang="en-US"/>
              <a:t>Can adjust for other variables</a:t>
            </a:r>
          </a:p>
          <a:p>
            <a:pPr lvl="1">
              <a:buFont typeface="Courier New" panose="020B0604020202020204" pitchFamily="34" charset="0"/>
              <a:buChar char="o"/>
            </a:pPr>
            <a:r>
              <a:rPr lang="en-US"/>
              <a:t>You get hazard ratios from this model</a:t>
            </a:r>
          </a:p>
          <a:p>
            <a:pPr lvl="1">
              <a:buFont typeface="Courier New" panose="020B0604020202020204" pitchFamily="34" charset="0"/>
              <a:buChar char="o"/>
            </a:pPr>
            <a:r>
              <a:rPr lang="en-US"/>
              <a:t>Don't try to graph it and wasn't developed for prediction </a:t>
            </a:r>
          </a:p>
          <a:p>
            <a:endParaRPr lang="en-US"/>
          </a:p>
        </p:txBody>
      </p:sp>
    </p:spTree>
    <p:extLst>
      <p:ext uri="{BB962C8B-B14F-4D97-AF65-F5344CB8AC3E}">
        <p14:creationId xmlns:p14="http://schemas.microsoft.com/office/powerpoint/2010/main" val="290386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8117-A3BA-90AB-53AB-4679EACA136F}"/>
              </a:ext>
            </a:extLst>
          </p:cNvPr>
          <p:cNvSpPr>
            <a:spLocks noGrp="1"/>
          </p:cNvSpPr>
          <p:nvPr>
            <p:ph type="title"/>
          </p:nvPr>
        </p:nvSpPr>
        <p:spPr/>
        <p:txBody>
          <a:bodyPr/>
          <a:lstStyle/>
          <a:p>
            <a:r>
              <a:rPr lang="en-US" dirty="0"/>
              <a:t>Kaplan Meier Output</a:t>
            </a:r>
          </a:p>
        </p:txBody>
      </p:sp>
      <p:pic>
        <p:nvPicPr>
          <p:cNvPr id="1026" name="Picture 2" descr="r - Creating a Kaplan Meier plot with Survival probabilities at time ...">
            <a:extLst>
              <a:ext uri="{FF2B5EF4-FFF2-40B4-BE49-F238E27FC236}">
                <a16:creationId xmlns:a16="http://schemas.microsoft.com/office/drawing/2014/main" id="{69652305-EE24-53F2-6714-53FFDDF777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7F6C5327-3767-E59C-01E7-15F9E5C592E0}"/>
              </a:ext>
            </a:extLst>
          </p:cNvPr>
          <p:cNvCxnSpPr/>
          <p:nvPr/>
        </p:nvCxnSpPr>
        <p:spPr>
          <a:xfrm flipV="1">
            <a:off x="2942376" y="4336610"/>
            <a:ext cx="1982709" cy="6337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ight Brace 5">
            <a:extLst>
              <a:ext uri="{FF2B5EF4-FFF2-40B4-BE49-F238E27FC236}">
                <a16:creationId xmlns:a16="http://schemas.microsoft.com/office/drawing/2014/main" id="{A882ACD6-A60C-2322-363B-2A2FC9B7AB05}"/>
              </a:ext>
            </a:extLst>
          </p:cNvPr>
          <p:cNvSpPr/>
          <p:nvPr/>
        </p:nvSpPr>
        <p:spPr>
          <a:xfrm>
            <a:off x="8166226" y="5205743"/>
            <a:ext cx="208229" cy="11061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B34453C-74D6-5C13-83A5-6CC571A77804}"/>
              </a:ext>
            </a:extLst>
          </p:cNvPr>
          <p:cNvCxnSpPr>
            <a:cxnSpLocks/>
          </p:cNvCxnSpPr>
          <p:nvPr/>
        </p:nvCxnSpPr>
        <p:spPr>
          <a:xfrm flipH="1">
            <a:off x="7641125" y="3429000"/>
            <a:ext cx="380245" cy="7627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B9144DC-7F0A-6144-B081-281F1BD83E13}"/>
              </a:ext>
            </a:extLst>
          </p:cNvPr>
          <p:cNvSpPr txBox="1"/>
          <p:nvPr/>
        </p:nvSpPr>
        <p:spPr>
          <a:xfrm>
            <a:off x="1358020" y="4882577"/>
            <a:ext cx="1584356" cy="646331"/>
          </a:xfrm>
          <a:prstGeom prst="rect">
            <a:avLst/>
          </a:prstGeom>
          <a:noFill/>
        </p:spPr>
        <p:txBody>
          <a:bodyPr wrap="square" rtlCol="0">
            <a:spAutoFit/>
          </a:bodyPr>
          <a:lstStyle/>
          <a:p>
            <a:pPr algn="ctr"/>
            <a:r>
              <a:rPr lang="en-US" dirty="0"/>
              <a:t>You want this under 0.05</a:t>
            </a:r>
          </a:p>
        </p:txBody>
      </p:sp>
      <p:sp>
        <p:nvSpPr>
          <p:cNvPr id="12" name="TextBox 11">
            <a:extLst>
              <a:ext uri="{FF2B5EF4-FFF2-40B4-BE49-F238E27FC236}">
                <a16:creationId xmlns:a16="http://schemas.microsoft.com/office/drawing/2014/main" id="{57564F42-8A17-4B0A-B2A5-F7F98E106ECC}"/>
              </a:ext>
            </a:extLst>
          </p:cNvPr>
          <p:cNvSpPr txBox="1"/>
          <p:nvPr/>
        </p:nvSpPr>
        <p:spPr>
          <a:xfrm>
            <a:off x="7374047" y="2782669"/>
            <a:ext cx="2702459" cy="646331"/>
          </a:xfrm>
          <a:prstGeom prst="rect">
            <a:avLst/>
          </a:prstGeom>
          <a:noFill/>
        </p:spPr>
        <p:txBody>
          <a:bodyPr wrap="square" rtlCol="0">
            <a:spAutoFit/>
          </a:bodyPr>
          <a:lstStyle/>
          <a:p>
            <a:pPr algn="ctr"/>
            <a:r>
              <a:rPr lang="en-US" dirty="0"/>
              <a:t>A graphical representation of 95% CI</a:t>
            </a:r>
          </a:p>
        </p:txBody>
      </p:sp>
      <p:sp>
        <p:nvSpPr>
          <p:cNvPr id="13" name="TextBox 12">
            <a:extLst>
              <a:ext uri="{FF2B5EF4-FFF2-40B4-BE49-F238E27FC236}">
                <a16:creationId xmlns:a16="http://schemas.microsoft.com/office/drawing/2014/main" id="{B3265723-0C2F-8725-B1BD-A4EF1AFD9166}"/>
              </a:ext>
            </a:extLst>
          </p:cNvPr>
          <p:cNvSpPr txBox="1"/>
          <p:nvPr/>
        </p:nvSpPr>
        <p:spPr>
          <a:xfrm>
            <a:off x="8492150" y="5297156"/>
            <a:ext cx="2341830" cy="923330"/>
          </a:xfrm>
          <a:prstGeom prst="rect">
            <a:avLst/>
          </a:prstGeom>
          <a:noFill/>
        </p:spPr>
        <p:txBody>
          <a:bodyPr wrap="square" rtlCol="0">
            <a:spAutoFit/>
          </a:bodyPr>
          <a:lstStyle/>
          <a:p>
            <a:pPr algn="ctr"/>
            <a:r>
              <a:rPr lang="en-US" dirty="0"/>
              <a:t>Number at risk over time (removes both events and censors)</a:t>
            </a:r>
          </a:p>
        </p:txBody>
      </p:sp>
    </p:spTree>
    <p:extLst>
      <p:ext uri="{BB962C8B-B14F-4D97-AF65-F5344CB8AC3E}">
        <p14:creationId xmlns:p14="http://schemas.microsoft.com/office/powerpoint/2010/main" val="458503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B70B-EEAD-90BB-B9F3-07C831AC9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DEC2F-47CC-AC25-2C39-2A6C09B7D98A}"/>
              </a:ext>
            </a:extLst>
          </p:cNvPr>
          <p:cNvSpPr>
            <a:spLocks noGrp="1"/>
          </p:cNvSpPr>
          <p:nvPr>
            <p:ph type="title"/>
          </p:nvPr>
        </p:nvSpPr>
        <p:spPr/>
        <p:txBody>
          <a:bodyPr/>
          <a:lstStyle/>
          <a:p>
            <a:r>
              <a:rPr lang="en-US" dirty="0"/>
              <a:t>Cox Proportional Hazards Model Outputs</a:t>
            </a:r>
          </a:p>
        </p:txBody>
      </p:sp>
      <p:sp>
        <p:nvSpPr>
          <p:cNvPr id="3" name="Content Placeholder 2">
            <a:extLst>
              <a:ext uri="{FF2B5EF4-FFF2-40B4-BE49-F238E27FC236}">
                <a16:creationId xmlns:a16="http://schemas.microsoft.com/office/drawing/2014/main" id="{01B356D1-395A-5944-27E6-FA91AA79EEE7}"/>
              </a:ext>
            </a:extLst>
          </p:cNvPr>
          <p:cNvSpPr>
            <a:spLocks noGrp="1"/>
          </p:cNvSpPr>
          <p:nvPr>
            <p:ph idx="1"/>
          </p:nvPr>
        </p:nvSpPr>
        <p:spPr>
          <a:xfrm>
            <a:off x="838200" y="1527451"/>
            <a:ext cx="9102035" cy="4351338"/>
          </a:xfrm>
        </p:spPr>
        <p:txBody>
          <a:bodyPr vert="horz" lIns="91440" tIns="45720" rIns="91440" bIns="45720" rtlCol="0" anchor="t">
            <a:normAutofit/>
          </a:bodyPr>
          <a:lstStyle/>
          <a:p>
            <a:r>
              <a:rPr lang="en-US"/>
              <a:t>Exp(</a:t>
            </a:r>
            <a:r>
              <a:rPr lang="en-US" err="1"/>
              <a:t>coef</a:t>
            </a:r>
            <a:r>
              <a:rPr lang="en-US"/>
              <a:t>) is your odds/hazard ratios</a:t>
            </a:r>
          </a:p>
          <a:p>
            <a:r>
              <a:rPr lang="en-US">
                <a:ea typeface="+mn-lt"/>
                <a:cs typeface="+mn-lt"/>
              </a:rPr>
              <a:t>Significance codes:  </a:t>
            </a:r>
          </a:p>
          <a:p>
            <a:pPr lvl="1">
              <a:buFont typeface="Courier New" panose="020B0604020202020204" pitchFamily="34" charset="0"/>
              <a:buChar char="o"/>
            </a:pPr>
            <a:r>
              <a:rPr lang="en-US">
                <a:ea typeface="+mn-lt"/>
                <a:cs typeface="+mn-lt"/>
              </a:rPr>
              <a:t>0 ‘***’ 0.001 ‘**’ 0.01 ‘*’ 0.05 ‘.’ 0.1 ‘ ’ 1</a:t>
            </a:r>
            <a:endParaRPr lang="en-US"/>
          </a:p>
        </p:txBody>
      </p:sp>
      <p:pic>
        <p:nvPicPr>
          <p:cNvPr id="4" name="Picture 3" descr="A computer screen with white text&#10;&#10;AI-generated content may be incorrect.">
            <a:extLst>
              <a:ext uri="{FF2B5EF4-FFF2-40B4-BE49-F238E27FC236}">
                <a16:creationId xmlns:a16="http://schemas.microsoft.com/office/drawing/2014/main" id="{F382DCC1-C92E-5AB8-52CB-213A8ABE6E61}"/>
              </a:ext>
            </a:extLst>
          </p:cNvPr>
          <p:cNvPicPr>
            <a:picLocks noChangeAspect="1"/>
          </p:cNvPicPr>
          <p:nvPr/>
        </p:nvPicPr>
        <p:blipFill>
          <a:blip r:embed="rId2"/>
          <a:stretch>
            <a:fillRect/>
          </a:stretch>
        </p:blipFill>
        <p:spPr>
          <a:xfrm>
            <a:off x="3119852" y="2818296"/>
            <a:ext cx="5953125" cy="3962400"/>
          </a:xfrm>
          <a:prstGeom prst="rect">
            <a:avLst/>
          </a:prstGeom>
        </p:spPr>
      </p:pic>
      <p:cxnSp>
        <p:nvCxnSpPr>
          <p:cNvPr id="5" name="Straight Arrow Connector 4">
            <a:extLst>
              <a:ext uri="{FF2B5EF4-FFF2-40B4-BE49-F238E27FC236}">
                <a16:creationId xmlns:a16="http://schemas.microsoft.com/office/drawing/2014/main" id="{4CC30897-506C-DC19-7A3C-CFC017C2D5DA}"/>
              </a:ext>
            </a:extLst>
          </p:cNvPr>
          <p:cNvCxnSpPr/>
          <p:nvPr/>
        </p:nvCxnSpPr>
        <p:spPr>
          <a:xfrm>
            <a:off x="2153478" y="5676347"/>
            <a:ext cx="872434" cy="34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6EF4914-3F7A-104C-2CCE-6648812D0213}"/>
              </a:ext>
            </a:extLst>
          </p:cNvPr>
          <p:cNvSpPr txBox="1"/>
          <p:nvPr/>
        </p:nvSpPr>
        <p:spPr>
          <a:xfrm>
            <a:off x="212812" y="5142081"/>
            <a:ext cx="2379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 to an R</a:t>
            </a:r>
            <a:r>
              <a:rPr lang="en-US" baseline="30000" dirty="0"/>
              <a:t>2</a:t>
            </a:r>
          </a:p>
          <a:p>
            <a:r>
              <a:rPr lang="en-US" dirty="0"/>
              <a:t>but for survival  </a:t>
            </a:r>
          </a:p>
        </p:txBody>
      </p:sp>
      <p:cxnSp>
        <p:nvCxnSpPr>
          <p:cNvPr id="7" name="Straight Arrow Connector 6">
            <a:extLst>
              <a:ext uri="{FF2B5EF4-FFF2-40B4-BE49-F238E27FC236}">
                <a16:creationId xmlns:a16="http://schemas.microsoft.com/office/drawing/2014/main" id="{DF502D99-8DA5-0F12-2EAB-84A2C7255FB9}"/>
              </a:ext>
            </a:extLst>
          </p:cNvPr>
          <p:cNvCxnSpPr>
            <a:cxnSpLocks/>
          </p:cNvCxnSpPr>
          <p:nvPr/>
        </p:nvCxnSpPr>
        <p:spPr>
          <a:xfrm flipH="1">
            <a:off x="7731777" y="3318266"/>
            <a:ext cx="1640106" cy="743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B0107D1-BB6A-8F56-FDD6-999EE6DF4BBD}"/>
              </a:ext>
            </a:extLst>
          </p:cNvPr>
          <p:cNvSpPr txBox="1"/>
          <p:nvPr/>
        </p:nvSpPr>
        <p:spPr>
          <a:xfrm>
            <a:off x="9387703" y="3062027"/>
            <a:ext cx="170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Your P values </a:t>
            </a:r>
          </a:p>
        </p:txBody>
      </p:sp>
      <p:sp>
        <p:nvSpPr>
          <p:cNvPr id="9" name="TextBox 8">
            <a:extLst>
              <a:ext uri="{FF2B5EF4-FFF2-40B4-BE49-F238E27FC236}">
                <a16:creationId xmlns:a16="http://schemas.microsoft.com/office/drawing/2014/main" id="{0EFD30AC-4F92-73BD-B223-3493EF45789A}"/>
              </a:ext>
            </a:extLst>
          </p:cNvPr>
          <p:cNvSpPr txBox="1"/>
          <p:nvPr/>
        </p:nvSpPr>
        <p:spPr>
          <a:xfrm>
            <a:off x="503042" y="3415406"/>
            <a:ext cx="2089487" cy="369332"/>
          </a:xfrm>
          <a:prstGeom prst="rect">
            <a:avLst/>
          </a:prstGeom>
          <a:noFill/>
        </p:spPr>
        <p:txBody>
          <a:bodyPr wrap="square" rtlCol="0">
            <a:spAutoFit/>
          </a:bodyPr>
          <a:lstStyle/>
          <a:p>
            <a:r>
              <a:rPr lang="en-US" dirty="0"/>
              <a:t>Your hazard ratios</a:t>
            </a:r>
          </a:p>
        </p:txBody>
      </p:sp>
      <p:cxnSp>
        <p:nvCxnSpPr>
          <p:cNvPr id="10" name="Straight Arrow Connector 9">
            <a:extLst>
              <a:ext uri="{FF2B5EF4-FFF2-40B4-BE49-F238E27FC236}">
                <a16:creationId xmlns:a16="http://schemas.microsoft.com/office/drawing/2014/main" id="{F4D70FC9-41ED-D153-EED1-345F45557520}"/>
              </a:ext>
            </a:extLst>
          </p:cNvPr>
          <p:cNvCxnSpPr>
            <a:cxnSpLocks/>
            <a:stCxn id="9" idx="3"/>
          </p:cNvCxnSpPr>
          <p:nvPr/>
        </p:nvCxnSpPr>
        <p:spPr>
          <a:xfrm>
            <a:off x="2592529" y="3600072"/>
            <a:ext cx="2066098" cy="4621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370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16D-20D6-680E-020B-60D75BB7F2DF}"/>
              </a:ext>
            </a:extLst>
          </p:cNvPr>
          <p:cNvSpPr>
            <a:spLocks noGrp="1"/>
          </p:cNvSpPr>
          <p:nvPr>
            <p:ph type="title"/>
          </p:nvPr>
        </p:nvSpPr>
        <p:spPr/>
        <p:txBody>
          <a:bodyPr/>
          <a:lstStyle/>
          <a:p>
            <a:r>
              <a:rPr lang="en-US"/>
              <a:t>Disclaimer</a:t>
            </a:r>
          </a:p>
        </p:txBody>
      </p:sp>
      <p:sp>
        <p:nvSpPr>
          <p:cNvPr id="3" name="Content Placeholder 2">
            <a:extLst>
              <a:ext uri="{FF2B5EF4-FFF2-40B4-BE49-F238E27FC236}">
                <a16:creationId xmlns:a16="http://schemas.microsoft.com/office/drawing/2014/main" id="{B47966DB-C9BE-5369-04C9-A6D55B65AC8E}"/>
              </a:ext>
            </a:extLst>
          </p:cNvPr>
          <p:cNvSpPr>
            <a:spLocks noGrp="1"/>
          </p:cNvSpPr>
          <p:nvPr>
            <p:ph idx="1"/>
          </p:nvPr>
        </p:nvSpPr>
        <p:spPr>
          <a:xfrm>
            <a:off x="838200" y="1825625"/>
            <a:ext cx="5496077" cy="4351338"/>
          </a:xfrm>
        </p:spPr>
        <p:txBody>
          <a:bodyPr vert="horz" lIns="91440" tIns="45720" rIns="91440" bIns="45720" rtlCol="0" anchor="t">
            <a:normAutofit/>
          </a:bodyPr>
          <a:lstStyle/>
          <a:p>
            <a:pPr marL="457200" indent="-457200">
              <a:buFont typeface="Arial"/>
              <a:buChar char="•"/>
            </a:pPr>
            <a:r>
              <a:rPr lang="en-US"/>
              <a:t>There can be a lot of nuance in stats but this should be correct for you most of the time </a:t>
            </a:r>
          </a:p>
        </p:txBody>
      </p:sp>
      <p:pic>
        <p:nvPicPr>
          <p:cNvPr id="4" name="Picture 3" descr="r/statisticsmemes - The iceberg of statistics">
            <a:extLst>
              <a:ext uri="{FF2B5EF4-FFF2-40B4-BE49-F238E27FC236}">
                <a16:creationId xmlns:a16="http://schemas.microsoft.com/office/drawing/2014/main" id="{0657AC13-D495-407C-7232-613BBD7C2476}"/>
              </a:ext>
            </a:extLst>
          </p:cNvPr>
          <p:cNvPicPr>
            <a:picLocks noChangeAspect="1"/>
          </p:cNvPicPr>
          <p:nvPr/>
        </p:nvPicPr>
        <p:blipFill>
          <a:blip r:embed="rId2"/>
          <a:stretch>
            <a:fillRect/>
          </a:stretch>
        </p:blipFill>
        <p:spPr>
          <a:xfrm>
            <a:off x="6836304" y="82852"/>
            <a:ext cx="4687963" cy="6692294"/>
          </a:xfrm>
          <a:prstGeom prst="rect">
            <a:avLst/>
          </a:prstGeom>
        </p:spPr>
      </p:pic>
    </p:spTree>
    <p:extLst>
      <p:ext uri="{BB962C8B-B14F-4D97-AF65-F5344CB8AC3E}">
        <p14:creationId xmlns:p14="http://schemas.microsoft.com/office/powerpoint/2010/main" val="371495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0DCE-F2F0-F89C-1E6A-6857BFB02813}"/>
              </a:ext>
            </a:extLst>
          </p:cNvPr>
          <p:cNvSpPr>
            <a:spLocks noGrp="1"/>
          </p:cNvSpPr>
          <p:nvPr>
            <p:ph type="title"/>
          </p:nvPr>
        </p:nvSpPr>
        <p:spPr/>
        <p:txBody>
          <a:bodyPr/>
          <a:lstStyle/>
          <a:p>
            <a:r>
              <a:rPr lang="en-US"/>
              <a:t>Survival modeling things to be wary of</a:t>
            </a:r>
          </a:p>
        </p:txBody>
      </p:sp>
      <p:sp>
        <p:nvSpPr>
          <p:cNvPr id="3" name="Content Placeholder 2">
            <a:extLst>
              <a:ext uri="{FF2B5EF4-FFF2-40B4-BE49-F238E27FC236}">
                <a16:creationId xmlns:a16="http://schemas.microsoft.com/office/drawing/2014/main" id="{E447A50A-C76A-D8B3-557B-7D36F6EB7F2A}"/>
              </a:ext>
            </a:extLst>
          </p:cNvPr>
          <p:cNvSpPr>
            <a:spLocks noGrp="1"/>
          </p:cNvSpPr>
          <p:nvPr>
            <p:ph idx="1"/>
          </p:nvPr>
        </p:nvSpPr>
        <p:spPr/>
        <p:txBody>
          <a:bodyPr vert="horz" lIns="91440" tIns="45720" rIns="91440" bIns="45720" rtlCol="0" anchor="t">
            <a:normAutofit/>
          </a:bodyPr>
          <a:lstStyle/>
          <a:p>
            <a:r>
              <a:rPr lang="en-US"/>
              <a:t>If you don't meet the Cox PH model assumptions don't use it</a:t>
            </a:r>
          </a:p>
          <a:p>
            <a:r>
              <a:rPr lang="en-US"/>
              <a:t>Be wary of competing risks, you'd need to use a different model </a:t>
            </a:r>
          </a:p>
          <a:p>
            <a:pPr lvl="1">
              <a:buFont typeface="Courier New" panose="020B0604020202020204" pitchFamily="34" charset="0"/>
              <a:buChar char="o"/>
            </a:pPr>
            <a:r>
              <a:rPr lang="en-US"/>
              <a:t>Ex: Cancer patient time to remission but has the competing risk of death</a:t>
            </a:r>
          </a:p>
          <a:p>
            <a:endParaRPr lang="en-US"/>
          </a:p>
        </p:txBody>
      </p:sp>
    </p:spTree>
    <p:extLst>
      <p:ext uri="{BB962C8B-B14F-4D97-AF65-F5344CB8AC3E}">
        <p14:creationId xmlns:p14="http://schemas.microsoft.com/office/powerpoint/2010/main" val="3951021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B284B-FD21-5061-618F-624CC22ED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782C0-5365-7B2C-DCD5-CDAD6C282588}"/>
              </a:ext>
            </a:extLst>
          </p:cNvPr>
          <p:cNvSpPr>
            <a:spLocks noGrp="1"/>
          </p:cNvSpPr>
          <p:nvPr>
            <p:ph type="title"/>
          </p:nvPr>
        </p:nvSpPr>
        <p:spPr/>
        <p:txBody>
          <a:bodyPr/>
          <a:lstStyle/>
          <a:p>
            <a:r>
              <a:rPr lang="en-US">
                <a:latin typeface="Aptos Display"/>
              </a:rPr>
              <a:t>What question are you asking?</a:t>
            </a:r>
            <a:endParaRPr lang="en-US"/>
          </a:p>
        </p:txBody>
      </p:sp>
      <p:sp>
        <p:nvSpPr>
          <p:cNvPr id="3" name="Content Placeholder 2">
            <a:extLst>
              <a:ext uri="{FF2B5EF4-FFF2-40B4-BE49-F238E27FC236}">
                <a16:creationId xmlns:a16="http://schemas.microsoft.com/office/drawing/2014/main" id="{5BBBF8D6-CE65-582D-4D17-9D48760E2037}"/>
              </a:ext>
            </a:extLst>
          </p:cNvPr>
          <p:cNvSpPr>
            <a:spLocks noGrp="1"/>
          </p:cNvSpPr>
          <p:nvPr>
            <p:ph idx="1"/>
          </p:nvPr>
        </p:nvSpPr>
        <p:spPr/>
        <p:txBody>
          <a:bodyPr vert="horz" lIns="91440" tIns="45720" rIns="91440" bIns="45720" rtlCol="0" anchor="t">
            <a:normAutofit fontScale="92500" lnSpcReduction="20000"/>
          </a:bodyPr>
          <a:lstStyle/>
          <a:p>
            <a:r>
              <a:rPr lang="en-US">
                <a:solidFill>
                  <a:schemeClr val="bg2"/>
                </a:solidFill>
              </a:rPr>
              <a:t>My variables have a relationship with my outcomes</a:t>
            </a:r>
          </a:p>
          <a:p>
            <a:pPr lvl="1">
              <a:buFont typeface="Courier New" panose="020B0604020202020204" pitchFamily="34" charset="0"/>
              <a:buChar char="o"/>
            </a:pPr>
            <a:r>
              <a:rPr lang="en-US">
                <a:solidFill>
                  <a:schemeClr val="bg2"/>
                </a:solidFill>
              </a:rPr>
              <a:t>Ex: Lower hemoglobin is related to having a GIB</a:t>
            </a:r>
          </a:p>
          <a:p>
            <a:pPr lvl="1">
              <a:buFont typeface="Courier New" panose="020B0604020202020204" pitchFamily="34" charset="0"/>
              <a:buChar char="o"/>
            </a:pPr>
            <a:r>
              <a:rPr lang="en-US">
                <a:solidFill>
                  <a:schemeClr val="bg2"/>
                </a:solidFill>
              </a:rPr>
              <a:t>Regression for correlation </a:t>
            </a:r>
          </a:p>
          <a:p>
            <a:r>
              <a:rPr lang="en-US">
                <a:solidFill>
                  <a:schemeClr val="bg2"/>
                </a:solidFill>
              </a:rPr>
              <a:t>I have two (or more) populations and I believe that they are distinctly different</a:t>
            </a:r>
          </a:p>
          <a:p>
            <a:pPr lvl="1">
              <a:buFont typeface="Courier New" panose="020B0604020202020204" pitchFamily="34" charset="0"/>
              <a:buChar char="o"/>
            </a:pPr>
            <a:r>
              <a:rPr lang="en-US">
                <a:solidFill>
                  <a:schemeClr val="bg2"/>
                </a:solidFill>
              </a:rPr>
              <a:t>Ex: Patients with </a:t>
            </a:r>
            <a:r>
              <a:rPr lang="en-US" err="1">
                <a:solidFill>
                  <a:schemeClr val="bg2"/>
                </a:solidFill>
              </a:rPr>
              <a:t>Afib</a:t>
            </a:r>
            <a:r>
              <a:rPr lang="en-US">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a:solidFill>
                  <a:schemeClr val="bg2"/>
                </a:solidFill>
              </a:rPr>
              <a:t>T-test or equivalent (hypothesis testing)</a:t>
            </a:r>
          </a:p>
          <a:p>
            <a:r>
              <a:rPr lang="en-US">
                <a:solidFill>
                  <a:schemeClr val="bg2"/>
                </a:solidFill>
              </a:rPr>
              <a:t>I'm looking at the time it takes until an event happens</a:t>
            </a:r>
          </a:p>
          <a:p>
            <a:pPr lvl="1">
              <a:buFont typeface="Courier New" panose="020B0604020202020204" pitchFamily="34" charset="0"/>
              <a:buChar char="o"/>
            </a:pPr>
            <a:r>
              <a:rPr lang="en-US">
                <a:solidFill>
                  <a:schemeClr val="bg2"/>
                </a:solidFill>
              </a:rPr>
              <a:t>See survival modeling</a:t>
            </a:r>
          </a:p>
          <a:p>
            <a:r>
              <a:rPr lang="en-US"/>
              <a:t>I have repeatedly measured something in patients and I want to see how that this measure changes over time w/ respect to my outcome</a:t>
            </a:r>
          </a:p>
          <a:p>
            <a:pPr lvl="1">
              <a:buFont typeface="Courier New" panose="020B0604020202020204" pitchFamily="34" charset="0"/>
              <a:buChar char="o"/>
            </a:pPr>
            <a:r>
              <a:rPr lang="en-US"/>
              <a:t>This is panel data and this is hard </a:t>
            </a:r>
          </a:p>
        </p:txBody>
      </p:sp>
    </p:spTree>
    <p:extLst>
      <p:ext uri="{BB962C8B-B14F-4D97-AF65-F5344CB8AC3E}">
        <p14:creationId xmlns:p14="http://schemas.microsoft.com/office/powerpoint/2010/main" val="1959116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C104-EE7D-5FC3-7498-38D4CE263F24}"/>
              </a:ext>
            </a:extLst>
          </p:cNvPr>
          <p:cNvSpPr>
            <a:spLocks noGrp="1"/>
          </p:cNvSpPr>
          <p:nvPr>
            <p:ph type="title"/>
          </p:nvPr>
        </p:nvSpPr>
        <p:spPr/>
        <p:txBody>
          <a:bodyPr/>
          <a:lstStyle/>
          <a:p>
            <a:r>
              <a:rPr lang="en-US"/>
              <a:t>Prepping Data for R </a:t>
            </a:r>
          </a:p>
        </p:txBody>
      </p:sp>
      <p:sp>
        <p:nvSpPr>
          <p:cNvPr id="3" name="Content Placeholder 2">
            <a:extLst>
              <a:ext uri="{FF2B5EF4-FFF2-40B4-BE49-F238E27FC236}">
                <a16:creationId xmlns:a16="http://schemas.microsoft.com/office/drawing/2014/main" id="{6C756456-875A-28E3-5699-AE1CE77FDB33}"/>
              </a:ext>
            </a:extLst>
          </p:cNvPr>
          <p:cNvSpPr>
            <a:spLocks noGrp="1"/>
          </p:cNvSpPr>
          <p:nvPr>
            <p:ph idx="1"/>
          </p:nvPr>
        </p:nvSpPr>
        <p:spPr/>
        <p:txBody>
          <a:bodyPr vert="horz" lIns="91440" tIns="45720" rIns="91440" bIns="45720" rtlCol="0" anchor="t">
            <a:normAutofit lnSpcReduction="10000"/>
          </a:bodyPr>
          <a:lstStyle/>
          <a:p>
            <a:r>
              <a:rPr lang="en-US"/>
              <a:t>Data "wrangling" is one of the hardest things</a:t>
            </a:r>
          </a:p>
          <a:p>
            <a:pPr lvl="1">
              <a:buFont typeface="Courier New" panose="020B0604020202020204" pitchFamily="34" charset="0"/>
              <a:buChar char="o"/>
            </a:pPr>
            <a:r>
              <a:rPr lang="en-US"/>
              <a:t>For novice coders easier to do in excel first</a:t>
            </a:r>
          </a:p>
          <a:p>
            <a:r>
              <a:rPr lang="en-US"/>
              <a:t>Rows are participants, columns are variables</a:t>
            </a:r>
          </a:p>
          <a:p>
            <a:r>
              <a:rPr lang="en-US"/>
              <a:t>It is easier to use numbers instead of code</a:t>
            </a:r>
          </a:p>
          <a:p>
            <a:pPr lvl="1">
              <a:buFont typeface="Courier New" panose="020B0604020202020204" pitchFamily="34" charset="0"/>
              <a:buChar char="o"/>
            </a:pPr>
            <a:r>
              <a:rPr lang="en-US"/>
              <a:t>It is case sensitive so: Yes, yes, No, no would count as 4 different levels to a factor </a:t>
            </a:r>
          </a:p>
          <a:p>
            <a:r>
              <a:rPr lang="en-US"/>
              <a:t>Don't use spaces in your column names use "_" instead </a:t>
            </a:r>
          </a:p>
          <a:p>
            <a:r>
              <a:rPr lang="en-US"/>
              <a:t>Survival data needs a status and a time</a:t>
            </a:r>
          </a:p>
          <a:p>
            <a:pPr lvl="1">
              <a:buFont typeface="Courier New" panose="020B0604020202020204" pitchFamily="34" charset="0"/>
              <a:buChar char="o"/>
            </a:pPr>
            <a:r>
              <a:rPr lang="en-US"/>
              <a:t>Status is had event or not</a:t>
            </a:r>
          </a:p>
          <a:p>
            <a:pPr lvl="1">
              <a:buFont typeface="Courier New" panose="020B0604020202020204" pitchFamily="34" charset="0"/>
              <a:buChar char="o"/>
            </a:pPr>
            <a:r>
              <a:rPr lang="en-US"/>
              <a:t>Recommend time in days if possible </a:t>
            </a:r>
          </a:p>
        </p:txBody>
      </p:sp>
    </p:spTree>
    <p:extLst>
      <p:ext uri="{BB962C8B-B14F-4D97-AF65-F5344CB8AC3E}">
        <p14:creationId xmlns:p14="http://schemas.microsoft.com/office/powerpoint/2010/main" val="69399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194-20A6-5F45-A87F-60675CE3FA8D}"/>
              </a:ext>
            </a:extLst>
          </p:cNvPr>
          <p:cNvSpPr>
            <a:spLocks noGrp="1"/>
          </p:cNvSpPr>
          <p:nvPr>
            <p:ph type="title"/>
          </p:nvPr>
        </p:nvSpPr>
        <p:spPr/>
        <p:txBody>
          <a:bodyPr/>
          <a:lstStyle/>
          <a:p>
            <a:r>
              <a:rPr lang="en-US" dirty="0"/>
              <a:t>Example data for R</a:t>
            </a:r>
          </a:p>
        </p:txBody>
      </p:sp>
      <p:graphicFrame>
        <p:nvGraphicFramePr>
          <p:cNvPr id="4" name="Content Placeholder 3">
            <a:extLst>
              <a:ext uri="{FF2B5EF4-FFF2-40B4-BE49-F238E27FC236}">
                <a16:creationId xmlns:a16="http://schemas.microsoft.com/office/drawing/2014/main" id="{CFAA8A44-B9CF-8586-D355-B032E9DBC213}"/>
              </a:ext>
            </a:extLst>
          </p:cNvPr>
          <p:cNvGraphicFramePr>
            <a:graphicFrameLocks noGrp="1"/>
          </p:cNvGraphicFramePr>
          <p:nvPr>
            <p:ph idx="1"/>
            <p:extLst>
              <p:ext uri="{D42A27DB-BD31-4B8C-83A1-F6EECF244321}">
                <p14:modId xmlns:p14="http://schemas.microsoft.com/office/powerpoint/2010/main" val="2534525110"/>
              </p:ext>
            </p:extLst>
          </p:nvPr>
        </p:nvGraphicFramePr>
        <p:xfrm>
          <a:off x="838200" y="2577063"/>
          <a:ext cx="105156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794438982"/>
                    </a:ext>
                  </a:extLst>
                </a:gridCol>
                <a:gridCol w="1752600">
                  <a:extLst>
                    <a:ext uri="{9D8B030D-6E8A-4147-A177-3AD203B41FA5}">
                      <a16:colId xmlns:a16="http://schemas.microsoft.com/office/drawing/2014/main" val="1919412745"/>
                    </a:ext>
                  </a:extLst>
                </a:gridCol>
                <a:gridCol w="1752600">
                  <a:extLst>
                    <a:ext uri="{9D8B030D-6E8A-4147-A177-3AD203B41FA5}">
                      <a16:colId xmlns:a16="http://schemas.microsoft.com/office/drawing/2014/main" val="2141661818"/>
                    </a:ext>
                  </a:extLst>
                </a:gridCol>
                <a:gridCol w="1752600">
                  <a:extLst>
                    <a:ext uri="{9D8B030D-6E8A-4147-A177-3AD203B41FA5}">
                      <a16:colId xmlns:a16="http://schemas.microsoft.com/office/drawing/2014/main" val="4166280108"/>
                    </a:ext>
                  </a:extLst>
                </a:gridCol>
                <a:gridCol w="1752600">
                  <a:extLst>
                    <a:ext uri="{9D8B030D-6E8A-4147-A177-3AD203B41FA5}">
                      <a16:colId xmlns:a16="http://schemas.microsoft.com/office/drawing/2014/main" val="4019137305"/>
                    </a:ext>
                  </a:extLst>
                </a:gridCol>
                <a:gridCol w="1752600">
                  <a:extLst>
                    <a:ext uri="{9D8B030D-6E8A-4147-A177-3AD203B41FA5}">
                      <a16:colId xmlns:a16="http://schemas.microsoft.com/office/drawing/2014/main" val="2297634835"/>
                    </a:ext>
                  </a:extLst>
                </a:gridCol>
              </a:tblGrid>
              <a:tr h="370840">
                <a:tc>
                  <a:txBody>
                    <a:bodyPr/>
                    <a:lstStyle/>
                    <a:p>
                      <a:r>
                        <a:rPr lang="en-US" dirty="0" err="1"/>
                        <a:t>Participant_id</a:t>
                      </a:r>
                      <a:endParaRPr lang="en-US" dirty="0"/>
                    </a:p>
                  </a:txBody>
                  <a:tcPr/>
                </a:tc>
                <a:tc>
                  <a:txBody>
                    <a:bodyPr/>
                    <a:lstStyle/>
                    <a:p>
                      <a:r>
                        <a:rPr lang="en-US" dirty="0"/>
                        <a:t>Sex</a:t>
                      </a:r>
                    </a:p>
                  </a:txBody>
                  <a:tcPr/>
                </a:tc>
                <a:tc>
                  <a:txBody>
                    <a:bodyPr/>
                    <a:lstStyle/>
                    <a:p>
                      <a:r>
                        <a:rPr lang="en-US" dirty="0" err="1"/>
                        <a:t>HFrEF</a:t>
                      </a:r>
                      <a:endParaRPr lang="en-US" dirty="0"/>
                    </a:p>
                  </a:txBody>
                  <a:tcPr/>
                </a:tc>
                <a:tc>
                  <a:txBody>
                    <a:bodyPr/>
                    <a:lstStyle/>
                    <a:p>
                      <a:r>
                        <a:rPr lang="en-US" dirty="0"/>
                        <a:t>LVEF</a:t>
                      </a:r>
                    </a:p>
                  </a:txBody>
                  <a:tcPr/>
                </a:tc>
                <a:tc>
                  <a:txBody>
                    <a:bodyPr/>
                    <a:lstStyle/>
                    <a:p>
                      <a:r>
                        <a:rPr lang="en-US" dirty="0"/>
                        <a:t>event</a:t>
                      </a:r>
                    </a:p>
                  </a:txBody>
                  <a:tcPr/>
                </a:tc>
                <a:tc>
                  <a:txBody>
                    <a:bodyPr/>
                    <a:lstStyle/>
                    <a:p>
                      <a:r>
                        <a:rPr lang="en-US" dirty="0"/>
                        <a:t>Time</a:t>
                      </a:r>
                    </a:p>
                  </a:txBody>
                  <a:tcPr/>
                </a:tc>
                <a:extLst>
                  <a:ext uri="{0D108BD9-81ED-4DB2-BD59-A6C34878D82A}">
                    <a16:rowId xmlns:a16="http://schemas.microsoft.com/office/drawing/2014/main" val="210059638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35</a:t>
                      </a:r>
                    </a:p>
                  </a:txBody>
                  <a:tcPr/>
                </a:tc>
                <a:tc>
                  <a:txBody>
                    <a:bodyPr/>
                    <a:lstStyle/>
                    <a:p>
                      <a:r>
                        <a:rPr lang="en-US" dirty="0"/>
                        <a:t>1</a:t>
                      </a:r>
                    </a:p>
                  </a:txBody>
                  <a:tcPr/>
                </a:tc>
                <a:tc>
                  <a:txBody>
                    <a:bodyPr/>
                    <a:lstStyle/>
                    <a:p>
                      <a:r>
                        <a:rPr lang="en-US" dirty="0"/>
                        <a:t>120</a:t>
                      </a:r>
                    </a:p>
                  </a:txBody>
                  <a:tcPr/>
                </a:tc>
                <a:extLst>
                  <a:ext uri="{0D108BD9-81ED-4DB2-BD59-A6C34878D82A}">
                    <a16:rowId xmlns:a16="http://schemas.microsoft.com/office/drawing/2014/main" val="2492518363"/>
                  </a:ext>
                </a:extLst>
              </a:tr>
              <a:tr h="370840">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60</a:t>
                      </a:r>
                    </a:p>
                  </a:txBody>
                  <a:tcPr/>
                </a:tc>
                <a:tc>
                  <a:txBody>
                    <a:bodyPr/>
                    <a:lstStyle/>
                    <a:p>
                      <a:r>
                        <a:rPr lang="en-US" dirty="0"/>
                        <a:t>0</a:t>
                      </a:r>
                    </a:p>
                  </a:txBody>
                  <a:tcPr/>
                </a:tc>
                <a:tc>
                  <a:txBody>
                    <a:bodyPr/>
                    <a:lstStyle/>
                    <a:p>
                      <a:r>
                        <a:rPr lang="en-US" dirty="0"/>
                        <a:t>240</a:t>
                      </a:r>
                    </a:p>
                  </a:txBody>
                  <a:tcPr/>
                </a:tc>
                <a:extLst>
                  <a:ext uri="{0D108BD9-81ED-4DB2-BD59-A6C34878D82A}">
                    <a16:rowId xmlns:a16="http://schemas.microsoft.com/office/drawing/2014/main" val="313612918"/>
                  </a:ext>
                </a:extLst>
              </a:tr>
              <a:tr h="370840">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20</a:t>
                      </a:r>
                    </a:p>
                  </a:txBody>
                  <a:tcPr/>
                </a:tc>
                <a:tc>
                  <a:txBody>
                    <a:bodyPr/>
                    <a:lstStyle/>
                    <a:p>
                      <a:r>
                        <a:rPr lang="en-US" dirty="0"/>
                        <a:t>0</a:t>
                      </a:r>
                    </a:p>
                  </a:txBody>
                  <a:tcPr/>
                </a:tc>
                <a:tc>
                  <a:txBody>
                    <a:bodyPr/>
                    <a:lstStyle/>
                    <a:p>
                      <a:r>
                        <a:rPr lang="en-US" dirty="0"/>
                        <a:t>360</a:t>
                      </a:r>
                    </a:p>
                  </a:txBody>
                  <a:tcPr/>
                </a:tc>
                <a:extLst>
                  <a:ext uri="{0D108BD9-81ED-4DB2-BD59-A6C34878D82A}">
                    <a16:rowId xmlns:a16="http://schemas.microsoft.com/office/drawing/2014/main" val="4117879260"/>
                  </a:ext>
                </a:extLst>
              </a:tr>
            </a:tbl>
          </a:graphicData>
        </a:graphic>
      </p:graphicFrame>
    </p:spTree>
    <p:extLst>
      <p:ext uri="{BB962C8B-B14F-4D97-AF65-F5344CB8AC3E}">
        <p14:creationId xmlns:p14="http://schemas.microsoft.com/office/powerpoint/2010/main" val="213324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C25-AFEC-3081-507E-DBA9E2366FBC}"/>
              </a:ext>
            </a:extLst>
          </p:cNvPr>
          <p:cNvSpPr>
            <a:spLocks noGrp="1"/>
          </p:cNvSpPr>
          <p:nvPr>
            <p:ph type="title"/>
          </p:nvPr>
        </p:nvSpPr>
        <p:spPr/>
        <p:txBody>
          <a:bodyPr/>
          <a:lstStyle/>
          <a:p>
            <a:r>
              <a:rPr lang="en-US"/>
              <a:t>Misc. Stats</a:t>
            </a:r>
          </a:p>
        </p:txBody>
      </p:sp>
      <p:sp>
        <p:nvSpPr>
          <p:cNvPr id="3" name="Content Placeholder 2">
            <a:extLst>
              <a:ext uri="{FF2B5EF4-FFF2-40B4-BE49-F238E27FC236}">
                <a16:creationId xmlns:a16="http://schemas.microsoft.com/office/drawing/2014/main" id="{7460841B-8B25-E166-2D82-42F1285CDA6F}"/>
              </a:ext>
            </a:extLst>
          </p:cNvPr>
          <p:cNvSpPr>
            <a:spLocks noGrp="1"/>
          </p:cNvSpPr>
          <p:nvPr>
            <p:ph idx="1"/>
          </p:nvPr>
        </p:nvSpPr>
        <p:spPr/>
        <p:txBody>
          <a:bodyPr vert="horz" lIns="91440" tIns="45720" rIns="91440" bIns="45720" rtlCol="0" anchor="t">
            <a:normAutofit/>
          </a:bodyPr>
          <a:lstStyle/>
          <a:p>
            <a:r>
              <a:rPr lang="en-US" dirty="0"/>
              <a:t>Testing continuous variables for normality (needed for many parametric tests)</a:t>
            </a:r>
          </a:p>
          <a:p>
            <a:pPr lvl="1">
              <a:buFont typeface="Courier New" panose="020B0604020202020204" pitchFamily="34" charset="0"/>
              <a:buChar char="o"/>
            </a:pPr>
            <a:r>
              <a:rPr lang="en-US" dirty="0"/>
              <a:t>Shapiro wilk test, want p to be greater than 0.05 </a:t>
            </a:r>
          </a:p>
          <a:p>
            <a:pPr lvl="1">
              <a:buFont typeface="Courier New" panose="020B0604020202020204" pitchFamily="34" charset="0"/>
              <a:buChar char="o"/>
            </a:pPr>
            <a:r>
              <a:rPr lang="en-US" dirty="0"/>
              <a:t>If you have hundreds of samples more reliable to graph it and graph normal distribution too</a:t>
            </a:r>
          </a:p>
          <a:p>
            <a:endParaRPr lang="en-US" dirty="0"/>
          </a:p>
          <a:p>
            <a:endParaRPr lang="en-US" dirty="0"/>
          </a:p>
        </p:txBody>
      </p:sp>
    </p:spTree>
    <p:extLst>
      <p:ext uri="{BB962C8B-B14F-4D97-AF65-F5344CB8AC3E}">
        <p14:creationId xmlns:p14="http://schemas.microsoft.com/office/powerpoint/2010/main" val="3889029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075C-E9B4-743F-AAD3-2251A9B4DF6E}"/>
              </a:ext>
            </a:extLst>
          </p:cNvPr>
          <p:cNvSpPr>
            <a:spLocks noGrp="1"/>
          </p:cNvSpPr>
          <p:nvPr>
            <p:ph type="title"/>
          </p:nvPr>
        </p:nvSpPr>
        <p:spPr/>
        <p:txBody>
          <a:bodyPr/>
          <a:lstStyle/>
          <a:p>
            <a:r>
              <a:rPr lang="en-US" dirty="0"/>
              <a:t>Propensity score matching techniques</a:t>
            </a:r>
          </a:p>
        </p:txBody>
      </p:sp>
      <p:sp>
        <p:nvSpPr>
          <p:cNvPr id="3" name="Content Placeholder 2">
            <a:extLst>
              <a:ext uri="{FF2B5EF4-FFF2-40B4-BE49-F238E27FC236}">
                <a16:creationId xmlns:a16="http://schemas.microsoft.com/office/drawing/2014/main" id="{178A51AC-3200-0F25-E0A9-802B45C83F84}"/>
              </a:ext>
            </a:extLst>
          </p:cNvPr>
          <p:cNvSpPr>
            <a:spLocks noGrp="1"/>
          </p:cNvSpPr>
          <p:nvPr>
            <p:ph idx="1"/>
          </p:nvPr>
        </p:nvSpPr>
        <p:spPr/>
        <p:txBody>
          <a:bodyPr/>
          <a:lstStyle/>
          <a:p>
            <a:r>
              <a:rPr lang="en-US" dirty="0"/>
              <a:t>Used for non-randomized data or un-randomizable experiments </a:t>
            </a:r>
          </a:p>
          <a:p>
            <a:r>
              <a:rPr lang="en-US" dirty="0"/>
              <a:t>Use the </a:t>
            </a:r>
            <a:r>
              <a:rPr lang="en-US" dirty="0" err="1"/>
              <a:t>MatchIt</a:t>
            </a:r>
            <a:r>
              <a:rPr lang="en-US" dirty="0"/>
              <a:t> R package</a:t>
            </a:r>
          </a:p>
          <a:p>
            <a:r>
              <a:rPr lang="en-US" dirty="0"/>
              <a:t>Most useful for large, non-random data where you think factors/covariates would affect treatment assignment</a:t>
            </a:r>
          </a:p>
          <a:p>
            <a:pPr lvl="1"/>
            <a:r>
              <a:rPr lang="en-US" dirty="0"/>
              <a:t>Having LBBB increases your risk of getting CRT</a:t>
            </a:r>
          </a:p>
          <a:p>
            <a:r>
              <a:rPr lang="en-US" dirty="0"/>
              <a:t>To be used in combination with regression </a:t>
            </a:r>
          </a:p>
          <a:p>
            <a:r>
              <a:rPr lang="en-US" dirty="0"/>
              <a:t>Challenging to do/understand </a:t>
            </a:r>
          </a:p>
        </p:txBody>
      </p:sp>
    </p:spTree>
    <p:extLst>
      <p:ext uri="{BB962C8B-B14F-4D97-AF65-F5344CB8AC3E}">
        <p14:creationId xmlns:p14="http://schemas.microsoft.com/office/powerpoint/2010/main" val="3010785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A405-6249-74C1-645B-9DAB8B5D9DF9}"/>
              </a:ext>
            </a:extLst>
          </p:cNvPr>
          <p:cNvSpPr>
            <a:spLocks noGrp="1"/>
          </p:cNvSpPr>
          <p:nvPr>
            <p:ph type="title"/>
          </p:nvPr>
        </p:nvSpPr>
        <p:spPr/>
        <p:txBody>
          <a:bodyPr/>
          <a:lstStyle/>
          <a:p>
            <a:r>
              <a:rPr lang="en-US"/>
              <a:t>Interaction terms</a:t>
            </a:r>
          </a:p>
        </p:txBody>
      </p:sp>
      <p:sp>
        <p:nvSpPr>
          <p:cNvPr id="3" name="Content Placeholder 2">
            <a:extLst>
              <a:ext uri="{FF2B5EF4-FFF2-40B4-BE49-F238E27FC236}">
                <a16:creationId xmlns:a16="http://schemas.microsoft.com/office/drawing/2014/main" id="{1CDA7F34-D13F-3CE9-E74F-A1C47F16D66B}"/>
              </a:ext>
            </a:extLst>
          </p:cNvPr>
          <p:cNvSpPr>
            <a:spLocks noGrp="1"/>
          </p:cNvSpPr>
          <p:nvPr>
            <p:ph idx="1"/>
          </p:nvPr>
        </p:nvSpPr>
        <p:spPr/>
        <p:txBody>
          <a:bodyPr vert="horz" lIns="91440" tIns="45720" rIns="91440" bIns="45720" rtlCol="0" anchor="t">
            <a:normAutofit/>
          </a:bodyPr>
          <a:lstStyle/>
          <a:p>
            <a:r>
              <a:rPr lang="en-US"/>
              <a:t>Regression looks at each variable account for all the others, if you think that there are two variables that contain more information when considering them together when separately (a synergistic effect) then you need an interaction term</a:t>
            </a:r>
          </a:p>
          <a:p>
            <a:r>
              <a:rPr lang="en-US"/>
              <a:t>An interaction term can be created using</a:t>
            </a:r>
          </a:p>
          <a:p>
            <a:pPr lvl="1">
              <a:buFont typeface="Courier New" panose="020B0604020202020204" pitchFamily="34" charset="0"/>
              <a:buChar char="o"/>
            </a:pPr>
            <a:r>
              <a:rPr lang="en-US"/>
              <a:t>V1 * V2 = V3 (interaction term)</a:t>
            </a:r>
          </a:p>
          <a:p>
            <a:r>
              <a:rPr lang="en-US"/>
              <a:t>If you include an interaction term (V3) then you need to include the constituents (V1 and V2) in your regression as well</a:t>
            </a:r>
          </a:p>
        </p:txBody>
      </p:sp>
    </p:spTree>
    <p:extLst>
      <p:ext uri="{BB962C8B-B14F-4D97-AF65-F5344CB8AC3E}">
        <p14:creationId xmlns:p14="http://schemas.microsoft.com/office/powerpoint/2010/main" val="3913351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823F-8E83-30C0-B5A8-B1D1FF427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30242-1DE0-4DC5-0154-81F58713C272}"/>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F9FDC234-F278-1448-5C05-320104AA7B61}"/>
              </a:ext>
            </a:extLst>
          </p:cNvPr>
          <p:cNvSpPr>
            <a:spLocks noGrp="1"/>
          </p:cNvSpPr>
          <p:nvPr>
            <p:ph idx="1"/>
          </p:nvPr>
        </p:nvSpPr>
        <p:spPr/>
        <p:txBody>
          <a:bodyPr vert="horz" lIns="91440" tIns="45720" rIns="91440" bIns="45720" rtlCol="0" anchor="t">
            <a:normAutofit/>
          </a:bodyPr>
          <a:lstStyle/>
          <a:p>
            <a:r>
              <a:rPr lang="en-US"/>
              <a:t>Try to have all of your measurements as close as possible</a:t>
            </a:r>
          </a:p>
          <a:p>
            <a:pPr lvl="1">
              <a:buFont typeface="Courier New" panose="020B0604020202020204" pitchFamily="34" charset="0"/>
              <a:buChar char="o"/>
            </a:pPr>
            <a:r>
              <a:rPr lang="en-US"/>
              <a:t>TTE and EKG are as close together as you can</a:t>
            </a:r>
          </a:p>
          <a:p>
            <a:r>
              <a:rPr lang="en-US"/>
              <a:t>Try to have your measurements across patients be at a similar point in time relatively speaking</a:t>
            </a:r>
          </a:p>
          <a:p>
            <a:pPr lvl="1">
              <a:buFont typeface="Courier New" panose="020B0604020202020204" pitchFamily="34" charset="0"/>
              <a:buChar char="o"/>
            </a:pPr>
            <a:r>
              <a:rPr lang="en-US"/>
              <a:t>Weight, labs, </a:t>
            </a:r>
            <a:r>
              <a:rPr lang="en-US" err="1"/>
              <a:t>etc</a:t>
            </a:r>
            <a:r>
              <a:rPr lang="en-US"/>
              <a:t> done at the time of cancer diagnosis</a:t>
            </a:r>
          </a:p>
          <a:p>
            <a:r>
              <a:rPr lang="en-US"/>
              <a:t>Power is only a problem if you don't have it</a:t>
            </a:r>
          </a:p>
          <a:p>
            <a:endParaRPr lang="en-US"/>
          </a:p>
        </p:txBody>
      </p:sp>
    </p:spTree>
    <p:extLst>
      <p:ext uri="{BB962C8B-B14F-4D97-AF65-F5344CB8AC3E}">
        <p14:creationId xmlns:p14="http://schemas.microsoft.com/office/powerpoint/2010/main" val="1860609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EF02-382E-48FD-1076-92A52D21EB9E}"/>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671D57AB-549C-8CC7-91FF-FE940C509844}"/>
              </a:ext>
            </a:extLst>
          </p:cNvPr>
          <p:cNvSpPr>
            <a:spLocks noGrp="1"/>
          </p:cNvSpPr>
          <p:nvPr>
            <p:ph idx="1"/>
          </p:nvPr>
        </p:nvSpPr>
        <p:spPr>
          <a:xfrm>
            <a:off x="838200" y="1825625"/>
            <a:ext cx="9150096" cy="4351338"/>
          </a:xfrm>
        </p:spPr>
        <p:txBody>
          <a:bodyPr vert="horz" lIns="91440" tIns="45720" rIns="91440" bIns="45720" rtlCol="0" anchor="t">
            <a:normAutofit/>
          </a:bodyPr>
          <a:lstStyle/>
          <a:p>
            <a:r>
              <a:rPr lang="en-US"/>
              <a:t>Try to have all of your measurements as close as possible</a:t>
            </a:r>
          </a:p>
          <a:p>
            <a:pPr lvl="1">
              <a:buFont typeface="Courier New" panose="020B0604020202020204" pitchFamily="34" charset="0"/>
              <a:buChar char="o"/>
            </a:pPr>
            <a:r>
              <a:rPr lang="en-US"/>
              <a:t>TTE and EKG are as close together as you can</a:t>
            </a:r>
          </a:p>
          <a:p>
            <a:r>
              <a:rPr lang="en-US"/>
              <a:t>Try to have your measurements across patients be at a similar point in time relatively speaking</a:t>
            </a:r>
          </a:p>
          <a:p>
            <a:pPr lvl="1">
              <a:buFont typeface="Courier New" panose="020B0604020202020204" pitchFamily="34" charset="0"/>
              <a:buChar char="o"/>
            </a:pPr>
            <a:r>
              <a:rPr lang="en-US"/>
              <a:t>Weight, labs, </a:t>
            </a:r>
            <a:r>
              <a:rPr lang="en-US" err="1"/>
              <a:t>etc</a:t>
            </a:r>
            <a:r>
              <a:rPr lang="en-US"/>
              <a:t> done at the time of cancer diagnosis</a:t>
            </a:r>
          </a:p>
          <a:p>
            <a:r>
              <a:rPr lang="en-US"/>
              <a:t>Power is only a problem if you don't have it</a:t>
            </a:r>
          </a:p>
          <a:p>
            <a:pPr lvl="1">
              <a:buFont typeface="Courier New" panose="020B0604020202020204" pitchFamily="34" charset="0"/>
              <a:buChar char="o"/>
            </a:pPr>
            <a:r>
              <a:rPr lang="en-US"/>
              <a:t>The chance you will find a significant difference between two groups if there is an actual difference between the two groups</a:t>
            </a:r>
          </a:p>
          <a:p>
            <a:endParaRPr lang="en-US"/>
          </a:p>
        </p:txBody>
      </p:sp>
      <p:pic>
        <p:nvPicPr>
          <p:cNvPr id="4" name="Picture 3" descr="A cartoon person in a room&#10;&#10;AI-generated content may be incorrect.">
            <a:extLst>
              <a:ext uri="{FF2B5EF4-FFF2-40B4-BE49-F238E27FC236}">
                <a16:creationId xmlns:a16="http://schemas.microsoft.com/office/drawing/2014/main" id="{DB00E839-5A73-0C1A-C904-71A80D4A7F6B}"/>
              </a:ext>
            </a:extLst>
          </p:cNvPr>
          <p:cNvPicPr>
            <a:picLocks noChangeAspect="1"/>
          </p:cNvPicPr>
          <p:nvPr/>
        </p:nvPicPr>
        <p:blipFill>
          <a:blip r:embed="rId2"/>
          <a:stretch>
            <a:fillRect/>
          </a:stretch>
        </p:blipFill>
        <p:spPr>
          <a:xfrm>
            <a:off x="9722358" y="3299460"/>
            <a:ext cx="2466975" cy="3429000"/>
          </a:xfrm>
          <a:prstGeom prst="rect">
            <a:avLst/>
          </a:prstGeom>
        </p:spPr>
      </p:pic>
    </p:spTree>
    <p:extLst>
      <p:ext uri="{BB962C8B-B14F-4D97-AF65-F5344CB8AC3E}">
        <p14:creationId xmlns:p14="http://schemas.microsoft.com/office/powerpoint/2010/main" val="17202180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3877-91FC-6FCC-A517-8B36DCBC7B8D}"/>
              </a:ext>
            </a:extLst>
          </p:cNvPr>
          <p:cNvSpPr>
            <a:spLocks noGrp="1"/>
          </p:cNvSpPr>
          <p:nvPr>
            <p:ph type="title"/>
          </p:nvPr>
        </p:nvSpPr>
        <p:spPr/>
        <p:txBody>
          <a:bodyPr/>
          <a:lstStyle/>
          <a:p>
            <a:r>
              <a:rPr lang="en-US"/>
              <a:t>My gitub</a:t>
            </a:r>
          </a:p>
        </p:txBody>
      </p:sp>
      <p:sp>
        <p:nvSpPr>
          <p:cNvPr id="3" name="Content Placeholder 2">
            <a:extLst>
              <a:ext uri="{FF2B5EF4-FFF2-40B4-BE49-F238E27FC236}">
                <a16:creationId xmlns:a16="http://schemas.microsoft.com/office/drawing/2014/main" id="{B5E58E1D-A66D-ADCE-6015-6940C043C7CA}"/>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GitHub - HTS-dev96/Pragmatic-R-and-Stats: My slides and R code for my pragmatic approach to R and statistics talks</a:t>
            </a:r>
            <a:endParaRPr lang="en-US">
              <a:ea typeface="+mn-lt"/>
              <a:cs typeface="+mn-lt"/>
            </a:endParaRPr>
          </a:p>
          <a:p>
            <a:r>
              <a:rPr lang="en-US"/>
              <a:t>HTS-dev96</a:t>
            </a:r>
          </a:p>
        </p:txBody>
      </p:sp>
      <p:pic>
        <p:nvPicPr>
          <p:cNvPr id="4" name="Picture 3" descr="A qr code with a few squares&#10;&#10;AI-generated content may be incorrect.">
            <a:extLst>
              <a:ext uri="{FF2B5EF4-FFF2-40B4-BE49-F238E27FC236}">
                <a16:creationId xmlns:a16="http://schemas.microsoft.com/office/drawing/2014/main" id="{F292012D-15AD-1302-D387-537D17D57952}"/>
              </a:ext>
            </a:extLst>
          </p:cNvPr>
          <p:cNvPicPr>
            <a:picLocks noChangeAspect="1"/>
          </p:cNvPicPr>
          <p:nvPr/>
        </p:nvPicPr>
        <p:blipFill>
          <a:blip r:embed="rId3"/>
          <a:stretch>
            <a:fillRect/>
          </a:stretch>
        </p:blipFill>
        <p:spPr>
          <a:xfrm>
            <a:off x="4320823" y="2905007"/>
            <a:ext cx="3550356" cy="3550356"/>
          </a:xfrm>
          <a:prstGeom prst="rect">
            <a:avLst/>
          </a:prstGeom>
        </p:spPr>
      </p:pic>
    </p:spTree>
    <p:extLst>
      <p:ext uri="{BB962C8B-B14F-4D97-AF65-F5344CB8AC3E}">
        <p14:creationId xmlns:p14="http://schemas.microsoft.com/office/powerpoint/2010/main" val="6063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3265-9559-5105-BCBB-7155283B8B1E}"/>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FB83E1B-4F03-C697-87AC-CB3DD6CFA911}"/>
              </a:ext>
            </a:extLst>
          </p:cNvPr>
          <p:cNvSpPr>
            <a:spLocks noGrp="1"/>
          </p:cNvSpPr>
          <p:nvPr>
            <p:ph idx="1"/>
          </p:nvPr>
        </p:nvSpPr>
        <p:spPr/>
        <p:txBody>
          <a:bodyPr vert="horz" lIns="91440" tIns="45720" rIns="91440" bIns="45720" rtlCol="0" anchor="t">
            <a:normAutofit/>
          </a:bodyPr>
          <a:lstStyle/>
          <a:p>
            <a:pPr marL="457200" indent="-457200"/>
            <a:r>
              <a:rPr lang="en-US"/>
              <a:t>What is R?</a:t>
            </a:r>
          </a:p>
          <a:p>
            <a:pPr marL="457200" indent="-457200"/>
            <a:r>
              <a:rPr lang="en-US"/>
              <a:t>Where to get more help</a:t>
            </a:r>
          </a:p>
          <a:p>
            <a:pPr marL="457200" indent="-457200"/>
            <a:r>
              <a:rPr lang="en-US"/>
              <a:t>Steps to finding what analysis to do</a:t>
            </a:r>
          </a:p>
          <a:p>
            <a:pPr marL="457200" indent="-457200"/>
            <a:r>
              <a:rPr lang="en-US"/>
              <a:t>How to prep your data for R</a:t>
            </a:r>
          </a:p>
          <a:p>
            <a:pPr marL="457200" indent="-457200"/>
            <a:r>
              <a:rPr lang="en-US"/>
              <a:t>Misc additional info</a:t>
            </a:r>
          </a:p>
          <a:p>
            <a:pPr marL="457200" indent="-457200"/>
            <a:r>
              <a:rPr lang="en-US"/>
              <a:t>Link to my </a:t>
            </a:r>
            <a:r>
              <a:rPr lang="en-US" err="1"/>
              <a:t>Github</a:t>
            </a:r>
            <a:endParaRPr lang="en-US"/>
          </a:p>
          <a:p>
            <a:endParaRPr lang="en-US"/>
          </a:p>
          <a:p>
            <a:endParaRPr lang="en-US"/>
          </a:p>
        </p:txBody>
      </p:sp>
      <p:pic>
        <p:nvPicPr>
          <p:cNvPr id="4" name="Picture 3" descr="r/statisticsmemes - If only">
            <a:extLst>
              <a:ext uri="{FF2B5EF4-FFF2-40B4-BE49-F238E27FC236}">
                <a16:creationId xmlns:a16="http://schemas.microsoft.com/office/drawing/2014/main" id="{69F7A64E-032A-465E-F967-6882791D2639}"/>
              </a:ext>
            </a:extLst>
          </p:cNvPr>
          <p:cNvPicPr>
            <a:picLocks noChangeAspect="1"/>
          </p:cNvPicPr>
          <p:nvPr/>
        </p:nvPicPr>
        <p:blipFill>
          <a:blip r:embed="rId2"/>
          <a:stretch>
            <a:fillRect/>
          </a:stretch>
        </p:blipFill>
        <p:spPr>
          <a:xfrm>
            <a:off x="7120657" y="808637"/>
            <a:ext cx="4233592" cy="5226349"/>
          </a:xfrm>
          <a:prstGeom prst="rect">
            <a:avLst/>
          </a:prstGeom>
        </p:spPr>
      </p:pic>
    </p:spTree>
    <p:extLst>
      <p:ext uri="{BB962C8B-B14F-4D97-AF65-F5344CB8AC3E}">
        <p14:creationId xmlns:p14="http://schemas.microsoft.com/office/powerpoint/2010/main" val="3959468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8E6C-CDDC-4F86-CA56-37D531B8F70B}"/>
              </a:ext>
            </a:extLst>
          </p:cNvPr>
          <p:cNvSpPr>
            <a:spLocks noGrp="1"/>
          </p:cNvSpPr>
          <p:nvPr>
            <p:ph type="title"/>
          </p:nvPr>
        </p:nvSpPr>
        <p:spPr/>
        <p:txBody>
          <a:bodyPr/>
          <a:lstStyle/>
          <a:p>
            <a:r>
              <a:rPr lang="en-US" dirty="0"/>
              <a:t>R Demo</a:t>
            </a:r>
          </a:p>
        </p:txBody>
      </p:sp>
      <p:sp>
        <p:nvSpPr>
          <p:cNvPr id="3" name="Content Placeholder 2">
            <a:extLst>
              <a:ext uri="{FF2B5EF4-FFF2-40B4-BE49-F238E27FC236}">
                <a16:creationId xmlns:a16="http://schemas.microsoft.com/office/drawing/2014/main" id="{4FB4DE3C-4735-CB45-0754-756678A001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9343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DAD2-75DB-FE49-107D-FD89030F7753}"/>
              </a:ext>
            </a:extLst>
          </p:cNvPr>
          <p:cNvSpPr>
            <a:spLocks noGrp="1"/>
          </p:cNvSpPr>
          <p:nvPr>
            <p:ph type="title"/>
          </p:nvPr>
        </p:nvSpPr>
        <p:spPr/>
        <p:txBody>
          <a:bodyPr/>
          <a:lstStyle/>
          <a:p>
            <a:r>
              <a:rPr lang="en-US"/>
              <a:t>Installing R </a:t>
            </a:r>
          </a:p>
        </p:txBody>
      </p:sp>
      <p:sp>
        <p:nvSpPr>
          <p:cNvPr id="3" name="Content Placeholder 2">
            <a:extLst>
              <a:ext uri="{FF2B5EF4-FFF2-40B4-BE49-F238E27FC236}">
                <a16:creationId xmlns:a16="http://schemas.microsoft.com/office/drawing/2014/main" id="{83AD8228-E13A-85B4-71F3-64D3AD1019E3}"/>
              </a:ext>
            </a:extLst>
          </p:cNvPr>
          <p:cNvSpPr>
            <a:spLocks noGrp="1"/>
          </p:cNvSpPr>
          <p:nvPr>
            <p:ph idx="1"/>
          </p:nvPr>
        </p:nvSpPr>
        <p:spPr/>
        <p:txBody>
          <a:bodyPr vert="horz" lIns="91440" tIns="45720" rIns="91440" bIns="45720" rtlCol="0" anchor="t">
            <a:normAutofit/>
          </a:bodyPr>
          <a:lstStyle/>
          <a:p>
            <a:r>
              <a:rPr lang="en-US"/>
              <a:t>Download R studio: </a:t>
            </a:r>
            <a:r>
              <a:rPr lang="en-US">
                <a:ea typeface="+mn-lt"/>
                <a:cs typeface="+mn-lt"/>
                <a:hlinkClick r:id="rId2"/>
              </a:rPr>
              <a:t>Download RStudio - Posit</a:t>
            </a:r>
            <a:endParaRPr lang="en-US">
              <a:ea typeface="+mn-lt"/>
              <a:cs typeface="+mn-lt"/>
            </a:endParaRPr>
          </a:p>
          <a:p>
            <a:r>
              <a:rPr lang="en-US"/>
              <a:t>Download R: </a:t>
            </a:r>
            <a:r>
              <a:rPr lang="en-US">
                <a:ea typeface="+mn-lt"/>
                <a:cs typeface="+mn-lt"/>
                <a:hlinkClick r:id="rId3"/>
              </a:rPr>
              <a:t>The Comprehensive R Archive Network</a:t>
            </a:r>
            <a:r>
              <a:rPr lang="en-US"/>
              <a:t> </a:t>
            </a:r>
          </a:p>
        </p:txBody>
      </p:sp>
    </p:spTree>
    <p:extLst>
      <p:ext uri="{BB962C8B-B14F-4D97-AF65-F5344CB8AC3E}">
        <p14:creationId xmlns:p14="http://schemas.microsoft.com/office/powerpoint/2010/main" val="3924422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902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848B-8B5E-E4F3-6387-D6CCAFA0757B}"/>
              </a:ext>
            </a:extLst>
          </p:cNvPr>
          <p:cNvSpPr>
            <a:spLocks noGrp="1"/>
          </p:cNvSpPr>
          <p:nvPr>
            <p:ph type="title"/>
          </p:nvPr>
        </p:nvSpPr>
        <p:spPr/>
        <p:txBody>
          <a:bodyPr/>
          <a:lstStyle/>
          <a:p>
            <a:r>
              <a:rPr lang="en-US"/>
              <a:t>Posting on reddit for R help</a:t>
            </a:r>
          </a:p>
        </p:txBody>
      </p:sp>
      <p:sp>
        <p:nvSpPr>
          <p:cNvPr id="3" name="Content Placeholder 2">
            <a:extLst>
              <a:ext uri="{FF2B5EF4-FFF2-40B4-BE49-F238E27FC236}">
                <a16:creationId xmlns:a16="http://schemas.microsoft.com/office/drawing/2014/main" id="{E9778328-C693-3539-E2D8-4634A8D0550B}"/>
              </a:ext>
            </a:extLst>
          </p:cNvPr>
          <p:cNvSpPr>
            <a:spLocks noGrp="1"/>
          </p:cNvSpPr>
          <p:nvPr>
            <p:ph idx="1"/>
          </p:nvPr>
        </p:nvSpPr>
        <p:spPr/>
        <p:txBody>
          <a:bodyPr vert="horz" lIns="91440" tIns="45720" rIns="91440" bIns="45720" rtlCol="0" anchor="t">
            <a:normAutofit/>
          </a:bodyPr>
          <a:lstStyle/>
          <a:p>
            <a:r>
              <a:rPr lang="en-US"/>
              <a:t>Brief title</a:t>
            </a:r>
          </a:p>
          <a:p>
            <a:r>
              <a:rPr lang="en-US"/>
              <a:t>Copy paste code into the post, use the code box</a:t>
            </a:r>
          </a:p>
          <a:p>
            <a:r>
              <a:rPr lang="en-US"/>
              <a:t>Provide a small dataset so people can reproduce your problem</a:t>
            </a:r>
          </a:p>
          <a:p>
            <a:pPr lvl="1">
              <a:buFont typeface="Courier New" panose="020B0604020202020204" pitchFamily="34" charset="0"/>
              <a:buChar char="o"/>
            </a:pPr>
            <a:r>
              <a:rPr lang="en-US"/>
              <a:t>This needs to be coded in R usually using random number generation </a:t>
            </a:r>
          </a:p>
          <a:p>
            <a:endParaRPr lang="en-US"/>
          </a:p>
        </p:txBody>
      </p:sp>
    </p:spTree>
    <p:extLst>
      <p:ext uri="{BB962C8B-B14F-4D97-AF65-F5344CB8AC3E}">
        <p14:creationId xmlns:p14="http://schemas.microsoft.com/office/powerpoint/2010/main" val="2872033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957D-63BB-F9F0-A161-5A01B1A428E9}"/>
              </a:ext>
            </a:extLst>
          </p:cNvPr>
          <p:cNvSpPr>
            <a:spLocks noGrp="1"/>
          </p:cNvSpPr>
          <p:nvPr>
            <p:ph type="title"/>
          </p:nvPr>
        </p:nvSpPr>
        <p:spPr/>
        <p:txBody>
          <a:bodyPr/>
          <a:lstStyle/>
          <a:p>
            <a:r>
              <a:rPr lang="en-US"/>
              <a:t>Definitions</a:t>
            </a:r>
          </a:p>
        </p:txBody>
      </p:sp>
      <p:sp>
        <p:nvSpPr>
          <p:cNvPr id="3" name="Content Placeholder 2">
            <a:extLst>
              <a:ext uri="{FF2B5EF4-FFF2-40B4-BE49-F238E27FC236}">
                <a16:creationId xmlns:a16="http://schemas.microsoft.com/office/drawing/2014/main" id="{7C2CE526-B722-70B0-CA75-946ACAD04925}"/>
              </a:ext>
            </a:extLst>
          </p:cNvPr>
          <p:cNvSpPr>
            <a:spLocks noGrp="1"/>
          </p:cNvSpPr>
          <p:nvPr>
            <p:ph idx="1"/>
          </p:nvPr>
        </p:nvSpPr>
        <p:spPr/>
        <p:txBody>
          <a:bodyPr vert="horz" lIns="91440" tIns="45720" rIns="91440" bIns="45720" rtlCol="0" anchor="t">
            <a:normAutofit lnSpcReduction="10000"/>
          </a:bodyPr>
          <a:lstStyle/>
          <a:p>
            <a:r>
              <a:rPr lang="en-US"/>
              <a:t>Parametric test: Makes assumptions about the data to make the math easy</a:t>
            </a:r>
          </a:p>
          <a:p>
            <a:r>
              <a:rPr lang="en-US"/>
              <a:t>Nonparametric test: Doesn't make assumptions about the data</a:t>
            </a:r>
          </a:p>
          <a:p>
            <a:r>
              <a:rPr lang="en-US"/>
              <a:t>Factor/categorical variable: A variable where there are multiple options and can be yes/no or levels within a category </a:t>
            </a:r>
          </a:p>
          <a:p>
            <a:r>
              <a:rPr lang="en-US"/>
              <a:t>Continuous variable: The changes between the values are consistent, 1-&gt;2 is the same as 2-&gt;3</a:t>
            </a:r>
          </a:p>
          <a:p>
            <a:r>
              <a:rPr lang="en-US"/>
              <a:t>Ordinal variables: Similar to continuous but the relationship between the values is unknown, e.g. </a:t>
            </a:r>
            <a:r>
              <a:rPr lang="en-US" err="1"/>
              <a:t>likert</a:t>
            </a:r>
            <a:r>
              <a:rPr lang="en-US"/>
              <a:t> scale (satisfied, dissatisfied, </a:t>
            </a:r>
            <a:r>
              <a:rPr lang="en-US" err="1"/>
              <a:t>etc</a:t>
            </a:r>
            <a:r>
              <a:rPr lang="en-US"/>
              <a:t>)</a:t>
            </a:r>
          </a:p>
          <a:p>
            <a:endParaRPr lang="en-US"/>
          </a:p>
        </p:txBody>
      </p:sp>
    </p:spTree>
    <p:extLst>
      <p:ext uri="{BB962C8B-B14F-4D97-AF65-F5344CB8AC3E}">
        <p14:creationId xmlns:p14="http://schemas.microsoft.com/office/powerpoint/2010/main" val="804804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vert="horz" lIns="91440" tIns="45720" rIns="91440" bIns="45720" rtlCol="0" anchor="t">
            <a:normAutofit/>
          </a:bodyPr>
          <a:lstStyle/>
          <a:p>
            <a:r>
              <a:rPr lang="en-US"/>
              <a:t>If there's interest I can do a part 2 about other stats topics if ppl are interested</a:t>
            </a:r>
          </a:p>
          <a:p>
            <a:pPr lvl="1">
              <a:buFont typeface="Courier New" panose="020B0604020202020204" pitchFamily="34" charset="0"/>
              <a:buChar char="o"/>
            </a:pPr>
            <a:r>
              <a:rPr lang="en-US"/>
              <a:t>Graphing</a:t>
            </a:r>
          </a:p>
          <a:p>
            <a:pPr lvl="1">
              <a:buFont typeface="Courier New" panose="020B0604020202020204" pitchFamily="34" charset="0"/>
              <a:buChar char="o"/>
            </a:pPr>
            <a:r>
              <a:rPr lang="en-US"/>
              <a:t>Power calculation</a:t>
            </a:r>
          </a:p>
          <a:p>
            <a:pPr lvl="1">
              <a:buFont typeface="Courier New" panose="020B0604020202020204" pitchFamily="34" charset="0"/>
              <a:buChar char="o"/>
            </a:pPr>
            <a:r>
              <a:rPr lang="en-US"/>
              <a:t>Machine learning regression</a:t>
            </a:r>
          </a:p>
          <a:p>
            <a:pPr lvl="1">
              <a:buFont typeface="Courier New" panose="020B0604020202020204" pitchFamily="34" charset="0"/>
              <a:buChar char="o"/>
            </a:pPr>
            <a:r>
              <a:rPr lang="en-US"/>
              <a:t>Matching techniques</a:t>
            </a:r>
          </a:p>
          <a:p>
            <a:pPr lvl="1">
              <a:buFont typeface="Courier New" panose="020B0604020202020204" pitchFamily="34" charset="0"/>
              <a:buChar char="o"/>
            </a:pPr>
            <a:r>
              <a:rPr lang="en-US"/>
              <a:t>Bioinformatics</a:t>
            </a:r>
          </a:p>
          <a:p>
            <a:pPr lvl="1">
              <a:buFont typeface="Courier New" panose="020B0604020202020204" pitchFamily="34" charset="0"/>
              <a:buChar char="o"/>
            </a:pPr>
            <a:r>
              <a:rPr lang="en-US"/>
              <a:t>Prediction/regression model characteristics</a:t>
            </a:r>
          </a:p>
          <a:p>
            <a:pPr lvl="1">
              <a:buFont typeface="Courier New" panose="020B0604020202020204" pitchFamily="34" charset="0"/>
              <a:buChar char="o"/>
            </a:pPr>
            <a:r>
              <a:rPr lang="en-US"/>
              <a:t>Cut-off point analysis for a new diagnostic test </a:t>
            </a:r>
          </a:p>
          <a:p>
            <a:pPr lvl="1">
              <a:buFont typeface="Courier New" panose="020B0604020202020204" pitchFamily="34" charset="0"/>
              <a:buChar char="o"/>
            </a:pPr>
            <a:r>
              <a:rPr lang="en-US" err="1"/>
              <a:t>etc</a:t>
            </a:r>
          </a:p>
        </p:txBody>
      </p:sp>
    </p:spTree>
    <p:extLst>
      <p:ext uri="{BB962C8B-B14F-4D97-AF65-F5344CB8AC3E}">
        <p14:creationId xmlns:p14="http://schemas.microsoft.com/office/powerpoint/2010/main" val="81750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1E4A-E068-6889-7346-513EC3E22464}"/>
              </a:ext>
            </a:extLst>
          </p:cNvPr>
          <p:cNvSpPr>
            <a:spLocks noGrp="1"/>
          </p:cNvSpPr>
          <p:nvPr>
            <p:ph type="title"/>
          </p:nvPr>
        </p:nvSpPr>
        <p:spPr/>
        <p:txBody>
          <a:bodyPr/>
          <a:lstStyle/>
          <a:p>
            <a:r>
              <a:rPr lang="en-US"/>
              <a:t>Alternatives: Prism, SPSS, Excel </a:t>
            </a:r>
          </a:p>
        </p:txBody>
      </p:sp>
      <p:sp>
        <p:nvSpPr>
          <p:cNvPr id="3" name="Content Placeholder 2">
            <a:extLst>
              <a:ext uri="{FF2B5EF4-FFF2-40B4-BE49-F238E27FC236}">
                <a16:creationId xmlns:a16="http://schemas.microsoft.com/office/drawing/2014/main" id="{041C09DC-4AD4-FE8A-27F5-31A5A063F5A2}"/>
              </a:ext>
            </a:extLst>
          </p:cNvPr>
          <p:cNvSpPr>
            <a:spLocks noGrp="1"/>
          </p:cNvSpPr>
          <p:nvPr>
            <p:ph idx="1"/>
          </p:nvPr>
        </p:nvSpPr>
        <p:spPr/>
        <p:txBody>
          <a:bodyPr vert="horz" lIns="91440" tIns="45720" rIns="91440" bIns="45720" rtlCol="0" anchor="t">
            <a:normAutofit/>
          </a:bodyPr>
          <a:lstStyle/>
          <a:p>
            <a:r>
              <a:rPr lang="en-US"/>
              <a:t>Dependent on a license, currently for free</a:t>
            </a:r>
          </a:p>
          <a:p>
            <a:r>
              <a:rPr lang="en-US"/>
              <a:t>The statistics are all done via drop down menus</a:t>
            </a:r>
          </a:p>
          <a:p>
            <a:r>
              <a:rPr lang="en-US"/>
              <a:t>You cannot format your data in the software</a:t>
            </a:r>
          </a:p>
          <a:p>
            <a:pPr lvl="1">
              <a:buFont typeface="Courier New" panose="020B0604020202020204" pitchFamily="34" charset="0"/>
              <a:buChar char="o"/>
            </a:pPr>
            <a:r>
              <a:rPr lang="en-US"/>
              <a:t>need to do in excel and needs weird formats</a:t>
            </a:r>
          </a:p>
          <a:p>
            <a:r>
              <a:rPr lang="en-US"/>
              <a:t>Easy to make professional graphs (Prism only)</a:t>
            </a:r>
          </a:p>
          <a:p>
            <a:pPr lvl="1">
              <a:buFont typeface="Courier New" panose="020B0604020202020204" pitchFamily="34" charset="0"/>
              <a:buChar char="o"/>
            </a:pPr>
            <a:r>
              <a:rPr lang="en-US"/>
              <a:t>Hard to modify to what you need </a:t>
            </a:r>
          </a:p>
          <a:p>
            <a:r>
              <a:rPr lang="en-US"/>
              <a:t>If what you need isn't in the software then you're out of luck </a:t>
            </a:r>
          </a:p>
        </p:txBody>
      </p:sp>
    </p:spTree>
    <p:extLst>
      <p:ext uri="{BB962C8B-B14F-4D97-AF65-F5344CB8AC3E}">
        <p14:creationId xmlns:p14="http://schemas.microsoft.com/office/powerpoint/2010/main" val="41963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90F8-E925-3894-F227-AB169EEE66C8}"/>
              </a:ext>
            </a:extLst>
          </p:cNvPr>
          <p:cNvSpPr>
            <a:spLocks noGrp="1"/>
          </p:cNvSpPr>
          <p:nvPr>
            <p:ph type="title"/>
          </p:nvPr>
        </p:nvSpPr>
        <p:spPr/>
        <p:txBody>
          <a:bodyPr/>
          <a:lstStyle/>
          <a:p>
            <a:r>
              <a:rPr lang="en-US"/>
              <a:t>R is an open source free statistics program</a:t>
            </a:r>
          </a:p>
        </p:txBody>
      </p:sp>
      <p:pic>
        <p:nvPicPr>
          <p:cNvPr id="4" name="Content Placeholder 3" descr="r/statisticsmemes - SAS bad">
            <a:extLst>
              <a:ext uri="{FF2B5EF4-FFF2-40B4-BE49-F238E27FC236}">
                <a16:creationId xmlns:a16="http://schemas.microsoft.com/office/drawing/2014/main" id="{E40351E7-C718-438A-67F2-DD66E5C49F44}"/>
              </a:ext>
            </a:extLst>
          </p:cNvPr>
          <p:cNvPicPr>
            <a:picLocks noGrp="1" noChangeAspect="1"/>
          </p:cNvPicPr>
          <p:nvPr>
            <p:ph idx="1"/>
          </p:nvPr>
        </p:nvPicPr>
        <p:blipFill>
          <a:blip r:embed="rId2"/>
          <a:stretch>
            <a:fillRect/>
          </a:stretch>
        </p:blipFill>
        <p:spPr>
          <a:xfrm>
            <a:off x="2606227" y="1710607"/>
            <a:ext cx="6979546" cy="4351338"/>
          </a:xfrm>
        </p:spPr>
      </p:pic>
    </p:spTree>
    <p:extLst>
      <p:ext uri="{BB962C8B-B14F-4D97-AF65-F5344CB8AC3E}">
        <p14:creationId xmlns:p14="http://schemas.microsoft.com/office/powerpoint/2010/main" val="211499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086E-878B-6952-4620-926C2B5B4078}"/>
              </a:ext>
            </a:extLst>
          </p:cNvPr>
          <p:cNvSpPr>
            <a:spLocks noGrp="1"/>
          </p:cNvSpPr>
          <p:nvPr>
            <p:ph type="title"/>
          </p:nvPr>
        </p:nvSpPr>
        <p:spPr/>
        <p:txBody>
          <a:bodyPr/>
          <a:lstStyle/>
          <a:p>
            <a:r>
              <a:rPr lang="en-US" dirty="0"/>
              <a:t>Good sources of more stats info</a:t>
            </a:r>
          </a:p>
        </p:txBody>
      </p:sp>
      <p:sp>
        <p:nvSpPr>
          <p:cNvPr id="3" name="Content Placeholder 2">
            <a:extLst>
              <a:ext uri="{FF2B5EF4-FFF2-40B4-BE49-F238E27FC236}">
                <a16:creationId xmlns:a16="http://schemas.microsoft.com/office/drawing/2014/main" id="{1A0AD6CC-44C9-C888-CCDA-E2B2397F7BC9}"/>
              </a:ext>
            </a:extLst>
          </p:cNvPr>
          <p:cNvSpPr>
            <a:spLocks noGrp="1"/>
          </p:cNvSpPr>
          <p:nvPr>
            <p:ph idx="1"/>
          </p:nvPr>
        </p:nvSpPr>
        <p:spPr/>
        <p:txBody>
          <a:bodyPr vert="horz" lIns="91440" tIns="45720" rIns="91440" bIns="45720" rtlCol="0" anchor="t">
            <a:normAutofit/>
          </a:bodyPr>
          <a:lstStyle/>
          <a:p>
            <a:r>
              <a:rPr lang="en-US" dirty="0"/>
              <a:t>Easy to understand basic stats: </a:t>
            </a:r>
            <a:r>
              <a:rPr lang="en-US" dirty="0">
                <a:ea typeface="+mn-lt"/>
                <a:cs typeface="+mn-lt"/>
                <a:hlinkClick r:id="rId2"/>
              </a:rPr>
              <a:t>Welcome to Statology.org</a:t>
            </a:r>
          </a:p>
          <a:p>
            <a:r>
              <a:rPr lang="en-US" dirty="0">
                <a:ea typeface="+mn-lt"/>
                <a:cs typeface="+mn-lt"/>
              </a:rPr>
              <a:t>If not covered there: </a:t>
            </a:r>
            <a:r>
              <a:rPr lang="en-US" dirty="0">
                <a:ea typeface="+mn-lt"/>
                <a:cs typeface="+mn-lt"/>
                <a:hlinkClick r:id="rId3"/>
              </a:rPr>
              <a:t>Statistics How To: Elementary Statistics for the rest of us!</a:t>
            </a:r>
            <a:endParaRPr lang="en-US" dirty="0">
              <a:ea typeface="+mn-lt"/>
              <a:cs typeface="+mn-lt"/>
            </a:endParaRPr>
          </a:p>
          <a:p>
            <a:r>
              <a:rPr lang="en-US" dirty="0">
                <a:ea typeface="+mn-lt"/>
                <a:cs typeface="+mn-lt"/>
              </a:rPr>
              <a:t>From one of the most famous R developers: </a:t>
            </a:r>
            <a:endParaRPr lang="en-US" dirty="0">
              <a:ea typeface="+mn-lt"/>
              <a:cs typeface="+mn-lt"/>
              <a:hlinkClick r:id="rId3"/>
            </a:endParaRPr>
          </a:p>
          <a:p>
            <a:pPr lvl="1"/>
            <a:r>
              <a:rPr lang="pt-BR" dirty="0">
                <a:hlinkClick r:id="rId4"/>
              </a:rPr>
              <a:t>R for Data Science (2e)</a:t>
            </a:r>
            <a:endParaRPr lang="en-US" dirty="0">
              <a:ea typeface="+mn-lt"/>
              <a:cs typeface="+mn-lt"/>
              <a:hlinkClick r:id="rId3"/>
            </a:endParaRPr>
          </a:p>
          <a:p>
            <a:r>
              <a:rPr lang="en-US" dirty="0">
                <a:ea typeface="+mn-lt"/>
                <a:cs typeface="+mn-lt"/>
              </a:rPr>
              <a:t>For R help</a:t>
            </a:r>
          </a:p>
          <a:p>
            <a:pPr lvl="1">
              <a:buFont typeface="Courier New" panose="020B0604020202020204" pitchFamily="34" charset="0"/>
              <a:buChar char="o"/>
            </a:pPr>
            <a:r>
              <a:rPr lang="en-US" dirty="0">
                <a:ea typeface="+mn-lt"/>
                <a:cs typeface="+mn-lt"/>
              </a:rPr>
              <a:t>Many subreddits for R help r/</a:t>
            </a:r>
            <a:r>
              <a:rPr lang="en-US" dirty="0" err="1">
                <a:ea typeface="+mn-lt"/>
                <a:cs typeface="+mn-lt"/>
              </a:rPr>
              <a:t>rstats</a:t>
            </a:r>
            <a:r>
              <a:rPr lang="en-US" dirty="0">
                <a:ea typeface="+mn-lt"/>
                <a:cs typeface="+mn-lt"/>
              </a:rPr>
              <a:t>, r/</a:t>
            </a:r>
            <a:r>
              <a:rPr lang="en-US" dirty="0" err="1">
                <a:ea typeface="+mn-lt"/>
                <a:cs typeface="+mn-lt"/>
              </a:rPr>
              <a:t>rstudio</a:t>
            </a:r>
            <a:r>
              <a:rPr lang="en-US" dirty="0">
                <a:ea typeface="+mn-lt"/>
                <a:cs typeface="+mn-lt"/>
              </a:rPr>
              <a:t>, r/</a:t>
            </a:r>
            <a:r>
              <a:rPr lang="en-US" dirty="0" err="1">
                <a:ea typeface="+mn-lt"/>
                <a:cs typeface="+mn-lt"/>
              </a:rPr>
              <a:t>rlanguage</a:t>
            </a:r>
            <a:r>
              <a:rPr lang="en-US" dirty="0">
                <a:ea typeface="+mn-lt"/>
                <a:cs typeface="+mn-lt"/>
              </a:rPr>
              <a:t> </a:t>
            </a:r>
          </a:p>
          <a:p>
            <a:pPr lvl="1">
              <a:buFont typeface="Courier New" panose="020B0604020202020204" pitchFamily="34" charset="0"/>
              <a:buChar char="o"/>
            </a:pPr>
            <a:r>
              <a:rPr lang="en-US" dirty="0">
                <a:ea typeface="+mn-lt"/>
                <a:cs typeface="+mn-lt"/>
              </a:rPr>
              <a:t>Google your error</a:t>
            </a:r>
          </a:p>
          <a:p>
            <a:pPr lvl="1">
              <a:buFont typeface="Courier New" panose="020B0604020202020204" pitchFamily="34" charset="0"/>
              <a:buChar char="o"/>
            </a:pPr>
            <a:r>
              <a:rPr lang="en-US" dirty="0">
                <a:ea typeface="+mn-lt"/>
                <a:cs typeface="+mn-lt"/>
              </a:rPr>
              <a:t>Claude AI and </a:t>
            </a:r>
            <a:r>
              <a:rPr lang="en-US" dirty="0" err="1">
                <a:ea typeface="+mn-lt"/>
                <a:cs typeface="+mn-lt"/>
              </a:rPr>
              <a:t>Github</a:t>
            </a:r>
            <a:r>
              <a:rPr lang="en-US" dirty="0">
                <a:ea typeface="+mn-lt"/>
                <a:cs typeface="+mn-lt"/>
              </a:rPr>
              <a:t> CoPilot AI</a:t>
            </a:r>
          </a:p>
          <a:p>
            <a:endParaRPr lang="en-US" dirty="0">
              <a:ea typeface="+mn-lt"/>
              <a:cs typeface="+mn-lt"/>
            </a:endParaRPr>
          </a:p>
        </p:txBody>
      </p:sp>
    </p:spTree>
    <p:extLst>
      <p:ext uri="{BB962C8B-B14F-4D97-AF65-F5344CB8AC3E}">
        <p14:creationId xmlns:p14="http://schemas.microsoft.com/office/powerpoint/2010/main" val="303221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D410C-F640-560A-6729-746D058164E6}"/>
              </a:ext>
            </a:extLst>
          </p:cNvPr>
          <p:cNvSpPr>
            <a:spLocks noGrp="1"/>
          </p:cNvSpPr>
          <p:nvPr>
            <p:ph type="title"/>
          </p:nvPr>
        </p:nvSpPr>
        <p:spPr/>
        <p:txBody>
          <a:bodyPr/>
          <a:lstStyle/>
          <a:p>
            <a:r>
              <a:rPr lang="en-US" dirty="0"/>
              <a:t>R YouTube tutorials </a:t>
            </a:r>
          </a:p>
        </p:txBody>
      </p:sp>
      <p:sp>
        <p:nvSpPr>
          <p:cNvPr id="3" name="Content Placeholder 2">
            <a:extLst>
              <a:ext uri="{FF2B5EF4-FFF2-40B4-BE49-F238E27FC236}">
                <a16:creationId xmlns:a16="http://schemas.microsoft.com/office/drawing/2014/main" id="{BCE88EAB-12D4-0266-E532-9A8783A9C4AC}"/>
              </a:ext>
            </a:extLst>
          </p:cNvPr>
          <p:cNvSpPr>
            <a:spLocks noGrp="1"/>
          </p:cNvSpPr>
          <p:nvPr>
            <p:ph idx="1"/>
          </p:nvPr>
        </p:nvSpPr>
        <p:spPr/>
        <p:txBody>
          <a:bodyPr/>
          <a:lstStyle/>
          <a:p>
            <a:r>
              <a:rPr lang="en-US" dirty="0">
                <a:hlinkClick r:id="rId2"/>
              </a:rPr>
              <a:t>R Tutorial For Beginners 2022 | R Programming Full Course In 7 Hours | R Tutorial | Simplilearn</a:t>
            </a:r>
            <a:r>
              <a:rPr lang="en-US" dirty="0"/>
              <a:t> until the </a:t>
            </a:r>
            <a:r>
              <a:rPr lang="en-US" dirty="0" err="1"/>
              <a:t>Dataviz</a:t>
            </a:r>
            <a:r>
              <a:rPr lang="en-US" dirty="0"/>
              <a:t> section</a:t>
            </a:r>
          </a:p>
        </p:txBody>
      </p:sp>
    </p:spTree>
    <p:extLst>
      <p:ext uri="{BB962C8B-B14F-4D97-AF65-F5344CB8AC3E}">
        <p14:creationId xmlns:p14="http://schemas.microsoft.com/office/powerpoint/2010/main" val="76596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A3E3-C083-7072-8F5E-0FB952839697}"/>
              </a:ext>
            </a:extLst>
          </p:cNvPr>
          <p:cNvSpPr>
            <a:spLocks noGrp="1"/>
          </p:cNvSpPr>
          <p:nvPr>
            <p:ph type="title"/>
          </p:nvPr>
        </p:nvSpPr>
        <p:spPr/>
        <p:txBody>
          <a:bodyPr/>
          <a:lstStyle/>
          <a:p>
            <a:r>
              <a:rPr lang="en-US"/>
              <a:t>Steps to analysis </a:t>
            </a:r>
          </a:p>
        </p:txBody>
      </p:sp>
      <p:sp>
        <p:nvSpPr>
          <p:cNvPr id="3" name="Content Placeholder 2">
            <a:extLst>
              <a:ext uri="{FF2B5EF4-FFF2-40B4-BE49-F238E27FC236}">
                <a16:creationId xmlns:a16="http://schemas.microsoft.com/office/drawing/2014/main" id="{6321CC3F-54C3-A219-95C0-16B249D0957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t>What question are you asking?</a:t>
            </a:r>
          </a:p>
          <a:p>
            <a:pPr marL="514350" indent="-514350">
              <a:buAutoNum type="arabicPeriod"/>
            </a:pPr>
            <a:r>
              <a:rPr lang="en-US"/>
              <a:t>What kind of outcome variable are you looking for?</a:t>
            </a:r>
          </a:p>
          <a:p>
            <a:pPr marL="514350" indent="-514350">
              <a:buAutoNum type="arabicPeriod"/>
            </a:pPr>
            <a:r>
              <a:rPr lang="en-US"/>
              <a:t>What kind of input variables do you have?</a:t>
            </a:r>
          </a:p>
          <a:p>
            <a:pPr marL="514350" indent="-514350">
              <a:buAutoNum type="arabicPeriod"/>
            </a:pPr>
            <a:r>
              <a:rPr lang="en-US"/>
              <a:t>Special tests</a:t>
            </a:r>
          </a:p>
          <a:p>
            <a:pPr marL="971550" lvl="1" indent="-514350">
              <a:buFont typeface="Courier New" panose="020B0604020202020204" pitchFamily="34" charset="0"/>
              <a:buChar char="o"/>
            </a:pPr>
            <a:r>
              <a:rPr lang="en-US"/>
              <a:t>Survival modeling (Time to event data)</a:t>
            </a:r>
          </a:p>
        </p:txBody>
      </p:sp>
    </p:spTree>
    <p:extLst>
      <p:ext uri="{BB962C8B-B14F-4D97-AF65-F5344CB8AC3E}">
        <p14:creationId xmlns:p14="http://schemas.microsoft.com/office/powerpoint/2010/main" val="207118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2184</Words>
  <Application>Microsoft Office PowerPoint</Application>
  <PresentationFormat>Widescreen</PresentationFormat>
  <Paragraphs>285</Paragraphs>
  <Slides>45</Slides>
  <Notes>0</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 Pragmatic Approach to Stats and R</vt:lpstr>
      <vt:lpstr>Everyone is talking about their significant other</vt:lpstr>
      <vt:lpstr>Disclaimer</vt:lpstr>
      <vt:lpstr>Outline</vt:lpstr>
      <vt:lpstr>Alternatives: Prism, SPSS, Excel </vt:lpstr>
      <vt:lpstr>R is an open source free statistics program</vt:lpstr>
      <vt:lpstr>Good sources of more stats info</vt:lpstr>
      <vt:lpstr>R YouTube tutorials </vt:lpstr>
      <vt:lpstr>Steps to analysis </vt:lpstr>
      <vt:lpstr>What question are you asking?</vt:lpstr>
      <vt:lpstr>What question are you asking?</vt:lpstr>
      <vt:lpstr>Regression Rules</vt:lpstr>
      <vt:lpstr>Regression Outputs</vt:lpstr>
      <vt:lpstr>Outcomes: Categorical </vt:lpstr>
      <vt:lpstr>Outcomes: Continuous</vt:lpstr>
      <vt:lpstr>Outcomes: Count</vt:lpstr>
      <vt:lpstr>Regression - What kind of input variables do you have? </vt:lpstr>
      <vt:lpstr>What question are you asking?</vt:lpstr>
      <vt:lpstr>Diff in means - What kind of input variables do you have? </vt:lpstr>
      <vt:lpstr>Testing difference in means – Continuous outcomes</vt:lpstr>
      <vt:lpstr>ANOVA, MANCOVA, ANCOVA, oh my!</vt:lpstr>
      <vt:lpstr>Testing difference in means – Categorical outcomes</vt:lpstr>
      <vt:lpstr>Special notes</vt:lpstr>
      <vt:lpstr>What question are you asking?</vt:lpstr>
      <vt:lpstr>Survival Modeling – type of censoring </vt:lpstr>
      <vt:lpstr>Types of censoring </vt:lpstr>
      <vt:lpstr>Two most common types of modeling</vt:lpstr>
      <vt:lpstr>Kaplan Meier Output</vt:lpstr>
      <vt:lpstr>Cox Proportional Hazards Model Outputs</vt:lpstr>
      <vt:lpstr>Survival modeling things to be wary of</vt:lpstr>
      <vt:lpstr>What question are you asking?</vt:lpstr>
      <vt:lpstr>Prepping Data for R </vt:lpstr>
      <vt:lpstr>Example data for R</vt:lpstr>
      <vt:lpstr>Misc. Stats</vt:lpstr>
      <vt:lpstr>Propensity score matching techniques</vt:lpstr>
      <vt:lpstr>Interaction terms</vt:lpstr>
      <vt:lpstr>Approaches to making a study</vt:lpstr>
      <vt:lpstr>Approaches to making a study</vt:lpstr>
      <vt:lpstr>My gitub</vt:lpstr>
      <vt:lpstr>R Demo</vt:lpstr>
      <vt:lpstr>Installing R </vt:lpstr>
      <vt:lpstr>Questions?</vt:lpstr>
      <vt:lpstr>Posting on reddit for R help</vt:lpstr>
      <vt:lpstr>Definitions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Jack Goodman</cp:lastModifiedBy>
  <cp:revision>36</cp:revision>
  <dcterms:created xsi:type="dcterms:W3CDTF">2024-12-22T17:56:42Z</dcterms:created>
  <dcterms:modified xsi:type="dcterms:W3CDTF">2025-09-13T20:31:51Z</dcterms:modified>
</cp:coreProperties>
</file>