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7" r:id="rId5"/>
    <p:sldId id="261" r:id="rId6"/>
    <p:sldId id="262" r:id="rId7"/>
    <p:sldId id="265" r:id="rId8"/>
    <p:sldId id="266" r:id="rId9"/>
    <p:sldId id="260" r:id="rId10"/>
    <p:sldId id="263" r:id="rId11"/>
    <p:sldId id="264" r:id="rId12"/>
    <p:sldId id="268" r:id="rId13"/>
    <p:sldId id="269" r:id="rId14"/>
    <p:sldId id="270" r:id="rId15"/>
    <p:sldId id="271" r:id="rId16"/>
    <p:sldId id="282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0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ịnh Đặng Thái" initials="TĐT" lastIdx="2" clrIdx="0">
    <p:extLst>
      <p:ext uri="{19B8F6BF-5375-455C-9EA6-DF929625EA0E}">
        <p15:presenceInfo xmlns:p15="http://schemas.microsoft.com/office/powerpoint/2012/main" userId="94d179fec49191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0" autoAdjust="0"/>
    <p:restoredTop sz="93529" autoAdjust="0"/>
  </p:normalViewPr>
  <p:slideViewPr>
    <p:cSldViewPr snapToGrid="0">
      <p:cViewPr varScale="1">
        <p:scale>
          <a:sx n="112" d="100"/>
          <a:sy n="112" d="100"/>
        </p:scale>
        <p:origin x="7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4/17/19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u="none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4/17/19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difficulty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ance.com/" TargetMode="External"/><Relationship Id="rId2" Type="http://schemas.openxmlformats.org/officeDocument/2006/relationships/hyperlink" Target="https://bittr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mitano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trex.com/Market/Index?MarketName=USDT-BTC" TargetMode="External"/><Relationship Id="rId2" Type="http://schemas.openxmlformats.org/officeDocument/2006/relationships/hyperlink" Target="https://bitcoin.org/en/choose-your-wal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blockchain.info/" TargetMode="External"/><Relationship Id="rId4" Type="http://schemas.openxmlformats.org/officeDocument/2006/relationships/hyperlink" Target="https://www.binance.com/tradeDetail.html?symbol=BTC_USD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remitano.com/v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inmarketcap.com/toke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ereum.org/" TargetMode="External"/><Relationship Id="rId2" Type="http://schemas.openxmlformats.org/officeDocument/2006/relationships/hyperlink" Target="https://github.com/bitco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sswordsgenerator.net/sha256-hash-generato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577540" cy="2560320"/>
          </a:xfrm>
        </p:spPr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95400" y="6107953"/>
            <a:ext cx="5380317" cy="597647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b="1" i="1" dirty="0" err="1"/>
              <a:t>Kỹ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r>
              <a:rPr lang="en-US" b="1" i="1" dirty="0"/>
              <a:t> </a:t>
            </a:r>
            <a:r>
              <a:rPr lang="en-US" b="1" i="1" dirty="0" err="1"/>
              <a:t>mềm</a:t>
            </a:r>
            <a:endParaRPr lang="en-US" b="1" i="1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329393" y="4604552"/>
            <a:ext cx="5380317" cy="83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Công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Blockchain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Double Spending: </a:t>
            </a:r>
            <a:r>
              <a:rPr lang="en-US" sz="2000" dirty="0" err="1"/>
              <a:t>lỗ</a:t>
            </a:r>
            <a:r>
              <a:rPr lang="en-US" sz="2000" dirty="0"/>
              <a:t> </a:t>
            </a:r>
            <a:r>
              <a:rPr lang="en-US" sz="2000" dirty="0" err="1"/>
              <a:t>hổng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ẩn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chi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.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ATM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Chung </a:t>
            </a:r>
            <a:r>
              <a:rPr lang="en-US" dirty="0" err="1"/>
              <a:t>cư</a:t>
            </a:r>
            <a:r>
              <a:rPr lang="en-US" dirty="0"/>
              <a:t> 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en-US" dirty="0"/>
              <a:t>,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ở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CSDL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nhược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/>
              <a:t>single point of failure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75" y="1925873"/>
            <a:ext cx="5967351" cy="25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2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sz="2000" dirty="0" err="1"/>
              <a:t>Ngân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luôn</a:t>
            </a:r>
            <a:r>
              <a:rPr lang="en-US" sz="2000" dirty="0"/>
              <a:t> </a:t>
            </a:r>
            <a:r>
              <a:rPr lang="en-US" sz="2000" dirty="0" err="1"/>
              <a:t>luôn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niềm</a:t>
            </a:r>
            <a:r>
              <a:rPr lang="en-US" sz="2000" dirty="0"/>
              <a:t> tin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r>
              <a:rPr lang="en-US" sz="2000" dirty="0" err="1"/>
              <a:t>CSDL</a:t>
            </a:r>
            <a:r>
              <a:rPr lang="en-US" sz="2000" dirty="0"/>
              <a:t> </a:t>
            </a:r>
            <a:r>
              <a:rPr lang="en-US" sz="2000" dirty="0" err="1"/>
              <a:t>ngân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endParaRPr lang="en-US" sz="2000" dirty="0"/>
          </a:p>
          <a:p>
            <a:pPr lvl="1"/>
            <a:r>
              <a:rPr lang="en-US" sz="1600" dirty="0"/>
              <a:t>Hacker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tấn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(prone to hack)</a:t>
            </a:r>
          </a:p>
          <a:p>
            <a:pPr lvl="1"/>
            <a:r>
              <a:rPr lang="en-US" sz="1600" dirty="0" err="1"/>
              <a:t>Nội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ngân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dư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(private ledger)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pic>
        <p:nvPicPr>
          <p:cNvPr id="2050" name="Picture 2" descr="Image result for 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66" y="2312127"/>
            <a:ext cx="5334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lockchai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4" y="4900182"/>
            <a:ext cx="5997788" cy="176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4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/>
              <a:t>1991, Stuart Haber </a:t>
            </a:r>
            <a:r>
              <a:rPr lang="en-US" dirty="0" err="1"/>
              <a:t>và</a:t>
            </a:r>
            <a:r>
              <a:rPr lang="en-US" dirty="0"/>
              <a:t> W. Scott </a:t>
            </a:r>
            <a:r>
              <a:rPr lang="en-US" dirty="0" err="1"/>
              <a:t>Stornetta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”Cryptographically secured chain of blocks” [1]</a:t>
            </a:r>
          </a:p>
          <a:p>
            <a:r>
              <a:rPr lang="en-US" dirty="0"/>
              <a:t>1993, Bayer, Haber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Stornetta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Merkle</a:t>
            </a:r>
            <a:r>
              <a:rPr lang="en-US" dirty="0"/>
              <a:t> trees [2]</a:t>
            </a:r>
          </a:p>
          <a:p>
            <a:r>
              <a:rPr lang="en-US" b="1" dirty="0"/>
              <a:t>2008, </a:t>
            </a:r>
            <a:r>
              <a:rPr lang="en-US" b="1" dirty="0" err="1"/>
              <a:t>Blockchain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minh </a:t>
            </a:r>
            <a:r>
              <a:rPr lang="en-US" b="1" dirty="0" err="1"/>
              <a:t>bởi</a:t>
            </a:r>
            <a:r>
              <a:rPr lang="en-US" b="1" dirty="0"/>
              <a:t> Satoshi </a:t>
            </a:r>
            <a:r>
              <a:rPr lang="en-US" b="1" dirty="0" err="1"/>
              <a:t>Nakamoto</a:t>
            </a:r>
            <a:endParaRPr lang="en-US" b="1" dirty="0"/>
          </a:p>
          <a:p>
            <a:pPr lvl="1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(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4/2018)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&amp; bitcoin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bitcoin.org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bitcoin.pdf</a:t>
            </a:r>
            <a:r>
              <a:rPr lang="en-US" dirty="0"/>
              <a:t> (11/2008)</a:t>
            </a:r>
          </a:p>
          <a:p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(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Cryptocurrency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Blockchain</a:t>
            </a:r>
            <a:endParaRPr lang="en-US" dirty="0"/>
          </a:p>
          <a:p>
            <a:pPr lvl="2"/>
            <a:r>
              <a:rPr lang="en-US" dirty="0"/>
              <a:t>Bitcoin: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38" y="6430772"/>
            <a:ext cx="1159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[1] S. Haber, </a:t>
            </a:r>
            <a:r>
              <a:rPr lang="en-US" sz="1000" dirty="0" err="1"/>
              <a:t>W.S</a:t>
            </a:r>
            <a:r>
              <a:rPr lang="en-US" sz="1000" dirty="0"/>
              <a:t>. </a:t>
            </a:r>
            <a:r>
              <a:rPr lang="en-US" sz="1000" dirty="0" err="1"/>
              <a:t>Stornetta</a:t>
            </a:r>
            <a:r>
              <a:rPr lang="en-US" sz="1000" dirty="0"/>
              <a:t>, "How to time-stamp a digital document," In Journal of Cryptology, </a:t>
            </a:r>
            <a:r>
              <a:rPr lang="en-US" sz="1000" dirty="0" err="1"/>
              <a:t>vol</a:t>
            </a:r>
            <a:r>
              <a:rPr lang="en-US" sz="1000" dirty="0"/>
              <a:t> 3, no 2, pages 99-111, 1991.</a:t>
            </a:r>
          </a:p>
          <a:p>
            <a:r>
              <a:rPr lang="en-US" sz="1000" dirty="0"/>
              <a:t>[2] D. Bayer, S. Haber, </a:t>
            </a:r>
            <a:r>
              <a:rPr lang="en-US" sz="1000" dirty="0" err="1"/>
              <a:t>W.S</a:t>
            </a:r>
            <a:r>
              <a:rPr lang="en-US" sz="1000" dirty="0"/>
              <a:t>. </a:t>
            </a:r>
            <a:r>
              <a:rPr lang="en-US" sz="1000" dirty="0" err="1"/>
              <a:t>Stornetta</a:t>
            </a:r>
            <a:r>
              <a:rPr lang="en-US" sz="1000" dirty="0"/>
              <a:t>, "Improving the efficiency and reliability of digital time-stamping," In Sequences II: Methods in Communication, Security and Computer Science, pages 329-334, 1993.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Blockchain</a:t>
            </a:r>
            <a:endParaRPr lang="en-US" dirty="0"/>
          </a:p>
        </p:txBody>
      </p:sp>
      <p:pic>
        <p:nvPicPr>
          <p:cNvPr id="7170" name="Picture 2" descr="Image result for Bitc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436" y="4532519"/>
            <a:ext cx="1985181" cy="19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8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(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toàn</a:t>
            </a:r>
            <a:br>
              <a:rPr lang="en-US" dirty="0"/>
            </a:b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)</a:t>
            </a:r>
          </a:p>
          <a:p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phi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Decentralized (ở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nơi</a:t>
            </a:r>
            <a:br>
              <a:rPr lang="en-US" dirty="0"/>
            </a:b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P2P)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br>
              <a:rPr lang="en-US" dirty="0"/>
            </a:b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block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br>
              <a:rPr lang="en-US" dirty="0"/>
            </a:b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Double-spending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–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pic>
        <p:nvPicPr>
          <p:cNvPr id="1026" name="Picture 2" descr="https://www.notebookcheck.net/fileadmin/Notebooks/News/_nc3/20170812_blockchain_info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35" y="1580487"/>
            <a:ext cx="6210342" cy="51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2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nodes (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P2P)</a:t>
            </a:r>
          </a:p>
          <a:p>
            <a:r>
              <a:rPr lang="en-US" dirty="0"/>
              <a:t>2) </a:t>
            </a:r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block</a:t>
            </a:r>
          </a:p>
          <a:p>
            <a:r>
              <a:rPr lang="en-US" dirty="0"/>
              <a:t>3) </a:t>
            </a:r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“difficult proof-of-work”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block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mining)</a:t>
            </a:r>
          </a:p>
          <a:p>
            <a:r>
              <a:rPr lang="en-US" dirty="0"/>
              <a:t>4)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node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proof-of-work,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/>
              <a:t>5)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ý block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lắp</a:t>
            </a:r>
            <a:endParaRPr lang="en-US" dirty="0"/>
          </a:p>
          <a:p>
            <a:r>
              <a:rPr lang="en-US" dirty="0"/>
              <a:t>6) </a:t>
            </a:r>
            <a:r>
              <a:rPr lang="en-US" dirty="0" err="1"/>
              <a:t>Các</a:t>
            </a:r>
            <a:r>
              <a:rPr lang="en-US" dirty="0"/>
              <a:t> nodes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89406" y="6339684"/>
            <a:ext cx="838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Theo: Satoshi </a:t>
            </a:r>
            <a:r>
              <a:rPr lang="en-US" dirty="0" err="1"/>
              <a:t>Nakamoto</a:t>
            </a:r>
            <a:r>
              <a:rPr lang="en-US" dirty="0"/>
              <a:t>, “Bitcoin: A Peer-to-Peer Electronic Cash System”, 2008</a:t>
            </a:r>
          </a:p>
        </p:txBody>
      </p:sp>
    </p:spTree>
    <p:extLst>
      <p:ext uri="{BB962C8B-B14F-4D97-AF65-F5344CB8AC3E}">
        <p14:creationId xmlns:p14="http://schemas.microsoft.com/office/powerpoint/2010/main" val="142946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– </a:t>
            </a:r>
            <a:r>
              <a:rPr lang="en-US" dirty="0" err="1"/>
              <a:t>Tạo</a:t>
            </a:r>
            <a:r>
              <a:rPr lang="en-US" dirty="0"/>
              <a:t> block (</a:t>
            </a:r>
            <a:r>
              <a:rPr lang="en-US" dirty="0" err="1"/>
              <a:t>bước</a:t>
            </a:r>
            <a:r>
              <a:rPr lang="en-US" dirty="0"/>
              <a:t> 6)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(miner)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&amp;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block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block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lấy</a:t>
            </a:r>
            <a:r>
              <a:rPr lang="en-US" dirty="0">
                <a:solidFill>
                  <a:srgbClr val="FF0000"/>
                </a:solidFill>
              </a:rPr>
              <a:t> hash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 </a:t>
            </a:r>
            <a:r>
              <a:rPr lang="en-US" dirty="0" err="1">
                <a:solidFill>
                  <a:srgbClr val="FF0000"/>
                </a:solidFill>
              </a:rPr>
              <a:t>khối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mới</a:t>
            </a:r>
            <a:r>
              <a:rPr lang="en-US" dirty="0">
                <a:solidFill>
                  <a:srgbClr val="FF0000"/>
                </a:solidFill>
              </a:rPr>
              <a:t> + nonce -&gt; hash </a:t>
            </a:r>
            <a:r>
              <a:rPr lang="en-US" dirty="0" err="1">
                <a:solidFill>
                  <a:srgbClr val="FF0000"/>
                </a:solidFill>
              </a:rPr>
              <a:t>khối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mới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910923"/>
            <a:ext cx="10725150" cy="19145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11033" y="5064981"/>
            <a:ext cx="715617" cy="1383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09968" y="4327190"/>
            <a:ext cx="1367625" cy="1771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698" y="644850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32210" y="614558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037952" y="5423071"/>
            <a:ext cx="1200093" cy="810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8045" y="6084379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2773" y="6458954"/>
            <a:ext cx="838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Theo: Satoshi </a:t>
            </a:r>
            <a:r>
              <a:rPr lang="en-US" dirty="0" err="1"/>
              <a:t>Nakamoto</a:t>
            </a:r>
            <a:r>
              <a:rPr lang="en-US" dirty="0"/>
              <a:t>, “Bitcoin: A Peer-to-Peer Electronic Cash System”, 2008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15" y="4733602"/>
            <a:ext cx="79380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47993" y="4733602"/>
            <a:ext cx="79380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05593" y="4753867"/>
            <a:ext cx="79380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</p:spTree>
    <p:extLst>
      <p:ext uri="{BB962C8B-B14F-4D97-AF65-F5344CB8AC3E}">
        <p14:creationId xmlns:p14="http://schemas.microsoft.com/office/powerpoint/2010/main" val="254013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v</a:t>
            </a:r>
            <a:r>
              <a:rPr lang="vi-VN" dirty="0"/>
              <a:t>iệc xâu chuỗi lại các khối khi dữ liệu của khối mới bao gồm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H</a:t>
            </a:r>
            <a:r>
              <a:rPr lang="vi-VN" dirty="0"/>
              <a:t>ash của khối cũ</a:t>
            </a:r>
            <a:r>
              <a:rPr lang="en-US" dirty="0"/>
              <a:t> (</a:t>
            </a:r>
            <a:r>
              <a:rPr lang="en-US" dirty="0" err="1"/>
              <a:t>gồm</a:t>
            </a:r>
            <a:r>
              <a:rPr lang="en-US" dirty="0"/>
              <a:t> nonce)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G</a:t>
            </a:r>
            <a:r>
              <a:rPr lang="vi-VN" dirty="0"/>
              <a:t>iúp cho việc thay đổi blockchain cực kỳ khó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 k</a:t>
            </a:r>
            <a:r>
              <a:rPr lang="vi-VN" dirty="0"/>
              <a:t>ẻ tấn công cần phải thay đổi tất cả các khối phía sau để việc thay đổi một khối được chấp nhận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vi-VN" dirty="0"/>
              <a:t>Điều này đòi hỏi kẻ tấn công cần có hơn 50% sức mạnh xử lý của toàn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hay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(consensus)</a:t>
            </a:r>
          </a:p>
          <a:p>
            <a:pPr>
              <a:lnSpc>
                <a:spcPct val="120000"/>
              </a:lnSpc>
            </a:pPr>
            <a:r>
              <a:rPr lang="vi-VN" dirty="0"/>
              <a:t>Các khối mới liên tục được tạo ra, và độ khó của việc thay đổi 1 khối tăng dần theo thời gian với số lượng khối cần thay đổi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5024192" y="2364754"/>
            <a:ext cx="885371" cy="61685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0" y="2488516"/>
            <a:ext cx="22279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Hash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4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lận</a:t>
            </a:r>
            <a:r>
              <a:rPr lang="en-US" dirty="0"/>
              <a:t> /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(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)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bitcoin hay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|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(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niềm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)</a:t>
            </a:r>
          </a:p>
          <a:p>
            <a:r>
              <a:rPr lang="en-US" dirty="0" err="1"/>
              <a:t>Blockchain</a:t>
            </a:r>
            <a:r>
              <a:rPr lang="en-US" dirty="0"/>
              <a:t> &amp; Cryptocurrency: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36" y="3873279"/>
            <a:ext cx="7876398" cy="2464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933" y="6403294"/>
            <a:ext cx="928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Satoshi </a:t>
            </a:r>
            <a:r>
              <a:rPr lang="en-US" dirty="0" err="1"/>
              <a:t>Nakamoto</a:t>
            </a:r>
            <a:r>
              <a:rPr lang="en-US" dirty="0"/>
              <a:t>, “Bitcoin: A Peer-to-Peer Electronic Cash System”, 2008</a:t>
            </a:r>
          </a:p>
        </p:txBody>
      </p:sp>
    </p:spTree>
    <p:extLst>
      <p:ext uri="{BB962C8B-B14F-4D97-AF65-F5344CB8AC3E}">
        <p14:creationId xmlns:p14="http://schemas.microsoft.com/office/powerpoint/2010/main" val="364819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7633" y="1828800"/>
            <a:ext cx="9601200" cy="4343400"/>
          </a:xfrm>
        </p:spPr>
        <p:txBody>
          <a:bodyPr>
            <a:normAutofit/>
          </a:bodyPr>
          <a:lstStyle/>
          <a:p>
            <a:r>
              <a:rPr lang="en-US" sz="2000" dirty="0" err="1"/>
              <a:t>BTC</a:t>
            </a:r>
            <a:r>
              <a:rPr lang="en-US" sz="2000" dirty="0"/>
              <a:t>, </a:t>
            </a:r>
            <a:r>
              <a:rPr lang="en-US" sz="2000" dirty="0" err="1"/>
              <a:t>XBT</a:t>
            </a:r>
            <a:r>
              <a:rPr lang="en-US" sz="2000" dirty="0"/>
              <a:t> (ISO 4271),      :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(cryptocurrency)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endParaRPr lang="en-US" sz="2000" dirty="0"/>
          </a:p>
          <a:p>
            <a:r>
              <a:rPr lang="en-US" sz="2000" dirty="0" err="1"/>
              <a:t>Ngoài</a:t>
            </a:r>
            <a:r>
              <a:rPr lang="en-US" sz="2000" dirty="0"/>
              <a:t> Bitcoin </a:t>
            </a:r>
            <a:br>
              <a:rPr lang="en-US" sz="2000" dirty="0"/>
            </a:b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ngàn</a:t>
            </a:r>
            <a:br>
              <a:rPr lang="en-US" sz="2000" dirty="0"/>
            </a:b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endParaRPr lang="en-US" sz="2000" dirty="0"/>
          </a:p>
          <a:p>
            <a:r>
              <a:rPr lang="en-US" sz="2000" dirty="0"/>
              <a:t>Ai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br>
              <a:rPr lang="en-US" sz="2000" dirty="0"/>
            </a:b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chấp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?</a:t>
            </a:r>
          </a:p>
        </p:txBody>
      </p:sp>
      <p:pic>
        <p:nvPicPr>
          <p:cNvPr id="2052" name="Picture 4" descr="BitcoinSig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54" y="1752774"/>
            <a:ext cx="313552" cy="41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018" y="2243067"/>
            <a:ext cx="8936230" cy="4139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883" y="6339684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: https://</a:t>
            </a:r>
            <a:r>
              <a:rPr lang="en-US" dirty="0" err="1"/>
              <a:t>coinmarketcap.com</a:t>
            </a:r>
            <a:r>
              <a:rPr lang="en-US" dirty="0"/>
              <a:t>/ (</a:t>
            </a:r>
            <a:r>
              <a:rPr lang="en-US" dirty="0" err="1"/>
              <a:t>ngày</a:t>
            </a:r>
            <a:r>
              <a:rPr lang="en-US" dirty="0"/>
              <a:t> 09/04/2018)</a:t>
            </a:r>
          </a:p>
        </p:txBody>
      </p:sp>
    </p:spTree>
    <p:extLst>
      <p:ext uri="{BB962C8B-B14F-4D97-AF65-F5344CB8AC3E}">
        <p14:creationId xmlns:p14="http://schemas.microsoft.com/office/powerpoint/2010/main" val="349559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858603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Bitcoin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(researching &amp; screening)</a:t>
            </a: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(be a trader/broker)</a:t>
            </a: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(miner)</a:t>
            </a:r>
          </a:p>
          <a:p>
            <a:pPr lvl="1"/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(developer)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–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bitcoin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hình</a:t>
            </a:r>
            <a:r>
              <a:rPr lang="en-US" dirty="0"/>
              <a:t>)</a:t>
            </a:r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br>
              <a:rPr lang="en-US" dirty="0"/>
            </a:b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2140 (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br>
              <a:rPr lang="en-US" dirty="0"/>
            </a:b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r>
              <a:rPr lang="en-US" dirty="0"/>
              <a:t>Bitcoin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là</a:t>
            </a:r>
            <a:br>
              <a:rPr lang="en-US" dirty="0"/>
            </a:b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cho</a:t>
            </a:r>
            <a:br>
              <a:rPr lang="en-US" dirty="0"/>
            </a:b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thợ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mỏ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-&gt;</a:t>
            </a:r>
            <a:r>
              <a:rPr lang="en-US" i="1" dirty="0" err="1"/>
              <a:t>giống</a:t>
            </a:r>
            <a:r>
              <a:rPr lang="en-US" i="1" dirty="0"/>
              <a:t> </a:t>
            </a:r>
            <a:r>
              <a:rPr lang="en-US" i="1" dirty="0" err="1"/>
              <a:t>khai</a:t>
            </a:r>
            <a:r>
              <a:rPr lang="en-US" i="1" dirty="0"/>
              <a:t> </a:t>
            </a:r>
            <a:r>
              <a:rPr lang="en-US" i="1" dirty="0" err="1"/>
              <a:t>thác</a:t>
            </a:r>
            <a:r>
              <a:rPr lang="en-US" i="1" dirty="0"/>
              <a:t> </a:t>
            </a:r>
            <a:r>
              <a:rPr lang="en-US" i="1" dirty="0" err="1"/>
              <a:t>vàng</a:t>
            </a:r>
            <a:endParaRPr lang="en-US" i="1" dirty="0"/>
          </a:p>
          <a:p>
            <a:endParaRPr lang="en-US" dirty="0"/>
          </a:p>
        </p:txBody>
      </p:sp>
      <p:pic>
        <p:nvPicPr>
          <p:cNvPr id="8194" name="Picture 2" descr="https://upload.wikimedia.org/wikipedia/commons/thumb/e/ed/Total-bitcoins.svg/567px-Total-bitcoi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8" y="2376791"/>
            <a:ext cx="6947727" cy="39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2287" y="6211669"/>
            <a:ext cx="3053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Wikipedia.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3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–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= Bitcoin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+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block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(Bitcoin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21 </a:t>
            </a:r>
            <a:r>
              <a:rPr lang="en-US" dirty="0" err="1"/>
              <a:t>triệu</a:t>
            </a:r>
            <a:r>
              <a:rPr lang="en-US" dirty="0"/>
              <a:t>, </a:t>
            </a:r>
            <a:r>
              <a:rPr lang="en-US" dirty="0" err="1"/>
              <a:t>thợ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br>
              <a:rPr lang="en-US" dirty="0"/>
            </a:b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br>
              <a:rPr lang="en-US" dirty="0"/>
            </a:b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86" y="3450867"/>
            <a:ext cx="7941538" cy="3258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2" y="6117443"/>
            <a:ext cx="549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Nguồn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blockchain.info</a:t>
            </a:r>
            <a:r>
              <a:rPr lang="en-US" dirty="0">
                <a:hlinkClick r:id="rId3"/>
              </a:rPr>
              <a:t>/charts/difficulty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8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Đào</a:t>
            </a:r>
            <a:r>
              <a:rPr lang="en-US" dirty="0"/>
              <a:t> Bitcoin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828799"/>
            <a:ext cx="10301514" cy="50292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&amp;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b="1" dirty="0"/>
              <a:t>nonce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: </a:t>
            </a:r>
            <a:r>
              <a:rPr lang="en-US" dirty="0" err="1"/>
              <a:t>SHA256</a:t>
            </a:r>
            <a:r>
              <a:rPr lang="en-US" dirty="0"/>
              <a:t>(</a:t>
            </a:r>
            <a:r>
              <a:rPr lang="en-US" dirty="0" err="1"/>
              <a:t>X+nonce</a:t>
            </a:r>
            <a:r>
              <a:rPr lang="en-US" dirty="0"/>
              <a:t>) &lt;D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D </a:t>
            </a:r>
            <a:r>
              <a:rPr lang="en-US" dirty="0" err="1"/>
              <a:t>giảm</a:t>
            </a:r>
            <a:r>
              <a:rPr lang="en-US" dirty="0"/>
              <a:t> -&gt; </a:t>
            </a:r>
            <a:r>
              <a:rPr lang="en-US" dirty="0" err="1"/>
              <a:t>Số</a:t>
            </a:r>
            <a:r>
              <a:rPr lang="en-US" dirty="0"/>
              <a:t> nonce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-&gt;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hashrate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err="1"/>
              <a:t>Đọ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hashrate</a:t>
            </a:r>
            <a:r>
              <a:rPr lang="en-US" dirty="0"/>
              <a:t> (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), </a:t>
            </a:r>
            <a:r>
              <a:rPr lang="en-US" dirty="0" err="1"/>
              <a:t>hashrate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D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2016 blocks,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10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block (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Bitcoin),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Bitcoin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.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Bitcoin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chia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Mining Pool.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: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-&gt; </a:t>
            </a:r>
            <a:r>
              <a:rPr lang="en-US" dirty="0" err="1"/>
              <a:t>hashrate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-&gt;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-&gt; D </a:t>
            </a:r>
            <a:r>
              <a:rPr lang="en-US" dirty="0" err="1"/>
              <a:t>giảm</a:t>
            </a:r>
            <a:r>
              <a:rPr lang="en-US" dirty="0"/>
              <a:t> -&gt;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ta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-&gt; bitcoin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[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]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-&gt; </a:t>
            </a:r>
            <a:r>
              <a:rPr lang="en-US" dirty="0" err="1"/>
              <a:t>niềm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Bitcoin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-&gt; </a:t>
            </a:r>
            <a:r>
              <a:rPr lang="en-US" dirty="0" err="1"/>
              <a:t>giá</a:t>
            </a:r>
            <a:r>
              <a:rPr lang="en-US" dirty="0"/>
              <a:t> bitcoin </a:t>
            </a:r>
            <a:r>
              <a:rPr lang="en-US" dirty="0" err="1"/>
              <a:t>tăng</a:t>
            </a:r>
            <a:r>
              <a:rPr lang="en-US" dirty="0"/>
              <a:t> (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err="1"/>
              <a:t>Đào</a:t>
            </a:r>
            <a:r>
              <a:rPr lang="en-US" dirty="0"/>
              <a:t> Bitcoin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.</a:t>
            </a:r>
          </a:p>
        </p:txBody>
      </p:sp>
      <p:pic>
        <p:nvPicPr>
          <p:cNvPr id="4098" name="Picture 2" descr="Image result for asic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821" y="1670183"/>
            <a:ext cx="2195523" cy="16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10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Bitcoin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(USD/ EUR…)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forex)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bittrex.com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(</a:t>
            </a:r>
            <a:r>
              <a:rPr lang="en-US" dirty="0" err="1"/>
              <a:t>sàn</a:t>
            </a:r>
            <a:r>
              <a:rPr lang="en-US" dirty="0"/>
              <a:t> ở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www.binance.com</a:t>
            </a:r>
            <a:r>
              <a:rPr lang="en-US" dirty="0">
                <a:hlinkClick r:id="rId3"/>
              </a:rPr>
              <a:t>/</a:t>
            </a:r>
            <a:r>
              <a:rPr lang="en-US" dirty="0"/>
              <a:t> (</a:t>
            </a:r>
            <a:r>
              <a:rPr lang="en-US" dirty="0" err="1"/>
              <a:t>sàn</a:t>
            </a:r>
            <a:r>
              <a:rPr lang="en-US" dirty="0"/>
              <a:t> ở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remitano.com</a:t>
            </a:r>
            <a:r>
              <a:rPr lang="en-US" dirty="0">
                <a:hlinkClick r:id="rId4"/>
              </a:rPr>
              <a:t>/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/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BTC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Nam)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(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24/24)</a:t>
            </a:r>
          </a:p>
          <a:p>
            <a:pPr lvl="1"/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VNĐ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2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24" y="1598216"/>
            <a:ext cx="5769014" cy="4767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9974" y="6461413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 err="1"/>
              <a:t>Balaji</a:t>
            </a:r>
            <a:r>
              <a:rPr lang="en-US" dirty="0"/>
              <a:t> S. Srinivasan (Bitcoin: An Overview, Stanford)</a:t>
            </a:r>
          </a:p>
        </p:txBody>
      </p:sp>
    </p:spTree>
    <p:extLst>
      <p:ext uri="{BB962C8B-B14F-4D97-AF65-F5344CB8AC3E}">
        <p14:creationId xmlns:p14="http://schemas.microsoft.com/office/powerpoint/2010/main" val="3636560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[Future works]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900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Bank &amp; Transfer (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&amp;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)</a:t>
            </a:r>
          </a:p>
          <a:p>
            <a:r>
              <a:rPr lang="en-US" dirty="0"/>
              <a:t>Distributed cloud storage (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phi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)</a:t>
            </a:r>
          </a:p>
          <a:p>
            <a:r>
              <a:rPr lang="en-US" dirty="0"/>
              <a:t>Digital identity (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Passports (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E-Residency (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trú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Birth Certificates (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Wedding Certificates (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hôn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IDs (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)</a:t>
            </a:r>
          </a:p>
          <a:p>
            <a:r>
              <a:rPr lang="en-US" dirty="0"/>
              <a:t>Smart Contracts (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minh)</a:t>
            </a:r>
          </a:p>
          <a:p>
            <a:r>
              <a:rPr lang="en-US" dirty="0"/>
              <a:t>Digital voting (</a:t>
            </a:r>
            <a:r>
              <a:rPr lang="en-US" dirty="0" err="1"/>
              <a:t>Bầu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r>
              <a:rPr lang="en-US" dirty="0"/>
              <a:t>Decentralized notary (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phi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)</a:t>
            </a:r>
          </a:p>
          <a:p>
            <a:r>
              <a:rPr lang="en-US" dirty="0"/>
              <a:t>Healthcare (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)</a:t>
            </a:r>
          </a:p>
          <a:p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1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–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828800"/>
            <a:ext cx="10153918" cy="4890052"/>
          </a:xfrm>
        </p:spPr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Bitcoin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(wallet)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(laptop, tablet, phones,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…)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bitcoin.org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/choose-your-wallet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Trade).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(USD-</a:t>
            </a:r>
            <a:r>
              <a:rPr lang="en-US" dirty="0" err="1"/>
              <a:t>BTC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bittrex.com</a:t>
            </a:r>
            <a:r>
              <a:rPr lang="en-US" dirty="0">
                <a:hlinkClick r:id="rId3"/>
              </a:rPr>
              <a:t>/Market/</a:t>
            </a:r>
            <a:r>
              <a:rPr lang="en-US" dirty="0" err="1">
                <a:hlinkClick r:id="rId3"/>
              </a:rPr>
              <a:t>Index?MarketName</a:t>
            </a:r>
            <a:r>
              <a:rPr lang="en-US" dirty="0">
                <a:hlinkClick r:id="rId3"/>
              </a:rPr>
              <a:t>=</a:t>
            </a:r>
            <a:r>
              <a:rPr lang="en-US" dirty="0" err="1">
                <a:hlinkClick r:id="rId3"/>
              </a:rPr>
              <a:t>USDT-BTC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www.binance.com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tradeDetail.html?symbol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BTC_USDT</a:t>
            </a:r>
            <a:r>
              <a:rPr lang="en-US" dirty="0"/>
              <a:t> </a:t>
            </a:r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blockchain.info</a:t>
            </a:r>
            <a:r>
              <a:rPr lang="en-US" dirty="0">
                <a:hlinkClick r:id="rId5"/>
              </a:rPr>
              <a:t>/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1LqNByzz5U8gqSnEStcAMVoVdRKCeCyh71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Image result for bitcoin wall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259" y="4778575"/>
            <a:ext cx="3449382" cy="19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0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- Trader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90052"/>
          </a:xfrm>
        </p:spPr>
        <p:txBody>
          <a:bodyPr>
            <a:normAutofit/>
          </a:bodyPr>
          <a:lstStyle/>
          <a:p>
            <a:r>
              <a:rPr lang="en-US" sz="2800" dirty="0" err="1"/>
              <a:t>Mua</a:t>
            </a:r>
            <a:r>
              <a:rPr lang="en-US" sz="2800" dirty="0"/>
              <a:t> Bitcoin</a:t>
            </a:r>
          </a:p>
          <a:p>
            <a:pPr lvl="1"/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remitano.com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VCB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BTC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sàn</a:t>
            </a:r>
            <a:endParaRPr lang="en-US" sz="2400" dirty="0"/>
          </a:p>
          <a:p>
            <a:pPr lvl="1"/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Trade (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chênh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)</a:t>
            </a:r>
          </a:p>
          <a:p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BTC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VNĐ</a:t>
            </a:r>
            <a:endParaRPr lang="en-US" sz="2800" dirty="0"/>
          </a:p>
          <a:p>
            <a:pPr lvl="1"/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Remitano</a:t>
            </a:r>
            <a:r>
              <a:rPr lang="en-US" sz="2400" dirty="0"/>
              <a:t>,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VCB</a:t>
            </a:r>
            <a:endParaRPr lang="en-US" sz="2400" dirty="0"/>
          </a:p>
          <a:p>
            <a:pPr lvl="1"/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BTC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USD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sàn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,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rút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sàn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(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, qua </a:t>
            </a:r>
            <a:r>
              <a:rPr lang="en-US" sz="2400" dirty="0" err="1"/>
              <a:t>thẻ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Paypal</a:t>
            </a:r>
            <a:r>
              <a:rPr lang="en-US" sz="2400" dirty="0"/>
              <a:t>)</a:t>
            </a:r>
          </a:p>
        </p:txBody>
      </p:sp>
      <p:pic>
        <p:nvPicPr>
          <p:cNvPr id="2050" name="Picture 2" descr="Image result for bitcoin tr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46" y="2837589"/>
            <a:ext cx="3699053" cy="20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5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Nghề</a:t>
            </a:r>
            <a:r>
              <a:rPr lang="en-US" dirty="0"/>
              <a:t> Broker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90052"/>
          </a:xfrm>
        </p:spPr>
        <p:txBody>
          <a:bodyPr>
            <a:normAutofit/>
          </a:bodyPr>
          <a:lstStyle/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Cryptocurrency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ICO</a:t>
            </a:r>
            <a:r>
              <a:rPr lang="en-US" sz="2000" dirty="0"/>
              <a:t>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Broker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(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Token)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Token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coinmarketcap.com</a:t>
            </a:r>
            <a:r>
              <a:rPr lang="en-US" dirty="0">
                <a:hlinkClick r:id="rId2"/>
              </a:rPr>
              <a:t>/tokens/</a:t>
            </a:r>
            <a:endParaRPr lang="en-US" dirty="0"/>
          </a:p>
          <a:p>
            <a:r>
              <a:rPr lang="en-US" sz="2000" dirty="0" err="1"/>
              <a:t>Ủy</a:t>
            </a:r>
            <a:r>
              <a:rPr lang="en-US" sz="2000" dirty="0"/>
              <a:t> </a:t>
            </a:r>
            <a:r>
              <a:rPr lang="en-US" sz="2000" dirty="0" err="1"/>
              <a:t>thác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en-US" sz="2000" dirty="0"/>
              <a:t> (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quỹ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Trader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hưởng</a:t>
            </a:r>
            <a:r>
              <a:rPr lang="en-US" sz="2000" dirty="0"/>
              <a:t> </a:t>
            </a:r>
            <a:r>
              <a:rPr lang="en-US" sz="2000" dirty="0" err="1"/>
              <a:t>hoa</a:t>
            </a:r>
            <a:r>
              <a:rPr lang="en-US" sz="2000" dirty="0"/>
              <a:t> </a:t>
            </a:r>
            <a:r>
              <a:rPr lang="en-US" sz="2000" dirty="0" err="1"/>
              <a:t>hồng</a:t>
            </a:r>
            <a:r>
              <a:rPr lang="en-US" sz="2000" dirty="0"/>
              <a:t> (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referral –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thiệu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91" y="4071258"/>
            <a:ext cx="9324367" cy="268639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008914" y="3991429"/>
            <a:ext cx="1502229" cy="544285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80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ÄÃ o bitc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646" y="1629228"/>
            <a:ext cx="4174621" cy="21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Nghề</a:t>
            </a:r>
            <a:r>
              <a:rPr lang="en-US" dirty="0"/>
              <a:t> Mining (</a:t>
            </a:r>
            <a:r>
              <a:rPr lang="en-US" dirty="0" err="1"/>
              <a:t>thợ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– miner)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399" y="1828800"/>
            <a:ext cx="10584543" cy="4890052"/>
          </a:xfrm>
        </p:spPr>
        <p:txBody>
          <a:bodyPr>
            <a:norm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đào</a:t>
            </a:r>
            <a:endParaRPr lang="en-US" dirty="0"/>
          </a:p>
          <a:p>
            <a:pPr lvl="1"/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Bitcoin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lvl="1"/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Mining Pool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đào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-&gt;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/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: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(trading)</a:t>
            </a:r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: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8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ENIAC (</a:t>
            </a:r>
            <a:r>
              <a:rPr lang="en-US" dirty="0" err="1"/>
              <a:t>194x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</a:t>
            </a:r>
            <a:r>
              <a:rPr lang="en-US" dirty="0" err="1"/>
              <a:t>196x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Internet (</a:t>
            </a:r>
            <a:r>
              <a:rPr lang="en-US" dirty="0" err="1"/>
              <a:t>197x</a:t>
            </a:r>
            <a:r>
              <a:rPr lang="en-US" dirty="0"/>
              <a:t>, </a:t>
            </a:r>
            <a:r>
              <a:rPr lang="en-US" dirty="0" err="1"/>
              <a:t>198x</a:t>
            </a:r>
            <a:r>
              <a:rPr lang="en-US" dirty="0"/>
              <a:t>),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(1997)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lvl="1"/>
            <a:r>
              <a:rPr lang="en-US" dirty="0"/>
              <a:t>Centralized (server) [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Distributed (P2P – Peer to peer) [</a:t>
            </a:r>
            <a:r>
              <a:rPr lang="en-US" dirty="0" err="1"/>
              <a:t>từ</a:t>
            </a:r>
            <a:r>
              <a:rPr lang="en-US" dirty="0"/>
              <a:t> ~1999]</a:t>
            </a:r>
          </a:p>
          <a:p>
            <a:pPr lvl="2"/>
            <a:r>
              <a:rPr lang="en-US" dirty="0"/>
              <a:t>Torrent (http://</a:t>
            </a:r>
            <a:r>
              <a:rPr lang="en-US" dirty="0" err="1"/>
              <a:t>www.bittorrent.com</a:t>
            </a:r>
            <a:r>
              <a:rPr lang="en-US" dirty="0"/>
              <a:t>/)</a:t>
            </a:r>
          </a:p>
          <a:p>
            <a:pPr lvl="2"/>
            <a:r>
              <a:rPr lang="en-US" dirty="0" err="1"/>
              <a:t>Sopcast</a:t>
            </a:r>
            <a:r>
              <a:rPr lang="en-US" dirty="0"/>
              <a:t> (http://</a:t>
            </a:r>
            <a:r>
              <a:rPr lang="en-US" dirty="0" err="1"/>
              <a:t>www.sopcast.com</a:t>
            </a:r>
            <a:r>
              <a:rPr lang="en-US" dirty="0"/>
              <a:t>/)</a:t>
            </a:r>
          </a:p>
        </p:txBody>
      </p:sp>
      <p:pic>
        <p:nvPicPr>
          <p:cNvPr id="1026" name="Picture 2" descr="Image result for sopc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45" y="3478610"/>
            <a:ext cx="3912121" cy="32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758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(Developer)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399" y="1828800"/>
            <a:ext cx="10584543" cy="4890052"/>
          </a:xfrm>
        </p:spPr>
        <p:txBody>
          <a:bodyPr>
            <a:normAutofit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/bitcoin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www.ethereum.org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  <a:p>
            <a:pPr lvl="1"/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{$3000-$6000}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92" y="3773714"/>
            <a:ext cx="7298771" cy="28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67228" y="1807241"/>
            <a:ext cx="10584543" cy="437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 err="1"/>
              <a:t>Bài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bày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dưới</a:t>
            </a:r>
            <a:r>
              <a:rPr lang="en-US" i="1" dirty="0"/>
              <a:t> </a:t>
            </a:r>
            <a:r>
              <a:rPr lang="en-US" i="1" dirty="0" err="1"/>
              <a:t>góc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khoa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, </a:t>
            </a:r>
            <a:br>
              <a:rPr lang="en-US" i="1" dirty="0"/>
            </a:b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mục</a:t>
            </a:r>
            <a:r>
              <a:rPr lang="en-US" i="1" dirty="0"/>
              <a:t> </a:t>
            </a:r>
            <a:r>
              <a:rPr lang="en-US" i="1" dirty="0" err="1"/>
              <a:t>đích</a:t>
            </a:r>
            <a:r>
              <a:rPr lang="en-US" i="1" dirty="0"/>
              <a:t> </a:t>
            </a:r>
            <a:r>
              <a:rPr lang="en-US" i="1" dirty="0" err="1"/>
              <a:t>khuyến</a:t>
            </a:r>
            <a:r>
              <a:rPr lang="en-US" i="1" dirty="0"/>
              <a:t> </a:t>
            </a:r>
            <a:r>
              <a:rPr lang="en-US" i="1" dirty="0" err="1"/>
              <a:t>nghị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tư</a:t>
            </a:r>
            <a:r>
              <a:rPr lang="en-US" i="1" dirty="0"/>
              <a:t>.</a:t>
            </a:r>
          </a:p>
        </p:txBody>
      </p:sp>
      <p:pic>
        <p:nvPicPr>
          <p:cNvPr id="1026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155" y="5382520"/>
            <a:ext cx="2080890" cy="13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4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/>
              <a:t>Centralized </a:t>
            </a:r>
            <a:r>
              <a:rPr lang="en-US" dirty="0" err="1"/>
              <a:t>và</a:t>
            </a:r>
            <a:r>
              <a:rPr lang="en-US" dirty="0"/>
              <a:t> Distributed</a:t>
            </a:r>
          </a:p>
        </p:txBody>
      </p:sp>
      <p:pic>
        <p:nvPicPr>
          <p:cNvPr id="6146" name="Picture 2" descr="p2p_cl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41" y="2475860"/>
            <a:ext cx="8783709" cy="39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46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: </a:t>
            </a:r>
            <a:r>
              <a:rPr lang="en-US" dirty="0" err="1"/>
              <a:t>Thẻ</a:t>
            </a:r>
            <a:r>
              <a:rPr lang="en-US" dirty="0"/>
              <a:t> ATM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PIN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PIN,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PIN,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A)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PIN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PIN </a:t>
            </a:r>
            <a:r>
              <a:rPr lang="en-US" dirty="0" err="1"/>
              <a:t>cũ</a:t>
            </a:r>
            <a:endParaRPr lang="en-US" dirty="0"/>
          </a:p>
          <a:p>
            <a:pPr lvl="2"/>
            <a:r>
              <a:rPr lang="en-US" dirty="0"/>
              <a:t>B)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PIN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68680" lvl="3" indent="0">
              <a:buNone/>
            </a:pPr>
            <a:r>
              <a:rPr lang="en-US" dirty="0"/>
              <a:t>-&gt;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PIN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PIN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(text, video, image…) sang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1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(VD: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PIN/Password)</a:t>
            </a:r>
          </a:p>
          <a:p>
            <a:pPr lvl="1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2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: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1 </a:t>
            </a:r>
            <a:r>
              <a:rPr lang="en-US" dirty="0" err="1"/>
              <a:t>khóa</a:t>
            </a:r>
            <a:r>
              <a:rPr lang="en-US" dirty="0"/>
              <a:t> (VD: </a:t>
            </a:r>
            <a:r>
              <a:rPr lang="en-US" dirty="0" err="1"/>
              <a:t>nén</a:t>
            </a:r>
            <a:r>
              <a:rPr lang="en-US" dirty="0"/>
              <a:t> file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(VD: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771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2/Hash_function_lo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82" y="4248473"/>
            <a:ext cx="3124987" cy="21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(Hash / </a:t>
            </a:r>
            <a:r>
              <a:rPr lang="en-US" dirty="0" err="1"/>
              <a:t>Băm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hash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</a:t>
            </a:r>
          </a:p>
          <a:p>
            <a:pPr lvl="2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A </a:t>
            </a:r>
            <a:r>
              <a:rPr lang="en-US" dirty="0">
                <a:sym typeface="Wingdings" panose="05000000000000000000" pitchFamily="2" charset="2"/>
              </a:rPr>
              <a:t>hash   </a:t>
            </a:r>
            <a:r>
              <a:rPr lang="en-US" dirty="0" err="1">
                <a:sym typeface="Wingdings" panose="05000000000000000000" pitchFamily="2" charset="2"/>
              </a:rPr>
              <a:t>vẫn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B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A’ </a:t>
            </a:r>
            <a:r>
              <a:rPr lang="en-US" dirty="0"/>
              <a:t>≠ A: A’ </a:t>
            </a:r>
            <a:r>
              <a:rPr lang="en-US" dirty="0">
                <a:sym typeface="Wingdings" panose="05000000000000000000" pitchFamily="2" charset="2"/>
              </a:rPr>
              <a:t>hash B’ (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B’</a:t>
            </a:r>
            <a:r>
              <a:rPr lang="en-US" dirty="0"/>
              <a:t> ≠ B)</a:t>
            </a:r>
          </a:p>
          <a:p>
            <a:pPr lvl="2"/>
            <a:r>
              <a:rPr lang="en-US" dirty="0"/>
              <a:t>B, B’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A</a:t>
            </a:r>
          </a:p>
          <a:p>
            <a:pPr lvl="1"/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	</a:t>
            </a:r>
          </a:p>
          <a:p>
            <a:pPr lvl="2"/>
            <a:r>
              <a:rPr lang="en-US" dirty="0" err="1"/>
              <a:t>MD5</a:t>
            </a:r>
            <a:r>
              <a:rPr lang="en-US" dirty="0"/>
              <a:t>	</a:t>
            </a:r>
          </a:p>
          <a:p>
            <a:pPr lvl="2"/>
            <a:r>
              <a:rPr lang="en-US" dirty="0" err="1"/>
              <a:t>SHA1</a:t>
            </a:r>
            <a:r>
              <a:rPr lang="en-US" dirty="0"/>
              <a:t>/</a:t>
            </a:r>
            <a:r>
              <a:rPr lang="en-US" dirty="0" err="1"/>
              <a:t>SHA256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(demo: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passwordsgenerator.net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sha256</a:t>
            </a:r>
            <a:r>
              <a:rPr lang="en-US" dirty="0">
                <a:hlinkClick r:id="rId3"/>
              </a:rPr>
              <a:t>-hash-generator/</a:t>
            </a:r>
            <a:r>
              <a:rPr lang="en-US" dirty="0"/>
              <a:t>)</a:t>
            </a:r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bằng</a:t>
            </a:r>
            <a:br>
              <a:rPr lang="en-US" dirty="0"/>
            </a:b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“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“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pic>
        <p:nvPicPr>
          <p:cNvPr id="1026" name="Picture 2" descr="https://upload.wikimedia.org/wikipedia/commons/thumb/7/71/Hash_table_4_1_1_0_0_0_0_LL.svg/300px-Hash_table_4_1_1_0_0_0_0_LL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997" y="1665275"/>
            <a:ext cx="285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1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(Private Key </a:t>
            </a:r>
            <a:r>
              <a:rPr lang="en-US" dirty="0" err="1"/>
              <a:t>và</a:t>
            </a:r>
            <a:r>
              <a:rPr lang="en-US" dirty="0"/>
              <a:t> Public Key)</a:t>
            </a:r>
          </a:p>
          <a:p>
            <a:pPr lvl="1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Private Key</a:t>
            </a:r>
            <a:br>
              <a:rPr lang="en-US" dirty="0"/>
            </a:b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đượ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br>
              <a:rPr lang="en-US" dirty="0"/>
            </a:br>
            <a:r>
              <a:rPr lang="en-US" dirty="0" err="1"/>
              <a:t>bằng</a:t>
            </a:r>
            <a:r>
              <a:rPr lang="en-US" dirty="0"/>
              <a:t> Public Key,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3074" name="Picture 2" descr="Image result for digital 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93" y="1828800"/>
            <a:ext cx="3129417" cy="198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igital sign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3" y="3912265"/>
            <a:ext cx="8278221" cy="28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3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(Private Key </a:t>
            </a:r>
            <a:r>
              <a:rPr lang="en-US" dirty="0" err="1"/>
              <a:t>và</a:t>
            </a:r>
            <a:r>
              <a:rPr lang="en-US" dirty="0"/>
              <a:t> Public Key)</a:t>
            </a:r>
          </a:p>
          <a:p>
            <a:pPr lvl="1"/>
            <a:r>
              <a:rPr lang="en-US" dirty="0"/>
              <a:t>Public key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: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en-US" dirty="0"/>
          </a:p>
          <a:p>
            <a:pPr lvl="1"/>
            <a:r>
              <a:rPr lang="en-US" dirty="0"/>
              <a:t>Private key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en-US" dirty="0"/>
          </a:p>
          <a:p>
            <a:pPr lvl="1"/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giữ</a:t>
            </a:r>
            <a:r>
              <a:rPr lang="en-US" dirty="0"/>
              <a:t> Private Key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ta,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(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public key </a:t>
            </a:r>
            <a:r>
              <a:rPr lang="en-US" dirty="0" err="1"/>
              <a:t>của</a:t>
            </a:r>
            <a:r>
              <a:rPr lang="en-US" dirty="0"/>
              <a:t> ta)</a:t>
            </a:r>
          </a:p>
          <a:p>
            <a:pPr lvl="2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ta </a:t>
            </a:r>
            <a:r>
              <a:rPr lang="en-US" dirty="0" err="1"/>
              <a:t>đọc</a:t>
            </a:r>
            <a:endParaRPr lang="en-US" dirty="0"/>
          </a:p>
          <a:p>
            <a:pPr lvl="2"/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1"/>
            <a:r>
              <a:rPr lang="en-US" dirty="0"/>
              <a:t>Ai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public key </a:t>
            </a:r>
            <a:r>
              <a:rPr lang="en-US" dirty="0" err="1"/>
              <a:t>và</a:t>
            </a:r>
            <a:r>
              <a:rPr lang="en-US" dirty="0"/>
              <a:t> private,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Public Key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Central Authority (CA)</a:t>
            </a:r>
          </a:p>
          <a:p>
            <a:pPr lvl="2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niềm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CA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ở </a:t>
            </a:r>
            <a:r>
              <a:rPr lang="en-US" dirty="0" err="1"/>
              <a:t>Việt</a:t>
            </a:r>
            <a:r>
              <a:rPr lang="en-US" dirty="0"/>
              <a:t> Nam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thuế</a:t>
            </a:r>
            <a:r>
              <a:rPr lang="en-US" dirty="0"/>
              <a:t>, </a:t>
            </a:r>
            <a:r>
              <a:rPr lang="en-US" dirty="0" err="1"/>
              <a:t>BHXH</a:t>
            </a:r>
            <a:r>
              <a:rPr lang="en-US" dirty="0"/>
              <a:t>,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…)</a:t>
            </a:r>
          </a:p>
        </p:txBody>
      </p:sp>
      <p:pic>
        <p:nvPicPr>
          <p:cNvPr id="4098" name="Picture 2" descr="https://chukysonewca.vn/wp-content/uploads/2016/02/logo-thue-bhxh-haiqu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223" y="5622877"/>
            <a:ext cx="3253781" cy="104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hukysonewca.vn/wp-content/uploads/2016/02/t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99" y="1915943"/>
            <a:ext cx="1333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4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tệ</a:t>
            </a:r>
            <a:endParaRPr lang="en-US" dirty="0"/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(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(e-currency)</a:t>
            </a:r>
          </a:p>
          <a:p>
            <a:pPr lvl="2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(Bank Account: </a:t>
            </a:r>
            <a:r>
              <a:rPr lang="en-US" dirty="0" err="1"/>
              <a:t>VCB</a:t>
            </a:r>
            <a:r>
              <a:rPr lang="en-US" dirty="0"/>
              <a:t>, OCB…)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</a:t>
            </a:r>
            <a:r>
              <a:rPr lang="en-US" dirty="0" err="1"/>
              <a:t>Paypal</a:t>
            </a:r>
            <a:r>
              <a:rPr lang="en-US" dirty="0"/>
              <a:t>,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Kim, </a:t>
            </a:r>
            <a:r>
              <a:rPr lang="en-US" dirty="0" err="1"/>
              <a:t>Momo</a:t>
            </a:r>
            <a:r>
              <a:rPr lang="en-US" dirty="0"/>
              <a:t>, </a:t>
            </a:r>
            <a:r>
              <a:rPr lang="en-US" dirty="0" err="1"/>
              <a:t>ZaloPay</a:t>
            </a:r>
            <a:r>
              <a:rPr lang="en-US" dirty="0"/>
              <a:t>, </a:t>
            </a:r>
            <a:r>
              <a:rPr lang="en-US" dirty="0" err="1"/>
              <a:t>Viettel</a:t>
            </a:r>
            <a:r>
              <a:rPr lang="en-US" dirty="0"/>
              <a:t> Pay…)</a:t>
            </a:r>
          </a:p>
          <a:p>
            <a:pPr lvl="2"/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creditcard</a:t>
            </a:r>
            <a:r>
              <a:rPr lang="en-US" dirty="0"/>
              <a:t>: VISA, MASTER…)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Tiền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hóa</a:t>
            </a:r>
            <a:r>
              <a:rPr lang="en-US" dirty="0">
                <a:solidFill>
                  <a:srgbClr val="FF0000"/>
                </a:solidFill>
              </a:rPr>
              <a:t> (cryptocurrency)</a:t>
            </a:r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tệ</a:t>
            </a:r>
            <a:endParaRPr lang="en-US" dirty="0"/>
          </a:p>
          <a:p>
            <a:pPr lvl="1"/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/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10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Kỹ năng công nghệ trong thế giới hiện đại&amp;quot;&quot;/&gt;&lt;property id=&quot;20307&quot; value=&quot;257&quot;/&gt;&lt;/object&gt;&lt;object type=&quot;3&quot; unique_id=&quot;10004&quot;&gt;&lt;property id=&quot;20148&quot; value=&quot;5&quot;/&gt;&lt;property id=&quot;20300&quot; value=&quot;Slide 2 - &amp;quot;Nội dung&amp;quot;&quot;/&gt;&lt;property id=&quot;20307&quot; value=&quot;258&quot;/&gt;&lt;/object&gt;&lt;object type=&quot;3&quot; unique_id=&quot;10005&quot;&gt;&lt;property id=&quot;20148&quot; value=&quot;5&quot;/&gt;&lt;property id=&quot;20300&quot; value=&quot;Slide 3 - &amp;quot;Các khái niệm bổ trợ&amp;quot;&quot;/&gt;&lt;property id=&quot;20307&quot; value=&quot;259&quot;/&gt;&lt;/object&gt;&lt;object type=&quot;3&quot; unique_id=&quot;10006&quot;&gt;&lt;property id=&quot;20148&quot; value=&quot;5&quot;/&gt;&lt;property id=&quot;20300&quot; value=&quot;Slide 4 - &amp;quot;Các khái niệm bổ trợ&amp;quot;&quot;/&gt;&lt;property id=&quot;20307&quot; value=&quot;267&quot;/&gt;&lt;/object&gt;&lt;object type=&quot;3&quot; unique_id=&quot;10007&quot;&gt;&lt;property id=&quot;20148&quot; value=&quot;5&quot;/&gt;&lt;property id=&quot;20300&quot; value=&quot;Slide 5 - &amp;quot;Các khái niệm bổ trợ&amp;quot;&quot;/&gt;&lt;property id=&quot;20307&quot; value=&quot;261&quot;/&gt;&lt;/object&gt;&lt;object type=&quot;3&quot; unique_id=&quot;10008&quot;&gt;&lt;property id=&quot;20148&quot; value=&quot;5&quot;/&gt;&lt;property id=&quot;20300&quot; value=&quot;Slide 6 - &amp;quot;Các khái niệm bổ trợ&amp;quot;&quot;/&gt;&lt;property id=&quot;20307&quot; value=&quot;262&quot;/&gt;&lt;/object&gt;&lt;object type=&quot;3&quot; unique_id=&quot;10009&quot;&gt;&lt;property id=&quot;20148&quot; value=&quot;5&quot;/&gt;&lt;property id=&quot;20300&quot; value=&quot;Slide 7 - &amp;quot;Các khái niệm bổ trợ&amp;quot;&quot;/&gt;&lt;property id=&quot;20307&quot; value=&quot;265&quot;/&gt;&lt;/object&gt;&lt;object type=&quot;3&quot; unique_id=&quot;10010&quot;&gt;&lt;property id=&quot;20148&quot; value=&quot;5&quot;/&gt;&lt;property id=&quot;20300&quot; value=&quot;Slide 8 - &amp;quot;Các khái niệm bổ trợ&amp;quot;&quot;/&gt;&lt;property id=&quot;20307&quot; value=&quot;266&quot;/&gt;&lt;/object&gt;&lt;object type=&quot;3&quot; unique_id=&quot;10011&quot;&gt;&lt;property id=&quot;20148&quot; value=&quot;5&quot;/&gt;&lt;property id=&quot;20300&quot; value=&quot;Slide 9 - &amp;quot;Các khái niệm bổ trợ&amp;quot;&quot;/&gt;&lt;property id=&quot;20307&quot; value=&quot;260&quot;/&gt;&lt;/object&gt;&lt;object type=&quot;3&quot; unique_id=&quot;10012&quot;&gt;&lt;property id=&quot;20148&quot; value=&quot;5&quot;/&gt;&lt;property id=&quot;20300&quot; value=&quot;Slide 10 - &amp;quot;Vấn đề với hệ thống ngân hàng hiện tại&amp;quot;&quot;/&gt;&lt;property id=&quot;20307&quot; value=&quot;263&quot;/&gt;&lt;/object&gt;&lt;object type=&quot;3&quot; unique_id=&quot;10013&quot;&gt;&lt;property id=&quot;20148&quot; value=&quot;5&quot;/&gt;&lt;property id=&quot;20300&quot; value=&quot;Slide 11 - &amp;quot;Vấn đề với hệ thống ngân hàng hiện tại&amp;quot;&quot;/&gt;&lt;property id=&quot;20307&quot; value=&quot;264&quot;/&gt;&lt;/object&gt;&lt;object type=&quot;3&quot; unique_id=&quot;10014&quot;&gt;&lt;property id=&quot;20148&quot; value=&quot;5&quot;/&gt;&lt;property id=&quot;20300&quot; value=&quot;Slide 12 - &amp;quot;Sự hình thành Blockchain&amp;quot;&quot;/&gt;&lt;property id=&quot;20307&quot; value=&quot;268&quot;/&gt;&lt;/object&gt;&lt;object type=&quot;3&quot; unique_id=&quot;10015&quot;&gt;&lt;property id=&quot;20148&quot; value=&quot;5&quot;/&gt;&lt;property id=&quot;20300&quot; value=&quot;Slide 13 - &amp;quot;Blockchain – Nguyên lý chung&amp;quot;&quot;/&gt;&lt;property id=&quot;20307&quot; value=&quot;269&quot;/&gt;&lt;/object&gt;&lt;object type=&quot;3&quot; unique_id=&quot;10016&quot;&gt;&lt;property id=&quot;20148&quot; value=&quot;5&quot;/&gt;&lt;property id=&quot;20300&quot; value=&quot;Slide 14 - &amp;quot;Các bước thực hiện&amp;quot;&quot;/&gt;&lt;property id=&quot;20307&quot; value=&quot;270&quot;/&gt;&lt;/object&gt;&lt;object type=&quot;3&quot; unique_id=&quot;10017&quot;&gt;&lt;property id=&quot;20148&quot; value=&quot;5&quot;/&gt;&lt;property id=&quot;20300&quot; value=&quot;Slide 15 - &amp;quot;Blockchain – Tạo block (bước 6)&amp;quot;&quot;/&gt;&lt;property id=&quot;20307&quot; value=&quot;271&quot;/&gt;&lt;/object&gt;&lt;object type=&quot;3&quot; unique_id=&quot;10018&quot;&gt;&lt;property id=&quot;20148&quot; value=&quot;5&quot;/&gt;&lt;property id=&quot;20300&quot; value=&quot;Slide 16 - &amp;quot;Tại sao không thể thay đổi khối Blockchain?&amp;quot;&quot;/&gt;&lt;property id=&quot;20307&quot; value=&quot;282&quot;/&gt;&lt;/object&gt;&lt;object type=&quot;3&quot; unique_id=&quot;10019&quot;&gt;&lt;property id=&quot;20148&quot; value=&quot;5&quot;/&gt;&lt;property id=&quot;20300&quot; value=&quot;Slide 17 - &amp;quot;Blockchain đã giải quyết&amp;quot;&quot;/&gt;&lt;property id=&quot;20307&quot; value=&quot;272&quot;/&gt;&lt;/object&gt;&lt;object type=&quot;3&quot; unique_id=&quot;10020&quot;&gt;&lt;property id=&quot;20148&quot; value=&quot;5&quot;/&gt;&lt;property id=&quot;20300&quot; value=&quot;Slide 18 - &amp;quot;Vấn đề về quyền riêng tư và sự ẩn danh&amp;quot;&quot;/&gt;&lt;property id=&quot;20307&quot; value=&quot;273&quot;/&gt;&lt;/object&gt;&lt;object type=&quot;3&quot; unique_id=&quot;10021&quot;&gt;&lt;property id=&quot;20148&quot; value=&quot;5&quot;/&gt;&lt;property id=&quot;20300&quot; value=&quot;Slide 19 - &amp;quot;Bitcoin&amp;quot;&quot;/&gt;&lt;property id=&quot;20307&quot; value=&quot;274&quot;/&gt;&lt;/object&gt;&lt;object type=&quot;3&quot; unique_id=&quot;10022&quot;&gt;&lt;property id=&quot;20148&quot; value=&quot;5&quot;/&gt;&lt;property id=&quot;20300&quot; value=&quot;Slide 20 - &amp;quot;Bitcoin – Những đặc điểm&amp;quot;&quot;/&gt;&lt;property id=&quot;20307&quot; value=&quot;275&quot;/&gt;&lt;/object&gt;&lt;object type=&quot;3&quot; unique_id=&quot;10023&quot;&gt;&lt;property id=&quot;20148&quot; value=&quot;5&quot;/&gt;&lt;property id=&quot;20300&quot; value=&quot;Slide 21 - &amp;quot;Bitcoin – Những đặc điểm&amp;quot;&quot;/&gt;&lt;property id=&quot;20307&quot; value=&quot;276&quot;/&gt;&lt;/object&gt;&lt;object type=&quot;3&quot; unique_id=&quot;10024&quot;&gt;&lt;property id=&quot;20148&quot; value=&quot;5&quot;/&gt;&lt;property id=&quot;20300&quot; value=&quot;Slide 22 - &amp;quot;Đào Bitcoin là gì?&amp;quot;&quot;/&gt;&lt;property id=&quot;20307&quot; value=&quot;278&quot;/&gt;&lt;/object&gt;&lt;object type=&quot;3&quot; unique_id=&quot;10025&quot;&gt;&lt;property id=&quot;20148&quot; value=&quot;5&quot;/&gt;&lt;property id=&quot;20300&quot; value=&quot;Slide 23 - &amp;quot;Bitcoin và thị trường tài chính&amp;quot;&quot;/&gt;&lt;property id=&quot;20307&quot; value=&quot;279&quot;/&gt;&lt;/object&gt;&lt;object type=&quot;3&quot; unique_id=&quot;10026&quot;&gt;&lt;property id=&quot;20148&quot; value=&quot;5&quot;/&gt;&lt;property id=&quot;20300&quot; value=&quot;Slide 24 - &amp;quot;Bitcoin – Thực hành tốt&amp;quot;&quot;/&gt;&lt;property id=&quot;20307&quot; value=&quot;281&quot;/&gt;&lt;/object&gt;&lt;object type=&quot;3&quot; unique_id=&quot;10027&quot;&gt;&lt;property id=&quot;20148&quot; value=&quot;5&quot;/&gt;&lt;property id=&quot;20300&quot; value=&quot;Slide 25 - &amp;quot;Ứng dụng khác của Blockchain [Future works]&amp;quot;&quot;/&gt;&lt;property id=&quot;20307&quot; value=&quot;280&quot;/&gt;&lt;/object&gt;&lt;object type=&quot;3&quot; unique_id=&quot;10028&quot;&gt;&lt;property id=&quot;20148&quot; value=&quot;5&quot;/&gt;&lt;property id=&quot;20300&quot; value=&quot;Slide 26 - &amp;quot;Thực hành – Quan sát thị trường&amp;quot;&quot;/&gt;&lt;property id=&quot;20307&quot; value=&quot;283&quot;/&gt;&lt;/object&gt;&lt;object type=&quot;3&quot; unique_id=&quot;10029&quot;&gt;&lt;property id=&quot;20148&quot; value=&quot;5&quot;/&gt;&lt;property id=&quot;20300&quot; value=&quot;Slide 27 - &amp;quot;Thực hành - Trader&amp;quot;&quot;/&gt;&lt;property id=&quot;20307&quot; value=&quot;284&quot;/&gt;&lt;/object&gt;&lt;object type=&quot;3&quot; unique_id=&quot;10030&quot;&gt;&lt;property id=&quot;20148&quot; value=&quot;5&quot;/&gt;&lt;property id=&quot;20300&quot; value=&quot;Slide 28 - &amp;quot;Nghề Broker&amp;quot;&quot;/&gt;&lt;property id=&quot;20307&quot; value=&quot;285&quot;/&gt;&lt;/object&gt;&lt;object type=&quot;3&quot; unique_id=&quot;10031&quot;&gt;&lt;property id=&quot;20148&quot; value=&quot;5&quot;/&gt;&lt;property id=&quot;20300&quot; value=&quot;Slide 29 - &amp;quot;Nghề Mining (thợ đào – miner)&amp;quot;&quot;/&gt;&lt;property id=&quot;20307&quot; value=&quot;286&quot;/&gt;&lt;/object&gt;&lt;object type=&quot;3&quot; unique_id=&quot;10032&quot;&gt;&lt;property id=&quot;20148&quot; value=&quot;5&quot;/&gt;&lt;property id=&quot;20300&quot; value=&quot;Slide 30 - &amp;quot;Trở thành nhà phát triển (Developer)&amp;quot;&quot;/&gt;&lt;property id=&quot;20307&quot; value=&quot;287&quot;/&gt;&lt;/object&gt;&lt;object type=&quot;3&quot; unique_id=&quot;10033&quot;&gt;&lt;property id=&quot;20148&quot; value=&quot;5&quot;/&gt;&lt;property id=&quot;20300&quot; value=&quot;Slide 31 - &amp;quot;Cảm ơn&amp;quot;&quot;/&gt;&lt;property id=&quot;20307&quot; value=&quot;288&quot;/&gt;&lt;/object&gt;&lt;/object&gt;&lt;object type=&quot;8&quot; unique_id=&quot;1006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973</TotalTime>
  <Words>2363</Words>
  <Application>Microsoft Macintosh PowerPoint</Application>
  <PresentationFormat>Widescreen</PresentationFormat>
  <Paragraphs>250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Book Antiqua</vt:lpstr>
      <vt:lpstr>Sales Direction 16X9</vt:lpstr>
      <vt:lpstr>Kỹ năng công nghệ trong thế giới hiện đại</vt:lpstr>
      <vt:lpstr>Nội dung</vt:lpstr>
      <vt:lpstr>Các khái niệm bổ trợ</vt:lpstr>
      <vt:lpstr>Các khái niệm bổ trợ</vt:lpstr>
      <vt:lpstr>Các khái niệm bổ trợ</vt:lpstr>
      <vt:lpstr>Các khái niệm bổ trợ</vt:lpstr>
      <vt:lpstr>Các khái niệm bổ trợ</vt:lpstr>
      <vt:lpstr>Các khái niệm bổ trợ</vt:lpstr>
      <vt:lpstr>Các khái niệm bổ trợ</vt:lpstr>
      <vt:lpstr>Vấn đề với hệ thống ngân hàng hiện tại</vt:lpstr>
      <vt:lpstr>Vấn đề với hệ thống ngân hàng hiện tại</vt:lpstr>
      <vt:lpstr>Sự hình thành Blockchain</vt:lpstr>
      <vt:lpstr>Blockchain – Nguyên lý chung</vt:lpstr>
      <vt:lpstr>Các bước thực hiện</vt:lpstr>
      <vt:lpstr>Blockchain – Tạo block (bước 6)</vt:lpstr>
      <vt:lpstr>Tại sao không thể thay đổi khối Blockchain?</vt:lpstr>
      <vt:lpstr>Blockchain đã giải quyết</vt:lpstr>
      <vt:lpstr>Vấn đề về quyền riêng tư và sự ẩn danh</vt:lpstr>
      <vt:lpstr>Bitcoin</vt:lpstr>
      <vt:lpstr>Bitcoin – Những đặc điểm</vt:lpstr>
      <vt:lpstr>Bitcoin – Những đặc điểm</vt:lpstr>
      <vt:lpstr>Đào Bitcoin là gì?</vt:lpstr>
      <vt:lpstr>Bitcoin và thị trường tài chính</vt:lpstr>
      <vt:lpstr>Bitcoin – Thực hành tốt</vt:lpstr>
      <vt:lpstr>Ứng dụng khác của Blockchain [Future works]</vt:lpstr>
      <vt:lpstr>Thực hành – Quan sát thị trường</vt:lpstr>
      <vt:lpstr>Thực hành - Trader</vt:lpstr>
      <vt:lpstr>Nghề Broker</vt:lpstr>
      <vt:lpstr>Nghề Mining (thợ đào – miner)</vt:lpstr>
      <vt:lpstr>Trở thành nhà phát triển (Developer)</vt:lpstr>
      <vt:lpstr>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năng công nghệ trong thế giới hiện đại</dc:title>
  <dc:creator>Thinh DT</dc:creator>
  <cp:lastModifiedBy>So, Hieu Phuc</cp:lastModifiedBy>
  <cp:revision>212</cp:revision>
  <dcterms:created xsi:type="dcterms:W3CDTF">2017-12-03T03:25:11Z</dcterms:created>
  <dcterms:modified xsi:type="dcterms:W3CDTF">2019-04-16T21:42:40Z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