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05792A-082D-9897-2BF5-7B442DDAAD28}" name="Torsten Munkelt" initials="TM" userId="S::torsten.munkelt@htwonline.onmicrosoft.com::6bea3057-9fac-4f37-8049-dec2133d61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F1EB6-A088-4726-B567-F4E9BB2B5931}" v="516" dt="2023-01-06T09:29:44.845"/>
    <p1510:client id="{067259A4-C4E2-4C57-8853-635C5AC0B21F}" v="73" dt="2023-01-06T10:54:27.437"/>
    <p1510:client id="{1634E27D-76A1-40B4-9FA0-896E4D326195}" v="33" dt="2023-01-13T07:52:55.828"/>
    <p1510:client id="{4828E97D-8779-4716-B295-14D2976C2113}" v="191" dt="2023-01-17T01:11:43.692"/>
    <p1510:client id="{52D716ED-B74B-41B2-A1B7-D7BC2C45C2F5}" v="288" dt="2023-01-17T01:21:44.955"/>
    <p1510:client id="{5E56330C-69EA-4597-8662-9432705AF87F}" v="1" dt="2023-01-05T09:19:24.163"/>
    <p1510:client id="{648D212D-165E-4A37-BB88-A4F74E11F16F}" v="126" dt="2023-01-13T08:08:06.864"/>
    <p1510:client id="{7BB8A8BC-0052-4D74-BA12-E22D8C2AB29F}" v="670" dt="2023-01-06T11:10:18.991"/>
    <p1510:client id="{8ECA2B2D-BE9A-4312-AF35-5FD39861E25F}" v="1654" dt="2023-01-06T09:00:51.608"/>
    <p1510:client id="{A1874F6B-E466-4D74-B0FA-694A2CFEFCC6}" v="52" dt="2023-01-13T10:54:51.251"/>
    <p1510:client id="{AA5313FD-5239-4D46-9662-9204E7A8E764}" v="4" dt="2023-01-11T22:17:31.638"/>
    <p1510:client id="{B887C605-D3DC-4061-AA2A-558BF05979F3}" v="280" dt="2023-01-13T06:26:48.975"/>
    <p1510:client id="{C9DA22EA-1D73-4A2A-9DBD-8CC0A5658931}" v="164" dt="2023-01-13T06:55:20.164"/>
    <p1510:client id="{FFC4048E-8AF0-4193-8ECB-7EA4BE0EB31A}" v="14" dt="2023-01-13T14:53:2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01.02.2023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Das ist eine Überschrift </a:t>
            </a:r>
            <a:br>
              <a:rPr lang="de-DE"/>
            </a:br>
            <a:r>
              <a:rPr lang="de-DE"/>
              <a:t>in zwei Zeilen</a:t>
            </a:r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Antragsthemen für Weiterentwicklungen von und in ALADIN - ALADIN-X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Torsten Munkelt und Paul Christ / ALADIN-X // Innovative Lehrformen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62231-41C6-A6E4-CCA8-1D5DFC36B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ALADIN-X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72297F-F594-9E14-F1F7-7BE631618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ALADIN-E</a:t>
            </a:r>
            <a:r>
              <a:rPr lang="de-DE" b="1" dirty="0"/>
              <a:t>x</a:t>
            </a:r>
            <a:r>
              <a:rPr lang="de-DE" dirty="0"/>
              <a:t>perimente ?</a:t>
            </a:r>
          </a:p>
          <a:p>
            <a:r>
              <a:rPr lang="de-DE" dirty="0"/>
              <a:t>ALADIN-</a:t>
            </a:r>
            <a:r>
              <a:rPr lang="de-DE" dirty="0" err="1"/>
              <a:t>E</a:t>
            </a:r>
            <a:r>
              <a:rPr lang="de-DE" b="1" dirty="0" err="1"/>
              <a:t>x</a:t>
            </a:r>
            <a:r>
              <a:rPr lang="de-DE" dirty="0" err="1"/>
              <a:t>plode</a:t>
            </a:r>
            <a:r>
              <a:rPr lang="de-DE" dirty="0"/>
              <a:t> ?</a:t>
            </a:r>
          </a:p>
          <a:p>
            <a:r>
              <a:rPr lang="de-DE" dirty="0"/>
              <a:t>ALADIN-E</a:t>
            </a:r>
            <a:r>
              <a:rPr lang="de-DE" b="1" dirty="0"/>
              <a:t>x</a:t>
            </a:r>
            <a:r>
              <a:rPr lang="de-DE" dirty="0"/>
              <a:t>tras ?</a:t>
            </a:r>
          </a:p>
          <a:p>
            <a:r>
              <a:rPr lang="de-DE" dirty="0"/>
              <a:t>ALADIN-E</a:t>
            </a:r>
            <a:r>
              <a:rPr lang="de-DE" b="1" dirty="0"/>
              <a:t>x</a:t>
            </a:r>
            <a:r>
              <a:rPr lang="de-DE" dirty="0"/>
              <a:t>treme ?</a:t>
            </a:r>
          </a:p>
        </p:txBody>
      </p:sp>
    </p:spTree>
    <p:extLst>
      <p:ext uri="{BB962C8B-B14F-4D97-AF65-F5344CB8AC3E}">
        <p14:creationId xmlns:p14="http://schemas.microsoft.com/office/powerpoint/2010/main" val="111000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0610D8B-2210-F82D-29A8-C9E5432A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3" y="1757293"/>
            <a:ext cx="10803585" cy="3469944"/>
          </a:xfrm>
        </p:spPr>
        <p:txBody>
          <a:bodyPr/>
          <a:lstStyle/>
          <a:p>
            <a:r>
              <a:rPr lang="de-DE" dirty="0"/>
              <a:t>Groß angelegte Nutzerstudien (mit evtl. Belohnungssystem)</a:t>
            </a:r>
          </a:p>
          <a:p>
            <a:pPr lvl="1"/>
            <a:r>
              <a:rPr lang="de-DE" dirty="0"/>
              <a:t>Fernuni-Hagen dafür nutzen, da Kurse mit größerer Teilnehmerzahl + ohnehin Fernstudium?</a:t>
            </a:r>
          </a:p>
          <a:p>
            <a:pPr lvl="1"/>
            <a:endParaRPr lang="de-DE" dirty="0"/>
          </a:p>
          <a:p>
            <a:r>
              <a:rPr lang="de-DE" dirty="0"/>
              <a:t>Grundlagen-Modul durch Aufgaben in ALADIN abbilden, inkl. Übungen, Praktika, PVL/APL</a:t>
            </a:r>
          </a:p>
          <a:p>
            <a:pPr lvl="1"/>
            <a:r>
              <a:rPr lang="de-DE" dirty="0"/>
              <a:t>Bspw. Grundlagen der Informatik</a:t>
            </a:r>
          </a:p>
          <a:p>
            <a:pPr lvl="2"/>
            <a:r>
              <a:rPr lang="de-DE" dirty="0"/>
              <a:t>Aufgaben: </a:t>
            </a:r>
            <a:r>
              <a:rPr lang="de-DE" dirty="0" err="1"/>
              <a:t>Graphtraversierung</a:t>
            </a:r>
            <a:r>
              <a:rPr lang="de-DE" dirty="0"/>
              <a:t>, Rekursion, Programmablaufplan, etc.</a:t>
            </a:r>
          </a:p>
          <a:p>
            <a:pPr lvl="1"/>
            <a:r>
              <a:rPr lang="de-DE" dirty="0" err="1"/>
              <a:t>Studiengangsvergleiche</a:t>
            </a:r>
            <a:r>
              <a:rPr lang="de-DE" dirty="0"/>
              <a:t> (bspw. Einsatz von ALADIN in </a:t>
            </a:r>
            <a:r>
              <a:rPr lang="de-DE" dirty="0" err="1"/>
              <a:t>Winfo</a:t>
            </a:r>
            <a:r>
              <a:rPr lang="de-DE" dirty="0"/>
              <a:t> vs. Regulärer Modus in Medieninfo)</a:t>
            </a:r>
          </a:p>
          <a:p>
            <a:pPr lvl="1"/>
            <a:endParaRPr lang="de-DE" dirty="0"/>
          </a:p>
          <a:p>
            <a:r>
              <a:rPr lang="de-DE" dirty="0"/>
              <a:t>Prüfungen durch ALADIN generieren und korrigieren lassen, aber „offline“ stellen</a:t>
            </a:r>
          </a:p>
          <a:p>
            <a:pPr lvl="1"/>
            <a:r>
              <a:rPr lang="de-DE" dirty="0"/>
              <a:t>Dadurch evtl. Legitimation von Digitalen-Prüfungen (vor Ort statt Online)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5E943-CCB8-512A-DF70-18D62412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ALADIN-Experimente</a:t>
            </a:r>
          </a:p>
        </p:txBody>
      </p:sp>
    </p:spTree>
    <p:extLst>
      <p:ext uri="{BB962C8B-B14F-4D97-AF65-F5344CB8AC3E}">
        <p14:creationId xmlns:p14="http://schemas.microsoft.com/office/powerpoint/2010/main" val="413039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gic Carpet Flat Icon Royalty Free SVG, Cliparts, Vectors, And Stock  Illustration. Image 51857198.">
            <a:extLst>
              <a:ext uri="{FF2B5EF4-FFF2-40B4-BE49-F238E27FC236}">
                <a16:creationId xmlns:a16="http://schemas.microsoft.com/office/drawing/2014/main" id="{46F7FD2E-8310-7419-9D4A-A14663A5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787" y="1602349"/>
            <a:ext cx="1887432" cy="18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1BE321-4184-5C78-098D-F16F5A0F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88" y="1323660"/>
            <a:ext cx="10515600" cy="3469944"/>
          </a:xfrm>
        </p:spPr>
        <p:txBody>
          <a:bodyPr/>
          <a:lstStyle/>
          <a:p>
            <a:r>
              <a:rPr lang="de-DE" dirty="0"/>
              <a:t>(g)</a:t>
            </a:r>
            <a:r>
              <a:rPr lang="de-DE" dirty="0" err="1"/>
              <a:t>loom</a:t>
            </a:r>
            <a:endParaRPr lang="de-DE" dirty="0"/>
          </a:p>
          <a:p>
            <a:r>
              <a:rPr lang="de-DE" dirty="0"/>
              <a:t>Generating </a:t>
            </a:r>
            <a:r>
              <a:rPr lang="de-DE" dirty="0" err="1"/>
              <a:t>Lattices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educatiOnal</a:t>
            </a:r>
            <a:r>
              <a:rPr lang="de-DE" dirty="0"/>
              <a:t> </a:t>
            </a:r>
            <a:r>
              <a:rPr lang="de-DE" dirty="0" err="1"/>
              <a:t>assessMents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magic</a:t>
            </a:r>
            <a:r>
              <a:rPr lang="de-DE" dirty="0"/>
              <a:t>) </a:t>
            </a:r>
            <a:r>
              <a:rPr lang="de-DE" dirty="0" err="1"/>
              <a:t>carpet</a:t>
            </a:r>
            <a:endParaRPr lang="de-DE" dirty="0"/>
          </a:p>
          <a:p>
            <a:r>
              <a:rPr lang="de-DE" dirty="0" err="1"/>
              <a:t>characterising</a:t>
            </a:r>
            <a:r>
              <a:rPr lang="de-DE" dirty="0"/>
              <a:t> </a:t>
            </a:r>
            <a:r>
              <a:rPr lang="de-DE" dirty="0" err="1"/>
              <a:t>assessment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per </a:t>
            </a:r>
            <a:r>
              <a:rPr lang="de-DE" dirty="0" err="1"/>
              <a:t>educational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magic</a:t>
            </a:r>
            <a:r>
              <a:rPr lang="de-DE" dirty="0"/>
              <a:t>) </a:t>
            </a:r>
            <a:r>
              <a:rPr lang="de-DE" dirty="0" err="1"/>
              <a:t>lamp</a:t>
            </a:r>
            <a:endParaRPr lang="de-DE" dirty="0"/>
          </a:p>
          <a:p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</a:t>
            </a:r>
            <a:r>
              <a:rPr lang="de-DE" dirty="0" err="1"/>
              <a:t>gerMane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Jinn</a:t>
            </a:r>
            <a:r>
              <a:rPr lang="de-DE" dirty="0"/>
              <a:t>(i)</a:t>
            </a:r>
          </a:p>
          <a:p>
            <a:r>
              <a:rPr lang="de-DE" dirty="0" err="1"/>
              <a:t>djinn</a:t>
            </a:r>
            <a:r>
              <a:rPr lang="de-DE" dirty="0"/>
              <a:t> </a:t>
            </a:r>
          </a:p>
          <a:p>
            <a:r>
              <a:rPr lang="de-DE" dirty="0" err="1"/>
              <a:t>genie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0C650F-2F49-53A9-8955-5801C684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ALADIN-</a:t>
            </a:r>
            <a:r>
              <a:rPr lang="de-DE" dirty="0" err="1"/>
              <a:t>Exploded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A16E5-A63C-89FA-F221-E7B41F96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35" y="714784"/>
            <a:ext cx="1217751" cy="121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bon fiber weaving loom line icon vector illustration • wandsticker  Schleif, Industrie, Gravur | myloview.de">
            <a:extLst>
              <a:ext uri="{FF2B5EF4-FFF2-40B4-BE49-F238E27FC236}">
                <a16:creationId xmlns:a16="http://schemas.microsoft.com/office/drawing/2014/main" id="{E68C674F-79FC-C7B0-AFA2-451A0B79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712" y="562768"/>
            <a:ext cx="1623191" cy="16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ic lamp icon vector sign and symbol isolated on white background, Magic  lamp logo concept with stars and m shaped smoke. Stock-Vektorgrafik | Adobe  Stock">
            <a:extLst>
              <a:ext uri="{FF2B5EF4-FFF2-40B4-BE49-F238E27FC236}">
                <a16:creationId xmlns:a16="http://schemas.microsoft.com/office/drawing/2014/main" id="{3996AB5F-98ED-C219-BE8F-EAEB8D51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8632"/>
            <a:ext cx="1577546" cy="15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abian, djinn, genie, jinn, lamp, mythology, wishes icon - Download on  Iconfinder">
            <a:extLst>
              <a:ext uri="{FF2B5EF4-FFF2-40B4-BE49-F238E27FC236}">
                <a16:creationId xmlns:a16="http://schemas.microsoft.com/office/drawing/2014/main" id="{E444FAB8-EF99-A52B-9382-790E5F4C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7" y="4411770"/>
            <a:ext cx="1659118" cy="1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06A012D-C37C-3245-A171-B6F10EDD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von Ideen aus der </a:t>
            </a:r>
            <a:r>
              <a:rPr lang="de-DE" dirty="0" err="1"/>
              <a:t>Cognitive</a:t>
            </a:r>
            <a:r>
              <a:rPr lang="de-DE" dirty="0"/>
              <a:t> Load Theory</a:t>
            </a:r>
          </a:p>
          <a:p>
            <a:pPr lvl="1"/>
            <a:r>
              <a:rPr lang="de-DE" dirty="0"/>
              <a:t>Aufgabeninstruktionsdesign</a:t>
            </a:r>
          </a:p>
          <a:p>
            <a:pPr lvl="1"/>
            <a:r>
              <a:rPr lang="de-DE" dirty="0" err="1"/>
              <a:t>Mnemonics</a:t>
            </a:r>
            <a:r>
              <a:rPr lang="de-DE" dirty="0"/>
              <a:t> (Encoding-Strategien)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Metainformationsformat für Iterative Medien (Präsentationen, Vorlesungen, Videos, ALADIN-Lösungsversuche, etc.) als Lehrmittel für grundlegendes Wissen und Vorbereitung zur </a:t>
            </a:r>
            <a:r>
              <a:rPr lang="de-DE" dirty="0" err="1"/>
              <a:t>Aufgenbearbeitung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458945-9DE0-0880-5F6E-A455D59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ALADIN-Extras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2CD316-BE1F-243A-FA77-CE2F1D2D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94" y="0"/>
            <a:ext cx="5795506" cy="38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9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935D28-8655-F914-DC07-106B4101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Panopticon</a:t>
            </a:r>
            <a:endParaRPr lang="de-DE" dirty="0"/>
          </a:p>
          <a:p>
            <a:endParaRPr lang="de-DE" dirty="0"/>
          </a:p>
          <a:p>
            <a:r>
              <a:rPr lang="de-DE" dirty="0"/>
              <a:t>Online-Prüfungsmodus mit Lock-In der Nutzer in Anwendung</a:t>
            </a:r>
          </a:p>
          <a:p>
            <a:pPr lvl="1"/>
            <a:r>
              <a:rPr lang="de-DE" dirty="0"/>
              <a:t>1-2 Kontrolleure in Leuchtturm</a:t>
            </a:r>
          </a:p>
          <a:p>
            <a:pPr lvl="1"/>
            <a:r>
              <a:rPr lang="de-DE" dirty="0"/>
              <a:t>Zugriff auf alle Webcams und Bildschirme der jeweiligen Studis</a:t>
            </a:r>
          </a:p>
          <a:p>
            <a:pPr lvl="2"/>
            <a:r>
              <a:rPr lang="de-DE" dirty="0"/>
              <a:t>Aufleuchten von Studis deren Fokus aus Prüfungsmodus wechselt oder die nicht auf Bildschirm schauen (per KI-Erkennung)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C3F558-FC96-99BA-54BE-6F1B690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ALADIN-Extreme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084263-220D-C5DC-FA9D-59AF2566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900" y="119057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02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30FFFBD656A24DACA18EAF1DDABAC8" ma:contentTypeVersion="3" ma:contentTypeDescription="Ein neues Dokument erstellen." ma:contentTypeScope="" ma:versionID="132697eaaf2845170171b5d1739ac7b9">
  <xsd:schema xmlns:xsd="http://www.w3.org/2001/XMLSchema" xmlns:xs="http://www.w3.org/2001/XMLSchema" xmlns:p="http://schemas.microsoft.com/office/2006/metadata/properties" xmlns:ns2="4ac68fe8-d1fa-47fc-b47a-0c033d210360" targetNamespace="http://schemas.microsoft.com/office/2006/metadata/properties" ma:root="true" ma:fieldsID="cf296482bc6ddcfef28c5053bb9e85dd" ns2:_="">
    <xsd:import namespace="4ac68fe8-d1fa-47fc-b47a-0c033d210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68fe8-d1fa-47fc-b47a-0c033d210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85E1EC-817F-478A-8425-BDE81B82E6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9FFBD4-1565-4AF4-8034-3EABA3AD775F}">
  <ds:schemaRefs>
    <ds:schemaRef ds:uri="4ac68fe8-d1fa-47fc-b47a-0c033d210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4F9C31-AA31-44B8-A990-C91C388529B1}">
  <ds:schemaRefs>
    <ds:schemaRef ds:uri="http://schemas.microsoft.com/office/2006/documentManagement/types"/>
    <ds:schemaRef ds:uri="http://purl.org/dc/dcmitype/"/>
    <ds:schemaRef ds:uri="4ac68fe8-d1fa-47fc-b47a-0c033d210360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</vt:lpstr>
      <vt:lpstr>ALADIN-X</vt:lpstr>
      <vt:lpstr>ALADIN-Experimente</vt:lpstr>
      <vt:lpstr>ALADIN-Exploded</vt:lpstr>
      <vt:lpstr>ALADIN-Extras</vt:lpstr>
      <vt:lpstr>ALADIN-Extreme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24</cp:revision>
  <dcterms:created xsi:type="dcterms:W3CDTF">2021-10-14T07:21:00Z</dcterms:created>
  <dcterms:modified xsi:type="dcterms:W3CDTF">2023-02-01T11:59:10Z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0x0101009C30FFFBD656A24DACA18EAF1DDABAC8</vt:lpwstr>
  </property>
</Properties>
</file>