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62" r:id="rId2"/>
    <p:sldId id="293" r:id="rId3"/>
    <p:sldId id="366" r:id="rId4"/>
    <p:sldId id="292" r:id="rId5"/>
    <p:sldId id="367" r:id="rId6"/>
    <p:sldId id="291" r:id="rId7"/>
    <p:sldId id="335" r:id="rId8"/>
    <p:sldId id="355" r:id="rId9"/>
    <p:sldId id="368" r:id="rId10"/>
    <p:sldId id="299" r:id="rId11"/>
    <p:sldId id="326" r:id="rId12"/>
    <p:sldId id="307" r:id="rId13"/>
    <p:sldId id="322" r:id="rId14"/>
    <p:sldId id="308" r:id="rId15"/>
    <p:sldId id="281" r:id="rId16"/>
    <p:sldId id="356" r:id="rId17"/>
    <p:sldId id="357" r:id="rId18"/>
    <p:sldId id="358" r:id="rId19"/>
    <p:sldId id="364" r:id="rId20"/>
    <p:sldId id="283" r:id="rId21"/>
    <p:sldId id="278" r:id="rId22"/>
    <p:sldId id="300" r:id="rId23"/>
    <p:sldId id="360" r:id="rId24"/>
    <p:sldId id="359" r:id="rId25"/>
    <p:sldId id="315" r:id="rId26"/>
    <p:sldId id="369" r:id="rId27"/>
    <p:sldId id="310" r:id="rId28"/>
    <p:sldId id="327" r:id="rId29"/>
    <p:sldId id="323" r:id="rId30"/>
    <p:sldId id="313" r:id="rId31"/>
    <p:sldId id="370" r:id="rId32"/>
    <p:sldId id="312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6CBF5"/>
    <a:srgbClr val="9E9E9E"/>
    <a:srgbClr val="F195F1"/>
    <a:srgbClr val="0070C0"/>
    <a:srgbClr val="0D0D0D"/>
    <a:srgbClr val="996600"/>
    <a:srgbClr val="7030A0"/>
    <a:srgbClr val="C9C7C7"/>
    <a:srgbClr val="4C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80523" autoAdjust="0"/>
  </p:normalViewPr>
  <p:slideViewPr>
    <p:cSldViewPr snapToGrid="0" showGuides="1">
      <p:cViewPr varScale="1">
        <p:scale>
          <a:sx n="102" d="100"/>
          <a:sy n="102" d="100"/>
        </p:scale>
        <p:origin x="138" y="216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-85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117DA-CEE7-4534-BD1C-8BE043D8FD10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3EFE80E-5D79-4008-8E9A-227B796F4BA6}">
      <dgm:prSet phldrT="[Text]" custT="1"/>
      <dgm:spPr/>
      <dgm:t>
        <a:bodyPr/>
        <a:lstStyle/>
        <a:p>
          <a:r>
            <a:rPr lang="de-DE" sz="1600" dirty="0" err="1"/>
            <a:t>Define</a:t>
          </a:r>
          <a:r>
            <a:rPr lang="de-DE" sz="1600" dirty="0"/>
            <a:t> </a:t>
          </a:r>
          <a:r>
            <a:rPr lang="de-DE" sz="1600" dirty="0" err="1"/>
            <a:t>relations</a:t>
          </a:r>
          <a:r>
            <a:rPr lang="de-DE" sz="1600" dirty="0"/>
            <a:t> </a:t>
          </a:r>
          <a:br>
            <a:rPr lang="de-DE" sz="1400" dirty="0"/>
          </a:br>
          <a:r>
            <a:rPr lang="de-DE" sz="1200" i="1" dirty="0"/>
            <a:t>(</a:t>
          </a:r>
          <a:r>
            <a:rPr lang="de-DE" sz="1200" i="1" dirty="0" err="1"/>
            <a:t>isA</a:t>
          </a:r>
          <a:r>
            <a:rPr lang="de-DE" sz="1200" i="1" dirty="0"/>
            <a:t>, </a:t>
          </a:r>
          <a:r>
            <a:rPr lang="de-DE" sz="1200" i="1" dirty="0" err="1"/>
            <a:t>hasA</a:t>
          </a:r>
          <a:r>
            <a:rPr lang="de-DE" sz="1200" i="1" dirty="0"/>
            <a:t>, </a:t>
          </a:r>
          <a:r>
            <a:rPr lang="de-DE" sz="1200" i="1" dirty="0" err="1"/>
            <a:t>hasEffect</a:t>
          </a:r>
          <a:r>
            <a:rPr lang="de-DE" sz="1200" i="1" dirty="0"/>
            <a:t>, </a:t>
          </a:r>
          <a:r>
            <a:rPr lang="de-DE" sz="1200" i="1" dirty="0" err="1"/>
            <a:t>requires</a:t>
          </a:r>
          <a:r>
            <a:rPr lang="de-DE" sz="1200" i="1" dirty="0"/>
            <a:t>…)</a:t>
          </a:r>
          <a:endParaRPr lang="de-DE" sz="1400" i="1" dirty="0"/>
        </a:p>
      </dgm:t>
    </dgm:pt>
    <dgm:pt modelId="{18D4292A-33E9-49BB-9D71-22D996A88036}" type="parTrans" cxnId="{421B0297-23A7-417B-A104-8F5824A196F3}">
      <dgm:prSet/>
      <dgm:spPr/>
      <dgm:t>
        <a:bodyPr/>
        <a:lstStyle/>
        <a:p>
          <a:endParaRPr lang="de-DE"/>
        </a:p>
      </dgm:t>
    </dgm:pt>
    <dgm:pt modelId="{DFB51262-E308-4079-A385-3D05C3EB9A84}" type="sibTrans" cxnId="{421B0297-23A7-417B-A104-8F5824A196F3}">
      <dgm:prSet/>
      <dgm:spPr/>
      <dgm:t>
        <a:bodyPr/>
        <a:lstStyle/>
        <a:p>
          <a:endParaRPr lang="de-DE"/>
        </a:p>
      </dgm:t>
    </dgm:pt>
    <dgm:pt modelId="{A1F3FC78-83AB-4EA9-BC29-EA30F58B46FC}">
      <dgm:prSet phldrT="[Text]" custT="1"/>
      <dgm:spPr/>
      <dgm:t>
        <a:bodyPr/>
        <a:lstStyle/>
        <a:p>
          <a:r>
            <a:rPr lang="de-DE" sz="1600" dirty="0" err="1"/>
            <a:t>Manually</a:t>
          </a:r>
          <a:r>
            <a:rPr lang="de-DE" sz="1600" dirty="0"/>
            <a:t> </a:t>
          </a:r>
          <a:r>
            <a:rPr lang="de-DE" sz="1600" dirty="0" err="1"/>
            <a:t>create</a:t>
          </a:r>
          <a:r>
            <a:rPr lang="de-DE" sz="1600" dirty="0"/>
            <a:t> a </a:t>
          </a:r>
          <a:r>
            <a:rPr lang="de-DE" sz="1600" dirty="0" err="1"/>
            <a:t>small</a:t>
          </a:r>
          <a:r>
            <a:rPr lang="de-DE" sz="1600" dirty="0"/>
            <a:t> sample</a:t>
          </a:r>
        </a:p>
      </dgm:t>
    </dgm:pt>
    <dgm:pt modelId="{BF83E8E7-B3C8-4125-B4AC-E823B262748A}" type="parTrans" cxnId="{2F90DF53-57EA-428C-94BE-8FF9B8C107D6}">
      <dgm:prSet/>
      <dgm:spPr/>
      <dgm:t>
        <a:bodyPr/>
        <a:lstStyle/>
        <a:p>
          <a:endParaRPr lang="de-DE"/>
        </a:p>
      </dgm:t>
    </dgm:pt>
    <dgm:pt modelId="{7B7C4176-0E75-4960-8024-A8C7C1F47A70}" type="sibTrans" cxnId="{2F90DF53-57EA-428C-94BE-8FF9B8C107D6}">
      <dgm:prSet/>
      <dgm:spPr/>
      <dgm:t>
        <a:bodyPr/>
        <a:lstStyle/>
        <a:p>
          <a:endParaRPr lang="de-DE"/>
        </a:p>
      </dgm:t>
    </dgm:pt>
    <dgm:pt modelId="{689CDB22-257C-4360-8CF3-D30697852B50}">
      <dgm:prSet phldrT="[Text]" custT="1"/>
      <dgm:spPr/>
      <dgm:t>
        <a:bodyPr/>
        <a:lstStyle/>
        <a:p>
          <a:r>
            <a:rPr lang="de-DE" sz="1600" dirty="0"/>
            <a:t>Natural </a:t>
          </a:r>
          <a:r>
            <a:rPr lang="de-DE" sz="1600" dirty="0" err="1"/>
            <a:t>language</a:t>
          </a:r>
          <a:r>
            <a:rPr lang="de-DE" sz="1600" dirty="0"/>
            <a:t> </a:t>
          </a:r>
          <a:r>
            <a:rPr lang="de-DE" sz="1600" dirty="0" err="1"/>
            <a:t>representation</a:t>
          </a:r>
          <a:endParaRPr lang="de-DE" sz="1600" dirty="0"/>
        </a:p>
      </dgm:t>
    </dgm:pt>
    <dgm:pt modelId="{F06644A3-5E2A-4419-B846-1F904314AC9F}" type="parTrans" cxnId="{DDD362A5-C738-4828-A2AB-53C143E26899}">
      <dgm:prSet/>
      <dgm:spPr/>
      <dgm:t>
        <a:bodyPr/>
        <a:lstStyle/>
        <a:p>
          <a:endParaRPr lang="de-DE"/>
        </a:p>
      </dgm:t>
    </dgm:pt>
    <dgm:pt modelId="{7F555EDB-7F0B-49F3-A925-833E0A42DD9B}" type="sibTrans" cxnId="{DDD362A5-C738-4828-A2AB-53C143E26899}">
      <dgm:prSet/>
      <dgm:spPr/>
      <dgm:t>
        <a:bodyPr/>
        <a:lstStyle/>
        <a:p>
          <a:endParaRPr lang="de-DE"/>
        </a:p>
      </dgm:t>
    </dgm:pt>
    <dgm:pt modelId="{E2FE51CB-CC77-42AA-A05C-E9D26C3D40E9}" type="pres">
      <dgm:prSet presAssocID="{10A117DA-CEE7-4534-BD1C-8BE043D8FD10}" presName="Name0" presStyleCnt="0">
        <dgm:presLayoutVars>
          <dgm:dir/>
          <dgm:animLvl val="lvl"/>
          <dgm:resizeHandles val="exact"/>
        </dgm:presLayoutVars>
      </dgm:prSet>
      <dgm:spPr/>
    </dgm:pt>
    <dgm:pt modelId="{564C5239-5F49-40D3-B1EC-F533BC12B851}" type="pres">
      <dgm:prSet presAssocID="{43EFE80E-5D79-4008-8E9A-227B796F4B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336119D-5AE3-4C08-A454-8599C91C35FC}" type="pres">
      <dgm:prSet presAssocID="{DFB51262-E308-4079-A385-3D05C3EB9A84}" presName="parTxOnlySpace" presStyleCnt="0"/>
      <dgm:spPr/>
    </dgm:pt>
    <dgm:pt modelId="{6A27B704-C617-4043-9FF0-7D2F6E44712F}" type="pres">
      <dgm:prSet presAssocID="{A1F3FC78-83AB-4EA9-BC29-EA30F58B46F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BE53A9E-A5BA-44EB-B7EB-DB69ECBD0985}" type="pres">
      <dgm:prSet presAssocID="{7B7C4176-0E75-4960-8024-A8C7C1F47A70}" presName="parTxOnlySpace" presStyleCnt="0"/>
      <dgm:spPr/>
    </dgm:pt>
    <dgm:pt modelId="{4175EEF6-635C-4DC4-B246-E0353B43143C}" type="pres">
      <dgm:prSet presAssocID="{689CDB22-257C-4360-8CF3-D30697852B5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883E30A-E6E5-42A8-A36E-D9AF592A0747}" type="presOf" srcId="{A1F3FC78-83AB-4EA9-BC29-EA30F58B46FC}" destId="{6A27B704-C617-4043-9FF0-7D2F6E44712F}" srcOrd="0" destOrd="0" presId="urn:microsoft.com/office/officeart/2005/8/layout/chevron1"/>
    <dgm:cxn modelId="{2F90DF53-57EA-428C-94BE-8FF9B8C107D6}" srcId="{10A117DA-CEE7-4534-BD1C-8BE043D8FD10}" destId="{A1F3FC78-83AB-4EA9-BC29-EA30F58B46FC}" srcOrd="1" destOrd="0" parTransId="{BF83E8E7-B3C8-4125-B4AC-E823B262748A}" sibTransId="{7B7C4176-0E75-4960-8024-A8C7C1F47A70}"/>
    <dgm:cxn modelId="{421B0297-23A7-417B-A104-8F5824A196F3}" srcId="{10A117DA-CEE7-4534-BD1C-8BE043D8FD10}" destId="{43EFE80E-5D79-4008-8E9A-227B796F4BA6}" srcOrd="0" destOrd="0" parTransId="{18D4292A-33E9-49BB-9D71-22D996A88036}" sibTransId="{DFB51262-E308-4079-A385-3D05C3EB9A84}"/>
    <dgm:cxn modelId="{DDD362A5-C738-4828-A2AB-53C143E26899}" srcId="{10A117DA-CEE7-4534-BD1C-8BE043D8FD10}" destId="{689CDB22-257C-4360-8CF3-D30697852B50}" srcOrd="2" destOrd="0" parTransId="{F06644A3-5E2A-4419-B846-1F904314AC9F}" sibTransId="{7F555EDB-7F0B-49F3-A925-833E0A42DD9B}"/>
    <dgm:cxn modelId="{92015CB1-EAD7-4C7E-AC66-833B3F62E9E4}" type="presOf" srcId="{10A117DA-CEE7-4534-BD1C-8BE043D8FD10}" destId="{E2FE51CB-CC77-42AA-A05C-E9D26C3D40E9}" srcOrd="0" destOrd="0" presId="urn:microsoft.com/office/officeart/2005/8/layout/chevron1"/>
    <dgm:cxn modelId="{BFC9FAC4-C8D7-471A-B614-9185E8F9B212}" type="presOf" srcId="{689CDB22-257C-4360-8CF3-D30697852B50}" destId="{4175EEF6-635C-4DC4-B246-E0353B43143C}" srcOrd="0" destOrd="0" presId="urn:microsoft.com/office/officeart/2005/8/layout/chevron1"/>
    <dgm:cxn modelId="{BD9454FE-6543-4CE1-8D86-0FC7D53705D9}" type="presOf" srcId="{43EFE80E-5D79-4008-8E9A-227B796F4BA6}" destId="{564C5239-5F49-40D3-B1EC-F533BC12B851}" srcOrd="0" destOrd="0" presId="urn:microsoft.com/office/officeart/2005/8/layout/chevron1"/>
    <dgm:cxn modelId="{623A1EE8-E9CB-422A-B5F0-CA50E32114DB}" type="presParOf" srcId="{E2FE51CB-CC77-42AA-A05C-E9D26C3D40E9}" destId="{564C5239-5F49-40D3-B1EC-F533BC12B851}" srcOrd="0" destOrd="0" presId="urn:microsoft.com/office/officeart/2005/8/layout/chevron1"/>
    <dgm:cxn modelId="{A622E728-811C-4A62-962C-3FDA7530C572}" type="presParOf" srcId="{E2FE51CB-CC77-42AA-A05C-E9D26C3D40E9}" destId="{D336119D-5AE3-4C08-A454-8599C91C35FC}" srcOrd="1" destOrd="0" presId="urn:microsoft.com/office/officeart/2005/8/layout/chevron1"/>
    <dgm:cxn modelId="{2D37F32F-3466-48E8-A7E6-2671B6D71C2D}" type="presParOf" srcId="{E2FE51CB-CC77-42AA-A05C-E9D26C3D40E9}" destId="{6A27B704-C617-4043-9FF0-7D2F6E44712F}" srcOrd="2" destOrd="0" presId="urn:microsoft.com/office/officeart/2005/8/layout/chevron1"/>
    <dgm:cxn modelId="{54D7FF08-9C8E-4167-816F-651C671E0743}" type="presParOf" srcId="{E2FE51CB-CC77-42AA-A05C-E9D26C3D40E9}" destId="{1BE53A9E-A5BA-44EB-B7EB-DB69ECBD0985}" srcOrd="3" destOrd="0" presId="urn:microsoft.com/office/officeart/2005/8/layout/chevron1"/>
    <dgm:cxn modelId="{BB641DE8-8D07-4EEE-9242-CE4691E8060C}" type="presParOf" srcId="{E2FE51CB-CC77-42AA-A05C-E9D26C3D40E9}" destId="{4175EEF6-635C-4DC4-B246-E0353B4314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C5239-5F49-40D3-B1EC-F533BC12B851}">
      <dsp:nvSpPr>
        <dsp:cNvPr id="0" name=""/>
        <dsp:cNvSpPr/>
      </dsp:nvSpPr>
      <dsp:spPr>
        <a:xfrm>
          <a:off x="2430" y="0"/>
          <a:ext cx="2960908" cy="8310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Define</a:t>
          </a:r>
          <a:r>
            <a:rPr lang="de-DE" sz="1600" kern="1200" dirty="0"/>
            <a:t> </a:t>
          </a:r>
          <a:r>
            <a:rPr lang="de-DE" sz="1600" kern="1200" dirty="0" err="1"/>
            <a:t>relations</a:t>
          </a:r>
          <a:r>
            <a:rPr lang="de-DE" sz="1600" kern="1200" dirty="0"/>
            <a:t> </a:t>
          </a:r>
          <a:br>
            <a:rPr lang="de-DE" sz="1400" kern="1200" dirty="0"/>
          </a:br>
          <a:r>
            <a:rPr lang="de-DE" sz="1200" i="1" kern="1200" dirty="0"/>
            <a:t>(</a:t>
          </a:r>
          <a:r>
            <a:rPr lang="de-DE" sz="1200" i="1" kern="1200" dirty="0" err="1"/>
            <a:t>isA</a:t>
          </a:r>
          <a:r>
            <a:rPr lang="de-DE" sz="1200" i="1" kern="1200" dirty="0"/>
            <a:t>, </a:t>
          </a:r>
          <a:r>
            <a:rPr lang="de-DE" sz="1200" i="1" kern="1200" dirty="0" err="1"/>
            <a:t>hasA</a:t>
          </a:r>
          <a:r>
            <a:rPr lang="de-DE" sz="1200" i="1" kern="1200" dirty="0"/>
            <a:t>, </a:t>
          </a:r>
          <a:r>
            <a:rPr lang="de-DE" sz="1200" i="1" kern="1200" dirty="0" err="1"/>
            <a:t>hasEffect</a:t>
          </a:r>
          <a:r>
            <a:rPr lang="de-DE" sz="1200" i="1" kern="1200" dirty="0"/>
            <a:t>, </a:t>
          </a:r>
          <a:r>
            <a:rPr lang="de-DE" sz="1200" i="1" kern="1200" dirty="0" err="1"/>
            <a:t>requires</a:t>
          </a:r>
          <a:r>
            <a:rPr lang="de-DE" sz="1200" i="1" kern="1200" dirty="0"/>
            <a:t>…)</a:t>
          </a:r>
          <a:endParaRPr lang="de-DE" sz="1400" i="1" kern="1200" dirty="0"/>
        </a:p>
      </dsp:txBody>
      <dsp:txXfrm>
        <a:off x="417973" y="0"/>
        <a:ext cx="2129822" cy="831086"/>
      </dsp:txXfrm>
    </dsp:sp>
    <dsp:sp modelId="{6A27B704-C617-4043-9FF0-7D2F6E44712F}">
      <dsp:nvSpPr>
        <dsp:cNvPr id="0" name=""/>
        <dsp:cNvSpPr/>
      </dsp:nvSpPr>
      <dsp:spPr>
        <a:xfrm>
          <a:off x="2667248" y="0"/>
          <a:ext cx="2960908" cy="8310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Manually</a:t>
          </a:r>
          <a:r>
            <a:rPr lang="de-DE" sz="1600" kern="1200" dirty="0"/>
            <a:t> </a:t>
          </a:r>
          <a:r>
            <a:rPr lang="de-DE" sz="1600" kern="1200" dirty="0" err="1"/>
            <a:t>create</a:t>
          </a:r>
          <a:r>
            <a:rPr lang="de-DE" sz="1600" kern="1200" dirty="0"/>
            <a:t> a </a:t>
          </a:r>
          <a:r>
            <a:rPr lang="de-DE" sz="1600" kern="1200" dirty="0" err="1"/>
            <a:t>small</a:t>
          </a:r>
          <a:r>
            <a:rPr lang="de-DE" sz="1600" kern="1200" dirty="0"/>
            <a:t> sample</a:t>
          </a:r>
        </a:p>
      </dsp:txBody>
      <dsp:txXfrm>
        <a:off x="3082791" y="0"/>
        <a:ext cx="2129822" cy="831086"/>
      </dsp:txXfrm>
    </dsp:sp>
    <dsp:sp modelId="{4175EEF6-635C-4DC4-B246-E0353B43143C}">
      <dsp:nvSpPr>
        <dsp:cNvPr id="0" name=""/>
        <dsp:cNvSpPr/>
      </dsp:nvSpPr>
      <dsp:spPr>
        <a:xfrm>
          <a:off x="5332065" y="0"/>
          <a:ext cx="2960908" cy="83108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Natural </a:t>
          </a:r>
          <a:r>
            <a:rPr lang="de-DE" sz="1600" kern="1200" dirty="0" err="1"/>
            <a:t>language</a:t>
          </a:r>
          <a:r>
            <a:rPr lang="de-DE" sz="1600" kern="1200" dirty="0"/>
            <a:t> </a:t>
          </a:r>
          <a:r>
            <a:rPr lang="de-DE" sz="1600" kern="1200" dirty="0" err="1"/>
            <a:t>representation</a:t>
          </a:r>
          <a:endParaRPr lang="de-DE" sz="1600" kern="1200" dirty="0"/>
        </a:p>
      </dsp:txBody>
      <dsp:txXfrm>
        <a:off x="5747608" y="0"/>
        <a:ext cx="2129822" cy="831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3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Inferenz von 1-n Beziehung</a:t>
            </a:r>
          </a:p>
          <a:p>
            <a:r>
              <a:rPr lang="de-DE" dirty="0"/>
              <a:t>Und n-m Beziehung über Auslesen der tatsächlich vorhanden </a:t>
            </a:r>
            <a:r>
              <a:rPr lang="de-DE" dirty="0" err="1"/>
              <a:t>Datenkardinalitäten</a:t>
            </a:r>
            <a:endParaRPr lang="de-DE" dirty="0"/>
          </a:p>
          <a:p>
            <a:endParaRPr lang="de-DE" dirty="0"/>
          </a:p>
          <a:p>
            <a:r>
              <a:rPr lang="de-DE" dirty="0"/>
              <a:t>Semantische Beziehung und Interaktionsrichtung liegt vor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734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55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 Schluss auf </a:t>
            </a:r>
            <a:r>
              <a:rPr lang="de-DE" dirty="0" err="1"/>
              <a:t>Colab</a:t>
            </a:r>
            <a:r>
              <a:rPr lang="de-DE" dirty="0"/>
              <a:t> wechseln und Beispiel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83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Vergleich zwischen menschlich generierten und maschinell generierten </a:t>
            </a:r>
            <a:r>
              <a:rPr lang="de-DE" dirty="0" err="1"/>
              <a:t>KnowledgeGraph</a:t>
            </a:r>
            <a:r>
              <a:rPr lang="de-DE" dirty="0"/>
              <a:t> </a:t>
            </a:r>
          </a:p>
          <a:p>
            <a:r>
              <a:rPr lang="de-DE" dirty="0"/>
              <a:t>Domäne: </a:t>
            </a:r>
            <a:r>
              <a:rPr lang="de-DE" dirty="0" err="1"/>
              <a:t>CommonSense</a:t>
            </a:r>
            <a:r>
              <a:rPr lang="de-DE" dirty="0"/>
              <a:t> Knowledge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302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 an der Stelle:</a:t>
            </a:r>
          </a:p>
          <a:p>
            <a:r>
              <a:rPr lang="de-DE" dirty="0"/>
              <a:t>  Sie erreichen eine limitierte Version von ALADIN unter aladin.htw-dresden.de, zukünftig werden dort Dokumentation, Beispiele und eine vollwertige Installation von OPALADIN gehostet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1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UI</a:t>
            </a:r>
          </a:p>
          <a:p>
            <a:r>
              <a:rPr lang="de-DE" dirty="0"/>
              <a:t>  n Arbeitsflächen mit Raster in dem sich vordefinierte UI-Widgets beliebig anordnen lassen</a:t>
            </a:r>
          </a:p>
          <a:p>
            <a:endParaRPr lang="de-DE" dirty="0"/>
          </a:p>
          <a:p>
            <a:r>
              <a:rPr lang="de-DE" dirty="0"/>
              <a:t>Aufgabengenerator</a:t>
            </a:r>
          </a:p>
          <a:p>
            <a:r>
              <a:rPr lang="de-DE" dirty="0"/>
              <a:t>  setzt sich zusammen aus Teilkomponenten</a:t>
            </a:r>
          </a:p>
          <a:p>
            <a:r>
              <a:rPr lang="de-DE" dirty="0"/>
              <a:t>  wobei eine Teilkomponente wiederverwendbar ist und ein Aufgabengenerator beliebig viele dieser Teilkomponenten verwenden kann</a:t>
            </a:r>
          </a:p>
          <a:p>
            <a:r>
              <a:rPr lang="de-DE" dirty="0"/>
              <a:t>  die Teilkomponenten sind parametrisierbar auf Klassenebene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Ausführungsgraph, was in welcher Reihenfolge ausgeführt werden soll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107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UI</a:t>
            </a:r>
          </a:p>
          <a:p>
            <a:r>
              <a:rPr lang="de-DE" dirty="0"/>
              <a:t>  n Arbeitsflächen mit Raster in dem sich vordefinierte UI-Widgets beliebig anordnen lassen</a:t>
            </a:r>
          </a:p>
          <a:p>
            <a:endParaRPr lang="de-DE" dirty="0"/>
          </a:p>
          <a:p>
            <a:r>
              <a:rPr lang="de-DE" dirty="0"/>
              <a:t>Aufgabengenerator</a:t>
            </a:r>
          </a:p>
          <a:p>
            <a:r>
              <a:rPr lang="de-DE" dirty="0"/>
              <a:t>  setzt sich zusammen aus Teilkomponenten</a:t>
            </a:r>
          </a:p>
          <a:p>
            <a:r>
              <a:rPr lang="de-DE" dirty="0"/>
              <a:t>  wobei eine Teilkomponente wiederverwendbar ist und ein Aufgabengenerator beliebig viele dieser Teilkomponenten verwenden kann</a:t>
            </a:r>
          </a:p>
          <a:p>
            <a:r>
              <a:rPr lang="de-DE" dirty="0"/>
              <a:t>  die Teilkomponenten sind parametrisierbar auf Klassenebene</a:t>
            </a:r>
          </a:p>
          <a:p>
            <a:r>
              <a:rPr lang="de-DE" dirty="0"/>
              <a:t>  </a:t>
            </a:r>
          </a:p>
          <a:p>
            <a:r>
              <a:rPr lang="de-DE" dirty="0"/>
              <a:t>  Ausführungsgraph, was in welcher Reihenfolge ausgeführt werden soll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88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4R Prinzip für einen asynchronen Austausch Illustriert anhand von Screenshots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58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mal kurz zusammenfassen, was ALADIN macht und wie es prinzipiell arbeitet; vielleicht sogar anhand eines Diagramms?!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89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JSON, Beispiel auf nächster Folie</a:t>
            </a:r>
          </a:p>
          <a:p>
            <a:r>
              <a:rPr lang="de-DE" dirty="0"/>
              <a:t>MVVM – Model </a:t>
            </a:r>
            <a:r>
              <a:rPr lang="de-DE" dirty="0" err="1"/>
              <a:t>ViewModel</a:t>
            </a:r>
            <a:r>
              <a:rPr lang="de-DE" dirty="0"/>
              <a:t> View</a:t>
            </a:r>
          </a:p>
          <a:p>
            <a:r>
              <a:rPr lang="de-DE" dirty="0"/>
              <a:t>Abwandlung von MVC Entwurfsmuster – Model View Controller</a:t>
            </a:r>
          </a:p>
          <a:p>
            <a:r>
              <a:rPr lang="de-DE" dirty="0"/>
              <a:t>Nutzer denkt er kommuniziert mit Oberfläche, Oberfläche aktualisiert </a:t>
            </a:r>
            <a:r>
              <a:rPr lang="de-DE" dirty="0" err="1"/>
              <a:t>ViewModel</a:t>
            </a:r>
            <a:r>
              <a:rPr lang="de-DE" dirty="0"/>
              <a:t>, Interaktion mit Backend über Model, und Propagierung der Daten über </a:t>
            </a:r>
            <a:r>
              <a:rPr lang="de-DE" dirty="0" err="1"/>
              <a:t>ViewModel</a:t>
            </a:r>
            <a:r>
              <a:rPr lang="de-DE" dirty="0"/>
              <a:t> zurück an View;</a:t>
            </a:r>
          </a:p>
          <a:p>
            <a:r>
              <a:rPr lang="de-DE" dirty="0"/>
              <a:t>Schnittstelle/Web kümmert sich um Load </a:t>
            </a:r>
            <a:r>
              <a:rPr lang="de-DE" dirty="0" err="1"/>
              <a:t>Balancing</a:t>
            </a:r>
            <a:r>
              <a:rPr lang="de-DE" dirty="0"/>
              <a:t>, Reverse Proxy implementiert Round Robin Verfahren, langlaufende Prozesse über RPC an Message Queue</a:t>
            </a:r>
          </a:p>
          <a:p>
            <a:r>
              <a:rPr lang="de-DE" dirty="0"/>
              <a:t>Backend hält Broker und vordefinierte Queues, </a:t>
            </a:r>
            <a:r>
              <a:rPr lang="de-DE" dirty="0" err="1"/>
              <a:t>Worker</a:t>
            </a:r>
            <a:r>
              <a:rPr lang="de-DE" dirty="0"/>
              <a:t> können skaliert werden, nach Bedarf/Menge an Tasks in Queues.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39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51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https://link.springer.com/chapter/10.1007/978-3-658-22648-0_3#citeas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50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http://www.staud.info/epk/ep_f_9.htm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9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E6C57-0503-46DB-90D4-00DF5545ECB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821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SQL-Statement wird generiert</a:t>
            </a:r>
          </a:p>
          <a:p>
            <a:r>
              <a:rPr lang="de-DE" dirty="0"/>
              <a:t>-&gt; daraus wird NLP übersetzt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95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977" y="267568"/>
            <a:ext cx="3140311" cy="540000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6000" y="1052736"/>
            <a:ext cx="10992608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576000" y="180000"/>
            <a:ext cx="7872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  <p:sp>
        <p:nvSpPr>
          <p:cNvPr id="5" name="Datumsplatzhalter 1">
            <a:extLst>
              <a:ext uri="{FF2B5EF4-FFF2-40B4-BE49-F238E27FC236}">
                <a16:creationId xmlns:a16="http://schemas.microsoft.com/office/drawing/2014/main" id="{73428EE9-B119-46F8-9443-02C6B9F2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2544" y="6588000"/>
            <a:ext cx="1079784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CF54E03-4885-4408-875D-CF4E4825484C}" type="datetime1">
              <a:rPr lang="de-DE" smtClean="0"/>
              <a:pPr/>
              <a:t>11.03.2023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14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/>
            </a:lvl1pPr>
            <a:lvl2pPr marL="742950" indent="-285750">
              <a:buFontTx/>
              <a:buBlip>
                <a:blip r:embed="rId2"/>
              </a:buBlip>
              <a:defRPr sz="1800"/>
            </a:lvl2pPr>
            <a:lvl3pPr marL="1143000" indent="-228600">
              <a:buFontTx/>
              <a:buBlip>
                <a:blip r:embed="rId2"/>
              </a:buBlip>
              <a:defRPr sz="1400"/>
            </a:lvl3pPr>
            <a:lvl4pPr marL="1600200" indent="-228600">
              <a:buFontTx/>
              <a:buBlip>
                <a:blip r:embed="rId2"/>
              </a:buBlip>
              <a:defRPr sz="1400"/>
            </a:lvl4pPr>
            <a:lvl5pPr marL="2057400" indent="-228600">
              <a:buFontTx/>
              <a:buBlip>
                <a:blip r:embed="rId2"/>
              </a:buBlip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F99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Hauptüberschrift Arial 32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Arial 18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375" y="411294"/>
            <a:ext cx="2304488" cy="39627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53" y="304759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0" y="6308104"/>
            <a:ext cx="960524" cy="36933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/>
              <a:t>ALADIN </a:t>
            </a:r>
            <a:r>
              <a:rPr lang="de-DE" sz="900" dirty="0" err="1"/>
              <a:t>goes</a:t>
            </a:r>
            <a:r>
              <a:rPr lang="de-DE" sz="900" dirty="0"/>
              <a:t> OPAL</a:t>
            </a:r>
          </a:p>
          <a:p>
            <a:r>
              <a:rPr lang="de-DE" sz="900" dirty="0"/>
              <a:t>HTW Dresden // Faculty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Informatics</a:t>
            </a:r>
            <a:r>
              <a:rPr lang="de-DE" sz="900" dirty="0"/>
              <a:t>/</a:t>
            </a:r>
            <a:r>
              <a:rPr lang="de-DE" sz="900" dirty="0" err="1"/>
              <a:t>Mathematics</a:t>
            </a:r>
            <a:endParaRPr lang="de-DE" sz="900" dirty="0"/>
          </a:p>
          <a:p>
            <a:r>
              <a:rPr lang="de-DE" sz="900" dirty="0"/>
              <a:t>Torsten Munkelt and Paul Christ // März. 2023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Folie </a:t>
            </a:r>
            <a:fld id="{77ACFEDA-907D-47BE-ABA4-E9A641CC65C2}" type="slidenum">
              <a:rPr lang="de-DE" sz="900" smtClean="0"/>
              <a:t>‹Nr.›</a:t>
            </a:fld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7.jpeg"/><Relationship Id="rId4" Type="http://schemas.openxmlformats.org/officeDocument/2006/relationships/image" Target="../media/image43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8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1.png"/><Relationship Id="rId5" Type="http://schemas.openxmlformats.org/officeDocument/2006/relationships/diagramData" Target="../diagrams/data1.xml"/><Relationship Id="rId10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microsoft.com/office/2007/relationships/diagramDrawing" Target="../diagrams/drawing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hyperlink" Target="https://arxiv.org/abs/2110.07178" TargetMode="Externa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.png"/><Relationship Id="rId3" Type="http://schemas.openxmlformats.org/officeDocument/2006/relationships/image" Target="../media/image59.png"/><Relationship Id="rId7" Type="http://schemas.openxmlformats.org/officeDocument/2006/relationships/image" Target="../media/image34.png"/><Relationship Id="rId12" Type="http://schemas.openxmlformats.org/officeDocument/2006/relationships/image" Target="../media/image6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hyperlink" Target="https://www.bps-system.de/help/display/LMS/LTI-Too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3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jpe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3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9F932-0D92-4E2F-5DC3-0B80C9684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ALADIN </a:t>
            </a:r>
            <a:r>
              <a:rPr lang="de-DE" dirty="0" err="1"/>
              <a:t>goes</a:t>
            </a:r>
            <a:r>
              <a:rPr lang="de-DE" dirty="0"/>
              <a:t> OPAL (OPALADIN)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EE508E-1E53-2FF7-C6F0-01426A214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de-DE" b="1" dirty="0"/>
              <a:t>a</a:t>
            </a:r>
            <a:r>
              <a:rPr lang="de-DE" dirty="0"/>
              <a:t>sks and </a:t>
            </a:r>
            <a:r>
              <a:rPr lang="de-DE" dirty="0" err="1"/>
              <a:t>so</a:t>
            </a:r>
            <a:r>
              <a:rPr lang="de-DE" b="1" dirty="0" err="1"/>
              <a:t>l</a:t>
            </a:r>
            <a:r>
              <a:rPr lang="de-DE" dirty="0" err="1"/>
              <a:t>ution</a:t>
            </a:r>
            <a:r>
              <a:rPr lang="de-DE" dirty="0"/>
              <a:t>(-</a:t>
            </a:r>
            <a:r>
              <a:rPr lang="de-DE" dirty="0" err="1"/>
              <a:t>hint</a:t>
            </a:r>
            <a:r>
              <a:rPr lang="de-DE" dirty="0"/>
              <a:t>)s </a:t>
            </a:r>
            <a:r>
              <a:rPr lang="de-DE" dirty="0" err="1"/>
              <a:t>gener</a:t>
            </a:r>
            <a:r>
              <a:rPr lang="de-DE" b="1" dirty="0" err="1"/>
              <a:t>a</a:t>
            </a:r>
            <a:r>
              <a:rPr lang="de-DE" dirty="0" err="1"/>
              <a:t>tor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fiel</a:t>
            </a:r>
            <a:r>
              <a:rPr lang="de-DE" b="1" dirty="0" err="1"/>
              <a:t>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 err="1"/>
              <a:t>I</a:t>
            </a:r>
            <a:r>
              <a:rPr lang="de-DE" dirty="0" err="1"/>
              <a:t>nformatics</a:t>
            </a:r>
            <a:r>
              <a:rPr lang="de-DE" dirty="0"/>
              <a:t> and </a:t>
            </a:r>
            <a:r>
              <a:rPr lang="de-DE" dirty="0" err="1"/>
              <a:t>adjacent</a:t>
            </a:r>
            <a:r>
              <a:rPr lang="de-DE" dirty="0"/>
              <a:t> </a:t>
            </a:r>
            <a:r>
              <a:rPr lang="de-DE" dirty="0" err="1"/>
              <a:t>discipli</a:t>
            </a:r>
            <a:r>
              <a:rPr lang="de-DE" b="1" dirty="0" err="1"/>
              <a:t>n</a:t>
            </a:r>
            <a:r>
              <a:rPr lang="de-DE" dirty="0" err="1"/>
              <a:t>es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OPAL</a:t>
            </a:r>
          </a:p>
        </p:txBody>
      </p:sp>
    </p:spTree>
    <p:extLst>
      <p:ext uri="{BB962C8B-B14F-4D97-AF65-F5344CB8AC3E}">
        <p14:creationId xmlns:p14="http://schemas.microsoft.com/office/powerpoint/2010/main" val="2021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6882F5A-707C-DDB7-C25B-92A78A0B4E7A}"/>
              </a:ext>
            </a:extLst>
          </p:cNvPr>
          <p:cNvCxnSpPr>
            <a:cxnSpLocks/>
            <a:stCxn id="38" idx="0"/>
            <a:endCxn id="34" idx="3"/>
          </p:cNvCxnSpPr>
          <p:nvPr/>
        </p:nvCxnSpPr>
        <p:spPr>
          <a:xfrm flipV="1">
            <a:off x="2666983" y="1970298"/>
            <a:ext cx="2890370" cy="42844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896FD2A2-795D-0CE0-FC77-9DA1FAB559B9}"/>
              </a:ext>
            </a:extLst>
          </p:cNvPr>
          <p:cNvCxnSpPr>
            <a:cxnSpLocks/>
            <a:stCxn id="51" idx="0"/>
            <a:endCxn id="34" idx="5"/>
          </p:cNvCxnSpPr>
          <p:nvPr/>
        </p:nvCxnSpPr>
        <p:spPr>
          <a:xfrm flipH="1" flipV="1">
            <a:off x="6575587" y="1970298"/>
            <a:ext cx="2915467" cy="42844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8ECD3793-5CC5-5595-2E70-46FA57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20" y="249601"/>
            <a:ext cx="10357518" cy="626334"/>
          </a:xfrm>
        </p:spPr>
        <p:txBody>
          <a:bodyPr/>
          <a:lstStyle/>
          <a:p>
            <a:r>
              <a:rPr lang="de-DE" dirty="0"/>
              <a:t>3.1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in (OP)ALADIN</a:t>
            </a:r>
            <a:br>
              <a:rPr lang="de-DE" dirty="0"/>
            </a:br>
            <a:endParaRPr lang="de-DE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8AD19AA-1DD7-104D-B102-7BB4947A1B71}"/>
              </a:ext>
            </a:extLst>
          </p:cNvPr>
          <p:cNvGrpSpPr/>
          <p:nvPr/>
        </p:nvGrpSpPr>
        <p:grpSpPr>
          <a:xfrm>
            <a:off x="5259873" y="741181"/>
            <a:ext cx="1672253" cy="1440000"/>
            <a:chOff x="5226547" y="1260908"/>
            <a:chExt cx="1672253" cy="144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84834861-4D99-DD78-F721-3F7633B961BD}"/>
                </a:ext>
              </a:extLst>
            </p:cNvPr>
            <p:cNvSpPr/>
            <p:nvPr/>
          </p:nvSpPr>
          <p:spPr>
            <a:xfrm>
              <a:off x="5313144" y="1260908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851E9E6-3656-44A4-DB51-7AD14CBB9E25}"/>
                </a:ext>
              </a:extLst>
            </p:cNvPr>
            <p:cNvSpPr txBox="1"/>
            <p:nvPr/>
          </p:nvSpPr>
          <p:spPr>
            <a:xfrm>
              <a:off x="5226547" y="1790298"/>
              <a:ext cx="1672253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Exercise</a:t>
              </a:r>
              <a:r>
                <a:rPr lang="de-DE" b="1" dirty="0"/>
                <a:t> type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BE1D445-A76A-BC79-4888-290FE77F2B0E}"/>
              </a:ext>
            </a:extLst>
          </p:cNvPr>
          <p:cNvGrpSpPr/>
          <p:nvPr/>
        </p:nvGrpSpPr>
        <p:grpSpPr>
          <a:xfrm>
            <a:off x="1269419" y="2398739"/>
            <a:ext cx="2782579" cy="3760014"/>
            <a:chOff x="1269419" y="2398739"/>
            <a:chExt cx="2782579" cy="376001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569C2C1-287F-E9F5-02B4-6BCD5E4BD5B2}"/>
                </a:ext>
              </a:extLst>
            </p:cNvPr>
            <p:cNvSpPr/>
            <p:nvPr/>
          </p:nvSpPr>
          <p:spPr>
            <a:xfrm>
              <a:off x="1269419" y="2552013"/>
              <a:ext cx="2782579" cy="3606740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DF43BFD-820D-4611-A27F-287D8DDBEFD0}"/>
                </a:ext>
              </a:extLst>
            </p:cNvPr>
            <p:cNvSpPr/>
            <p:nvPr/>
          </p:nvSpPr>
          <p:spPr>
            <a:xfrm>
              <a:off x="1269419" y="2813246"/>
              <a:ext cx="2782579" cy="5333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 </a:t>
              </a:r>
              <a:r>
                <a:rPr lang="de-DE" b="1" dirty="0" err="1"/>
                <a:t>syntax</a:t>
              </a:r>
              <a:endParaRPr lang="de-DE" b="1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A3AFDEE-834A-AB8F-282D-423A55C6FEDD}"/>
                </a:ext>
              </a:extLst>
            </p:cNvPr>
            <p:cNvSpPr/>
            <p:nvPr/>
          </p:nvSpPr>
          <p:spPr>
            <a:xfrm>
              <a:off x="2515783" y="2398739"/>
              <a:ext cx="302400" cy="306548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2BC2F140-CCEA-74F8-6F02-0C4DDF308053}"/>
              </a:ext>
            </a:extLst>
          </p:cNvPr>
          <p:cNvCxnSpPr>
            <a:cxnSpLocks/>
            <a:stCxn id="45" idx="0"/>
            <a:endCxn id="34" idx="4"/>
          </p:cNvCxnSpPr>
          <p:nvPr/>
        </p:nvCxnSpPr>
        <p:spPr>
          <a:xfrm flipV="1">
            <a:off x="6063119" y="2181181"/>
            <a:ext cx="3351" cy="21755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E5934-2C3A-E87D-B36F-74E9C65F974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69419" y="3921543"/>
            <a:ext cx="2793497" cy="2193064"/>
          </a:xfrm>
        </p:spPr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elements</a:t>
            </a:r>
            <a:r>
              <a:rPr lang="de-DE" dirty="0"/>
              <a:t> and </a:t>
            </a:r>
            <a:r>
              <a:rPr lang="de-DE" dirty="0" err="1"/>
              <a:t>linking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Exercises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Multiple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pPr lvl="1"/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syntactical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4EE6BF6-89F7-899E-CCB8-D0415F9C510B}"/>
              </a:ext>
            </a:extLst>
          </p:cNvPr>
          <p:cNvGrpSpPr/>
          <p:nvPr/>
        </p:nvGrpSpPr>
        <p:grpSpPr>
          <a:xfrm>
            <a:off x="2369900" y="3410944"/>
            <a:ext cx="581615" cy="439161"/>
            <a:chOff x="2369900" y="3410944"/>
            <a:chExt cx="581615" cy="439161"/>
          </a:xfrm>
        </p:grpSpPr>
        <p:grpSp>
          <p:nvGrpSpPr>
            <p:cNvPr id="2048" name="Gruppieren 2047">
              <a:extLst>
                <a:ext uri="{FF2B5EF4-FFF2-40B4-BE49-F238E27FC236}">
                  <a16:creationId xmlns:a16="http://schemas.microsoft.com/office/drawing/2014/main" id="{4F333383-CE31-7002-7485-4B2C833CCCFA}"/>
                </a:ext>
              </a:extLst>
            </p:cNvPr>
            <p:cNvGrpSpPr/>
            <p:nvPr/>
          </p:nvGrpSpPr>
          <p:grpSpPr>
            <a:xfrm>
              <a:off x="2369900" y="3410944"/>
              <a:ext cx="581615" cy="439161"/>
              <a:chOff x="9717417" y="1237366"/>
              <a:chExt cx="800301" cy="626334"/>
            </a:xfrm>
          </p:grpSpPr>
          <p:pic>
            <p:nvPicPr>
              <p:cNvPr id="2054" name="Picture 6" descr="Curly-Brackets Icons - Free SVG &amp; PNG Curly-Brackets Images - Noun Project">
                <a:extLst>
                  <a:ext uri="{FF2B5EF4-FFF2-40B4-BE49-F238E27FC236}">
                    <a16:creationId xmlns:a16="http://schemas.microsoft.com/office/drawing/2014/main" id="{0C40356B-EC8B-0281-B941-A806755965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17417" y="1237366"/>
                <a:ext cx="626334" cy="626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6" descr="Curly-Brackets Icons - Free SVG &amp; PNG Curly-Brackets Images - Noun Project">
                <a:extLst>
                  <a:ext uri="{FF2B5EF4-FFF2-40B4-BE49-F238E27FC236}">
                    <a16:creationId xmlns:a16="http://schemas.microsoft.com/office/drawing/2014/main" id="{ECEDB3B6-B1B7-640A-056F-D9C02AD84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9891384" y="1237366"/>
                <a:ext cx="626334" cy="6263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49" name="Ellipse 2048">
              <a:extLst>
                <a:ext uri="{FF2B5EF4-FFF2-40B4-BE49-F238E27FC236}">
                  <a16:creationId xmlns:a16="http://schemas.microsoft.com/office/drawing/2014/main" id="{3B5AD07E-7B61-C75D-0A1E-86955E34CCB1}"/>
                </a:ext>
              </a:extLst>
            </p:cNvPr>
            <p:cNvSpPr/>
            <p:nvPr/>
          </p:nvSpPr>
          <p:spPr>
            <a:xfrm>
              <a:off x="2461351" y="3434225"/>
              <a:ext cx="392442" cy="3786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82155D4-EA29-DF2A-FA50-E4BDFF645085}"/>
              </a:ext>
            </a:extLst>
          </p:cNvPr>
          <p:cNvGrpSpPr/>
          <p:nvPr/>
        </p:nvGrpSpPr>
        <p:grpSpPr>
          <a:xfrm>
            <a:off x="4640458" y="2398739"/>
            <a:ext cx="2915467" cy="3751049"/>
            <a:chOff x="4640458" y="2398739"/>
            <a:chExt cx="2915467" cy="3751049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D932B1D-C9B1-E54E-D230-A0536A121F2F}"/>
                </a:ext>
              </a:extLst>
            </p:cNvPr>
            <p:cNvGrpSpPr/>
            <p:nvPr/>
          </p:nvGrpSpPr>
          <p:grpSpPr>
            <a:xfrm>
              <a:off x="4640458" y="2398739"/>
              <a:ext cx="2915467" cy="3751049"/>
              <a:chOff x="343336" y="1591048"/>
              <a:chExt cx="3621049" cy="4457439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D92E1A54-D254-5FC1-5701-710F29E1EE5F}"/>
                  </a:ext>
                </a:extLst>
              </p:cNvPr>
              <p:cNvSpPr/>
              <p:nvPr/>
            </p:nvSpPr>
            <p:spPr>
              <a:xfrm>
                <a:off x="343336" y="1771048"/>
                <a:ext cx="3621049" cy="4277439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31B4A4B7-0446-078F-E164-41BBC2DA1C72}"/>
                  </a:ext>
                </a:extLst>
              </p:cNvPr>
              <p:cNvSpPr/>
              <p:nvPr/>
            </p:nvSpPr>
            <p:spPr>
              <a:xfrm>
                <a:off x="343336" y="2077831"/>
                <a:ext cx="3621049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 </a:t>
                </a:r>
                <a:r>
                  <a:rPr lang="de-DE" b="1" dirty="0" err="1"/>
                  <a:t>semantics</a:t>
                </a:r>
                <a:endParaRPr lang="de-DE" b="1" dirty="0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71B18BCC-1700-0573-20C5-B8856897F4A6}"/>
                  </a:ext>
                </a:extLst>
              </p:cNvPr>
              <p:cNvSpPr/>
              <p:nvPr/>
            </p:nvSpPr>
            <p:spPr>
              <a:xfrm>
                <a:off x="1922508" y="159104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grpSp>
          <p:nvGrpSpPr>
            <p:cNvPr id="2055" name="Gruppieren 2054">
              <a:extLst>
                <a:ext uri="{FF2B5EF4-FFF2-40B4-BE49-F238E27FC236}">
                  <a16:creationId xmlns:a16="http://schemas.microsoft.com/office/drawing/2014/main" id="{B46C93E4-FE4A-C1DF-D02F-8E000C70816A}"/>
                </a:ext>
              </a:extLst>
            </p:cNvPr>
            <p:cNvGrpSpPr/>
            <p:nvPr/>
          </p:nvGrpSpPr>
          <p:grpSpPr>
            <a:xfrm>
              <a:off x="5868573" y="3429000"/>
              <a:ext cx="392442" cy="378627"/>
              <a:chOff x="9754551" y="1591671"/>
              <a:chExt cx="392442" cy="378627"/>
            </a:xfrm>
          </p:grpSpPr>
          <p:pic>
            <p:nvPicPr>
              <p:cNvPr id="2052" name="Picture 4" descr="Network Diagram Images - Free Download on Freepik">
                <a:extLst>
                  <a:ext uri="{FF2B5EF4-FFF2-40B4-BE49-F238E27FC236}">
                    <a16:creationId xmlns:a16="http://schemas.microsoft.com/office/drawing/2014/main" id="{C9C0C816-30FD-583A-683E-C4DCCB093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6518" y="1608396"/>
                <a:ext cx="307758" cy="307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3" name="Ellipse 2052">
                <a:extLst>
                  <a:ext uri="{FF2B5EF4-FFF2-40B4-BE49-F238E27FC236}">
                    <a16:creationId xmlns:a16="http://schemas.microsoft.com/office/drawing/2014/main" id="{9A431CCE-8206-AC8C-EF97-B43407B06962}"/>
                  </a:ext>
                </a:extLst>
              </p:cNvPr>
              <p:cNvSpPr/>
              <p:nvPr/>
            </p:nvSpPr>
            <p:spPr>
              <a:xfrm>
                <a:off x="9754551" y="1591671"/>
                <a:ext cx="392442" cy="3786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2061" name="Inhaltsplatzhalter 3">
              <a:extLst>
                <a:ext uri="{FF2B5EF4-FFF2-40B4-BE49-F238E27FC236}">
                  <a16:creationId xmlns:a16="http://schemas.microsoft.com/office/drawing/2014/main" id="{9F5B0B21-8C9F-CC24-2203-C7DDB4753823}"/>
                </a:ext>
              </a:extLst>
            </p:cNvPr>
            <p:cNvSpPr txBox="1">
              <a:spLocks/>
            </p:cNvSpPr>
            <p:nvPr/>
          </p:nvSpPr>
          <p:spPr>
            <a:xfrm>
              <a:off x="4640458" y="3921543"/>
              <a:ext cx="2915467" cy="2193064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err="1"/>
                <a:t>Meaning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r>
                <a:rPr lang="de-DE" dirty="0"/>
                <a:t> </a:t>
              </a:r>
              <a:r>
                <a:rPr lang="de-DE" dirty="0" err="1"/>
                <a:t>elements</a:t>
              </a:r>
              <a:r>
                <a:rPr lang="de-DE" dirty="0"/>
                <a:t> and </a:t>
              </a:r>
              <a:r>
                <a:rPr lang="de-DE" dirty="0" err="1"/>
                <a:t>linking</a:t>
              </a:r>
              <a:r>
                <a:rPr lang="de-DE" dirty="0"/>
                <a:t> </a:t>
              </a:r>
              <a:r>
                <a:rPr lang="de-DE" dirty="0" err="1"/>
                <a:t>rules</a:t>
              </a:r>
              <a:br>
                <a:rPr lang="de-DE" dirty="0"/>
              </a:br>
              <a:endParaRPr lang="de-DE" dirty="0"/>
            </a:p>
            <a:p>
              <a:r>
                <a:rPr lang="de-DE" dirty="0" err="1"/>
                <a:t>Exercises</a:t>
              </a:r>
              <a:r>
                <a:rPr lang="de-DE" dirty="0"/>
                <a:t>:</a:t>
              </a:r>
            </a:p>
            <a:p>
              <a:pPr lvl="1"/>
              <a:r>
                <a:rPr lang="de-DE" dirty="0" err="1"/>
                <a:t>Completion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endParaRPr lang="de-DE" dirty="0"/>
            </a:p>
            <a:p>
              <a:pPr lvl="1"/>
              <a:r>
                <a:rPr lang="de-DE" dirty="0" err="1"/>
                <a:t>Detection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semantical</a:t>
              </a:r>
              <a:r>
                <a:rPr lang="de-DE" dirty="0"/>
                <a:t> </a:t>
              </a:r>
              <a:r>
                <a:rPr lang="de-DE" dirty="0" err="1"/>
                <a:t>errors</a:t>
              </a:r>
              <a:endParaRPr lang="de-DE" dirty="0"/>
            </a:p>
            <a:p>
              <a:pPr marL="457200" lvl="1" indent="0">
                <a:buNone/>
              </a:pPr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B558C96-0E78-43E2-142B-32E9AE90D9B7}"/>
              </a:ext>
            </a:extLst>
          </p:cNvPr>
          <p:cNvGrpSpPr/>
          <p:nvPr/>
        </p:nvGrpSpPr>
        <p:grpSpPr>
          <a:xfrm>
            <a:off x="8093490" y="2398739"/>
            <a:ext cx="2793972" cy="3742085"/>
            <a:chOff x="8093490" y="2398739"/>
            <a:chExt cx="2793972" cy="3742085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39E33F9C-3CC5-573C-1B74-470FC1BC80A8}"/>
                </a:ext>
              </a:extLst>
            </p:cNvPr>
            <p:cNvGrpSpPr/>
            <p:nvPr/>
          </p:nvGrpSpPr>
          <p:grpSpPr>
            <a:xfrm>
              <a:off x="8093490" y="2398739"/>
              <a:ext cx="2782579" cy="3742085"/>
              <a:chOff x="374507" y="1591048"/>
              <a:chExt cx="3456000" cy="4446787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D0ABC64F-5318-5D53-2ACF-1B3453BC5AE8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4266787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536B42D4-6330-E0BA-6717-6CD91AE2CAB0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/>
                  <a:t>Subject</a:t>
                </a:r>
                <a:r>
                  <a:rPr lang="de-DE" b="1" dirty="0"/>
                  <a:t> </a:t>
                </a:r>
                <a:r>
                  <a:rPr lang="de-DE" b="1" dirty="0" err="1"/>
                  <a:t>semantics</a:t>
                </a:r>
                <a:endParaRPr lang="de-DE" b="1" dirty="0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D1454A89-7FD9-E320-237E-2A1027B0169E}"/>
                  </a:ext>
                </a:extLst>
              </p:cNvPr>
              <p:cNvSpPr/>
              <p:nvPr/>
            </p:nvSpPr>
            <p:spPr>
              <a:xfrm>
                <a:off x="1922508" y="159104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grpSp>
          <p:nvGrpSpPr>
            <p:cNvPr id="2060" name="Gruppieren 2059">
              <a:extLst>
                <a:ext uri="{FF2B5EF4-FFF2-40B4-BE49-F238E27FC236}">
                  <a16:creationId xmlns:a16="http://schemas.microsoft.com/office/drawing/2014/main" id="{FC414D74-02C8-68A1-9CEA-04BBC84115B5}"/>
                </a:ext>
              </a:extLst>
            </p:cNvPr>
            <p:cNvGrpSpPr/>
            <p:nvPr/>
          </p:nvGrpSpPr>
          <p:grpSpPr>
            <a:xfrm>
              <a:off x="9288558" y="3421960"/>
              <a:ext cx="392442" cy="378627"/>
              <a:chOff x="8725224" y="1417932"/>
              <a:chExt cx="392442" cy="378627"/>
            </a:xfrm>
          </p:grpSpPr>
          <p:pic>
            <p:nvPicPr>
              <p:cNvPr id="2056" name="Picture 8" descr="Semantic Icon - Download in Glyph Style">
                <a:extLst>
                  <a:ext uri="{FF2B5EF4-FFF2-40B4-BE49-F238E27FC236}">
                    <a16:creationId xmlns:a16="http://schemas.microsoft.com/office/drawing/2014/main" id="{F5F90E08-F24A-F832-70D3-1307285A55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8000" y="1443978"/>
                <a:ext cx="333794" cy="333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9" name="Ellipse 2058">
                <a:extLst>
                  <a:ext uri="{FF2B5EF4-FFF2-40B4-BE49-F238E27FC236}">
                    <a16:creationId xmlns:a16="http://schemas.microsoft.com/office/drawing/2014/main" id="{70FBE809-9E1B-735E-7E90-272DD3F44168}"/>
                  </a:ext>
                </a:extLst>
              </p:cNvPr>
              <p:cNvSpPr/>
              <p:nvPr/>
            </p:nvSpPr>
            <p:spPr>
              <a:xfrm>
                <a:off x="8725224" y="1417932"/>
                <a:ext cx="392442" cy="3786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2062" name="Inhaltsplatzhalter 3">
              <a:extLst>
                <a:ext uri="{FF2B5EF4-FFF2-40B4-BE49-F238E27FC236}">
                  <a16:creationId xmlns:a16="http://schemas.microsoft.com/office/drawing/2014/main" id="{85D2A07A-0535-BFBF-2E94-A4A98273871C}"/>
                </a:ext>
              </a:extLst>
            </p:cNvPr>
            <p:cNvSpPr txBox="1">
              <a:spLocks/>
            </p:cNvSpPr>
            <p:nvPr/>
          </p:nvSpPr>
          <p:spPr>
            <a:xfrm>
              <a:off x="8104646" y="3921543"/>
              <a:ext cx="2782816" cy="219781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5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Modelling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subject</a:t>
              </a:r>
              <a:r>
                <a:rPr lang="de-DE" dirty="0"/>
                <a:t> matter</a:t>
              </a:r>
              <a:br>
                <a:rPr lang="de-DE" dirty="0"/>
              </a:br>
              <a:endParaRPr lang="de-DE" dirty="0"/>
            </a:p>
            <a:p>
              <a:r>
                <a:rPr lang="de-DE" dirty="0" err="1"/>
                <a:t>Exercises</a:t>
              </a:r>
              <a:r>
                <a:rPr lang="de-DE" dirty="0"/>
                <a:t>:</a:t>
              </a:r>
            </a:p>
            <a:p>
              <a:pPr lvl="1"/>
              <a:r>
                <a:rPr lang="de-DE" dirty="0"/>
                <a:t>Model </a:t>
              </a:r>
              <a:r>
                <a:rPr lang="de-DE" dirty="0" err="1"/>
                <a:t>translation</a:t>
              </a:r>
              <a:r>
                <a:rPr lang="de-DE" dirty="0"/>
                <a:t>: Natural </a:t>
              </a:r>
              <a:r>
                <a:rPr lang="de-DE" dirty="0" err="1"/>
                <a:t>language</a:t>
              </a:r>
              <a:r>
                <a:rPr lang="de-DE" dirty="0"/>
                <a:t> </a:t>
              </a:r>
              <a:br>
                <a:rPr lang="de-DE" dirty="0"/>
              </a:br>
              <a:r>
                <a:rPr lang="de-DE" dirty="0"/>
                <a:t>&lt;-&gt; Model</a:t>
              </a:r>
            </a:p>
            <a:p>
              <a:pPr lvl="1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71049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332E1C-D58F-C06C-AE1C-93F38122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71AF56-32B6-DA8E-584A-FCF2C2AC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Generalisation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behavioral </a:t>
            </a:r>
            <a:r>
              <a:rPr lang="de-DE" dirty="0" err="1"/>
              <a:t>diagrams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A8E1A3-E070-930E-11C9-91C6B8A65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" b="-1"/>
          <a:stretch/>
        </p:blipFill>
        <p:spPr>
          <a:xfrm>
            <a:off x="0" y="875934"/>
            <a:ext cx="12192000" cy="59820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1BCE7EC-4A1F-7132-8DB8-6D8E2913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2" y="1013012"/>
            <a:ext cx="3761018" cy="51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0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C68E74D-A860-084D-1801-8D0BB24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3.2 Generalisation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behavioral </a:t>
            </a:r>
            <a:r>
              <a:rPr lang="de-DE" dirty="0" err="1"/>
              <a:t>diagrams</a:t>
            </a:r>
            <a:br>
              <a:rPr lang="de-DE" dirty="0"/>
            </a:b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3EF913-F6CB-CE91-6EAB-D739ADF9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137" y="1087404"/>
            <a:ext cx="3411606" cy="355846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C5F3470-4557-F107-C82A-066965F02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3" t="28421" r="1696" b="14671"/>
          <a:stretch/>
        </p:blipFill>
        <p:spPr>
          <a:xfrm>
            <a:off x="3957570" y="4903137"/>
            <a:ext cx="3994484" cy="394635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5F4E9E0-3335-C0DE-606B-C89DFBE0BAA5}"/>
              </a:ext>
            </a:extLst>
          </p:cNvPr>
          <p:cNvGrpSpPr/>
          <p:nvPr/>
        </p:nvGrpSpPr>
        <p:grpSpPr>
          <a:xfrm>
            <a:off x="3957569" y="5621454"/>
            <a:ext cx="3994484" cy="394635"/>
            <a:chOff x="3349593" y="3096929"/>
            <a:chExt cx="3994484" cy="39463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9847729-62CD-8124-6F73-FC134A1D2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3" t="28421" r="1696" b="14671"/>
            <a:stretch/>
          </p:blipFill>
          <p:spPr>
            <a:xfrm>
              <a:off x="3349593" y="3096929"/>
              <a:ext cx="3994484" cy="394635"/>
            </a:xfrm>
            <a:prstGeom prst="rect">
              <a:avLst/>
            </a:prstGeom>
          </p:spPr>
        </p:pic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AFC3977-919E-4820-4279-7A4F2CD4AD44}"/>
                </a:ext>
              </a:extLst>
            </p:cNvPr>
            <p:cNvSpPr/>
            <p:nvPr/>
          </p:nvSpPr>
          <p:spPr>
            <a:xfrm>
              <a:off x="3445844" y="3164305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F81F0DC-B8A5-4BD5-BE8B-3FE3C98AEFC4}"/>
                </a:ext>
              </a:extLst>
            </p:cNvPr>
            <p:cNvSpPr/>
            <p:nvPr/>
          </p:nvSpPr>
          <p:spPr>
            <a:xfrm>
              <a:off x="4531894" y="3164304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D587813-3828-5AA9-2522-026C1F788E2E}"/>
                </a:ext>
              </a:extLst>
            </p:cNvPr>
            <p:cNvSpPr/>
            <p:nvPr/>
          </p:nvSpPr>
          <p:spPr>
            <a:xfrm>
              <a:off x="5486825" y="3229272"/>
              <a:ext cx="609175" cy="2598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AD2F7B24-D502-5A85-A153-A304800BA5FF}"/>
                </a:ext>
              </a:extLst>
            </p:cNvPr>
            <p:cNvSpPr/>
            <p:nvPr/>
          </p:nvSpPr>
          <p:spPr>
            <a:xfrm>
              <a:off x="6572875" y="3229272"/>
              <a:ext cx="609175" cy="120320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BC6A12-D885-AE7A-6136-9AEEF11D3BB6}"/>
              </a:ext>
            </a:extLst>
          </p:cNvPr>
          <p:cNvGrpSpPr/>
          <p:nvPr/>
        </p:nvGrpSpPr>
        <p:grpSpPr>
          <a:xfrm>
            <a:off x="1890460" y="1029800"/>
            <a:ext cx="11225372" cy="5101690"/>
            <a:chOff x="2163832" y="1039227"/>
            <a:chExt cx="11225372" cy="5101690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56FDE2-3A3C-090B-6320-F81C1EC7C5D3}"/>
                </a:ext>
              </a:extLst>
            </p:cNvPr>
            <p:cNvSpPr/>
            <p:nvPr/>
          </p:nvSpPr>
          <p:spPr>
            <a:xfrm>
              <a:off x="2163832" y="5478203"/>
              <a:ext cx="1961671" cy="6627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Modellsyntax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46A66AD-0A24-9AEB-1481-0FB4B753D703}"/>
                </a:ext>
              </a:extLst>
            </p:cNvPr>
            <p:cNvSpPr/>
            <p:nvPr/>
          </p:nvSpPr>
          <p:spPr>
            <a:xfrm>
              <a:off x="2170727" y="4770695"/>
              <a:ext cx="1961671" cy="69503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Modellsemantik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7B6AC707-4979-691B-93FA-F2E43B63D271}"/>
                </a:ext>
              </a:extLst>
            </p:cNvPr>
            <p:cNvSpPr/>
            <p:nvPr/>
          </p:nvSpPr>
          <p:spPr>
            <a:xfrm>
              <a:off x="2170725" y="1043892"/>
              <a:ext cx="1961671" cy="372680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Fachliche Semantik</a:t>
              </a: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B56754B7-2639-00F5-522B-A53F58C5E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4770695"/>
              <a:ext cx="92568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86A88F29-0D2E-0531-1462-7D0AFC4A00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5478202"/>
              <a:ext cx="9244612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749C220B-F483-96E1-7FB4-6CAC07B76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6140916"/>
              <a:ext cx="92568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18D112C3-7C77-FF68-8C3A-CC7040D79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96" y="1039227"/>
              <a:ext cx="92446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hteck 41">
            <a:extLst>
              <a:ext uri="{FF2B5EF4-FFF2-40B4-BE49-F238E27FC236}">
                <a16:creationId xmlns:a16="http://schemas.microsoft.com/office/drawing/2014/main" id="{63C0D10A-AC6E-7C5B-B8ED-4D9566A3FA5A}"/>
              </a:ext>
            </a:extLst>
          </p:cNvPr>
          <p:cNvSpPr/>
          <p:nvPr/>
        </p:nvSpPr>
        <p:spPr>
          <a:xfrm>
            <a:off x="1544703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Flowchart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67EC56A-1AF7-02C8-C34F-FA6268906F75}"/>
              </a:ext>
            </a:extLst>
          </p:cNvPr>
          <p:cNvSpPr/>
          <p:nvPr/>
        </p:nvSpPr>
        <p:spPr>
          <a:xfrm>
            <a:off x="1198894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UML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6655579-7A2B-4C00-E4E0-1EF4BF619835}"/>
              </a:ext>
            </a:extLst>
          </p:cNvPr>
          <p:cNvSpPr/>
          <p:nvPr/>
        </p:nvSpPr>
        <p:spPr>
          <a:xfrm>
            <a:off x="847505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EPK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5B86F6C-1CE0-9A34-2E99-57F474C1571A}"/>
              </a:ext>
            </a:extLst>
          </p:cNvPr>
          <p:cNvSpPr/>
          <p:nvPr/>
        </p:nvSpPr>
        <p:spPr>
          <a:xfrm>
            <a:off x="500435" y="1039228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ctr">
            <a:noAutofit/>
          </a:bodyPr>
          <a:lstStyle/>
          <a:p>
            <a:pPr algn="ctr"/>
            <a:r>
              <a:rPr lang="de-DE" sz="2400" b="1" dirty="0"/>
              <a:t>BPMN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A9D464-A2AF-B347-8240-7E3DE9399EFA}"/>
              </a:ext>
            </a:extLst>
          </p:cNvPr>
          <p:cNvSpPr/>
          <p:nvPr/>
        </p:nvSpPr>
        <p:spPr>
          <a:xfrm rot="10800000">
            <a:off x="145563" y="1039227"/>
            <a:ext cx="334537" cy="5092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wrap="square" rtlCol="0" anchor="t" anchorCtr="0">
            <a:noAutofit/>
          </a:bodyPr>
          <a:lstStyle/>
          <a:p>
            <a:pPr algn="ctr"/>
            <a:r>
              <a:rPr lang="de-DE" sz="2400" b="1" dirty="0"/>
              <a:t>…</a:t>
            </a: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B92DA097-A394-1A1C-9213-93817DDA5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407" y="1104463"/>
            <a:ext cx="3034121" cy="3541403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D29948E2-45E0-8CDB-1D78-054B4097D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672" y="4892630"/>
            <a:ext cx="1441377" cy="556158"/>
          </a:xfrm>
          <a:prstGeom prst="rect">
            <a:avLst/>
          </a:prstGeom>
        </p:spPr>
      </p:pic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8C915EB-2751-E3D0-ACD7-0B39D3CAA47A}"/>
              </a:ext>
            </a:extLst>
          </p:cNvPr>
          <p:cNvGrpSpPr/>
          <p:nvPr/>
        </p:nvGrpSpPr>
        <p:grpSpPr>
          <a:xfrm>
            <a:off x="3986143" y="5543439"/>
            <a:ext cx="1523129" cy="559344"/>
            <a:chOff x="6958201" y="6184031"/>
            <a:chExt cx="1523129" cy="559344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AA8722CE-16D7-FEF8-A316-A6F8B94D8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9954" y="6184031"/>
              <a:ext cx="1441376" cy="556158"/>
            </a:xfrm>
            <a:prstGeom prst="rect">
              <a:avLst/>
            </a:prstGeom>
          </p:spPr>
        </p:pic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E07C3C0C-29C5-A13B-2B13-9398684D2780}"/>
                </a:ext>
              </a:extLst>
            </p:cNvPr>
            <p:cNvSpPr/>
            <p:nvPr/>
          </p:nvSpPr>
          <p:spPr>
            <a:xfrm>
              <a:off x="6995133" y="6404949"/>
              <a:ext cx="640578" cy="4571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7AFA9221-FFBA-38F9-04A4-5CF825BF6BC1}"/>
                </a:ext>
              </a:extLst>
            </p:cNvPr>
            <p:cNvSpPr/>
            <p:nvPr/>
          </p:nvSpPr>
          <p:spPr>
            <a:xfrm>
              <a:off x="6958201" y="6697656"/>
              <a:ext cx="640578" cy="4571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94385E09-B7D0-BCE5-5A73-1C2258A7321F}"/>
                </a:ext>
              </a:extLst>
            </p:cNvPr>
            <p:cNvSpPr/>
            <p:nvPr/>
          </p:nvSpPr>
          <p:spPr>
            <a:xfrm>
              <a:off x="7760642" y="6266852"/>
              <a:ext cx="220715" cy="5716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45509E4C-D9B3-1FA3-9675-F3383ED9F488}"/>
                </a:ext>
              </a:extLst>
            </p:cNvPr>
            <p:cNvSpPr/>
            <p:nvPr/>
          </p:nvSpPr>
          <p:spPr>
            <a:xfrm>
              <a:off x="8161041" y="6295432"/>
              <a:ext cx="320289" cy="5716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CF81529C-84BC-1CAD-FB35-E891488FF896}"/>
                </a:ext>
              </a:extLst>
            </p:cNvPr>
            <p:cNvSpPr/>
            <p:nvPr/>
          </p:nvSpPr>
          <p:spPr>
            <a:xfrm>
              <a:off x="7760642" y="6551238"/>
              <a:ext cx="252142" cy="9465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100E7B2E-846B-A00B-933E-B6D6A12EC5C3}"/>
                </a:ext>
              </a:extLst>
            </p:cNvPr>
            <p:cNvSpPr/>
            <p:nvPr/>
          </p:nvSpPr>
          <p:spPr>
            <a:xfrm>
              <a:off x="8182466" y="6532775"/>
              <a:ext cx="258998" cy="11312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1" name="Grafik 80">
            <a:extLst>
              <a:ext uri="{FF2B5EF4-FFF2-40B4-BE49-F238E27FC236}">
                <a16:creationId xmlns:a16="http://schemas.microsoft.com/office/drawing/2014/main" id="{6C9A6BED-4DF3-83A6-A874-F0F536671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851" y="4895576"/>
            <a:ext cx="4038950" cy="518205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6B898C7A-0766-2D6B-681C-A16F6F03B086}"/>
              </a:ext>
            </a:extLst>
          </p:cNvPr>
          <p:cNvGrpSpPr/>
          <p:nvPr/>
        </p:nvGrpSpPr>
        <p:grpSpPr>
          <a:xfrm>
            <a:off x="3957851" y="5595745"/>
            <a:ext cx="4038950" cy="518205"/>
            <a:chOff x="6453965" y="1787543"/>
            <a:chExt cx="4038950" cy="518205"/>
          </a:xfrm>
        </p:grpSpPr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C317AA6D-96A0-11E8-A1AF-B58E2ADD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3965" y="1787543"/>
              <a:ext cx="4038950" cy="518205"/>
            </a:xfrm>
            <a:prstGeom prst="rect">
              <a:avLst/>
            </a:prstGeom>
          </p:spPr>
        </p:pic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810E237D-EFB6-B0CA-8D6F-28E3F8890E35}"/>
                </a:ext>
              </a:extLst>
            </p:cNvPr>
            <p:cNvSpPr/>
            <p:nvPr/>
          </p:nvSpPr>
          <p:spPr>
            <a:xfrm>
              <a:off x="7449954" y="1857675"/>
              <a:ext cx="564242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DFD00F6F-0A9E-2A05-AE8B-C6C5DBA52910}"/>
                </a:ext>
              </a:extLst>
            </p:cNvPr>
            <p:cNvSpPr/>
            <p:nvPr/>
          </p:nvSpPr>
          <p:spPr>
            <a:xfrm>
              <a:off x="6626130" y="1895395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: abgerundete Ecken 85">
              <a:extLst>
                <a:ext uri="{FF2B5EF4-FFF2-40B4-BE49-F238E27FC236}">
                  <a16:creationId xmlns:a16="http://schemas.microsoft.com/office/drawing/2014/main" id="{08D8B6CD-F949-6706-C406-5713CE3C4BF2}"/>
                </a:ext>
              </a:extLst>
            </p:cNvPr>
            <p:cNvSpPr/>
            <p:nvPr/>
          </p:nvSpPr>
          <p:spPr>
            <a:xfrm>
              <a:off x="8253796" y="1951088"/>
              <a:ext cx="564242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55CA26B-993A-4209-DE84-EBB4210E465A}"/>
                </a:ext>
              </a:extLst>
            </p:cNvPr>
            <p:cNvSpPr/>
            <p:nvPr/>
          </p:nvSpPr>
          <p:spPr>
            <a:xfrm>
              <a:off x="8977798" y="2080683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E73BC505-9E1A-4F98-47AD-BA4093FF08F2}"/>
                </a:ext>
              </a:extLst>
            </p:cNvPr>
            <p:cNvSpPr/>
            <p:nvPr/>
          </p:nvSpPr>
          <p:spPr>
            <a:xfrm>
              <a:off x="9469758" y="2080682"/>
              <a:ext cx="371436" cy="144379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7B2E1055-C793-5197-780A-01EEB5307C06}"/>
                </a:ext>
              </a:extLst>
            </p:cNvPr>
            <p:cNvSpPr/>
            <p:nvPr/>
          </p:nvSpPr>
          <p:spPr>
            <a:xfrm>
              <a:off x="9795618" y="2095467"/>
              <a:ext cx="697296" cy="21028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0" name="Grafik 89">
            <a:extLst>
              <a:ext uri="{FF2B5EF4-FFF2-40B4-BE49-F238E27FC236}">
                <a16:creationId xmlns:a16="http://schemas.microsoft.com/office/drawing/2014/main" id="{E573DCE7-6499-5804-44D5-754D8D4C2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7569" y="1122383"/>
            <a:ext cx="2893800" cy="3565237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C494B8E0-0AC5-F4E5-9039-871FFF809D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2030" y="4868493"/>
            <a:ext cx="1460249" cy="580295"/>
          </a:xfrm>
          <a:prstGeom prst="rect">
            <a:avLst/>
          </a:prstGeom>
        </p:spPr>
      </p:pic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846C287-5FF7-735B-2BAF-82BA702BF2DD}"/>
              </a:ext>
            </a:extLst>
          </p:cNvPr>
          <p:cNvGrpSpPr/>
          <p:nvPr/>
        </p:nvGrpSpPr>
        <p:grpSpPr>
          <a:xfrm>
            <a:off x="4405465" y="5532296"/>
            <a:ext cx="1460248" cy="569263"/>
            <a:chOff x="7594013" y="1517471"/>
            <a:chExt cx="2434033" cy="929721"/>
          </a:xfrm>
        </p:grpSpPr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2429A11F-E88B-53D6-61F3-F6BD75CA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88503" y="1517471"/>
              <a:ext cx="2339543" cy="929721"/>
            </a:xfrm>
            <a:prstGeom prst="rect">
              <a:avLst/>
            </a:prstGeom>
          </p:spPr>
        </p:pic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0C582676-E5C7-0B06-5949-66F18B74BDF6}"/>
                </a:ext>
              </a:extLst>
            </p:cNvPr>
            <p:cNvSpPr/>
            <p:nvPr/>
          </p:nvSpPr>
          <p:spPr>
            <a:xfrm>
              <a:off x="7594013" y="2187386"/>
              <a:ext cx="1238902" cy="14103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hteck: abgerundete Ecken 94">
              <a:extLst>
                <a:ext uri="{FF2B5EF4-FFF2-40B4-BE49-F238E27FC236}">
                  <a16:creationId xmlns:a16="http://schemas.microsoft.com/office/drawing/2014/main" id="{5F68B575-E330-0B57-0529-D7ABC200A3B6}"/>
                </a:ext>
              </a:extLst>
            </p:cNvPr>
            <p:cNvSpPr/>
            <p:nvPr/>
          </p:nvSpPr>
          <p:spPr>
            <a:xfrm>
              <a:off x="7688504" y="1789747"/>
              <a:ext cx="795620" cy="141034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58E228BF-0CFA-F743-D53B-85FFF2305957}"/>
                </a:ext>
              </a:extLst>
            </p:cNvPr>
            <p:cNvSpPr/>
            <p:nvPr/>
          </p:nvSpPr>
          <p:spPr>
            <a:xfrm>
              <a:off x="8629140" y="1642195"/>
              <a:ext cx="326324" cy="13947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F0D95F8E-4D06-A8BA-7886-E24EC3931C9B}"/>
                </a:ext>
              </a:extLst>
            </p:cNvPr>
            <p:cNvSpPr/>
            <p:nvPr/>
          </p:nvSpPr>
          <p:spPr>
            <a:xfrm>
              <a:off x="9144000" y="1691514"/>
              <a:ext cx="404317" cy="13947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hteck: abgerundete Ecken 97">
              <a:extLst>
                <a:ext uri="{FF2B5EF4-FFF2-40B4-BE49-F238E27FC236}">
                  <a16:creationId xmlns:a16="http://schemas.microsoft.com/office/drawing/2014/main" id="{F48DB7C3-AA27-E970-55D6-6AF709934D83}"/>
                </a:ext>
              </a:extLst>
            </p:cNvPr>
            <p:cNvSpPr/>
            <p:nvPr/>
          </p:nvSpPr>
          <p:spPr>
            <a:xfrm>
              <a:off x="9615340" y="1750363"/>
              <a:ext cx="412706" cy="80622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9" name="Grafik 98">
            <a:extLst>
              <a:ext uri="{FF2B5EF4-FFF2-40B4-BE49-F238E27FC236}">
                <a16:creationId xmlns:a16="http://schemas.microsoft.com/office/drawing/2014/main" id="{4DE6C09A-D70C-AEF7-49C1-5000DA9735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1750" y="1272915"/>
            <a:ext cx="2768687" cy="3263096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4B8A7ACE-857F-DC8D-E145-3B12421B4C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7702" y="1068243"/>
            <a:ext cx="4989482" cy="3639178"/>
          </a:xfrm>
          <a:prstGeom prst="rect">
            <a:avLst/>
          </a:prstGeom>
        </p:spPr>
      </p:pic>
      <p:pic>
        <p:nvPicPr>
          <p:cNvPr id="102" name="Picture 4" descr="The Virtual Knowledge Graph System Ontop (Extended Abstract)">
            <a:extLst>
              <a:ext uri="{FF2B5EF4-FFF2-40B4-BE49-F238E27FC236}">
                <a16:creationId xmlns:a16="http://schemas.microsoft.com/office/drawing/2014/main" id="{52A920B5-FE06-B2F1-78E1-2FE585E93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0" t="2580" r="20003" b="4051"/>
          <a:stretch/>
        </p:blipFill>
        <p:spPr bwMode="auto">
          <a:xfrm>
            <a:off x="8942346" y="1757164"/>
            <a:ext cx="3171097" cy="23189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981ED79-4C1F-9DE9-2FED-1CBD81FD7F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909289"/>
            <a:ext cx="12192000" cy="593072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53F9710-95B9-9493-72D1-7EEBDB93A10A}"/>
              </a:ext>
            </a:extLst>
          </p:cNvPr>
          <p:cNvSpPr/>
          <p:nvPr/>
        </p:nvSpPr>
        <p:spPr>
          <a:xfrm>
            <a:off x="4972003" y="2603097"/>
            <a:ext cx="2782579" cy="527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Meta-model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4BBC14-2262-B260-27A1-6506D6BEB6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742" y="1013012"/>
            <a:ext cx="3761018" cy="51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2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ECD3793-5CC5-5595-2E70-46FA5762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420" y="249601"/>
            <a:ext cx="10357518" cy="626334"/>
          </a:xfrm>
        </p:spPr>
        <p:txBody>
          <a:bodyPr/>
          <a:lstStyle/>
          <a:p>
            <a:r>
              <a:rPr lang="de-DE" dirty="0"/>
              <a:t>3.4 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generators</a:t>
            </a:r>
            <a:r>
              <a:rPr lang="de-DE" dirty="0"/>
              <a:t> in (OP)ALADIN</a:t>
            </a:r>
            <a:br>
              <a:rPr lang="de-DE" dirty="0"/>
            </a:br>
            <a:endParaRPr lang="de-DE" dirty="0"/>
          </a:p>
        </p:txBody>
      </p:sp>
      <p:pic>
        <p:nvPicPr>
          <p:cNvPr id="2" name="Picture 2" descr="Lehrer - Kostenlose bildung Icons">
            <a:extLst>
              <a:ext uri="{FF2B5EF4-FFF2-40B4-BE49-F238E27FC236}">
                <a16:creationId xmlns:a16="http://schemas.microsoft.com/office/drawing/2014/main" id="{AD825576-6B5F-64A4-DA3B-E60595B14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53" y="1689064"/>
            <a:ext cx="732876" cy="7328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hool icon set. Include creative elements school, bell, alphabet, history,  art icons. Can be used for report, presentation, diagram, web design vector  de Stock | Adobe Stock">
            <a:extLst>
              <a:ext uri="{FF2B5EF4-FFF2-40B4-BE49-F238E27FC236}">
                <a16:creationId xmlns:a16="http://schemas.microsoft.com/office/drawing/2014/main" id="{814FFE81-80CF-A8B6-8AA7-E28ED37A5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7" t="12723" r="62815" b="50000"/>
          <a:stretch/>
        </p:blipFill>
        <p:spPr bwMode="auto">
          <a:xfrm>
            <a:off x="2902656" y="807412"/>
            <a:ext cx="1270098" cy="12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hool icon set. Include creative elements school, bell, alphabet, history,  art icons. Can be used for report, presentation, diagram, web design vector  de Stock | Adobe Stock">
            <a:extLst>
              <a:ext uri="{FF2B5EF4-FFF2-40B4-BE49-F238E27FC236}">
                <a16:creationId xmlns:a16="http://schemas.microsoft.com/office/drawing/2014/main" id="{5C7B2569-B4DF-D728-A8A5-FE3B7994B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7" t="12347" r="47555" b="50376"/>
          <a:stretch/>
        </p:blipFill>
        <p:spPr bwMode="auto">
          <a:xfrm>
            <a:off x="2902656" y="1986307"/>
            <a:ext cx="1270098" cy="12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2EFEB59-91B3-B773-ECEC-FBB63873E7B5}"/>
              </a:ext>
            </a:extLst>
          </p:cNvPr>
          <p:cNvGrpSpPr/>
          <p:nvPr/>
        </p:nvGrpSpPr>
        <p:grpSpPr>
          <a:xfrm>
            <a:off x="4775681" y="1033807"/>
            <a:ext cx="1905000" cy="1905000"/>
            <a:chOff x="5143500" y="2476500"/>
            <a:chExt cx="1905000" cy="190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76" name="Picture 4" descr="Black Box Icons - Free SVG &amp; PNG Black Box Images - Noun Project">
              <a:extLst>
                <a:ext uri="{FF2B5EF4-FFF2-40B4-BE49-F238E27FC236}">
                  <a16:creationId xmlns:a16="http://schemas.microsoft.com/office/drawing/2014/main" id="{7FA6D9AA-B621-8B1F-8540-7CDEFF73E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24765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9D5F06B-51AB-2E61-0938-84E820846E7D}"/>
                </a:ext>
              </a:extLst>
            </p:cNvPr>
            <p:cNvSpPr txBox="1"/>
            <p:nvPr/>
          </p:nvSpPr>
          <p:spPr>
            <a:xfrm>
              <a:off x="5267460" y="350527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ALADIN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498E646-5C7A-A24E-6878-C859DDB6B8D8}"/>
              </a:ext>
            </a:extLst>
          </p:cNvPr>
          <p:cNvGrpSpPr/>
          <p:nvPr/>
        </p:nvGrpSpPr>
        <p:grpSpPr>
          <a:xfrm>
            <a:off x="7691250" y="1446185"/>
            <a:ext cx="2933897" cy="1675920"/>
            <a:chOff x="369715" y="1462534"/>
            <a:chExt cx="2933897" cy="167592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C83617A-BA0E-90C6-BE53-8AE519065B1E}"/>
                </a:ext>
              </a:extLst>
            </p:cNvPr>
            <p:cNvGrpSpPr/>
            <p:nvPr/>
          </p:nvGrpSpPr>
          <p:grpSpPr>
            <a:xfrm>
              <a:off x="369715" y="1462534"/>
              <a:ext cx="2933897" cy="1675919"/>
              <a:chOff x="186568" y="1771048"/>
              <a:chExt cx="3643939" cy="1991524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0D111E25-F0D6-7A5D-25E9-FE852865D457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1991524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A2976BB-C09D-05F4-F49F-0B7FE7C21728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Modell</a:t>
                </a:r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C79B299-6F53-5329-ACCA-DBF0E76F8272}"/>
                  </a:ext>
                </a:extLst>
              </p:cNvPr>
              <p:cNvSpPr/>
              <p:nvPr/>
            </p:nvSpPr>
            <p:spPr>
              <a:xfrm>
                <a:off x="186568" y="222755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9" name="Inhaltsplatzhalter 3">
              <a:extLst>
                <a:ext uri="{FF2B5EF4-FFF2-40B4-BE49-F238E27FC236}">
                  <a16:creationId xmlns:a16="http://schemas.microsoft.com/office/drawing/2014/main" id="{855AD67D-4278-9459-991F-11085B2413CC}"/>
                </a:ext>
              </a:extLst>
            </p:cNvPr>
            <p:cNvSpPr txBox="1">
              <a:spLocks/>
            </p:cNvSpPr>
            <p:nvPr/>
          </p:nvSpPr>
          <p:spPr>
            <a:xfrm>
              <a:off x="520796" y="2354468"/>
              <a:ext cx="2782816" cy="7839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Syntaktisch und modellsemantisch korrekt</a:t>
              </a:r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D2D4705-A65D-F4FE-7F14-517E6635165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299729" y="1382581"/>
            <a:ext cx="778322" cy="672921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1C33DB1-AA6D-929F-B715-37B36371E6A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299729" y="2055502"/>
            <a:ext cx="778322" cy="57633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313D91B-C5A5-C1F8-BE89-FB0565CD7986}"/>
              </a:ext>
            </a:extLst>
          </p:cNvPr>
          <p:cNvCxnSpPr>
            <a:cxnSpLocks/>
            <a:endCxn id="3076" idx="1"/>
          </p:cNvCxnSpPr>
          <p:nvPr/>
        </p:nvCxnSpPr>
        <p:spPr>
          <a:xfrm>
            <a:off x="3876541" y="1318187"/>
            <a:ext cx="899140" cy="668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D093D4E-0240-0CEA-CB50-EF5B51B1D1CC}"/>
              </a:ext>
            </a:extLst>
          </p:cNvPr>
          <p:cNvCxnSpPr>
            <a:cxnSpLocks/>
            <a:endCxn id="3076" idx="1"/>
          </p:cNvCxnSpPr>
          <p:nvPr/>
        </p:nvCxnSpPr>
        <p:spPr>
          <a:xfrm flipV="1">
            <a:off x="3825025" y="1986307"/>
            <a:ext cx="950656" cy="619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AB74E0A-70CD-2165-BA5D-F8A5C7E698FC}"/>
              </a:ext>
            </a:extLst>
          </p:cNvPr>
          <p:cNvCxnSpPr>
            <a:cxnSpLocks/>
            <a:stCxn id="3076" idx="3"/>
            <a:endCxn id="14" idx="2"/>
          </p:cNvCxnSpPr>
          <p:nvPr/>
        </p:nvCxnSpPr>
        <p:spPr>
          <a:xfrm flipV="1">
            <a:off x="6680681" y="1981825"/>
            <a:ext cx="1010569" cy="4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6" descr="Google Knowledge Graph by Eli Brumbaugh, via Behance | Knowledge graph,  Graphing, Graphic design class">
            <a:extLst>
              <a:ext uri="{FF2B5EF4-FFF2-40B4-BE49-F238E27FC236}">
                <a16:creationId xmlns:a16="http://schemas.microsoft.com/office/drawing/2014/main" id="{4F9751F0-01B5-B67F-2B7E-F228F40C9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2" t="18696" r="9531" b="17294"/>
          <a:stretch/>
        </p:blipFill>
        <p:spPr bwMode="auto">
          <a:xfrm>
            <a:off x="2816622" y="4533017"/>
            <a:ext cx="1356132" cy="108498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C55193A-B5F3-652D-2216-D1ADFFFD29BD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494688" y="2021983"/>
            <a:ext cx="1270495" cy="251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Gruppieren 1027">
            <a:extLst>
              <a:ext uri="{FF2B5EF4-FFF2-40B4-BE49-F238E27FC236}">
                <a16:creationId xmlns:a16="http://schemas.microsoft.com/office/drawing/2014/main" id="{F1FADE8C-A7F9-405A-354F-9C11633CF03A}"/>
              </a:ext>
            </a:extLst>
          </p:cNvPr>
          <p:cNvGrpSpPr/>
          <p:nvPr/>
        </p:nvGrpSpPr>
        <p:grpSpPr>
          <a:xfrm>
            <a:off x="7691250" y="1448900"/>
            <a:ext cx="2933897" cy="2324610"/>
            <a:chOff x="369715" y="1462534"/>
            <a:chExt cx="2933897" cy="2324610"/>
          </a:xfrm>
        </p:grpSpPr>
        <p:grpSp>
          <p:nvGrpSpPr>
            <p:cNvPr id="1029" name="Gruppieren 1028">
              <a:extLst>
                <a:ext uri="{FF2B5EF4-FFF2-40B4-BE49-F238E27FC236}">
                  <a16:creationId xmlns:a16="http://schemas.microsoft.com/office/drawing/2014/main" id="{A1D8C89F-D945-2759-FF5C-E5EDFBA208A3}"/>
                </a:ext>
              </a:extLst>
            </p:cNvPr>
            <p:cNvGrpSpPr/>
            <p:nvPr/>
          </p:nvGrpSpPr>
          <p:grpSpPr>
            <a:xfrm>
              <a:off x="369715" y="1462534"/>
              <a:ext cx="2933897" cy="2324610"/>
              <a:chOff x="186568" y="1771048"/>
              <a:chExt cx="3643939" cy="2762375"/>
            </a:xfrm>
          </p:grpSpPr>
          <p:sp>
            <p:nvSpPr>
              <p:cNvPr id="1032" name="Rechteck 1031">
                <a:extLst>
                  <a:ext uri="{FF2B5EF4-FFF2-40B4-BE49-F238E27FC236}">
                    <a16:creationId xmlns:a16="http://schemas.microsoft.com/office/drawing/2014/main" id="{85B53EB7-939E-28A1-47F0-DE8172965F8A}"/>
                  </a:ext>
                </a:extLst>
              </p:cNvPr>
              <p:cNvSpPr/>
              <p:nvPr/>
            </p:nvSpPr>
            <p:spPr>
              <a:xfrm>
                <a:off x="374507" y="1771048"/>
                <a:ext cx="3456000" cy="2762375"/>
              </a:xfrm>
              <a:prstGeom prst="rect">
                <a:avLst/>
              </a:prstGeom>
              <a:solidFill>
                <a:srgbClr val="E8EDF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33" name="Rechteck 1032">
                <a:extLst>
                  <a:ext uri="{FF2B5EF4-FFF2-40B4-BE49-F238E27FC236}">
                    <a16:creationId xmlns:a16="http://schemas.microsoft.com/office/drawing/2014/main" id="{0D05F6ED-82E9-33CF-3A4A-293D3630A265}"/>
                  </a:ext>
                </a:extLst>
              </p:cNvPr>
              <p:cNvSpPr/>
              <p:nvPr/>
            </p:nvSpPr>
            <p:spPr>
              <a:xfrm>
                <a:off x="374507" y="2077831"/>
                <a:ext cx="3456000" cy="62633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/>
                  <a:t>Model</a:t>
                </a:r>
              </a:p>
            </p:txBody>
          </p:sp>
          <p:sp>
            <p:nvSpPr>
              <p:cNvPr id="1034" name="Ellipse 1033">
                <a:extLst>
                  <a:ext uri="{FF2B5EF4-FFF2-40B4-BE49-F238E27FC236}">
                    <a16:creationId xmlns:a16="http://schemas.microsoft.com/office/drawing/2014/main" id="{571EB1E4-0E64-CFBD-FFC7-AAA21A81F79C}"/>
                  </a:ext>
                </a:extLst>
              </p:cNvPr>
              <p:cNvSpPr/>
              <p:nvPr/>
            </p:nvSpPr>
            <p:spPr>
              <a:xfrm>
                <a:off x="186568" y="2227558"/>
                <a:ext cx="375585" cy="360000"/>
              </a:xfrm>
              <a:prstGeom prst="ellipse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</p:grpSp>
        <p:sp>
          <p:nvSpPr>
            <p:cNvPr id="1031" name="Inhaltsplatzhalter 3">
              <a:extLst>
                <a:ext uri="{FF2B5EF4-FFF2-40B4-BE49-F238E27FC236}">
                  <a16:creationId xmlns:a16="http://schemas.microsoft.com/office/drawing/2014/main" id="{29D3D661-9000-EB68-5A88-C743DADA54F8}"/>
                </a:ext>
              </a:extLst>
            </p:cNvPr>
            <p:cNvSpPr txBox="1">
              <a:spLocks/>
            </p:cNvSpPr>
            <p:nvPr/>
          </p:nvSpPr>
          <p:spPr>
            <a:xfrm>
              <a:off x="520796" y="2354468"/>
              <a:ext cx="2782816" cy="78398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6"/>
                </a:buBlip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 err="1"/>
                <a:t>Syntactically</a:t>
              </a:r>
              <a:r>
                <a:rPr lang="de-DE" dirty="0"/>
                <a:t> and model-</a:t>
              </a:r>
              <a:r>
                <a:rPr lang="de-DE" dirty="0" err="1"/>
                <a:t>semantically</a:t>
              </a:r>
              <a:r>
                <a:rPr lang="de-DE" dirty="0"/>
                <a:t> </a:t>
              </a:r>
              <a:r>
                <a:rPr lang="de-DE" dirty="0" err="1"/>
                <a:t>correct</a:t>
              </a:r>
              <a:br>
                <a:rPr lang="de-DE" dirty="0"/>
              </a:br>
              <a:endParaRPr lang="de-DE" dirty="0"/>
            </a:p>
            <a:p>
              <a:r>
                <a:rPr lang="de-DE" dirty="0" err="1"/>
                <a:t>Semantically</a:t>
              </a:r>
              <a:r>
                <a:rPr lang="de-DE" dirty="0"/>
                <a:t> plausible (</a:t>
              </a:r>
              <a:r>
                <a:rPr lang="de-DE" dirty="0" err="1"/>
                <a:t>subject</a:t>
              </a:r>
              <a:r>
                <a:rPr lang="de-DE" dirty="0"/>
                <a:t> matter) </a:t>
              </a:r>
            </a:p>
          </p:txBody>
        </p:sp>
      </p:grp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30433108-E030-2033-720C-752A37DBCCC6}"/>
              </a:ext>
            </a:extLst>
          </p:cNvPr>
          <p:cNvSpPr txBox="1"/>
          <p:nvPr/>
        </p:nvSpPr>
        <p:spPr>
          <a:xfrm>
            <a:off x="3002141" y="5655409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 Condensed" panose="020B0502040204020203" pitchFamily="34" charset="0"/>
              </a:rPr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89014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8BCDA47-C2C2-963E-D985-C93CB193B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90988"/>
              </p:ext>
            </p:extLst>
          </p:nvPr>
        </p:nvGraphicFramePr>
        <p:xfrm>
          <a:off x="219228" y="1199946"/>
          <a:ext cx="6240346" cy="490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346">
                  <a:extLst>
                    <a:ext uri="{9D8B030D-6E8A-4147-A177-3AD203B41FA5}">
                      <a16:colId xmlns:a16="http://schemas.microsoft.com/office/drawing/2014/main" val="3492610456"/>
                    </a:ext>
                  </a:extLst>
                </a:gridCol>
              </a:tblGrid>
              <a:tr h="106836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49717"/>
                  </a:ext>
                </a:extLst>
              </a:tr>
              <a:tr h="384026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64187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ADF1CC26-55E9-7794-BCD8-B32FACD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b="1" dirty="0"/>
              <a:t>.5 </a:t>
            </a:r>
            <a:r>
              <a:rPr lang="de-DE" b="1" dirty="0" err="1"/>
              <a:t>Requirements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a </a:t>
            </a:r>
            <a:r>
              <a:rPr lang="de-DE" b="1" dirty="0" err="1"/>
              <a:t>meaningful</a:t>
            </a:r>
            <a:r>
              <a:rPr lang="de-DE" b="1" dirty="0"/>
              <a:t> EPC </a:t>
            </a:r>
            <a:r>
              <a:rPr lang="de-DE" b="1" dirty="0" err="1"/>
              <a:t>modeling</a:t>
            </a:r>
            <a:r>
              <a:rPr lang="de-DE" b="1" dirty="0"/>
              <a:t> </a:t>
            </a:r>
            <a:r>
              <a:rPr lang="de-DE" b="1" dirty="0" err="1"/>
              <a:t>exercise</a:t>
            </a:r>
            <a:br>
              <a:rPr lang="de-DE" b="1" dirty="0"/>
            </a:b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52B1A1-1072-DF55-0B8E-78CDE7A48EEB}"/>
              </a:ext>
            </a:extLst>
          </p:cNvPr>
          <p:cNvSpPr/>
          <p:nvPr/>
        </p:nvSpPr>
        <p:spPr>
          <a:xfrm>
            <a:off x="7208116" y="350647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12D13E-42B4-0F85-C8B7-8D30500D20DE}"/>
              </a:ext>
            </a:extLst>
          </p:cNvPr>
          <p:cNvSpPr txBox="1"/>
          <p:nvPr/>
        </p:nvSpPr>
        <p:spPr>
          <a:xfrm>
            <a:off x="219227" y="1299434"/>
            <a:ext cx="6262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Exercise</a:t>
            </a:r>
            <a:r>
              <a:rPr lang="de-DE" b="1" dirty="0"/>
              <a:t> </a:t>
            </a:r>
            <a:r>
              <a:rPr lang="de-DE" b="1" dirty="0" err="1"/>
              <a:t>definition</a:t>
            </a:r>
            <a:r>
              <a:rPr lang="de-DE" b="1" dirty="0"/>
              <a:t>:</a:t>
            </a:r>
          </a:p>
          <a:p>
            <a:pPr algn="ctr"/>
            <a:r>
              <a:rPr lang="en-US" dirty="0"/>
              <a:t>Model an event-driven process chain that represents the business process described in the text.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A15FC7-9651-21F0-6D45-CA354A8C65FF}"/>
              </a:ext>
            </a:extLst>
          </p:cNvPr>
          <p:cNvSpPr txBox="1"/>
          <p:nvPr/>
        </p:nvSpPr>
        <p:spPr>
          <a:xfrm>
            <a:off x="365244" y="2230584"/>
            <a:ext cx="59483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Natural </a:t>
            </a:r>
            <a:r>
              <a:rPr lang="de-DE" b="1" dirty="0" err="1"/>
              <a:t>language</a:t>
            </a:r>
            <a:r>
              <a:rPr lang="de-DE" b="1" dirty="0"/>
              <a:t> </a:t>
            </a:r>
            <a:r>
              <a:rPr lang="de-DE" b="1" dirty="0" err="1"/>
              <a:t>description</a:t>
            </a:r>
            <a:r>
              <a:rPr lang="de-DE" b="1" dirty="0"/>
              <a:t>:</a:t>
            </a:r>
            <a:br>
              <a:rPr lang="de-DE" b="1" dirty="0"/>
            </a:br>
            <a:endParaRPr lang="de-DE" b="1" dirty="0"/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The business process is started on the basis of a customer inquiry. This can be received by mail, fax, e-mail or telephone</a:t>
            </a:r>
            <a:r>
              <a:rPr lang="de-DE" sz="1400" dirty="0">
                <a:solidFill>
                  <a:srgbClr val="FF0000"/>
                </a:solidFill>
              </a:rPr>
              <a:t>.</a:t>
            </a:r>
            <a:r>
              <a:rPr lang="de-DE" sz="1400" dirty="0"/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If it is received by phone, the sales department prepares a written document that records the request (request fixation).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en-US" sz="1400" dirty="0">
                <a:solidFill>
                  <a:srgbClr val="0070C0"/>
                </a:solidFill>
              </a:rPr>
              <a:t>Regardless of the type of receipt, the central secretariat receives the request, checks it for formal correctness and then forwards it to the responsible sales area manager and the management.</a:t>
            </a:r>
          </a:p>
          <a:p>
            <a:pPr algn="ctr"/>
            <a:r>
              <a:rPr lang="en-US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sales area manager passes the request on to one of his sales engineers, who checks the feasibility of the offer. This initially concerns the requested range of services</a:t>
            </a:r>
            <a:r>
              <a:rPr lang="de-DE" sz="14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If this is not within the company's range of services, a rejection will be made</a:t>
            </a:r>
            <a:r>
              <a:rPr lang="de-DE" sz="14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rgbClr val="996600"/>
                </a:solidFill>
                <a:effectLst/>
                <a:latin typeface="Arial" panose="020B0604020202020204" pitchFamily="34" charset="0"/>
              </a:rPr>
              <a:t>If only parts of the requested services can be provided, partner companies are asked for support and involved either as cooperation partners or subcontractors.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If no suitable partners are found, the request is rejected.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FA9E25-A15E-9544-F69D-5ECF77115680}"/>
              </a:ext>
            </a:extLst>
          </p:cNvPr>
          <p:cNvSpPr/>
          <p:nvPr/>
        </p:nvSpPr>
        <p:spPr>
          <a:xfrm rot="10800000">
            <a:off x="6799344" y="350647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E172BB5-6C77-FE69-52D9-C83A37AE6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" t="784" r="5143"/>
          <a:stretch/>
        </p:blipFill>
        <p:spPr>
          <a:xfrm>
            <a:off x="7990680" y="914880"/>
            <a:ext cx="2812052" cy="519368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93A01C5-6251-65B5-E21E-1D7A52B71967}"/>
              </a:ext>
            </a:extLst>
          </p:cNvPr>
          <p:cNvSpPr/>
          <p:nvPr/>
        </p:nvSpPr>
        <p:spPr>
          <a:xfrm>
            <a:off x="8194803" y="1941922"/>
            <a:ext cx="2250095" cy="641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EEA5CC-ED1C-4E40-AE9C-EB927FC78D86}"/>
              </a:ext>
            </a:extLst>
          </p:cNvPr>
          <p:cNvSpPr/>
          <p:nvPr/>
        </p:nvSpPr>
        <p:spPr>
          <a:xfrm>
            <a:off x="8620582" y="1574276"/>
            <a:ext cx="608260" cy="367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0F6571-A109-52B5-6D4B-20CD64D310C2}"/>
              </a:ext>
            </a:extLst>
          </p:cNvPr>
          <p:cNvSpPr/>
          <p:nvPr/>
        </p:nvSpPr>
        <p:spPr>
          <a:xfrm>
            <a:off x="9443841" y="857081"/>
            <a:ext cx="608260" cy="367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72EE3A-274C-109F-4A05-3A448B7877DC}"/>
              </a:ext>
            </a:extLst>
          </p:cNvPr>
          <p:cNvSpPr/>
          <p:nvPr/>
        </p:nvSpPr>
        <p:spPr>
          <a:xfrm>
            <a:off x="9443840" y="1256962"/>
            <a:ext cx="1316107" cy="647251"/>
          </a:xfrm>
          <a:prstGeom prst="rect">
            <a:avLst/>
          </a:prstGeom>
          <a:noFill/>
          <a:ln w="19050">
            <a:solidFill>
              <a:srgbClr val="D799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B644E4-ECDD-7570-EDE7-D1A76F87D843}"/>
              </a:ext>
            </a:extLst>
          </p:cNvPr>
          <p:cNvSpPr/>
          <p:nvPr/>
        </p:nvSpPr>
        <p:spPr>
          <a:xfrm>
            <a:off x="8436744" y="2649689"/>
            <a:ext cx="2365988" cy="1318996"/>
          </a:xfrm>
          <a:prstGeom prst="rect">
            <a:avLst/>
          </a:prstGeom>
          <a:noFill/>
          <a:ln w="19050">
            <a:solidFill>
              <a:srgbClr val="4C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3D171E9-1A2E-F89D-55EB-426855778ECB}"/>
              </a:ext>
            </a:extLst>
          </p:cNvPr>
          <p:cNvSpPr/>
          <p:nvPr/>
        </p:nvSpPr>
        <p:spPr>
          <a:xfrm>
            <a:off x="8436744" y="4007630"/>
            <a:ext cx="2008154" cy="1431636"/>
          </a:xfrm>
          <a:prstGeom prst="rect">
            <a:avLst/>
          </a:prstGeom>
          <a:noFill/>
          <a:ln w="19050">
            <a:solidFill>
              <a:srgbClr val="C9C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0F3ABD-1D9E-7AB7-6797-E86DB13C9542}"/>
              </a:ext>
            </a:extLst>
          </p:cNvPr>
          <p:cNvSpPr/>
          <p:nvPr/>
        </p:nvSpPr>
        <p:spPr>
          <a:xfrm>
            <a:off x="7968316" y="5759297"/>
            <a:ext cx="608260" cy="36764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C1EE11-236F-3F9E-2BD6-321E32556135}"/>
              </a:ext>
            </a:extLst>
          </p:cNvPr>
          <p:cNvSpPr/>
          <p:nvPr/>
        </p:nvSpPr>
        <p:spPr>
          <a:xfrm>
            <a:off x="9044001" y="5750110"/>
            <a:ext cx="608260" cy="367646"/>
          </a:xfrm>
          <a:prstGeom prst="rect">
            <a:avLst/>
          </a:prstGeom>
          <a:noFill/>
          <a:ln w="1905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59F8CC6-0D4E-1982-E832-BBC70F19259B}"/>
              </a:ext>
            </a:extLst>
          </p:cNvPr>
          <p:cNvSpPr/>
          <p:nvPr/>
        </p:nvSpPr>
        <p:spPr>
          <a:xfrm>
            <a:off x="9869576" y="5759297"/>
            <a:ext cx="608260" cy="367646"/>
          </a:xfrm>
          <a:prstGeom prst="rect">
            <a:avLst/>
          </a:prstGeom>
          <a:noFill/>
          <a:ln w="190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90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A033859-FA8B-937F-749A-2FB53786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8" y="2840214"/>
            <a:ext cx="5589673" cy="1000771"/>
          </a:xfrm>
          <a:prstGeom prst="rect">
            <a:avLst/>
          </a:prstGeom>
        </p:spPr>
      </p:pic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E8BCDA47-C2C2-963E-D985-C93CB193BCE8}"/>
              </a:ext>
            </a:extLst>
          </p:cNvPr>
          <p:cNvGraphicFramePr>
            <a:graphicFrameLocks noGrp="1"/>
          </p:cNvGraphicFramePr>
          <p:nvPr/>
        </p:nvGraphicFramePr>
        <p:xfrm>
          <a:off x="188536" y="1216408"/>
          <a:ext cx="6183984" cy="487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84">
                  <a:extLst>
                    <a:ext uri="{9D8B030D-6E8A-4147-A177-3AD203B41FA5}">
                      <a16:colId xmlns:a16="http://schemas.microsoft.com/office/drawing/2014/main" val="3492610456"/>
                    </a:ext>
                  </a:extLst>
                </a:gridCol>
              </a:tblGrid>
              <a:tr h="136610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449717"/>
                  </a:ext>
                </a:extLst>
              </a:tr>
              <a:tr h="120454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747341"/>
                  </a:ext>
                </a:extLst>
              </a:tr>
              <a:tr h="23035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164187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7B90CF8E-BA7B-B2F5-BC21-BC4AB2363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8" b="4643"/>
          <a:stretch/>
        </p:blipFill>
        <p:spPr>
          <a:xfrm>
            <a:off x="217911" y="4039434"/>
            <a:ext cx="6118609" cy="1975877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DF1CC26-55E9-7794-BCD8-B32FACDC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3.6.1 </a:t>
            </a:r>
            <a:r>
              <a:rPr lang="de-DE" b="1" dirty="0" err="1"/>
              <a:t>Requirements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a </a:t>
            </a:r>
            <a:r>
              <a:rPr lang="de-DE" b="1" dirty="0" err="1"/>
              <a:t>meaningful</a:t>
            </a:r>
            <a:r>
              <a:rPr lang="de-DE" b="1" dirty="0"/>
              <a:t> SQL-</a:t>
            </a:r>
            <a:r>
              <a:rPr lang="de-DE" b="1" dirty="0" err="1"/>
              <a:t>query</a:t>
            </a:r>
            <a:r>
              <a:rPr lang="de-DE" b="1" dirty="0"/>
              <a:t> </a:t>
            </a:r>
            <a:r>
              <a:rPr lang="de-DE" b="1" dirty="0" err="1"/>
              <a:t>exercise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ECEE47-1E29-5F04-4F66-00DB4EDD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928" y="1719777"/>
            <a:ext cx="3569341" cy="21212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52B1A1-1072-DF55-0B8E-78CDE7A48EEB}"/>
              </a:ext>
            </a:extLst>
          </p:cNvPr>
          <p:cNvSpPr/>
          <p:nvPr/>
        </p:nvSpPr>
        <p:spPr>
          <a:xfrm>
            <a:off x="6963021" y="468482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12D13E-42B4-0F85-C8B7-8D30500D20DE}"/>
              </a:ext>
            </a:extLst>
          </p:cNvPr>
          <p:cNvSpPr txBox="1"/>
          <p:nvPr/>
        </p:nvSpPr>
        <p:spPr>
          <a:xfrm>
            <a:off x="217911" y="1280297"/>
            <a:ext cx="611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Exercise</a:t>
            </a:r>
            <a:r>
              <a:rPr lang="de-DE" b="1" dirty="0"/>
              <a:t> </a:t>
            </a:r>
            <a:r>
              <a:rPr lang="de-DE" b="1" dirty="0" err="1"/>
              <a:t>definition</a:t>
            </a:r>
            <a:r>
              <a:rPr lang="de-DE" b="1" dirty="0"/>
              <a:t>:</a:t>
            </a:r>
          </a:p>
          <a:p>
            <a:pPr algn="ctr"/>
            <a:r>
              <a:rPr lang="en-US" dirty="0"/>
              <a:t>Write an SQL query that extracts the information </a:t>
            </a:r>
          </a:p>
          <a:p>
            <a:pPr algn="ctr"/>
            <a:r>
              <a:rPr lang="en-US" dirty="0"/>
              <a:t>described in the text from the database shown below.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A15FC7-9651-21F0-6D45-CA354A8C65FF}"/>
              </a:ext>
            </a:extLst>
          </p:cNvPr>
          <p:cNvSpPr txBox="1"/>
          <p:nvPr/>
        </p:nvSpPr>
        <p:spPr>
          <a:xfrm>
            <a:off x="1618424" y="2537188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Natural </a:t>
            </a:r>
            <a:r>
              <a:rPr lang="de-DE" b="1" dirty="0" err="1"/>
              <a:t>language</a:t>
            </a:r>
            <a:r>
              <a:rPr lang="de-DE" b="1" dirty="0"/>
              <a:t> </a:t>
            </a:r>
            <a:r>
              <a:rPr lang="de-DE" b="1" dirty="0" err="1"/>
              <a:t>description</a:t>
            </a:r>
            <a:r>
              <a:rPr lang="de-DE" b="1" dirty="0"/>
              <a:t>: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96174-3509-A3C4-F25F-DFC8191676B2}"/>
              </a:ext>
            </a:extLst>
          </p:cNvPr>
          <p:cNvSpPr txBox="1"/>
          <p:nvPr/>
        </p:nvSpPr>
        <p:spPr>
          <a:xfrm>
            <a:off x="2233975" y="37548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Database </a:t>
            </a:r>
            <a:r>
              <a:rPr lang="de-DE" b="1" dirty="0" err="1"/>
              <a:t>schema</a:t>
            </a:r>
            <a:r>
              <a:rPr lang="de-DE" b="1" dirty="0"/>
              <a:t>: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598E885-3DD7-CF28-CB3F-C13CB9C77E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0" t="3446" r="1123" b="1515"/>
          <a:stretch/>
        </p:blipFill>
        <p:spPr>
          <a:xfrm>
            <a:off x="7648274" y="3869062"/>
            <a:ext cx="4325815" cy="2273291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EFA9E25-A15E-9544-F69D-5ECF77115680}"/>
              </a:ext>
            </a:extLst>
          </p:cNvPr>
          <p:cNvSpPr/>
          <p:nvPr/>
        </p:nvSpPr>
        <p:spPr>
          <a:xfrm rot="10800000">
            <a:off x="6554249" y="468482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FB98797-353F-B227-725E-06921E2A346E}"/>
              </a:ext>
            </a:extLst>
          </p:cNvPr>
          <p:cNvSpPr/>
          <p:nvPr/>
        </p:nvSpPr>
        <p:spPr>
          <a:xfrm>
            <a:off x="6904021" y="2827358"/>
            <a:ext cx="61888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AEF5195-5D2F-F061-BB68-B06012E221E6}"/>
              </a:ext>
            </a:extLst>
          </p:cNvPr>
          <p:cNvSpPr/>
          <p:nvPr/>
        </p:nvSpPr>
        <p:spPr>
          <a:xfrm rot="10800000">
            <a:off x="6495249" y="2827358"/>
            <a:ext cx="641610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7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1F0EB4-A2BF-4204-AD63-60EF19F0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Digression - </a:t>
            </a:r>
            <a:r>
              <a:rPr lang="de-DE" dirty="0" err="1"/>
              <a:t>Limitations</a:t>
            </a:r>
            <a:r>
              <a:rPr lang="de-DE" dirty="0"/>
              <a:t> on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1.1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5074D97-F861-4747-AA8E-959E0ACB2AE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73649728"/>
              </p:ext>
            </p:extLst>
          </p:nvPr>
        </p:nvGraphicFramePr>
        <p:xfrm>
          <a:off x="7562430" y="922128"/>
          <a:ext cx="417185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090995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76296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694674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</a:tblGrid>
              <a:tr h="223607">
                <a:tc gridSpan="4"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PatientCondition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40715"/>
                  </a:ext>
                </a:extLst>
              </a:tr>
              <a:tr h="22360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PatientID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Entry date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Recovered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14.04.2020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01.06.2021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21.08.2021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05.12.2020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  <a:tr h="20124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01.01.2022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53850"/>
                  </a:ext>
                </a:extLst>
              </a:tr>
            </a:tbl>
          </a:graphicData>
        </a:graphic>
      </p:graphicFrame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92B619ED-630C-4B32-9115-B7A1CBBA9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701474"/>
              </p:ext>
            </p:extLst>
          </p:nvPr>
        </p:nvGraphicFramePr>
        <p:xfrm>
          <a:off x="1236211" y="1196448"/>
          <a:ext cx="515872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18776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7929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  <a:gridCol w="1138408">
                  <a:extLst>
                    <a:ext uri="{9D8B030D-6E8A-4147-A177-3AD203B41FA5}">
                      <a16:colId xmlns:a16="http://schemas.microsoft.com/office/drawing/2014/main" val="1097838760"/>
                    </a:ext>
                  </a:extLst>
                </a:gridCol>
              </a:tblGrid>
              <a:tr h="259229">
                <a:tc gridSpan="5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Surname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01.01.2000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31.12.1999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Räubertochter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Ronja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03.02.1952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04.05.1965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</a:tbl>
          </a:graphicData>
        </a:graphic>
      </p:graphicFrame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B86ED8FE-D675-45DA-B12E-9C91185F960A}"/>
              </a:ext>
            </a:extLst>
          </p:cNvPr>
          <p:cNvSpPr txBox="1">
            <a:spLocks/>
          </p:cNvSpPr>
          <p:nvPr/>
        </p:nvSpPr>
        <p:spPr>
          <a:xfrm>
            <a:off x="831209" y="3582308"/>
            <a:ext cx="8964377" cy="2448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r>
              <a:rPr lang="de-DE" kern="0" dirty="0" err="1"/>
              <a:t>Which</a:t>
            </a:r>
            <a:r>
              <a:rPr lang="de-DE" kern="0" dirty="0"/>
              <a:t> </a:t>
            </a:r>
            <a:r>
              <a:rPr lang="de-DE" kern="0" dirty="0" err="1"/>
              <a:t>patients</a:t>
            </a:r>
            <a:r>
              <a:rPr lang="de-DE" kern="0" dirty="0"/>
              <a:t> </a:t>
            </a:r>
            <a:r>
              <a:rPr lang="de-DE" kern="0" dirty="0" err="1"/>
              <a:t>were</a:t>
            </a:r>
            <a:r>
              <a:rPr lang="de-DE" kern="0" dirty="0"/>
              <a:t> </a:t>
            </a:r>
            <a:r>
              <a:rPr lang="de-DE" kern="0" dirty="0" err="1"/>
              <a:t>infected</a:t>
            </a:r>
            <a:r>
              <a:rPr lang="de-DE" kern="0" dirty="0"/>
              <a:t>, </a:t>
            </a:r>
            <a:r>
              <a:rPr lang="de-DE" kern="0" dirty="0" err="1"/>
              <a:t>despite</a:t>
            </a:r>
            <a:r>
              <a:rPr lang="de-DE" kern="0" dirty="0"/>
              <a:t> </a:t>
            </a:r>
            <a:r>
              <a:rPr lang="de-DE" kern="0" dirty="0" err="1"/>
              <a:t>being</a:t>
            </a:r>
            <a:r>
              <a:rPr lang="de-DE" kern="0" dirty="0"/>
              <a:t> </a:t>
            </a:r>
            <a:r>
              <a:rPr lang="de-DE" kern="0" dirty="0" err="1"/>
              <a:t>vaccinated</a:t>
            </a:r>
            <a:r>
              <a:rPr lang="de-DE" kern="0" dirty="0"/>
              <a:t>?</a:t>
            </a:r>
          </a:p>
          <a:p>
            <a:r>
              <a:rPr lang="de-DE" kern="0" dirty="0"/>
              <a:t>SQL-Abfrage:</a:t>
            </a:r>
          </a:p>
          <a:p>
            <a:pPr marL="0" indent="0">
              <a:buNone/>
            </a:pPr>
            <a:r>
              <a:rPr lang="de-DE" sz="1600" kern="0" dirty="0"/>
              <a:t>SELECT </a:t>
            </a:r>
            <a:r>
              <a:rPr lang="de-DE" sz="1600" kern="0" dirty="0" err="1"/>
              <a:t>p.Surname</a:t>
            </a:r>
            <a:r>
              <a:rPr lang="de-DE" sz="1600" kern="0" dirty="0"/>
              <a:t>, </a:t>
            </a:r>
            <a:r>
              <a:rPr lang="de-DE" sz="1600" kern="0" dirty="0" err="1"/>
              <a:t>p.Name</a:t>
            </a:r>
            <a:r>
              <a:rPr lang="de-DE" sz="1600" kern="0" dirty="0"/>
              <a:t> FROM Patient AS p</a:t>
            </a:r>
          </a:p>
          <a:p>
            <a:pPr marL="0" indent="0">
              <a:buNone/>
            </a:pPr>
            <a:r>
              <a:rPr lang="de-DE" sz="1600" kern="0" dirty="0"/>
              <a:t>JOIN </a:t>
            </a:r>
            <a:r>
              <a:rPr lang="de-DE" sz="1600" kern="0" dirty="0" err="1"/>
              <a:t>PatientCondition</a:t>
            </a:r>
            <a:r>
              <a:rPr lang="de-DE" sz="1600" kern="0" dirty="0"/>
              <a:t> AS </a:t>
            </a:r>
            <a:r>
              <a:rPr lang="de-DE" sz="1600" kern="0" dirty="0" err="1"/>
              <a:t>pz</a:t>
            </a:r>
            <a:r>
              <a:rPr lang="de-DE" sz="1600" kern="0" dirty="0"/>
              <a:t> ON p.ID = </a:t>
            </a:r>
            <a:r>
              <a:rPr lang="de-DE" sz="1600" kern="0" dirty="0" err="1"/>
              <a:t>pz</a:t>
            </a:r>
            <a:r>
              <a:rPr lang="de-DE" sz="1600" kern="0" dirty="0"/>
              <a:t>. </a:t>
            </a:r>
            <a:r>
              <a:rPr lang="de-DE" sz="1600" kern="0" dirty="0" err="1"/>
              <a:t>PatientID</a:t>
            </a:r>
            <a:endParaRPr lang="de-DE" sz="1600" kern="0" dirty="0"/>
          </a:p>
          <a:p>
            <a:pPr marL="0" indent="0">
              <a:buNone/>
            </a:pPr>
            <a:r>
              <a:rPr lang="de-DE" sz="1600" kern="0" dirty="0"/>
              <a:t>WHERE </a:t>
            </a:r>
            <a:r>
              <a:rPr lang="de-DE" sz="1600" kern="0" dirty="0" err="1"/>
              <a:t>pz.Status</a:t>
            </a:r>
            <a:r>
              <a:rPr lang="de-DE" sz="1600" kern="0" dirty="0"/>
              <a:t> = ‘</a:t>
            </a:r>
            <a:r>
              <a:rPr lang="de-DE" sz="1600" kern="0" dirty="0" err="1"/>
              <a:t>Infected</a:t>
            </a:r>
            <a:r>
              <a:rPr lang="de-DE" sz="1600" kern="0" dirty="0"/>
              <a:t>‘ </a:t>
            </a:r>
          </a:p>
          <a:p>
            <a:pPr marL="0" indent="0">
              <a:buNone/>
            </a:pPr>
            <a:r>
              <a:rPr lang="de-DE" sz="1600" kern="0" dirty="0"/>
              <a:t>AND </a:t>
            </a:r>
            <a:r>
              <a:rPr lang="de-DE" sz="1600" kern="0" dirty="0" err="1"/>
              <a:t>pz.PatientID</a:t>
            </a:r>
            <a:r>
              <a:rPr lang="de-DE" sz="1600" kern="0" dirty="0"/>
              <a:t> IN</a:t>
            </a:r>
          </a:p>
          <a:p>
            <a:pPr marL="0" indent="0">
              <a:buNone/>
            </a:pPr>
            <a:r>
              <a:rPr lang="de-DE" sz="1600" kern="0" dirty="0"/>
              <a:t>	(SELECT </a:t>
            </a:r>
            <a:r>
              <a:rPr lang="de-DE" sz="1600" kern="0" dirty="0" err="1"/>
              <a:t>PatientID</a:t>
            </a:r>
            <a:r>
              <a:rPr lang="de-DE" sz="1600" kern="0" dirty="0"/>
              <a:t> FROM </a:t>
            </a:r>
            <a:r>
              <a:rPr lang="de-DE" sz="1600" kern="0" dirty="0" err="1"/>
              <a:t>PatientenCondition</a:t>
            </a:r>
            <a:endParaRPr lang="de-DE" sz="1600" kern="0" dirty="0"/>
          </a:p>
          <a:p>
            <a:pPr marL="0" indent="0">
              <a:buNone/>
            </a:pPr>
            <a:r>
              <a:rPr lang="de-DE" sz="1600" kern="0" dirty="0"/>
              <a:t>	WHERE Status = ‘</a:t>
            </a:r>
            <a:r>
              <a:rPr lang="de-DE" sz="1600" kern="0" dirty="0" err="1"/>
              <a:t>Vaccinated</a:t>
            </a:r>
            <a:r>
              <a:rPr lang="de-DE" sz="1600" kern="0" dirty="0"/>
              <a:t>‘ AND „Entry date“ &lt; </a:t>
            </a:r>
            <a:r>
              <a:rPr lang="de-DE" sz="1600" kern="0" dirty="0" err="1"/>
              <a:t>pz</a:t>
            </a:r>
            <a:r>
              <a:rPr lang="de-DE" sz="1600" kern="0" dirty="0"/>
              <a:t>.„Entry date“);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C2B321-138B-4AB6-BBE2-9FB0EDCA36C8}"/>
              </a:ext>
            </a:extLst>
          </p:cNvPr>
          <p:cNvGrpSpPr/>
          <p:nvPr/>
        </p:nvGrpSpPr>
        <p:grpSpPr>
          <a:xfrm>
            <a:off x="1186060" y="2810787"/>
            <a:ext cx="6924999" cy="559590"/>
            <a:chOff x="1186060" y="2810787"/>
            <a:chExt cx="6924999" cy="55959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88718F7-833D-4ED2-8506-8D150FA8C5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A4403B7F-BB7F-4152-933B-CA6169FB8E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3212976"/>
              <a:ext cx="62780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8FA6FB4B-D18D-444E-AE5E-09ADA06746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52184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7665773-91B8-40AE-A60C-501D5300DA25}"/>
                </a:ext>
              </a:extLst>
            </p:cNvPr>
            <p:cNvSpPr txBox="1"/>
            <p:nvPr/>
          </p:nvSpPr>
          <p:spPr>
            <a:xfrm>
              <a:off x="1186060" y="300104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4CCF3A4-9992-44E5-A41A-A5B573A89B7C}"/>
                </a:ext>
              </a:extLst>
            </p:cNvPr>
            <p:cNvSpPr txBox="1"/>
            <p:nvPr/>
          </p:nvSpPr>
          <p:spPr>
            <a:xfrm>
              <a:off x="7823027" y="29712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n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721D232-1EF7-4F6E-85A4-A95E47A46BB5}"/>
                </a:ext>
              </a:extLst>
            </p:cNvPr>
            <p:cNvSpPr txBox="1"/>
            <p:nvPr/>
          </p:nvSpPr>
          <p:spPr>
            <a:xfrm rot="16200000">
              <a:off x="7608163" y="280091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&lt;</a:t>
              </a:r>
            </a:p>
          </p:txBody>
        </p:sp>
      </p:grpSp>
      <p:graphicFrame>
        <p:nvGraphicFramePr>
          <p:cNvPr id="26" name="Inhaltsplatzhalter 4">
            <a:extLst>
              <a:ext uri="{FF2B5EF4-FFF2-40B4-BE49-F238E27FC236}">
                <a16:creationId xmlns:a16="http://schemas.microsoft.com/office/drawing/2014/main" id="{9388A1DA-DCE3-4ECE-976D-5BAE2009C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5659"/>
              </p:ext>
            </p:extLst>
          </p:nvPr>
        </p:nvGraphicFramePr>
        <p:xfrm>
          <a:off x="8804444" y="4098327"/>
          <a:ext cx="216706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7929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Surname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7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4740B00D-2E12-4800-9DFF-B9DB70EF1AAC}"/>
              </a:ext>
            </a:extLst>
          </p:cNvPr>
          <p:cNvSpPr txBox="1">
            <a:spLocks/>
          </p:cNvSpPr>
          <p:nvPr/>
        </p:nvSpPr>
        <p:spPr>
          <a:xfrm>
            <a:off x="6674894" y="1348575"/>
            <a:ext cx="5520000" cy="2376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endParaRPr lang="de-DE" sz="1600" kern="0" dirty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endParaRPr lang="de-DE" sz="1600" kern="0" dirty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endParaRPr lang="de-DE" sz="1600" kern="0" dirty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endParaRPr lang="de-DE" sz="1600" kern="0" dirty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r>
              <a:rPr lang="de-DE" sz="1600" kern="0" dirty="0">
                <a:solidFill>
                  <a:srgbClr val="00B050"/>
                </a:solidFill>
              </a:rPr>
              <a:t>	</a:t>
            </a:r>
          </a:p>
          <a:p>
            <a:pPr marL="0" indent="0">
              <a:buFontTx/>
              <a:buNone/>
            </a:pPr>
            <a:endParaRPr lang="de-DE" sz="1600" kern="0" dirty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r>
              <a:rPr lang="de-DE" sz="1600" kern="0" dirty="0">
                <a:solidFill>
                  <a:srgbClr val="00B050"/>
                </a:solidFill>
              </a:rPr>
              <a:t>	AND Erfassungsdatum &lt; </a:t>
            </a:r>
            <a:r>
              <a:rPr lang="de-DE" sz="1600" kern="0" dirty="0" err="1">
                <a:solidFill>
                  <a:srgbClr val="00B050"/>
                </a:solidFill>
              </a:rPr>
              <a:t>pz.Erfassungsdatum</a:t>
            </a:r>
            <a:endParaRPr lang="de-DE" sz="1800" kern="0" dirty="0">
              <a:solidFill>
                <a:srgbClr val="00B050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54D791-062D-48E0-9C5C-975DA8E1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Digression - </a:t>
            </a:r>
            <a:r>
              <a:rPr lang="de-DE" dirty="0" err="1"/>
              <a:t>Limitations</a:t>
            </a:r>
            <a:r>
              <a:rPr lang="de-DE" dirty="0"/>
              <a:t> on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1.2</a:t>
            </a:r>
            <a:br>
              <a:rPr lang="de-DE" dirty="0"/>
            </a:b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47DFF25-874F-4795-88EC-128E96B430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72263" y="1052513"/>
            <a:ext cx="5519737" cy="23764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de-DE" sz="1600" dirty="0">
                <a:solidFill>
                  <a:srgbClr val="0070C0"/>
                </a:solidFill>
              </a:rPr>
              <a:t>SELECT </a:t>
            </a:r>
            <a:r>
              <a:rPr lang="de-DE" sz="1600" dirty="0" err="1">
                <a:solidFill>
                  <a:srgbClr val="0070C0"/>
                </a:solidFill>
              </a:rPr>
              <a:t>p.Name</a:t>
            </a:r>
            <a:r>
              <a:rPr lang="de-DE" sz="1600" dirty="0">
                <a:solidFill>
                  <a:srgbClr val="0070C0"/>
                </a:solidFill>
              </a:rPr>
              <a:t>, </a:t>
            </a:r>
            <a:r>
              <a:rPr lang="de-DE" sz="1600" dirty="0" err="1">
                <a:solidFill>
                  <a:srgbClr val="0070C0"/>
                </a:solidFill>
              </a:rPr>
              <a:t>p.Vorname</a:t>
            </a:r>
            <a:r>
              <a:rPr lang="de-DE" sz="1600" dirty="0">
                <a:solidFill>
                  <a:srgbClr val="0070C0"/>
                </a:solidFill>
              </a:rPr>
              <a:t> FROM Patient AS p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195F1"/>
                </a:solidFill>
              </a:rPr>
              <a:t>JOIN Patientenzustand</a:t>
            </a:r>
            <a:r>
              <a:rPr lang="de-DE" sz="1600" dirty="0"/>
              <a:t> AS </a:t>
            </a:r>
            <a:r>
              <a:rPr lang="de-DE" sz="1600" dirty="0" err="1"/>
              <a:t>pz</a:t>
            </a:r>
            <a:r>
              <a:rPr lang="de-DE" sz="1600" dirty="0"/>
              <a:t> ON p.ID = </a:t>
            </a:r>
            <a:r>
              <a:rPr lang="de-DE" sz="1600" dirty="0" err="1"/>
              <a:t>pz.PatientenID</a:t>
            </a:r>
            <a:endParaRPr lang="de-DE" sz="1600" dirty="0"/>
          </a:p>
          <a:p>
            <a:pPr marL="0" indent="0">
              <a:buNone/>
            </a:pPr>
            <a:r>
              <a:rPr lang="de-DE" sz="1600" dirty="0">
                <a:solidFill>
                  <a:srgbClr val="9E9E9E"/>
                </a:solidFill>
              </a:rPr>
              <a:t>WHERE </a:t>
            </a:r>
            <a:r>
              <a:rPr lang="de-DE" sz="1600" dirty="0" err="1">
                <a:solidFill>
                  <a:srgbClr val="9E9E9E"/>
                </a:solidFill>
              </a:rPr>
              <a:t>pz.Status</a:t>
            </a:r>
            <a:r>
              <a:rPr lang="de-DE" sz="1600" dirty="0">
                <a:solidFill>
                  <a:srgbClr val="9E9E9E"/>
                </a:solidFill>
              </a:rPr>
              <a:t> = ‘Infiziert‘ 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F0000"/>
                </a:solidFill>
              </a:rPr>
              <a:t>AND </a:t>
            </a:r>
            <a:r>
              <a:rPr lang="de-DE" sz="1600" dirty="0" err="1">
                <a:solidFill>
                  <a:srgbClr val="FF0000"/>
                </a:solidFill>
              </a:rPr>
              <a:t>pz.PatientenID</a:t>
            </a:r>
            <a:r>
              <a:rPr lang="de-DE" sz="1600" dirty="0">
                <a:solidFill>
                  <a:srgbClr val="FF0000"/>
                </a:solidFill>
              </a:rPr>
              <a:t> IN</a:t>
            </a:r>
          </a:p>
          <a:p>
            <a:pPr marL="0" indent="0">
              <a:buNone/>
            </a:pPr>
            <a:r>
              <a:rPr lang="de-DE" sz="1600" dirty="0"/>
              <a:t>	</a:t>
            </a:r>
            <a:r>
              <a:rPr lang="de-DE" sz="1600" dirty="0">
                <a:solidFill>
                  <a:srgbClr val="56CBF5"/>
                </a:solidFill>
              </a:rPr>
              <a:t>(</a:t>
            </a:r>
            <a:r>
              <a:rPr lang="de-DE" sz="1600" dirty="0"/>
              <a:t>SELECT </a:t>
            </a:r>
            <a:r>
              <a:rPr lang="de-DE" sz="1600" dirty="0" err="1"/>
              <a:t>PatientenID</a:t>
            </a:r>
            <a:r>
              <a:rPr lang="de-DE" sz="1600" dirty="0"/>
              <a:t> FROM Patientenzustand 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56CBF5"/>
                </a:solidFill>
              </a:rPr>
              <a:t>	WHERE Status = ‘Geimpft‘</a:t>
            </a:r>
            <a:r>
              <a:rPr lang="de-DE" sz="1600" dirty="0"/>
              <a:t> 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B050"/>
                </a:solidFill>
              </a:rPr>
              <a:t>	AND Erfassungsdatum &lt; </a:t>
            </a:r>
            <a:r>
              <a:rPr lang="de-DE" sz="1600" dirty="0" err="1">
                <a:solidFill>
                  <a:srgbClr val="00B050"/>
                </a:solidFill>
              </a:rPr>
              <a:t>pz.Erfassungsdatum</a:t>
            </a:r>
            <a:r>
              <a:rPr lang="de-DE" sz="1600" dirty="0">
                <a:solidFill>
                  <a:srgbClr val="56CBF5"/>
                </a:solidFill>
              </a:rPr>
              <a:t>)</a:t>
            </a:r>
            <a:r>
              <a:rPr lang="de-DE" sz="1600" dirty="0"/>
              <a:t>;</a:t>
            </a:r>
            <a:endParaRPr lang="de-DE" sz="18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28B9FB6F-86CC-4F5D-B18F-BE7C7E780F2E}"/>
              </a:ext>
            </a:extLst>
          </p:cNvPr>
          <p:cNvSpPr txBox="1">
            <a:spLocks/>
          </p:cNvSpPr>
          <p:nvPr/>
        </p:nvSpPr>
        <p:spPr>
          <a:xfrm>
            <a:off x="623392" y="980728"/>
            <a:ext cx="5256584" cy="25202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solidFill>
                  <a:srgbClr val="F195F1"/>
                </a:solidFill>
              </a:rPr>
              <a:t>Create the intersection that contains the corresponding entries of the two tables "Patient" and "Patient condition". </a:t>
            </a:r>
            <a:r>
              <a:rPr lang="en-US" sz="1800" kern="0" dirty="0">
                <a:solidFill>
                  <a:srgbClr val="0070C0"/>
                </a:solidFill>
              </a:rPr>
              <a:t>Output the columns "Name" and "First name".</a:t>
            </a:r>
            <a:r>
              <a:rPr lang="en-US" sz="1800" kern="0" dirty="0"/>
              <a:t> </a:t>
            </a:r>
            <a:r>
              <a:rPr lang="en-US" sz="1800" kern="0" dirty="0">
                <a:solidFill>
                  <a:srgbClr val="9E9E9E"/>
                </a:solidFill>
              </a:rPr>
              <a:t>Only data for which "State" is "Infected"</a:t>
            </a:r>
            <a:r>
              <a:rPr lang="en-US" sz="1800" kern="0" dirty="0"/>
              <a:t> </a:t>
            </a:r>
            <a:r>
              <a:rPr lang="en-US" sz="1800" kern="0" dirty="0">
                <a:solidFill>
                  <a:srgbClr val="FF0000"/>
                </a:solidFill>
              </a:rPr>
              <a:t>and the values of "ID"</a:t>
            </a:r>
            <a:r>
              <a:rPr lang="en-US" sz="1800" kern="0" dirty="0"/>
              <a:t> </a:t>
            </a:r>
            <a:r>
              <a:rPr lang="en-US" sz="1800" kern="0" dirty="0">
                <a:solidFill>
                  <a:srgbClr val="00B0F0"/>
                </a:solidFill>
              </a:rPr>
              <a:t>are in a subset, for which "State" is "Vaccinated" </a:t>
            </a:r>
            <a:r>
              <a:rPr lang="en-US" sz="1800" kern="0" dirty="0">
                <a:solidFill>
                  <a:srgbClr val="00B050"/>
                </a:solidFill>
              </a:rPr>
              <a:t>and "Entry date" is smaller than "Entry date" of the superset are to be output.</a:t>
            </a:r>
            <a:endParaRPr lang="de-DE" sz="1800" kern="0" dirty="0">
              <a:solidFill>
                <a:srgbClr val="00B050"/>
              </a:solidFill>
            </a:endParaRP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069DA629-0994-4A1B-B29D-268E8C80848B}"/>
              </a:ext>
            </a:extLst>
          </p:cNvPr>
          <p:cNvSpPr txBox="1">
            <a:spLocks/>
          </p:cNvSpPr>
          <p:nvPr/>
        </p:nvSpPr>
        <p:spPr>
          <a:xfrm>
            <a:off x="576000" y="3861048"/>
            <a:ext cx="5256584" cy="10288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Find the surname and first name of the patients who have the status 'Vaccinated' and subsequently the status 'Infected'.</a:t>
            </a:r>
            <a:endParaRPr lang="de-DE" sz="1800" kern="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3828327B-1810-4FE2-AE6D-30DCD82A7C06}"/>
              </a:ext>
            </a:extLst>
          </p:cNvPr>
          <p:cNvSpPr txBox="1">
            <a:spLocks/>
          </p:cNvSpPr>
          <p:nvPr/>
        </p:nvSpPr>
        <p:spPr>
          <a:xfrm>
            <a:off x="576000" y="5219442"/>
            <a:ext cx="5256584" cy="5309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Which patients were infected despite vaccination?</a:t>
            </a:r>
            <a:endParaRPr lang="de-DE" sz="1800" kern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4865A3-9662-465C-AD8C-226D18D9B32C}"/>
              </a:ext>
            </a:extLst>
          </p:cNvPr>
          <p:cNvSpPr txBox="1"/>
          <p:nvPr/>
        </p:nvSpPr>
        <p:spPr>
          <a:xfrm>
            <a:off x="7000254" y="3875270"/>
            <a:ext cx="3718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Not </a:t>
            </a:r>
            <a:r>
              <a:rPr lang="de-DE" sz="1600" dirty="0" err="1"/>
              <a:t>sufficiently</a:t>
            </a:r>
            <a:r>
              <a:rPr lang="de-DE" sz="1600" dirty="0"/>
              <a:t> </a:t>
            </a:r>
            <a:r>
              <a:rPr lang="de-DE" sz="1600" dirty="0" err="1"/>
              <a:t>inferable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Cardinality</a:t>
            </a:r>
            <a:endParaRPr lang="de-D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Semantic</a:t>
            </a:r>
            <a:r>
              <a:rPr lang="de-DE" sz="1600" dirty="0"/>
              <a:t> </a:t>
            </a:r>
            <a:r>
              <a:rPr lang="de-DE" sz="1600" dirty="0" err="1"/>
              <a:t>relation</a:t>
            </a:r>
            <a:endParaRPr lang="de-DE" sz="1600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E63729-9926-4966-9D8F-FD2475C737FB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flipH="1">
            <a:off x="6246927" y="2536707"/>
            <a:ext cx="4279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695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3C6BE4-9CD5-4E76-9D68-0904DF6F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Digression - </a:t>
            </a:r>
            <a:r>
              <a:rPr lang="de-DE" dirty="0" err="1"/>
              <a:t>Limitations</a:t>
            </a:r>
            <a:r>
              <a:rPr lang="de-DE" dirty="0"/>
              <a:t> on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1.3</a:t>
            </a:r>
            <a:br>
              <a:rPr lang="de-DE" dirty="0"/>
            </a:b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5CC5008-4CD2-4A37-95D2-28E250CC0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076603"/>
              </p:ext>
            </p:extLst>
          </p:nvPr>
        </p:nvGraphicFramePr>
        <p:xfrm>
          <a:off x="8547902" y="2034241"/>
          <a:ext cx="338074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69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87793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081354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</a:tblGrid>
              <a:tr h="138508">
                <a:tc gridSpan="4"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PatientCondition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40715"/>
                  </a:ext>
                </a:extLst>
              </a:tr>
              <a:tr h="138508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Entry date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1406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Recovered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14.04.2020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01.06.2021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21.08.2021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05.12.2020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01.01.2022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53850"/>
                  </a:ext>
                </a:extLst>
              </a:tr>
            </a:tbl>
          </a:graphicData>
        </a:graphic>
      </p:graphicFrame>
      <p:graphicFrame>
        <p:nvGraphicFramePr>
          <p:cNvPr id="6" name="Inhaltsplatzhalter 4">
            <a:extLst>
              <a:ext uri="{FF2B5EF4-FFF2-40B4-BE49-F238E27FC236}">
                <a16:creationId xmlns:a16="http://schemas.microsoft.com/office/drawing/2014/main" id="{EA5C9C2F-7751-49FF-8EC2-FD3343CD0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824036"/>
              </p:ext>
            </p:extLst>
          </p:nvPr>
        </p:nvGraphicFramePr>
        <p:xfrm>
          <a:off x="3976144" y="2348576"/>
          <a:ext cx="4238624" cy="156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06711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097838760"/>
                    </a:ext>
                  </a:extLst>
                </a:gridCol>
              </a:tblGrid>
              <a:tr h="187812">
                <a:tc gridSpan="5"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87812"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Surname</a:t>
                      </a:r>
                      <a:endParaRPr lang="de-DE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  <a:endParaRPr lang="de-DE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01.01.2000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31.12.1999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94355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Räubertochter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Ronja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03.02.1952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04.05.1965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</a:tbl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EBC7444-9A97-4551-8643-41FFE678C1F1}"/>
              </a:ext>
            </a:extLst>
          </p:cNvPr>
          <p:cNvGrpSpPr/>
          <p:nvPr/>
        </p:nvGrpSpPr>
        <p:grpSpPr>
          <a:xfrm>
            <a:off x="3925994" y="3823724"/>
            <a:ext cx="5791533" cy="559590"/>
            <a:chOff x="1186060" y="2810787"/>
            <a:chExt cx="5791533" cy="559590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2B28A20-C7B0-44A1-94B9-4CF62E7B7C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231CD51-AE24-41D1-8FCA-EA9999C346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3212976"/>
              <a:ext cx="51358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C0FD2E72-0DDF-4DF0-8CC9-A9C3FF9599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8718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C6109F6-21CC-4E49-86AD-D15AD3DB6A59}"/>
                </a:ext>
              </a:extLst>
            </p:cNvPr>
            <p:cNvSpPr txBox="1"/>
            <p:nvPr/>
          </p:nvSpPr>
          <p:spPr>
            <a:xfrm>
              <a:off x="1186060" y="300104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C875499-F296-4CC7-8D6F-30315111BB7A}"/>
                </a:ext>
              </a:extLst>
            </p:cNvPr>
            <p:cNvSpPr txBox="1"/>
            <p:nvPr/>
          </p:nvSpPr>
          <p:spPr>
            <a:xfrm>
              <a:off x="6689561" y="29712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CBFDA7F-DC43-42A4-A754-169FEA2E97C0}"/>
                </a:ext>
              </a:extLst>
            </p:cNvPr>
            <p:cNvSpPr txBox="1"/>
            <p:nvPr/>
          </p:nvSpPr>
          <p:spPr>
            <a:xfrm rot="16200000">
              <a:off x="6475244" y="280091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&lt;</a:t>
              </a:r>
            </a:p>
          </p:txBody>
        </p:sp>
      </p:grpSp>
      <p:graphicFrame>
        <p:nvGraphicFramePr>
          <p:cNvPr id="14" name="Inhaltsplatzhalter 4">
            <a:extLst>
              <a:ext uri="{FF2B5EF4-FFF2-40B4-BE49-F238E27FC236}">
                <a16:creationId xmlns:a16="http://schemas.microsoft.com/office/drawing/2014/main" id="{6F3D2BBB-C8FC-4FC3-A9A8-373BA49179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758123"/>
              </p:ext>
            </p:extLst>
          </p:nvPr>
        </p:nvGraphicFramePr>
        <p:xfrm>
          <a:off x="9269946" y="4365104"/>
          <a:ext cx="2350452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185701">
                <a:tc gridSpan="3"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Doctor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Surname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Quacksalber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Quentin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Wunderheiler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Wilfried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Knochenbrecher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Kurt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</a:tbl>
          </a:graphicData>
        </a:graphic>
      </p:graphicFrame>
      <p:graphicFrame>
        <p:nvGraphicFramePr>
          <p:cNvPr id="15" name="Inhaltsplatzhalter 4">
            <a:extLst>
              <a:ext uri="{FF2B5EF4-FFF2-40B4-BE49-F238E27FC236}">
                <a16:creationId xmlns:a16="http://schemas.microsoft.com/office/drawing/2014/main" id="{740EFD46-91DD-4EED-A80E-EE58B470C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684175"/>
              </p:ext>
            </p:extLst>
          </p:nvPr>
        </p:nvGraphicFramePr>
        <p:xfrm>
          <a:off x="5235533" y="4365104"/>
          <a:ext cx="1615241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643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799598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142496">
                <a:tc gridSpan="2"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Treatment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DoctortID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</a:tbl>
          </a:graphicData>
        </a:graphic>
      </p:graphicFrame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583B501-715D-4324-8247-E53B44BC53D7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1358" y="2780928"/>
            <a:ext cx="324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637B39F-B529-4C42-9048-06B6639027AA}"/>
              </a:ext>
            </a:extLst>
          </p:cNvPr>
          <p:cNvCxnSpPr>
            <a:cxnSpLocks/>
          </p:cNvCxnSpPr>
          <p:nvPr/>
        </p:nvCxnSpPr>
        <p:spPr bwMode="auto">
          <a:xfrm>
            <a:off x="3651358" y="2780928"/>
            <a:ext cx="0" cy="2016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4E3642E-609D-4E86-9D34-748E6C1F53B9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1358" y="4797151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D72F2A6-4F53-436B-A8FF-87173B9B0AB2}"/>
              </a:ext>
            </a:extLst>
          </p:cNvPr>
          <p:cNvCxnSpPr>
            <a:cxnSpLocks/>
          </p:cNvCxnSpPr>
          <p:nvPr/>
        </p:nvCxnSpPr>
        <p:spPr bwMode="auto">
          <a:xfrm flipV="1">
            <a:off x="6795094" y="4797150"/>
            <a:ext cx="247485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1505656-0005-4B91-BBB6-66DAA770CA34}"/>
              </a:ext>
            </a:extLst>
          </p:cNvPr>
          <p:cNvSpPr txBox="1"/>
          <p:nvPr/>
        </p:nvSpPr>
        <p:spPr>
          <a:xfrm>
            <a:off x="8903336" y="47971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8F722A9-C5C6-4475-B2F4-9166596596DA}"/>
              </a:ext>
            </a:extLst>
          </p:cNvPr>
          <p:cNvSpPr txBox="1"/>
          <p:nvPr/>
        </p:nvSpPr>
        <p:spPr>
          <a:xfrm>
            <a:off x="6850775" y="479715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m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61BE5B-6BCC-4582-B956-E82DE4D3BCD0}"/>
              </a:ext>
            </a:extLst>
          </p:cNvPr>
          <p:cNvSpPr txBox="1"/>
          <p:nvPr/>
        </p:nvSpPr>
        <p:spPr>
          <a:xfrm>
            <a:off x="4862271" y="48163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EC62055-9AB1-44A1-9CF8-7FBE5EE0C01B}"/>
              </a:ext>
            </a:extLst>
          </p:cNvPr>
          <p:cNvSpPr txBox="1"/>
          <p:nvPr/>
        </p:nvSpPr>
        <p:spPr>
          <a:xfrm>
            <a:off x="3640640" y="239923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159A06D-C4BA-4E02-8E1C-1E069ECF489D}"/>
              </a:ext>
            </a:extLst>
          </p:cNvPr>
          <p:cNvSpPr txBox="1"/>
          <p:nvPr/>
        </p:nvSpPr>
        <p:spPr>
          <a:xfrm>
            <a:off x="5047975" y="4643262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&lt;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DF55524-9560-438D-B296-B5C8A0BC8634}"/>
              </a:ext>
            </a:extLst>
          </p:cNvPr>
          <p:cNvSpPr txBox="1"/>
          <p:nvPr/>
        </p:nvSpPr>
        <p:spPr>
          <a:xfrm rot="10800000">
            <a:off x="6738078" y="464326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&lt;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C5FD5AEE-3CD5-4BF0-9562-E314C4F311F7}"/>
              </a:ext>
            </a:extLst>
          </p:cNvPr>
          <p:cNvSpPr txBox="1">
            <a:spLocks/>
          </p:cNvSpPr>
          <p:nvPr/>
        </p:nvSpPr>
        <p:spPr>
          <a:xfrm>
            <a:off x="892660" y="1059552"/>
            <a:ext cx="6319972" cy="10288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Find the name and first name of the patients who have the status 'Vaccinated' and subsequently the status 'Infected' and are treated by 'Quentin </a:t>
            </a:r>
            <a:r>
              <a:rPr lang="en-US" sz="1800" kern="0" dirty="0" err="1"/>
              <a:t>Quacksalber</a:t>
            </a:r>
            <a:r>
              <a:rPr lang="en-US" sz="1800" kern="0" dirty="0"/>
              <a:t>'.</a:t>
            </a:r>
            <a:endParaRPr lang="de-DE" sz="1800" kern="0" dirty="0"/>
          </a:p>
        </p:txBody>
      </p: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ED8A2EC1-4A57-466A-A588-76064F5D7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77675"/>
              </p:ext>
            </p:extLst>
          </p:nvPr>
        </p:nvGraphicFramePr>
        <p:xfrm>
          <a:off x="266056" y="2475803"/>
          <a:ext cx="310989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568">
                  <a:extLst>
                    <a:ext uri="{9D8B030D-6E8A-4147-A177-3AD203B41FA5}">
                      <a16:colId xmlns:a16="http://schemas.microsoft.com/office/drawing/2014/main" val="1727387548"/>
                    </a:ext>
                  </a:extLst>
                </a:gridCol>
                <a:gridCol w="1457643">
                  <a:extLst>
                    <a:ext uri="{9D8B030D-6E8A-4147-A177-3AD203B41FA5}">
                      <a16:colId xmlns:a16="http://schemas.microsoft.com/office/drawing/2014/main" val="3706368343"/>
                    </a:ext>
                  </a:extLst>
                </a:gridCol>
                <a:gridCol w="794682">
                  <a:extLst>
                    <a:ext uri="{9D8B030D-6E8A-4147-A177-3AD203B41FA5}">
                      <a16:colId xmlns:a16="http://schemas.microsoft.com/office/drawing/2014/main" val="3543312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200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---Treatment 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/>
                        <a:t>Doctor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7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sz="1200" dirty="0" err="1"/>
                        <a:t>Recipient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&lt;-------Action--------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 err="1"/>
                        <a:t>Acteur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42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8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6951BDD-6E53-44C8-9CAA-E3EBD7C2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Digression - </a:t>
            </a:r>
            <a:r>
              <a:rPr lang="de-DE" dirty="0" err="1"/>
              <a:t>Limitations</a:t>
            </a:r>
            <a:r>
              <a:rPr lang="de-DE" dirty="0"/>
              <a:t> on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1.4:</a:t>
            </a:r>
            <a:br>
              <a:rPr lang="de-DE" dirty="0"/>
            </a:br>
            <a:r>
              <a:rPr lang="en-US" dirty="0"/>
              <a:t>Projection of a knowledge graph onto a relational database schema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8FB06B8-2D33-4C46-A4B4-3FD04C154E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755435"/>
              </p:ext>
            </p:extLst>
          </p:nvPr>
        </p:nvGraphicFramePr>
        <p:xfrm>
          <a:off x="8763926" y="2466291"/>
          <a:ext cx="338074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69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924169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144978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</a:tblGrid>
              <a:tr h="138508">
                <a:tc gridSpan="4"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PatientCondition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40715"/>
                  </a:ext>
                </a:extLst>
              </a:tr>
              <a:tr h="138508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Entry date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21406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Recovered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14.04.2020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01.06.2021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Vaccinated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21.08.2021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05.12.2020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  <a:tr h="134434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Infected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01.01.2022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53850"/>
                  </a:ext>
                </a:extLst>
              </a:tr>
            </a:tbl>
          </a:graphicData>
        </a:graphic>
      </p:graphicFrame>
      <p:graphicFrame>
        <p:nvGraphicFramePr>
          <p:cNvPr id="6" name="Inhaltsplatzhalter 4">
            <a:extLst>
              <a:ext uri="{FF2B5EF4-FFF2-40B4-BE49-F238E27FC236}">
                <a16:creationId xmlns:a16="http://schemas.microsoft.com/office/drawing/2014/main" id="{93545458-AE7E-46C8-8249-BCECBD8892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23578"/>
              </p:ext>
            </p:extLst>
          </p:nvPr>
        </p:nvGraphicFramePr>
        <p:xfrm>
          <a:off x="4192168" y="2780624"/>
          <a:ext cx="4238624" cy="156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067117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34560054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097838760"/>
                    </a:ext>
                  </a:extLst>
                </a:gridCol>
              </a:tblGrid>
              <a:tr h="187812">
                <a:tc gridSpan="5"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87812"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Surname</a:t>
                      </a:r>
                      <a:endParaRPr lang="de-DE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</a:t>
                      </a:r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  <a:endParaRPr lang="de-DE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01.01.2000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Decker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Dirk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31.12.1999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294355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Räubertochter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Ronja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03.02.1952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  <a:tr h="182288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04.05.1965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4871"/>
                  </a:ext>
                </a:extLst>
              </a:tr>
            </a:tbl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1B84E0C-CA48-4DD7-A1E1-53D68E590A53}"/>
              </a:ext>
            </a:extLst>
          </p:cNvPr>
          <p:cNvGrpSpPr/>
          <p:nvPr/>
        </p:nvGrpSpPr>
        <p:grpSpPr>
          <a:xfrm>
            <a:off x="4142018" y="4255772"/>
            <a:ext cx="5791533" cy="559590"/>
            <a:chOff x="1186060" y="2810787"/>
            <a:chExt cx="5791533" cy="559590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96F8D98-34CE-4FE8-BD0F-7B5741AF18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938C2D1-D432-4B08-AF8A-A9583D86D5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74093" y="3212976"/>
              <a:ext cx="51358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154A24CC-1411-46EB-A726-4C31C3BB1D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8718" y="2903632"/>
              <a:ext cx="0" cy="309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AEFA84C-7237-4834-8AC6-61A05FD95DDF}"/>
                </a:ext>
              </a:extLst>
            </p:cNvPr>
            <p:cNvSpPr txBox="1"/>
            <p:nvPr/>
          </p:nvSpPr>
          <p:spPr>
            <a:xfrm>
              <a:off x="1186060" y="300104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75FC04B-AF60-42CF-9D0A-673426D218E1}"/>
                </a:ext>
              </a:extLst>
            </p:cNvPr>
            <p:cNvSpPr txBox="1"/>
            <p:nvPr/>
          </p:nvSpPr>
          <p:spPr>
            <a:xfrm>
              <a:off x="6689561" y="297123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73E34E5-87DF-4333-913A-07861005EE15}"/>
                </a:ext>
              </a:extLst>
            </p:cNvPr>
            <p:cNvSpPr txBox="1"/>
            <p:nvPr/>
          </p:nvSpPr>
          <p:spPr>
            <a:xfrm rot="16200000">
              <a:off x="6475244" y="280091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&lt;</a:t>
              </a:r>
            </a:p>
          </p:txBody>
        </p:sp>
      </p:grpSp>
      <p:graphicFrame>
        <p:nvGraphicFramePr>
          <p:cNvPr id="14" name="Inhaltsplatzhalter 4">
            <a:extLst>
              <a:ext uri="{FF2B5EF4-FFF2-40B4-BE49-F238E27FC236}">
                <a16:creationId xmlns:a16="http://schemas.microsoft.com/office/drawing/2014/main" id="{A87A8977-E332-4F41-B33A-1438FEFAC2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385436"/>
              </p:ext>
            </p:extLst>
          </p:nvPr>
        </p:nvGraphicFramePr>
        <p:xfrm>
          <a:off x="9485970" y="4797152"/>
          <a:ext cx="2350452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581513257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787717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185701">
                <a:tc gridSpan="3"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Doctor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Surname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Quacksalber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Quentin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Wunderheiler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Wilfried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85701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Knochenbrecher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Kurt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</a:tbl>
          </a:graphicData>
        </a:graphic>
      </p:graphicFrame>
      <p:graphicFrame>
        <p:nvGraphicFramePr>
          <p:cNvPr id="15" name="Inhaltsplatzhalter 4">
            <a:extLst>
              <a:ext uri="{FF2B5EF4-FFF2-40B4-BE49-F238E27FC236}">
                <a16:creationId xmlns:a16="http://schemas.microsoft.com/office/drawing/2014/main" id="{8289586D-404C-4EF2-9D54-AC0E309B4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888703"/>
              </p:ext>
            </p:extLst>
          </p:nvPr>
        </p:nvGraphicFramePr>
        <p:xfrm>
          <a:off x="5451557" y="4797152"/>
          <a:ext cx="1624313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05">
                  <a:extLst>
                    <a:ext uri="{9D8B030D-6E8A-4147-A177-3AD203B41FA5}">
                      <a16:colId xmlns:a16="http://schemas.microsoft.com/office/drawing/2014/main" val="336856463"/>
                    </a:ext>
                  </a:extLst>
                </a:gridCol>
                <a:gridCol w="850408">
                  <a:extLst>
                    <a:ext uri="{9D8B030D-6E8A-4147-A177-3AD203B41FA5}">
                      <a16:colId xmlns:a16="http://schemas.microsoft.com/office/drawing/2014/main" val="1510840417"/>
                    </a:ext>
                  </a:extLst>
                </a:gridCol>
              </a:tblGrid>
              <a:tr h="14249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Treatment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11003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PatientID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DoctortID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56626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46770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12538"/>
                  </a:ext>
                </a:extLst>
              </a:tr>
              <a:tr h="142496"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663"/>
                  </a:ext>
                </a:extLst>
              </a:tr>
            </a:tbl>
          </a:graphicData>
        </a:graphic>
      </p:graphicFrame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17AAE80-BA54-487D-80BD-4F11E8F695C0}"/>
              </a:ext>
            </a:extLst>
          </p:cNvPr>
          <p:cNvCxnSpPr>
            <a:cxnSpLocks/>
          </p:cNvCxnSpPr>
          <p:nvPr/>
        </p:nvCxnSpPr>
        <p:spPr bwMode="auto">
          <a:xfrm flipH="1">
            <a:off x="3867382" y="3212976"/>
            <a:ext cx="3247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36687DB-9E48-41EB-A2F2-3CD96B4C9E0C}"/>
              </a:ext>
            </a:extLst>
          </p:cNvPr>
          <p:cNvCxnSpPr>
            <a:cxnSpLocks/>
          </p:cNvCxnSpPr>
          <p:nvPr/>
        </p:nvCxnSpPr>
        <p:spPr bwMode="auto">
          <a:xfrm>
            <a:off x="3867382" y="3212976"/>
            <a:ext cx="0" cy="20162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B260A57-DDAD-45F1-9310-4E38A5792EB9}"/>
              </a:ext>
            </a:extLst>
          </p:cNvPr>
          <p:cNvCxnSpPr>
            <a:cxnSpLocks/>
          </p:cNvCxnSpPr>
          <p:nvPr/>
        </p:nvCxnSpPr>
        <p:spPr bwMode="auto">
          <a:xfrm flipH="1">
            <a:off x="3867382" y="5229199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14825C8-9B8C-4419-BC4D-268BDEE9116A}"/>
              </a:ext>
            </a:extLst>
          </p:cNvPr>
          <p:cNvCxnSpPr>
            <a:cxnSpLocks/>
          </p:cNvCxnSpPr>
          <p:nvPr/>
        </p:nvCxnSpPr>
        <p:spPr bwMode="auto">
          <a:xfrm>
            <a:off x="7136205" y="5229197"/>
            <a:ext cx="23497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0C003B5-0BBA-4E01-B9FA-FAF33257D673}"/>
              </a:ext>
            </a:extLst>
          </p:cNvPr>
          <p:cNvSpPr txBox="1"/>
          <p:nvPr/>
        </p:nvSpPr>
        <p:spPr>
          <a:xfrm>
            <a:off x="9119360" y="522919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4046AA0-6BEB-4922-950E-3A8D66510DC7}"/>
              </a:ext>
            </a:extLst>
          </p:cNvPr>
          <p:cNvSpPr txBox="1"/>
          <p:nvPr/>
        </p:nvSpPr>
        <p:spPr>
          <a:xfrm>
            <a:off x="7066799" y="522919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A1C70AC-CB74-4A02-9001-4E3EB13C9C9D}"/>
              </a:ext>
            </a:extLst>
          </p:cNvPr>
          <p:cNvSpPr txBox="1"/>
          <p:nvPr/>
        </p:nvSpPr>
        <p:spPr>
          <a:xfrm>
            <a:off x="5078295" y="52483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E8C1A4-9C5F-464F-B580-8A82C43B7B2E}"/>
              </a:ext>
            </a:extLst>
          </p:cNvPr>
          <p:cNvSpPr txBox="1"/>
          <p:nvPr/>
        </p:nvSpPr>
        <p:spPr>
          <a:xfrm>
            <a:off x="3856664" y="283128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6FEC919-062A-452B-B293-E51E3D2B99CF}"/>
              </a:ext>
            </a:extLst>
          </p:cNvPr>
          <p:cNvSpPr txBox="1"/>
          <p:nvPr/>
        </p:nvSpPr>
        <p:spPr>
          <a:xfrm>
            <a:off x="5263999" y="507531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&lt;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642C9F5-8055-4B0F-9B06-3F39367642A1}"/>
              </a:ext>
            </a:extLst>
          </p:cNvPr>
          <p:cNvSpPr txBox="1"/>
          <p:nvPr/>
        </p:nvSpPr>
        <p:spPr>
          <a:xfrm rot="10800000">
            <a:off x="6972404" y="5075309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&lt;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21148A6-1A8B-49EC-BBBE-4DC3688F6F1A}"/>
              </a:ext>
            </a:extLst>
          </p:cNvPr>
          <p:cNvSpPr/>
          <p:nvPr/>
        </p:nvSpPr>
        <p:spPr bwMode="auto">
          <a:xfrm>
            <a:off x="2154577" y="1232532"/>
            <a:ext cx="540686" cy="444317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D5B827D-47E1-4F25-A96A-87FC18A29492}"/>
              </a:ext>
            </a:extLst>
          </p:cNvPr>
          <p:cNvSpPr/>
          <p:nvPr/>
        </p:nvSpPr>
        <p:spPr bwMode="auto">
          <a:xfrm>
            <a:off x="3030006" y="895809"/>
            <a:ext cx="599779" cy="3642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50" dirty="0"/>
              <a:t>Dirk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C5E277B-28E5-4C3C-8789-E6CE1FD2A8C6}"/>
              </a:ext>
            </a:extLst>
          </p:cNvPr>
          <p:cNvSpPr/>
          <p:nvPr/>
        </p:nvSpPr>
        <p:spPr bwMode="auto">
          <a:xfrm>
            <a:off x="3770867" y="1113682"/>
            <a:ext cx="953368" cy="32545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Decker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F77C036-C6D7-4209-946E-5C4825F30153}"/>
              </a:ext>
            </a:extLst>
          </p:cNvPr>
          <p:cNvCxnSpPr>
            <a:cxnSpLocks/>
            <a:stCxn id="26" idx="7"/>
            <a:endCxn id="27" idx="2"/>
          </p:cNvCxnSpPr>
          <p:nvPr/>
        </p:nvCxnSpPr>
        <p:spPr bwMode="auto">
          <a:xfrm flipV="1">
            <a:off x="2616081" y="1077939"/>
            <a:ext cx="413925" cy="219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A107C6E-7530-43E7-A45F-21F61129FA58}"/>
              </a:ext>
            </a:extLst>
          </p:cNvPr>
          <p:cNvSpPr txBox="1"/>
          <p:nvPr/>
        </p:nvSpPr>
        <p:spPr>
          <a:xfrm>
            <a:off x="2175228" y="956875"/>
            <a:ext cx="87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hasName</a:t>
            </a:r>
            <a:endParaRPr lang="de-DE" sz="10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369A0C7-AEFB-4584-9EE6-9208FC646838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 bwMode="auto">
          <a:xfrm flipV="1">
            <a:off x="2695263" y="1276409"/>
            <a:ext cx="1075604" cy="178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9CD88CB-CFD9-4688-9079-2A98CCD5FD4D}"/>
              </a:ext>
            </a:extLst>
          </p:cNvPr>
          <p:cNvSpPr txBox="1"/>
          <p:nvPr/>
        </p:nvSpPr>
        <p:spPr>
          <a:xfrm>
            <a:off x="2782879" y="1380008"/>
            <a:ext cx="997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hasSurname</a:t>
            </a:r>
            <a:endParaRPr lang="de-DE" sz="10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AB2455C-3B72-462B-8A3F-664347008D53}"/>
              </a:ext>
            </a:extLst>
          </p:cNvPr>
          <p:cNvSpPr/>
          <p:nvPr/>
        </p:nvSpPr>
        <p:spPr bwMode="auto">
          <a:xfrm>
            <a:off x="3713570" y="1585132"/>
            <a:ext cx="1036247" cy="2949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31.12.1999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931D580-D42D-4EC0-BE9C-9D59137DF98B}"/>
              </a:ext>
            </a:extLst>
          </p:cNvPr>
          <p:cNvCxnSpPr>
            <a:cxnSpLocks/>
            <a:stCxn id="26" idx="5"/>
            <a:endCxn id="33" idx="2"/>
          </p:cNvCxnSpPr>
          <p:nvPr/>
        </p:nvCxnSpPr>
        <p:spPr bwMode="auto">
          <a:xfrm>
            <a:off x="2616081" y="1611780"/>
            <a:ext cx="1097489" cy="120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296CBD1-A85B-4DD1-BD22-963515CA648A}"/>
              </a:ext>
            </a:extLst>
          </p:cNvPr>
          <p:cNvSpPr txBox="1"/>
          <p:nvPr/>
        </p:nvSpPr>
        <p:spPr>
          <a:xfrm>
            <a:off x="2737179" y="1664884"/>
            <a:ext cx="85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bornAt</a:t>
            </a:r>
            <a:endParaRPr lang="de-DE" sz="1000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5136A37-6BCE-4E43-99CF-90AFA19227B9}"/>
              </a:ext>
            </a:extLst>
          </p:cNvPr>
          <p:cNvSpPr/>
          <p:nvPr/>
        </p:nvSpPr>
        <p:spPr bwMode="auto">
          <a:xfrm>
            <a:off x="273787" y="1451216"/>
            <a:ext cx="874207" cy="28338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/>
              <a:t>Patient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D78AE56-EF9E-45A6-8105-E13FBA495303}"/>
              </a:ext>
            </a:extLst>
          </p:cNvPr>
          <p:cNvCxnSpPr>
            <a:cxnSpLocks/>
            <a:stCxn id="26" idx="2"/>
            <a:endCxn id="36" idx="6"/>
          </p:cNvCxnSpPr>
          <p:nvPr/>
        </p:nvCxnSpPr>
        <p:spPr bwMode="auto">
          <a:xfrm flipH="1">
            <a:off x="1147994" y="1454691"/>
            <a:ext cx="1006583" cy="138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1EF3320-0EB5-410D-BC36-4189657FD7CC}"/>
              </a:ext>
            </a:extLst>
          </p:cNvPr>
          <p:cNvSpPr txBox="1"/>
          <p:nvPr/>
        </p:nvSpPr>
        <p:spPr>
          <a:xfrm>
            <a:off x="1354335" y="1294420"/>
            <a:ext cx="54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isA</a:t>
            </a:r>
            <a:endParaRPr lang="de-DE" sz="1000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A31801B6-5DDB-4F4E-B95C-86775403BF07}"/>
              </a:ext>
            </a:extLst>
          </p:cNvPr>
          <p:cNvSpPr/>
          <p:nvPr/>
        </p:nvSpPr>
        <p:spPr bwMode="auto">
          <a:xfrm>
            <a:off x="693272" y="796569"/>
            <a:ext cx="361156" cy="3143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50" dirty="0"/>
              <a:t>m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C4C0EDD-0389-43C6-9141-CFC6573B055C}"/>
              </a:ext>
            </a:extLst>
          </p:cNvPr>
          <p:cNvCxnSpPr>
            <a:cxnSpLocks/>
            <a:stCxn id="26" idx="1"/>
            <a:endCxn id="39" idx="5"/>
          </p:cNvCxnSpPr>
          <p:nvPr/>
        </p:nvCxnSpPr>
        <p:spPr bwMode="auto">
          <a:xfrm flipH="1" flipV="1">
            <a:off x="1001538" y="1064862"/>
            <a:ext cx="1232221" cy="232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0F94EABB-2E66-4EE3-B5DE-EA2C1502220B}"/>
              </a:ext>
            </a:extLst>
          </p:cNvPr>
          <p:cNvSpPr txBox="1"/>
          <p:nvPr/>
        </p:nvSpPr>
        <p:spPr>
          <a:xfrm>
            <a:off x="1109381" y="914330"/>
            <a:ext cx="1211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hasGender</a:t>
            </a:r>
            <a:endParaRPr lang="de-DE" sz="1000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2AFD6C8-20B4-4527-8F05-4E20B732CFFA}"/>
              </a:ext>
            </a:extLst>
          </p:cNvPr>
          <p:cNvSpPr/>
          <p:nvPr/>
        </p:nvSpPr>
        <p:spPr bwMode="auto">
          <a:xfrm>
            <a:off x="442974" y="1883235"/>
            <a:ext cx="982743" cy="22762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Vaccinated</a:t>
            </a:r>
            <a:endParaRPr kumimoji="0" 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DAC2BD0-4AD2-4A0D-813F-FB1CCC5DFD94}"/>
              </a:ext>
            </a:extLst>
          </p:cNvPr>
          <p:cNvCxnSpPr>
            <a:cxnSpLocks/>
            <a:stCxn id="26" idx="3"/>
            <a:endCxn id="42" idx="7"/>
          </p:cNvCxnSpPr>
          <p:nvPr/>
        </p:nvCxnSpPr>
        <p:spPr bwMode="auto">
          <a:xfrm flipH="1">
            <a:off x="1281798" y="1611780"/>
            <a:ext cx="951961" cy="304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7F6DE5B-6417-47AB-AB5E-FE37494B3627}"/>
              </a:ext>
            </a:extLst>
          </p:cNvPr>
          <p:cNvSpPr txBox="1"/>
          <p:nvPr/>
        </p:nvSpPr>
        <p:spPr>
          <a:xfrm>
            <a:off x="1450142" y="1746041"/>
            <a:ext cx="75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hasStatus</a:t>
            </a:r>
            <a:endParaRPr lang="de-DE" sz="1000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7C1CE57-BBA0-4FEA-8D7F-37CBE3B21C1A}"/>
              </a:ext>
            </a:extLst>
          </p:cNvPr>
          <p:cNvSpPr/>
          <p:nvPr/>
        </p:nvSpPr>
        <p:spPr bwMode="auto">
          <a:xfrm>
            <a:off x="17672" y="2457711"/>
            <a:ext cx="1028319" cy="22762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01.06.2021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313115C-BEC2-4A0D-AC6B-3BCEE8266D12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 bwMode="auto">
          <a:xfrm flipH="1">
            <a:off x="531832" y="2110858"/>
            <a:ext cx="402514" cy="3468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E41A6A5-4B8B-4D24-A35C-CB5FB6A7F23F}"/>
              </a:ext>
            </a:extLst>
          </p:cNvPr>
          <p:cNvSpPr txBox="1"/>
          <p:nvPr/>
        </p:nvSpPr>
        <p:spPr>
          <a:xfrm>
            <a:off x="31804" y="2081449"/>
            <a:ext cx="831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enteredAt</a:t>
            </a:r>
            <a:endParaRPr lang="de-DE" sz="1000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81D629B-66FE-45A8-ABB6-709BE33CF07D}"/>
              </a:ext>
            </a:extLst>
          </p:cNvPr>
          <p:cNvSpPr/>
          <p:nvPr/>
        </p:nvSpPr>
        <p:spPr bwMode="auto">
          <a:xfrm>
            <a:off x="1433689" y="2071779"/>
            <a:ext cx="798009" cy="22762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Infected</a:t>
            </a:r>
            <a:endParaRPr kumimoji="0" 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482900F-97CA-445C-AD9A-12DD61665AE8}"/>
              </a:ext>
            </a:extLst>
          </p:cNvPr>
          <p:cNvCxnSpPr>
            <a:cxnSpLocks/>
            <a:stCxn id="26" idx="3"/>
            <a:endCxn id="48" idx="0"/>
          </p:cNvCxnSpPr>
          <p:nvPr/>
        </p:nvCxnSpPr>
        <p:spPr bwMode="auto">
          <a:xfrm flipH="1">
            <a:off x="1832694" y="1611780"/>
            <a:ext cx="401065" cy="459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BCC35162-B404-4506-B29C-DEB8AD4BE76E}"/>
              </a:ext>
            </a:extLst>
          </p:cNvPr>
          <p:cNvSpPr/>
          <p:nvPr/>
        </p:nvSpPr>
        <p:spPr bwMode="auto">
          <a:xfrm>
            <a:off x="735530" y="2768706"/>
            <a:ext cx="1002458" cy="26348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01.01.2022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CA0BE55-657B-43A6-83CA-06E74896A44C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 bwMode="auto">
          <a:xfrm flipH="1">
            <a:off x="1236759" y="2299402"/>
            <a:ext cx="595935" cy="4693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F063D744-AE75-4F01-B724-CA70EF081D9E}"/>
              </a:ext>
            </a:extLst>
          </p:cNvPr>
          <p:cNvSpPr txBox="1"/>
          <p:nvPr/>
        </p:nvSpPr>
        <p:spPr>
          <a:xfrm>
            <a:off x="1232108" y="2343180"/>
            <a:ext cx="798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enteredAt</a:t>
            </a:r>
            <a:endParaRPr lang="de-DE" sz="1000" dirty="0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C0D9571-048F-45A3-8849-D7B595F37F3E}"/>
              </a:ext>
            </a:extLst>
          </p:cNvPr>
          <p:cNvSpPr/>
          <p:nvPr/>
        </p:nvSpPr>
        <p:spPr bwMode="auto">
          <a:xfrm>
            <a:off x="5835650" y="1125799"/>
            <a:ext cx="540686" cy="444317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983F515D-58E8-4A74-AAFF-46E7E0F2683C}"/>
              </a:ext>
            </a:extLst>
          </p:cNvPr>
          <p:cNvSpPr/>
          <p:nvPr/>
        </p:nvSpPr>
        <p:spPr bwMode="auto">
          <a:xfrm>
            <a:off x="6898837" y="1130204"/>
            <a:ext cx="874207" cy="28338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/>
              <a:t>Patient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6A7002C7-F569-4E29-9730-0FC6B0ED17AF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 bwMode="auto">
          <a:xfrm flipV="1">
            <a:off x="6376336" y="1271894"/>
            <a:ext cx="522501" cy="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A9FC849F-73B5-40BE-BED6-9DCFADFD5400}"/>
              </a:ext>
            </a:extLst>
          </p:cNvPr>
          <p:cNvSpPr txBox="1"/>
          <p:nvPr/>
        </p:nvSpPr>
        <p:spPr>
          <a:xfrm>
            <a:off x="6352317" y="1024575"/>
            <a:ext cx="54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isA</a:t>
            </a:r>
            <a:endParaRPr lang="de-DE" sz="1000" dirty="0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A3D6A32A-3302-4E06-B479-8F782AA46A27}"/>
              </a:ext>
            </a:extLst>
          </p:cNvPr>
          <p:cNvSpPr txBox="1"/>
          <p:nvPr/>
        </p:nvSpPr>
        <p:spPr>
          <a:xfrm>
            <a:off x="5682853" y="7174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…</a:t>
            </a: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09C7D50A-A197-45B3-B99B-A9C91D698387}"/>
              </a:ext>
            </a:extLst>
          </p:cNvPr>
          <p:cNvCxnSpPr>
            <a:cxnSpLocks/>
            <a:stCxn id="135" idx="0"/>
          </p:cNvCxnSpPr>
          <p:nvPr/>
        </p:nvCxnSpPr>
        <p:spPr bwMode="auto">
          <a:xfrm flipV="1">
            <a:off x="6105993" y="921879"/>
            <a:ext cx="0" cy="2039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ADCB6BA9-D33A-4E31-AE0B-7D7BE95E2482}"/>
              </a:ext>
            </a:extLst>
          </p:cNvPr>
          <p:cNvCxnSpPr>
            <a:cxnSpLocks/>
            <a:stCxn id="135" idx="1"/>
          </p:cNvCxnSpPr>
          <p:nvPr/>
        </p:nvCxnSpPr>
        <p:spPr bwMode="auto">
          <a:xfrm flipH="1" flipV="1">
            <a:off x="5760771" y="1022744"/>
            <a:ext cx="154061" cy="168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CDA59312-08D7-4600-85A6-A489A41EC273}"/>
              </a:ext>
            </a:extLst>
          </p:cNvPr>
          <p:cNvSpPr txBox="1"/>
          <p:nvPr/>
        </p:nvSpPr>
        <p:spPr>
          <a:xfrm>
            <a:off x="5543135" y="123398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…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3CA997B1-AF4D-4D03-9A04-2613BE55F78B}"/>
              </a:ext>
            </a:extLst>
          </p:cNvPr>
          <p:cNvSpPr/>
          <p:nvPr/>
        </p:nvSpPr>
        <p:spPr bwMode="auto">
          <a:xfrm>
            <a:off x="1337646" y="3918169"/>
            <a:ext cx="540686" cy="444317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F908A084-CCAB-4D51-9288-611138E481E1}"/>
              </a:ext>
            </a:extLst>
          </p:cNvPr>
          <p:cNvSpPr/>
          <p:nvPr/>
        </p:nvSpPr>
        <p:spPr bwMode="auto">
          <a:xfrm>
            <a:off x="1170886" y="4632523"/>
            <a:ext cx="874207" cy="28338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err="1"/>
              <a:t>Doctor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3A017E6E-8B56-44F8-8B8B-95C5C824A5F4}"/>
              </a:ext>
            </a:extLst>
          </p:cNvPr>
          <p:cNvSpPr txBox="1"/>
          <p:nvPr/>
        </p:nvSpPr>
        <p:spPr>
          <a:xfrm>
            <a:off x="1560088" y="4374092"/>
            <a:ext cx="54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isA</a:t>
            </a:r>
            <a:endParaRPr lang="de-DE" sz="1000" dirty="0"/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62CC895F-9EF9-4ACC-9B00-41B3A77272F3}"/>
              </a:ext>
            </a:extLst>
          </p:cNvPr>
          <p:cNvCxnSpPr>
            <a:cxnSpLocks/>
            <a:stCxn id="152" idx="4"/>
            <a:endCxn id="153" idx="0"/>
          </p:cNvCxnSpPr>
          <p:nvPr/>
        </p:nvCxnSpPr>
        <p:spPr bwMode="auto">
          <a:xfrm>
            <a:off x="1607989" y="4362486"/>
            <a:ext cx="1" cy="27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Ellipse 162">
            <a:extLst>
              <a:ext uri="{FF2B5EF4-FFF2-40B4-BE49-F238E27FC236}">
                <a16:creationId xmlns:a16="http://schemas.microsoft.com/office/drawing/2014/main" id="{E17EE74B-F48B-4BB3-BEB6-83BFEC72A30B}"/>
              </a:ext>
            </a:extLst>
          </p:cNvPr>
          <p:cNvSpPr/>
          <p:nvPr/>
        </p:nvSpPr>
        <p:spPr bwMode="auto">
          <a:xfrm>
            <a:off x="57508" y="3515607"/>
            <a:ext cx="997932" cy="3642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50" dirty="0"/>
              <a:t>Wilfried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0DF7DF65-DE39-44CF-BA27-167F5070F807}"/>
              </a:ext>
            </a:extLst>
          </p:cNvPr>
          <p:cNvSpPr/>
          <p:nvPr/>
        </p:nvSpPr>
        <p:spPr bwMode="auto">
          <a:xfrm>
            <a:off x="19956" y="4927448"/>
            <a:ext cx="1444725" cy="32545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Wunderheiler</a:t>
            </a: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0A162641-F0F9-4421-BBE2-ACE5991BF45B}"/>
              </a:ext>
            </a:extLst>
          </p:cNvPr>
          <p:cNvCxnSpPr>
            <a:cxnSpLocks/>
            <a:stCxn id="152" idx="2"/>
            <a:endCxn id="163" idx="5"/>
          </p:cNvCxnSpPr>
          <p:nvPr/>
        </p:nvCxnSpPr>
        <p:spPr bwMode="auto">
          <a:xfrm flipH="1" flipV="1">
            <a:off x="909296" y="3826522"/>
            <a:ext cx="428350" cy="313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feld 165">
            <a:extLst>
              <a:ext uri="{FF2B5EF4-FFF2-40B4-BE49-F238E27FC236}">
                <a16:creationId xmlns:a16="http://schemas.microsoft.com/office/drawing/2014/main" id="{8C52F723-FF62-4533-B222-7A47B34D609B}"/>
              </a:ext>
            </a:extLst>
          </p:cNvPr>
          <p:cNvSpPr txBox="1"/>
          <p:nvPr/>
        </p:nvSpPr>
        <p:spPr>
          <a:xfrm>
            <a:off x="335076" y="3929616"/>
            <a:ext cx="87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hasName</a:t>
            </a:r>
            <a:endParaRPr lang="de-DE" sz="1000" dirty="0"/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CA8403A-04EF-4AC5-9EF1-9652D660AF51}"/>
              </a:ext>
            </a:extLst>
          </p:cNvPr>
          <p:cNvCxnSpPr>
            <a:cxnSpLocks/>
            <a:stCxn id="152" idx="3"/>
            <a:endCxn id="164" idx="0"/>
          </p:cNvCxnSpPr>
          <p:nvPr/>
        </p:nvCxnSpPr>
        <p:spPr bwMode="auto">
          <a:xfrm flipH="1">
            <a:off x="742319" y="4297417"/>
            <a:ext cx="674509" cy="630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0108A490-C95C-4250-B179-DCE0F9A0BD55}"/>
              </a:ext>
            </a:extLst>
          </p:cNvPr>
          <p:cNvSpPr txBox="1"/>
          <p:nvPr/>
        </p:nvSpPr>
        <p:spPr>
          <a:xfrm>
            <a:off x="114054" y="4524138"/>
            <a:ext cx="997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hasSurname</a:t>
            </a:r>
            <a:endParaRPr lang="de-DE" sz="1000" dirty="0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49142CD6-7BAF-467C-9C8F-131E74207A0A}"/>
              </a:ext>
            </a:extLst>
          </p:cNvPr>
          <p:cNvSpPr/>
          <p:nvPr/>
        </p:nvSpPr>
        <p:spPr bwMode="auto">
          <a:xfrm>
            <a:off x="2949615" y="4975105"/>
            <a:ext cx="448409" cy="444317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59ED1F1A-A45B-4FDC-BF15-292CB363E9FB}"/>
              </a:ext>
            </a:extLst>
          </p:cNvPr>
          <p:cNvSpPr/>
          <p:nvPr/>
        </p:nvSpPr>
        <p:spPr bwMode="auto">
          <a:xfrm>
            <a:off x="3199392" y="5707544"/>
            <a:ext cx="874207" cy="28338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err="1"/>
              <a:t>Doctor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3" name="Textfeld 182">
            <a:extLst>
              <a:ext uri="{FF2B5EF4-FFF2-40B4-BE49-F238E27FC236}">
                <a16:creationId xmlns:a16="http://schemas.microsoft.com/office/drawing/2014/main" id="{875034E6-D2BF-4A36-B9D4-14BCFB091095}"/>
              </a:ext>
            </a:extLst>
          </p:cNvPr>
          <p:cNvSpPr txBox="1"/>
          <p:nvPr/>
        </p:nvSpPr>
        <p:spPr>
          <a:xfrm>
            <a:off x="3411829" y="5361068"/>
            <a:ext cx="54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isA</a:t>
            </a:r>
            <a:endParaRPr lang="de-DE" sz="1000" dirty="0"/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35F6D094-DAE2-4CBB-A09E-C5E7BBE17016}"/>
              </a:ext>
            </a:extLst>
          </p:cNvPr>
          <p:cNvCxnSpPr>
            <a:cxnSpLocks/>
            <a:stCxn id="181" idx="5"/>
            <a:endCxn id="182" idx="0"/>
          </p:cNvCxnSpPr>
          <p:nvPr/>
        </p:nvCxnSpPr>
        <p:spPr bwMode="auto">
          <a:xfrm>
            <a:off x="3332356" y="5354353"/>
            <a:ext cx="304140" cy="353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5" name="Ellipse 184">
            <a:extLst>
              <a:ext uri="{FF2B5EF4-FFF2-40B4-BE49-F238E27FC236}">
                <a16:creationId xmlns:a16="http://schemas.microsoft.com/office/drawing/2014/main" id="{AB7B9B86-6936-4DFC-9922-5056046A2357}"/>
              </a:ext>
            </a:extLst>
          </p:cNvPr>
          <p:cNvSpPr/>
          <p:nvPr/>
        </p:nvSpPr>
        <p:spPr bwMode="auto">
          <a:xfrm>
            <a:off x="821256" y="5287440"/>
            <a:ext cx="953367" cy="36425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50" dirty="0"/>
              <a:t>Quentin</a:t>
            </a:r>
            <a:endParaRPr kumimoji="0" 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F1F5E029-3A86-43D7-9F4E-0CE0326950CE}"/>
              </a:ext>
            </a:extLst>
          </p:cNvPr>
          <p:cNvSpPr/>
          <p:nvPr/>
        </p:nvSpPr>
        <p:spPr bwMode="auto">
          <a:xfrm>
            <a:off x="1824118" y="5804028"/>
            <a:ext cx="1375274" cy="32545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Quacksalber</a:t>
            </a: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6CA8FE22-F01A-435D-8E35-A313D8246FD9}"/>
              </a:ext>
            </a:extLst>
          </p:cNvPr>
          <p:cNvCxnSpPr>
            <a:cxnSpLocks/>
            <a:stCxn id="181" idx="2"/>
            <a:endCxn id="185" idx="6"/>
          </p:cNvCxnSpPr>
          <p:nvPr/>
        </p:nvCxnSpPr>
        <p:spPr bwMode="auto">
          <a:xfrm flipH="1">
            <a:off x="1774623" y="5197264"/>
            <a:ext cx="1174992" cy="2723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8" name="Textfeld 187">
            <a:extLst>
              <a:ext uri="{FF2B5EF4-FFF2-40B4-BE49-F238E27FC236}">
                <a16:creationId xmlns:a16="http://schemas.microsoft.com/office/drawing/2014/main" id="{B72428AF-42F8-464A-A85C-D73858B82FF1}"/>
              </a:ext>
            </a:extLst>
          </p:cNvPr>
          <p:cNvSpPr txBox="1"/>
          <p:nvPr/>
        </p:nvSpPr>
        <p:spPr>
          <a:xfrm>
            <a:off x="1788281" y="5061056"/>
            <a:ext cx="879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hasName</a:t>
            </a:r>
            <a:endParaRPr lang="de-DE" sz="1000" dirty="0"/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52296F67-F582-45C0-8B13-083335E67596}"/>
              </a:ext>
            </a:extLst>
          </p:cNvPr>
          <p:cNvCxnSpPr>
            <a:cxnSpLocks/>
            <a:stCxn id="181" idx="3"/>
            <a:endCxn id="186" idx="0"/>
          </p:cNvCxnSpPr>
          <p:nvPr/>
        </p:nvCxnSpPr>
        <p:spPr bwMode="auto">
          <a:xfrm flipH="1">
            <a:off x="2511755" y="5354353"/>
            <a:ext cx="503528" cy="449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0" name="Textfeld 189">
            <a:extLst>
              <a:ext uri="{FF2B5EF4-FFF2-40B4-BE49-F238E27FC236}">
                <a16:creationId xmlns:a16="http://schemas.microsoft.com/office/drawing/2014/main" id="{F5062AA7-3EC1-46A1-B085-8A0BE31314D6}"/>
              </a:ext>
            </a:extLst>
          </p:cNvPr>
          <p:cNvSpPr txBox="1"/>
          <p:nvPr/>
        </p:nvSpPr>
        <p:spPr>
          <a:xfrm>
            <a:off x="1913783" y="5457489"/>
            <a:ext cx="997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hasSurname</a:t>
            </a:r>
            <a:endParaRPr lang="de-DE" sz="1000" dirty="0"/>
          </a:p>
        </p:txBody>
      </p: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1CA4AF0F-F4CE-4580-A005-7A9DDFC89CF5}"/>
              </a:ext>
            </a:extLst>
          </p:cNvPr>
          <p:cNvCxnSpPr>
            <a:cxnSpLocks/>
            <a:stCxn id="152" idx="7"/>
            <a:endCxn id="26" idx="4"/>
          </p:cNvCxnSpPr>
          <p:nvPr/>
        </p:nvCxnSpPr>
        <p:spPr bwMode="auto">
          <a:xfrm flipV="1">
            <a:off x="1799150" y="1676849"/>
            <a:ext cx="625770" cy="23063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581BF8AA-7B92-4CB7-8C7B-5161696092AB}"/>
              </a:ext>
            </a:extLst>
          </p:cNvPr>
          <p:cNvCxnSpPr>
            <a:cxnSpLocks/>
            <a:stCxn id="181" idx="0"/>
            <a:endCxn id="26" idx="4"/>
          </p:cNvCxnSpPr>
          <p:nvPr/>
        </p:nvCxnSpPr>
        <p:spPr bwMode="auto">
          <a:xfrm flipH="1" flipV="1">
            <a:off x="2424920" y="1676849"/>
            <a:ext cx="748900" cy="3298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5121FED5-523C-4C31-A899-60ABD39289AC}"/>
              </a:ext>
            </a:extLst>
          </p:cNvPr>
          <p:cNvCxnSpPr>
            <a:stCxn id="181" idx="7"/>
            <a:endCxn id="135" idx="4"/>
          </p:cNvCxnSpPr>
          <p:nvPr/>
        </p:nvCxnSpPr>
        <p:spPr bwMode="auto">
          <a:xfrm rot="5400000" flipH="1" flipV="1">
            <a:off x="2984145" y="1918327"/>
            <a:ext cx="3470058" cy="2773637"/>
          </a:xfrm>
          <a:prstGeom prst="curvedConnector3">
            <a:avLst>
              <a:gd name="adj1" fmla="val 786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23" name="Textfeld 222">
            <a:extLst>
              <a:ext uri="{FF2B5EF4-FFF2-40B4-BE49-F238E27FC236}">
                <a16:creationId xmlns:a16="http://schemas.microsoft.com/office/drawing/2014/main" id="{39BE38A0-1988-4F67-B076-0D3B1022B3ED}"/>
              </a:ext>
            </a:extLst>
          </p:cNvPr>
          <p:cNvSpPr txBox="1"/>
          <p:nvPr/>
        </p:nvSpPr>
        <p:spPr>
          <a:xfrm>
            <a:off x="1651285" y="3460010"/>
            <a:ext cx="13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isInTreatmentWith</a:t>
            </a:r>
            <a:endParaRPr lang="de-DE" sz="1000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203FEA1D-F23F-4F10-A912-7C66426320C9}"/>
              </a:ext>
            </a:extLst>
          </p:cNvPr>
          <p:cNvSpPr txBox="1"/>
          <p:nvPr/>
        </p:nvSpPr>
        <p:spPr>
          <a:xfrm>
            <a:off x="2802444" y="2437567"/>
            <a:ext cx="13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isInTreatmentWith</a:t>
            </a:r>
            <a:endParaRPr lang="de-DE" sz="1000" dirty="0"/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E9E43A86-30B7-4A3F-B19C-C33E32B07344}"/>
              </a:ext>
            </a:extLst>
          </p:cNvPr>
          <p:cNvSpPr/>
          <p:nvPr/>
        </p:nvSpPr>
        <p:spPr bwMode="auto">
          <a:xfrm>
            <a:off x="0" y="1759276"/>
            <a:ext cx="2404045" cy="1402764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46AC1BA7-347D-4594-A56E-48F1B61260AB}"/>
              </a:ext>
            </a:extLst>
          </p:cNvPr>
          <p:cNvSpPr/>
          <p:nvPr/>
        </p:nvSpPr>
        <p:spPr bwMode="auto">
          <a:xfrm>
            <a:off x="4082842" y="4412720"/>
            <a:ext cx="395558" cy="40973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56D62EA2-B0EE-4AB1-93C6-E4DB93132AB0}"/>
              </a:ext>
            </a:extLst>
          </p:cNvPr>
          <p:cNvSpPr/>
          <p:nvPr/>
        </p:nvSpPr>
        <p:spPr bwMode="auto">
          <a:xfrm>
            <a:off x="9608543" y="4374092"/>
            <a:ext cx="395558" cy="40973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9" name="Verbinder: gekrümmt 228">
            <a:extLst>
              <a:ext uri="{FF2B5EF4-FFF2-40B4-BE49-F238E27FC236}">
                <a16:creationId xmlns:a16="http://schemas.microsoft.com/office/drawing/2014/main" id="{419E5ED2-FF44-48CE-812E-3BFD869775F4}"/>
              </a:ext>
            </a:extLst>
          </p:cNvPr>
          <p:cNvCxnSpPr>
            <a:stCxn id="135" idx="4"/>
            <a:endCxn id="152" idx="7"/>
          </p:cNvCxnSpPr>
          <p:nvPr/>
        </p:nvCxnSpPr>
        <p:spPr bwMode="auto">
          <a:xfrm rot="5400000">
            <a:off x="2746011" y="623256"/>
            <a:ext cx="2413122" cy="4306843"/>
          </a:xfrm>
          <a:prstGeom prst="curvedConnector3">
            <a:avLst>
              <a:gd name="adj1" fmla="val 273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1" name="Ellipse 230">
            <a:extLst>
              <a:ext uri="{FF2B5EF4-FFF2-40B4-BE49-F238E27FC236}">
                <a16:creationId xmlns:a16="http://schemas.microsoft.com/office/drawing/2014/main" id="{9D95AACF-FBED-4F85-8126-3F8DB400FCCB}"/>
              </a:ext>
            </a:extLst>
          </p:cNvPr>
          <p:cNvSpPr/>
          <p:nvPr/>
        </p:nvSpPr>
        <p:spPr bwMode="auto">
          <a:xfrm>
            <a:off x="1605803" y="3189276"/>
            <a:ext cx="1302928" cy="844814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64C8F02E-D16B-45B2-89CA-9CFD6BD0E410}"/>
              </a:ext>
            </a:extLst>
          </p:cNvPr>
          <p:cNvSpPr/>
          <p:nvPr/>
        </p:nvSpPr>
        <p:spPr bwMode="auto">
          <a:xfrm>
            <a:off x="2189861" y="1695835"/>
            <a:ext cx="443153" cy="345444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3" name="Ellipse 232">
            <a:extLst>
              <a:ext uri="{FF2B5EF4-FFF2-40B4-BE49-F238E27FC236}">
                <a16:creationId xmlns:a16="http://schemas.microsoft.com/office/drawing/2014/main" id="{3960A7AD-30FA-4D5F-B409-508EA8A021AD}"/>
              </a:ext>
            </a:extLst>
          </p:cNvPr>
          <p:cNvSpPr/>
          <p:nvPr/>
        </p:nvSpPr>
        <p:spPr bwMode="auto">
          <a:xfrm>
            <a:off x="4982229" y="5254144"/>
            <a:ext cx="443153" cy="345444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4" name="Ellipse 233">
            <a:extLst>
              <a:ext uri="{FF2B5EF4-FFF2-40B4-BE49-F238E27FC236}">
                <a16:creationId xmlns:a16="http://schemas.microsoft.com/office/drawing/2014/main" id="{EB0FE59E-A561-460F-9469-E0C6ABF346CF}"/>
              </a:ext>
            </a:extLst>
          </p:cNvPr>
          <p:cNvSpPr/>
          <p:nvPr/>
        </p:nvSpPr>
        <p:spPr bwMode="auto">
          <a:xfrm>
            <a:off x="7025578" y="5241143"/>
            <a:ext cx="443153" cy="345444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3. </a:t>
            </a:r>
            <a:r>
              <a:rPr lang="en-US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dirty="0"/>
              <a:t>4. </a:t>
            </a:r>
            <a:r>
              <a:rPr lang="en-US" dirty="0"/>
              <a:t>Learning management and didactics in (OP)ALADIN</a:t>
            </a:r>
            <a:endParaRPr lang="de-DE" dirty="0"/>
          </a:p>
          <a:p>
            <a:endParaRPr lang="de-DE" dirty="0"/>
          </a:p>
          <a:p>
            <a:r>
              <a:rPr lang="de-DE" dirty="0"/>
              <a:t>5. Summary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127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50C799D-6D66-F05D-C8B8-022EE9C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3.6.2</a:t>
            </a:r>
            <a:r>
              <a:rPr lang="de-DE" dirty="0"/>
              <a:t> </a:t>
            </a:r>
            <a:r>
              <a:rPr lang="en-US" dirty="0"/>
              <a:t>Requirements for a system for generating </a:t>
            </a:r>
            <a:br>
              <a:rPr lang="en-US" dirty="0"/>
            </a:br>
            <a:r>
              <a:rPr lang="en-US" dirty="0"/>
              <a:t>meaningful SQL query tasks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DE1E2C-CBCE-D5E1-7BFF-11B15946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85" y="1433359"/>
            <a:ext cx="1490783" cy="9308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77FD60-2702-FBC3-B8EE-D315790C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804" y="2187804"/>
            <a:ext cx="2482392" cy="24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259531-FBA9-9F30-CD89-3E9491AE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72" y="3420524"/>
            <a:ext cx="1508337" cy="15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55C484-F334-1162-86F4-560F79F1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017" y="1676097"/>
            <a:ext cx="1126809" cy="112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2087C09-34BE-16E2-7CBE-878E3FDC6B87}"/>
              </a:ext>
            </a:extLst>
          </p:cNvPr>
          <p:cNvCxnSpPr>
            <a:cxnSpLocks/>
          </p:cNvCxnSpPr>
          <p:nvPr/>
        </p:nvCxnSpPr>
        <p:spPr>
          <a:xfrm>
            <a:off x="4065897" y="2299838"/>
            <a:ext cx="715653" cy="4362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03B5A9-3994-FB6F-6366-A7BF63711759}"/>
              </a:ext>
            </a:extLst>
          </p:cNvPr>
          <p:cNvCxnSpPr>
            <a:cxnSpLocks/>
          </p:cNvCxnSpPr>
          <p:nvPr/>
        </p:nvCxnSpPr>
        <p:spPr>
          <a:xfrm>
            <a:off x="450881" y="2036785"/>
            <a:ext cx="213039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E3CB04D-4873-5FB6-D472-F658B6B4A562}"/>
              </a:ext>
            </a:extLst>
          </p:cNvPr>
          <p:cNvSpPr txBox="1"/>
          <p:nvPr/>
        </p:nvSpPr>
        <p:spPr>
          <a:xfrm>
            <a:off x="361031" y="140410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Parameterization of </a:t>
            </a:r>
          </a:p>
          <a:p>
            <a:r>
              <a:rPr lang="en-US" dirty="0"/>
              <a:t>the SQL query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C1662BF-EC89-B2B2-3465-2EC2082E5DD8}"/>
              </a:ext>
            </a:extLst>
          </p:cNvPr>
          <p:cNvCxnSpPr>
            <a:cxnSpLocks/>
          </p:cNvCxnSpPr>
          <p:nvPr/>
        </p:nvCxnSpPr>
        <p:spPr>
          <a:xfrm flipH="1">
            <a:off x="6860018" y="2399174"/>
            <a:ext cx="1100601" cy="2841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EED6B6-76D3-7490-0A4D-D595C6175AC6}"/>
              </a:ext>
            </a:extLst>
          </p:cNvPr>
          <p:cNvCxnSpPr>
            <a:cxnSpLocks/>
            <a:stCxn id="1028" idx="1"/>
          </p:cNvCxnSpPr>
          <p:nvPr/>
        </p:nvCxnSpPr>
        <p:spPr>
          <a:xfrm flipH="1" flipV="1">
            <a:off x="7301243" y="3872804"/>
            <a:ext cx="554829" cy="301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3AFF2B5-DB47-EE0C-A56D-330CB7EBCB6E}"/>
              </a:ext>
            </a:extLst>
          </p:cNvPr>
          <p:cNvCxnSpPr>
            <a:cxnSpLocks/>
          </p:cNvCxnSpPr>
          <p:nvPr/>
        </p:nvCxnSpPr>
        <p:spPr>
          <a:xfrm flipH="1">
            <a:off x="8171862" y="3185542"/>
            <a:ext cx="35071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4256383-D7BA-5313-167A-07273BEF763E}"/>
              </a:ext>
            </a:extLst>
          </p:cNvPr>
          <p:cNvSpPr txBox="1"/>
          <p:nvPr/>
        </p:nvSpPr>
        <p:spPr>
          <a:xfrm>
            <a:off x="8108810" y="281364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Natural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01F5676-C0AE-0ABB-F37C-EE740E9F2B20}"/>
              </a:ext>
            </a:extLst>
          </p:cNvPr>
          <p:cNvCxnSpPr>
            <a:cxnSpLocks/>
          </p:cNvCxnSpPr>
          <p:nvPr/>
        </p:nvCxnSpPr>
        <p:spPr>
          <a:xfrm flipH="1">
            <a:off x="7960619" y="5124284"/>
            <a:ext cx="1531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F3003594-24C9-72AC-E101-E6DDC0DBB879}"/>
              </a:ext>
            </a:extLst>
          </p:cNvPr>
          <p:cNvSpPr txBox="1"/>
          <p:nvPr/>
        </p:nvSpPr>
        <p:spPr>
          <a:xfrm>
            <a:off x="7960619" y="479363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SQL-Query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13C8F2-AD84-7F7E-559F-53F13BC0081A}"/>
              </a:ext>
            </a:extLst>
          </p:cNvPr>
          <p:cNvCxnSpPr>
            <a:cxnSpLocks/>
          </p:cNvCxnSpPr>
          <p:nvPr/>
        </p:nvCxnSpPr>
        <p:spPr>
          <a:xfrm flipH="1">
            <a:off x="9300471" y="4255491"/>
            <a:ext cx="19914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0EA01D59-57F1-5645-CA1D-984A41DA4B05}"/>
              </a:ext>
            </a:extLst>
          </p:cNvPr>
          <p:cNvSpPr txBox="1"/>
          <p:nvPr/>
        </p:nvSpPr>
        <p:spPr>
          <a:xfrm>
            <a:off x="9221017" y="387280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Syntactically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8898960-CC16-213A-0547-506EE8D096D9}"/>
              </a:ext>
            </a:extLst>
          </p:cNvPr>
          <p:cNvCxnSpPr>
            <a:cxnSpLocks/>
          </p:cNvCxnSpPr>
          <p:nvPr/>
        </p:nvCxnSpPr>
        <p:spPr>
          <a:xfrm flipH="1">
            <a:off x="9300471" y="4679351"/>
            <a:ext cx="228529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D3412F36-872A-DB8B-71F5-2CF2CE583E0C}"/>
              </a:ext>
            </a:extLst>
          </p:cNvPr>
          <p:cNvSpPr txBox="1"/>
          <p:nvPr/>
        </p:nvSpPr>
        <p:spPr>
          <a:xfrm>
            <a:off x="9221017" y="429666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Semantically</a:t>
            </a:r>
            <a:r>
              <a:rPr lang="de-DE" dirty="0"/>
              <a:t> plausible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8FE161D-786A-6466-6202-0E4CCCB58ABB}"/>
              </a:ext>
            </a:extLst>
          </p:cNvPr>
          <p:cNvCxnSpPr>
            <a:cxnSpLocks/>
          </p:cNvCxnSpPr>
          <p:nvPr/>
        </p:nvCxnSpPr>
        <p:spPr>
          <a:xfrm flipH="1">
            <a:off x="9217280" y="2162300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5171B71-9B9A-BB54-0314-741BDE1526FB}"/>
              </a:ext>
            </a:extLst>
          </p:cNvPr>
          <p:cNvSpPr txBox="1"/>
          <p:nvPr/>
        </p:nvSpPr>
        <p:spPr>
          <a:xfrm>
            <a:off x="9137826" y="177961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Conclusive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445E23-734E-D33C-F9F3-09BB266A2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03" y="4220803"/>
            <a:ext cx="865004" cy="123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2A18B9-3864-FF80-735A-37AA518EDE5C}"/>
              </a:ext>
            </a:extLst>
          </p:cNvPr>
          <p:cNvCxnSpPr>
            <a:cxnSpLocks/>
          </p:cNvCxnSpPr>
          <p:nvPr/>
        </p:nvCxnSpPr>
        <p:spPr>
          <a:xfrm>
            <a:off x="6096000" y="4628274"/>
            <a:ext cx="0" cy="3986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A39EB789-CCF2-FC38-0D11-E40DD69DAD57}"/>
              </a:ext>
            </a:extLst>
          </p:cNvPr>
          <p:cNvSpPr txBox="1"/>
          <p:nvPr/>
        </p:nvSpPr>
        <p:spPr>
          <a:xfrm>
            <a:off x="5061101" y="5036693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query task </a:t>
            </a:r>
            <a:br>
              <a:rPr lang="en-US" dirty="0"/>
            </a:br>
            <a:r>
              <a:rPr lang="en-US" dirty="0"/>
              <a:t>generation system</a:t>
            </a:r>
            <a:endParaRPr lang="de-DE" dirty="0"/>
          </a:p>
        </p:txBody>
      </p: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13F61F00-4ABC-9F75-48DE-203CB16B7F2B}"/>
              </a:ext>
            </a:extLst>
          </p:cNvPr>
          <p:cNvCxnSpPr>
            <a:cxnSpLocks/>
          </p:cNvCxnSpPr>
          <p:nvPr/>
        </p:nvCxnSpPr>
        <p:spPr>
          <a:xfrm flipH="1">
            <a:off x="333644" y="5879618"/>
            <a:ext cx="3552751" cy="57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847DCDDC-FCDB-EB86-9436-1099DEE3E344}"/>
              </a:ext>
            </a:extLst>
          </p:cNvPr>
          <p:cNvSpPr txBox="1"/>
          <p:nvPr/>
        </p:nvSpPr>
        <p:spPr>
          <a:xfrm>
            <a:off x="292763" y="549952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attempts</a:t>
            </a:r>
            <a:endParaRPr lang="de-DE" dirty="0"/>
          </a:p>
        </p:txBody>
      </p: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81A09227-DC43-48ED-0E7E-1004F86260C2}"/>
              </a:ext>
            </a:extLst>
          </p:cNvPr>
          <p:cNvCxnSpPr>
            <a:cxnSpLocks/>
          </p:cNvCxnSpPr>
          <p:nvPr/>
        </p:nvCxnSpPr>
        <p:spPr>
          <a:xfrm flipH="1">
            <a:off x="3886395" y="4180186"/>
            <a:ext cx="976434" cy="3725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2F05573A-1E40-9400-7540-C84486850124}"/>
              </a:ext>
            </a:extLst>
          </p:cNvPr>
          <p:cNvSpPr txBox="1"/>
          <p:nvPr/>
        </p:nvSpPr>
        <p:spPr>
          <a:xfrm>
            <a:off x="227380" y="2090247"/>
            <a:ext cx="28712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SQL components </a:t>
            </a:r>
            <a:br>
              <a:rPr lang="en-US" dirty="0"/>
            </a:br>
            <a:r>
              <a:rPr lang="en-US" dirty="0"/>
              <a:t>(e.g. WHERE clause)</a:t>
            </a:r>
          </a:p>
          <a:p>
            <a:pPr marL="285750" indent="-285750">
              <a:buFontTx/>
              <a:buChar char="-"/>
            </a:pPr>
            <a:r>
              <a:rPr lang="en-US" dirty="0"/>
              <a:t>SQL components </a:t>
            </a:r>
            <a:br>
              <a:rPr lang="en-US" dirty="0"/>
            </a:br>
            <a:r>
              <a:rPr lang="en-US" dirty="0"/>
              <a:t>(e.g. WHERE clause)</a:t>
            </a:r>
          </a:p>
          <a:p>
            <a:pPr marL="285750" indent="-285750">
              <a:buFontTx/>
              <a:buChar char="-"/>
            </a:pPr>
            <a:r>
              <a:rPr lang="en-US" dirty="0"/>
              <a:t>Number of components</a:t>
            </a:r>
            <a:br>
              <a:rPr lang="en-US" dirty="0"/>
            </a:br>
            <a:r>
              <a:rPr lang="en-US" dirty="0"/>
              <a:t>(e.g. 3-5 constraints)</a:t>
            </a:r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811DB3-3EBB-735C-7561-0DD174351F28}"/>
              </a:ext>
            </a:extLst>
          </p:cNvPr>
          <p:cNvCxnSpPr>
            <a:cxnSpLocks/>
          </p:cNvCxnSpPr>
          <p:nvPr/>
        </p:nvCxnSpPr>
        <p:spPr>
          <a:xfrm flipH="1">
            <a:off x="9232759" y="2605238"/>
            <a:ext cx="142608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13F1C48E-CE2F-D65D-4B0A-E1A93B2256DD}"/>
              </a:ext>
            </a:extLst>
          </p:cNvPr>
          <p:cNvSpPr txBox="1"/>
          <p:nvPr/>
        </p:nvSpPr>
        <p:spPr>
          <a:xfrm>
            <a:off x="9153305" y="222255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Complete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47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6EDD2D-86FC-E3B2-F443-B65C3E08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3.6.3</a:t>
            </a:r>
            <a:r>
              <a:rPr lang="de-DE" dirty="0"/>
              <a:t> </a:t>
            </a:r>
            <a:r>
              <a:rPr lang="en-US" dirty="0"/>
              <a:t>Overview of a system for generating </a:t>
            </a:r>
            <a:br>
              <a:rPr lang="en-US" dirty="0"/>
            </a:br>
            <a:r>
              <a:rPr lang="en-US" dirty="0"/>
              <a:t>meaningful SQL query tasks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0C5F88-E9E9-6BE7-E46D-39302942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4" y="1105197"/>
            <a:ext cx="10761711" cy="48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6FC28705-9BD8-C9AF-D039-2458CD8A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105" y="1322056"/>
            <a:ext cx="2901155" cy="3018333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24DA7DB-AC03-4391-3378-0108772E8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8" b="4643"/>
          <a:stretch/>
        </p:blipFill>
        <p:spPr>
          <a:xfrm>
            <a:off x="6237413" y="4309346"/>
            <a:ext cx="5617375" cy="181401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30BBE17-4439-7BCA-6ED9-ECBCFCC3A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6" t="11614" r="11614" b="12106"/>
          <a:stretch/>
        </p:blipFill>
        <p:spPr bwMode="auto">
          <a:xfrm>
            <a:off x="1557156" y="1470910"/>
            <a:ext cx="1263046" cy="126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59A4D3-FD89-2C19-1FB9-A05988AF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95" y="1641790"/>
            <a:ext cx="2466023" cy="1861806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Knowledge </a:t>
            </a:r>
            <a:br>
              <a:rPr lang="de-DE" sz="1600" b="1" dirty="0"/>
            </a:br>
            <a:r>
              <a:rPr lang="de-DE" sz="1600" b="1" dirty="0"/>
              <a:t>Graph:</a:t>
            </a:r>
          </a:p>
          <a:p>
            <a:r>
              <a:rPr lang="de-DE" sz="1600" dirty="0" err="1"/>
              <a:t>Entities</a:t>
            </a:r>
            <a:endParaRPr lang="de-DE" sz="1600" dirty="0"/>
          </a:p>
          <a:p>
            <a:r>
              <a:rPr lang="de-DE" sz="1600" dirty="0" err="1"/>
              <a:t>Instances</a:t>
            </a:r>
            <a:endParaRPr lang="de-DE" sz="1600" dirty="0"/>
          </a:p>
          <a:p>
            <a:r>
              <a:rPr lang="de-DE" sz="1600" dirty="0" err="1"/>
              <a:t>Hyperonymy</a:t>
            </a:r>
            <a:r>
              <a:rPr lang="de-DE" sz="1600" dirty="0"/>
              <a:t> </a:t>
            </a:r>
            <a:r>
              <a:rPr lang="de-DE" sz="1600" dirty="0" err="1"/>
              <a:t>structure</a:t>
            </a:r>
            <a:endParaRPr lang="de-DE" sz="1600" dirty="0"/>
          </a:p>
          <a:p>
            <a:r>
              <a:rPr lang="de-DE" sz="1600" dirty="0" err="1"/>
              <a:t>Meronymy</a:t>
            </a:r>
            <a:r>
              <a:rPr lang="de-DE" sz="1600" dirty="0"/>
              <a:t> </a:t>
            </a:r>
            <a:r>
              <a:rPr lang="de-DE" sz="1600" dirty="0" err="1"/>
              <a:t>structure</a:t>
            </a: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04298A-C6A6-C290-46AF-C967B675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692" y="84352"/>
            <a:ext cx="10212245" cy="626334"/>
          </a:xfrm>
        </p:spPr>
        <p:txBody>
          <a:bodyPr/>
          <a:lstStyle/>
          <a:p>
            <a:r>
              <a:rPr lang="de-DE" b="1" dirty="0"/>
              <a:t>3.6.4</a:t>
            </a:r>
            <a:r>
              <a:rPr lang="de-DE" dirty="0"/>
              <a:t> </a:t>
            </a:r>
            <a:r>
              <a:rPr lang="en-US" dirty="0"/>
              <a:t>Creating metamodels and </a:t>
            </a:r>
            <a:br>
              <a:rPr lang="en-US" dirty="0"/>
            </a:br>
            <a:r>
              <a:rPr lang="en-US" dirty="0"/>
              <a:t>knowledge graphs for SQL query tasks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88187-C840-3983-D1DF-01388DE2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82" y="4242234"/>
            <a:ext cx="1532929" cy="153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42E1C97-689A-4273-ABC0-557133F7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9" y="4160931"/>
            <a:ext cx="1711787" cy="17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70323AC-C548-D974-D5FA-802A973B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99" y="2615766"/>
            <a:ext cx="1048046" cy="7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30B90232-3F89-B5D0-67A6-369C8574457C}"/>
              </a:ext>
            </a:extLst>
          </p:cNvPr>
          <p:cNvSpPr/>
          <p:nvPr/>
        </p:nvSpPr>
        <p:spPr>
          <a:xfrm>
            <a:off x="1764336" y="3503596"/>
            <a:ext cx="587141" cy="882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E05CAD4D-86B9-BBE4-93EC-2EE4F555E132}"/>
              </a:ext>
            </a:extLst>
          </p:cNvPr>
          <p:cNvSpPr txBox="1">
            <a:spLocks/>
          </p:cNvSpPr>
          <p:nvPr/>
        </p:nvSpPr>
        <p:spPr>
          <a:xfrm>
            <a:off x="3523957" y="1706777"/>
            <a:ext cx="2466023" cy="4230928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DE" sz="1600" b="1" dirty="0" err="1"/>
              <a:t>Limitations</a:t>
            </a:r>
            <a:r>
              <a:rPr lang="de-DE" sz="1600" b="1" dirty="0"/>
              <a:t>:</a:t>
            </a:r>
          </a:p>
          <a:p>
            <a:r>
              <a:rPr lang="en-US" sz="1400" dirty="0"/>
              <a:t>Automatic derivation of table structures either too specific or too generic</a:t>
            </a:r>
          </a:p>
          <a:p>
            <a:r>
              <a:rPr lang="en-US" sz="1400" dirty="0"/>
              <a:t>Attribute assignment unclear, because on instance level instead of class level</a:t>
            </a:r>
          </a:p>
          <a:p>
            <a:r>
              <a:rPr lang="en-US" sz="1400" dirty="0"/>
              <a:t>When is entity a class/instance? </a:t>
            </a:r>
            <a:br>
              <a:rPr lang="en-US" sz="1400" dirty="0"/>
            </a:br>
            <a:r>
              <a:rPr lang="en-US" sz="1400" dirty="0"/>
              <a:t>Context is not modeled in </a:t>
            </a:r>
            <a:r>
              <a:rPr lang="en-US" sz="1400" dirty="0" err="1"/>
              <a:t>Wikidata</a:t>
            </a:r>
            <a:endParaRPr lang="en-US" sz="1400" dirty="0"/>
          </a:p>
          <a:p>
            <a:r>
              <a:rPr lang="de-DE" sz="1400" dirty="0"/>
              <a:t>…</a:t>
            </a:r>
            <a:endParaRPr lang="de-DE" sz="16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394787E-77B3-6124-017F-A90AD8A27A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49162BF-3631-F154-599E-378749BD1F47}"/>
              </a:ext>
            </a:extLst>
          </p:cNvPr>
          <p:cNvSpPr/>
          <p:nvPr/>
        </p:nvSpPr>
        <p:spPr>
          <a:xfrm>
            <a:off x="11165023" y="851236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9D06ECA-735C-82CA-B3BD-5787A028F923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67A8DFB3-3FE6-41F9-AD39-6880B19011E5}"/>
              </a:ext>
            </a:extLst>
          </p:cNvPr>
          <p:cNvSpPr txBox="1">
            <a:spLocks/>
          </p:cNvSpPr>
          <p:nvPr/>
        </p:nvSpPr>
        <p:spPr>
          <a:xfrm>
            <a:off x="906135" y="1003028"/>
            <a:ext cx="4159623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(</a:t>
            </a:r>
            <a:r>
              <a:rPr lang="de-DE" sz="2000" b="1" dirty="0" err="1"/>
              <a:t>Partially</a:t>
            </a:r>
            <a:r>
              <a:rPr lang="de-DE" sz="2000" b="1" dirty="0"/>
              <a:t>) </a:t>
            </a:r>
            <a:r>
              <a:rPr lang="de-DE" sz="2000" b="1" dirty="0" err="1"/>
              <a:t>Automated</a:t>
            </a:r>
            <a:r>
              <a:rPr lang="de-DE" sz="2000" b="1" dirty="0"/>
              <a:t> </a:t>
            </a:r>
            <a:r>
              <a:rPr lang="de-DE" sz="2000" b="1" dirty="0" err="1"/>
              <a:t>generation</a:t>
            </a:r>
            <a:endParaRPr lang="de-DE" sz="2000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2861628-F893-F183-6BA3-74E5567310BC}"/>
              </a:ext>
            </a:extLst>
          </p:cNvPr>
          <p:cNvCxnSpPr>
            <a:cxnSpLocks/>
          </p:cNvCxnSpPr>
          <p:nvPr/>
        </p:nvCxnSpPr>
        <p:spPr>
          <a:xfrm>
            <a:off x="6096000" y="971671"/>
            <a:ext cx="0" cy="518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AA741CFC-7E1C-26E2-042A-515136F2F17B}"/>
              </a:ext>
            </a:extLst>
          </p:cNvPr>
          <p:cNvSpPr txBox="1">
            <a:spLocks/>
          </p:cNvSpPr>
          <p:nvPr/>
        </p:nvSpPr>
        <p:spPr>
          <a:xfrm>
            <a:off x="7342095" y="1003028"/>
            <a:ext cx="2725030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8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Manual </a:t>
            </a:r>
            <a:r>
              <a:rPr lang="de-DE" sz="2000" b="1" dirty="0" err="1"/>
              <a:t>generation</a:t>
            </a:r>
            <a:endParaRPr lang="de-DE" sz="200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86B715FA-F240-B27C-6B51-3ABBB420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281" y="2874844"/>
            <a:ext cx="1216502" cy="91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EF8D6DFF-2EE8-F531-F689-A28AAA84CD98}"/>
              </a:ext>
            </a:extLst>
          </p:cNvPr>
          <p:cNvSpPr txBox="1"/>
          <p:nvPr/>
        </p:nvSpPr>
        <p:spPr>
          <a:xfrm>
            <a:off x="6504036" y="2350981"/>
            <a:ext cx="219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Film- and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25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GPT3 Play APK 1.1 - Download APK latest version">
            <a:extLst>
              <a:ext uri="{FF2B5EF4-FFF2-40B4-BE49-F238E27FC236}">
                <a16:creationId xmlns:a16="http://schemas.microsoft.com/office/drawing/2014/main" id="{4860D5F8-C11A-4F26-929F-4C10224D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285" y="5742161"/>
            <a:ext cx="415484" cy="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onum – Natural Language Processing">
            <a:extLst>
              <a:ext uri="{FF2B5EF4-FFF2-40B4-BE49-F238E27FC236}">
                <a16:creationId xmlns:a16="http://schemas.microsoft.com/office/drawing/2014/main" id="{5515EF8A-5DF9-4B53-874B-EAAE57D6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769" y="4953441"/>
            <a:ext cx="1060723" cy="10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2B216B1-7328-44DF-B276-E0685434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Digression - Dynamic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 2.1</a:t>
            </a:r>
            <a:br>
              <a:rPr lang="de-DE" dirty="0"/>
            </a:b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95C7F5-326B-4D87-9F5A-D161C2C86F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471" y="1267129"/>
            <a:ext cx="10551457" cy="62633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Generative creation of the knowledge database according to the requirements profile of the respective task type, with minimum effort</a:t>
            </a:r>
            <a:endParaRPr lang="de-DE" sz="20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4715280-F0C2-4E3E-83D0-7BEAC1DCD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077378"/>
              </p:ext>
            </p:extLst>
          </p:nvPr>
        </p:nvGraphicFramePr>
        <p:xfrm>
          <a:off x="364734" y="2082142"/>
          <a:ext cx="8295405" cy="83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0425BA1F-BD2C-4422-8D64-57A24DF078C6}"/>
              </a:ext>
            </a:extLst>
          </p:cNvPr>
          <p:cNvSpPr/>
          <p:nvPr/>
        </p:nvSpPr>
        <p:spPr bwMode="auto">
          <a:xfrm rot="5400000">
            <a:off x="4384546" y="-1022861"/>
            <a:ext cx="255779" cy="829540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5890CA-4254-4573-BC47-765B05C41AE5}"/>
              </a:ext>
            </a:extLst>
          </p:cNvPr>
          <p:cNvSpPr txBox="1"/>
          <p:nvPr/>
        </p:nvSpPr>
        <p:spPr>
          <a:xfrm>
            <a:off x="3683299" y="325926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Human </a:t>
            </a:r>
            <a:r>
              <a:rPr lang="de-DE" sz="1800" dirty="0" err="1"/>
              <a:t>labour</a:t>
            </a:r>
            <a:endParaRPr lang="de-DE" sz="1800" dirty="0"/>
          </a:p>
        </p:txBody>
      </p:sp>
      <p:pic>
        <p:nvPicPr>
          <p:cNvPr id="4100" name="Picture 4" descr="https://static.thenounproject.com/png/342863-200.png">
            <a:extLst>
              <a:ext uri="{FF2B5EF4-FFF2-40B4-BE49-F238E27FC236}">
                <a16:creationId xmlns:a16="http://schemas.microsoft.com/office/drawing/2014/main" id="{2FEAC00E-3825-4A4B-9A9D-7F18BD0A9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1661311"/>
            <a:ext cx="1672748" cy="167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BCAC916-05F3-4014-A122-2F7751E94A4C}"/>
              </a:ext>
            </a:extLst>
          </p:cNvPr>
          <p:cNvCxnSpPr>
            <a:cxnSpLocks/>
          </p:cNvCxnSpPr>
          <p:nvPr/>
        </p:nvCxnSpPr>
        <p:spPr bwMode="auto">
          <a:xfrm>
            <a:off x="9956710" y="3124841"/>
            <a:ext cx="0" cy="503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EB50DA9-0743-440D-BCB1-3E21E5772A0E}"/>
              </a:ext>
            </a:extLst>
          </p:cNvPr>
          <p:cNvCxnSpPr>
            <a:cxnSpLocks/>
          </p:cNvCxnSpPr>
          <p:nvPr/>
        </p:nvCxnSpPr>
        <p:spPr bwMode="auto">
          <a:xfrm flipH="1">
            <a:off x="7680176" y="458228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739FF1E-D0FB-4E82-836B-49F82545F172}"/>
              </a:ext>
            </a:extLst>
          </p:cNvPr>
          <p:cNvSpPr txBox="1"/>
          <p:nvPr/>
        </p:nvSpPr>
        <p:spPr>
          <a:xfrm>
            <a:off x="10478747" y="2298067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Small </a:t>
            </a:r>
            <a:r>
              <a:rPr lang="de-DE" sz="1200" dirty="0" err="1"/>
              <a:t>amount</a:t>
            </a:r>
            <a:br>
              <a:rPr lang="de-DE" sz="1200" dirty="0"/>
            </a:b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examples</a:t>
            </a:r>
            <a:endParaRPr lang="de-DE" sz="1200" dirty="0"/>
          </a:p>
        </p:txBody>
      </p:sp>
      <p:pic>
        <p:nvPicPr>
          <p:cNvPr id="26" name="Picture 4" descr="https://static.thenounproject.com/png/342863-200.png">
            <a:extLst>
              <a:ext uri="{FF2B5EF4-FFF2-40B4-BE49-F238E27FC236}">
                <a16:creationId xmlns:a16="http://schemas.microsoft.com/office/drawing/2014/main" id="{8036AC89-22AC-48F0-B9A0-ECAE3289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74" y="3745912"/>
            <a:ext cx="1672748" cy="167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E600F2F-8B16-4EA2-B05A-450FCA842638}"/>
              </a:ext>
            </a:extLst>
          </p:cNvPr>
          <p:cNvSpPr txBox="1"/>
          <p:nvPr/>
        </p:nvSpPr>
        <p:spPr>
          <a:xfrm>
            <a:off x="6314918" y="5280496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Large </a:t>
            </a:r>
            <a:r>
              <a:rPr lang="de-DE" sz="1200" dirty="0" err="1"/>
              <a:t>amount</a:t>
            </a:r>
            <a:r>
              <a:rPr lang="de-DE" sz="1200" dirty="0"/>
              <a:t> </a:t>
            </a:r>
          </a:p>
          <a:p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examples</a:t>
            </a:r>
            <a:endParaRPr lang="de-DE" sz="1200" dirty="0"/>
          </a:p>
        </p:txBody>
      </p:sp>
      <p:pic>
        <p:nvPicPr>
          <p:cNvPr id="4110" name="Picture 14" descr="Prompt Engineering | Cohere API Documentation">
            <a:extLst>
              <a:ext uri="{FF2B5EF4-FFF2-40B4-BE49-F238E27FC236}">
                <a16:creationId xmlns:a16="http://schemas.microsoft.com/office/drawing/2014/main" id="{746CD5D1-FCF4-4219-A0C9-F33216EDC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971" y="3415074"/>
            <a:ext cx="3549660" cy="161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jalammar.github.io/images/word2vec/swiftkey-keyboard.png">
            <a:extLst>
              <a:ext uri="{FF2B5EF4-FFF2-40B4-BE49-F238E27FC236}">
                <a16:creationId xmlns:a16="http://schemas.microsoft.com/office/drawing/2014/main" id="{BFB41693-93B7-4013-9EC4-5BCA1C17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774" y="5106152"/>
            <a:ext cx="1440160" cy="96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Prompt Engineering | Cohere API Documentation">
            <a:extLst>
              <a:ext uri="{FF2B5EF4-FFF2-40B4-BE49-F238E27FC236}">
                <a16:creationId xmlns:a16="http://schemas.microsoft.com/office/drawing/2014/main" id="{1AE49EAC-C753-41E0-B119-78E56EE65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4"/>
          <a:stretch/>
        </p:blipFill>
        <p:spPr bwMode="auto">
          <a:xfrm>
            <a:off x="10902420" y="3415073"/>
            <a:ext cx="1181537" cy="161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63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069B0D6-089F-46E3-935C-D846E9BF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86" y="125317"/>
            <a:ext cx="10212245" cy="626334"/>
          </a:xfrm>
        </p:spPr>
        <p:txBody>
          <a:bodyPr/>
          <a:lstStyle/>
          <a:p>
            <a:r>
              <a:rPr lang="de-DE" dirty="0"/>
              <a:t>Digression - Dynamic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 2.2:</a:t>
            </a:r>
            <a:br>
              <a:rPr lang="de-DE" dirty="0"/>
            </a:br>
            <a:r>
              <a:rPr lang="de-DE" dirty="0" err="1"/>
              <a:t>Symbolic</a:t>
            </a:r>
            <a:r>
              <a:rPr lang="de-DE" dirty="0"/>
              <a:t> Knowledge </a:t>
            </a:r>
            <a:r>
              <a:rPr lang="de-DE" dirty="0" err="1"/>
              <a:t>Distillation</a:t>
            </a:r>
            <a:r>
              <a:rPr lang="de-DE" dirty="0"/>
              <a:t> [1] 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D937B9D-48A0-4A4D-8C80-EA556B619C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32205" y="5141165"/>
            <a:ext cx="4302125" cy="5461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Introduction of the "Critic“-model</a:t>
            </a:r>
            <a:br>
              <a:rPr lang="en-US" sz="1400" dirty="0"/>
            </a:br>
            <a:r>
              <a:rPr lang="en-US" sz="1200" dirty="0"/>
              <a:t>Classification model trained on 10K random tuples evaluated by crowdsourcing.</a:t>
            </a:r>
            <a:endParaRPr lang="de-DE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C4F78-E38E-446B-9ED9-5B2E04309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850" y="874750"/>
            <a:ext cx="2927450" cy="21227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B086ADD-CEF6-4081-8A01-1E39A2B7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94" y="3357574"/>
            <a:ext cx="3688442" cy="176297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E5A5D7-2DDA-4E11-B1C2-2DA40309F01C}"/>
              </a:ext>
            </a:extLst>
          </p:cNvPr>
          <p:cNvSpPr txBox="1"/>
          <p:nvPr/>
        </p:nvSpPr>
        <p:spPr>
          <a:xfrm>
            <a:off x="6964348" y="5964448"/>
            <a:ext cx="4461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[1] </a:t>
            </a:r>
            <a:r>
              <a:rPr lang="en-US" sz="800" dirty="0">
                <a:hlinkClick r:id="rId5"/>
              </a:rPr>
              <a:t>Symbolic Knowledge Distillation: from General Language Models to Commonsense Models</a:t>
            </a:r>
            <a:endParaRPr lang="de-DE" sz="7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F3941A-898E-40DF-BD10-E0E943243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792" y="1061384"/>
            <a:ext cx="3639059" cy="2122784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717304F-DBFA-429B-85C8-EE31F86BF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98928"/>
              </p:ext>
            </p:extLst>
          </p:nvPr>
        </p:nvGraphicFramePr>
        <p:xfrm>
          <a:off x="1234341" y="872866"/>
          <a:ext cx="370395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653">
                  <a:extLst>
                    <a:ext uri="{9D8B030D-6E8A-4147-A177-3AD203B41FA5}">
                      <a16:colId xmlns:a16="http://schemas.microsoft.com/office/drawing/2014/main" val="2647815493"/>
                    </a:ext>
                  </a:extLst>
                </a:gridCol>
                <a:gridCol w="1234653">
                  <a:extLst>
                    <a:ext uri="{9D8B030D-6E8A-4147-A177-3AD203B41FA5}">
                      <a16:colId xmlns:a16="http://schemas.microsoft.com/office/drawing/2014/main" val="596680799"/>
                    </a:ext>
                  </a:extLst>
                </a:gridCol>
                <a:gridCol w="1234653">
                  <a:extLst>
                    <a:ext uri="{9D8B030D-6E8A-4147-A177-3AD203B41FA5}">
                      <a16:colId xmlns:a16="http://schemas.microsoft.com/office/drawing/2014/main" val="1427656211"/>
                    </a:ext>
                  </a:extLst>
                </a:gridCol>
              </a:tblGrid>
              <a:tr h="14999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Event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/>
                        <a:t>Inference</a:t>
                      </a:r>
                      <a:endParaRPr lang="de-D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5418"/>
                  </a:ext>
                </a:extLst>
              </a:tr>
            </a:tbl>
          </a:graphicData>
        </a:graphic>
      </p:graphicFrame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59F4220-9C51-4DA8-9FAB-FE49799BEBD9}"/>
              </a:ext>
            </a:extLst>
          </p:cNvPr>
          <p:cNvCxnSpPr>
            <a:cxnSpLocks/>
          </p:cNvCxnSpPr>
          <p:nvPr/>
        </p:nvCxnSpPr>
        <p:spPr bwMode="auto">
          <a:xfrm>
            <a:off x="1919536" y="3181316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6C19A82-6216-4548-85EE-322D5B8AA7E6}"/>
              </a:ext>
            </a:extLst>
          </p:cNvPr>
          <p:cNvSpPr txBox="1"/>
          <p:nvPr/>
        </p:nvSpPr>
        <p:spPr>
          <a:xfrm>
            <a:off x="1228299" y="3435537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100 </a:t>
            </a:r>
            <a:r>
              <a:rPr lang="de-DE" sz="1200" dirty="0" err="1"/>
              <a:t>manually</a:t>
            </a:r>
            <a:r>
              <a:rPr lang="de-DE" sz="1200" dirty="0"/>
              <a:t> </a:t>
            </a:r>
          </a:p>
          <a:p>
            <a:pPr algn="ctr"/>
            <a:r>
              <a:rPr lang="de-DE" sz="1200" dirty="0" err="1"/>
              <a:t>crafted</a:t>
            </a:r>
            <a:r>
              <a:rPr lang="de-DE" sz="1200" dirty="0"/>
              <a:t> </a:t>
            </a:r>
            <a:r>
              <a:rPr lang="de-DE" sz="1200" dirty="0" err="1"/>
              <a:t>examples</a:t>
            </a: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A258DE0-D8E2-46AC-A63E-714B646DA0FC}"/>
              </a:ext>
            </a:extLst>
          </p:cNvPr>
          <p:cNvSpPr txBox="1"/>
          <p:nvPr/>
        </p:nvSpPr>
        <p:spPr>
          <a:xfrm>
            <a:off x="2615999" y="3455823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Defined</a:t>
            </a:r>
            <a:br>
              <a:rPr lang="de-DE" sz="1200" dirty="0"/>
            </a:br>
            <a:r>
              <a:rPr lang="de-DE" sz="1200" dirty="0" err="1"/>
              <a:t>target</a:t>
            </a:r>
            <a:r>
              <a:rPr lang="de-DE" sz="1200" dirty="0"/>
              <a:t> </a:t>
            </a:r>
            <a:r>
              <a:rPr lang="de-DE" sz="1200" dirty="0" err="1"/>
              <a:t>relations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EF932ED-EDA0-4094-9468-001CAA5FC8C3}"/>
              </a:ext>
            </a:extLst>
          </p:cNvPr>
          <p:cNvSpPr txBox="1"/>
          <p:nvPr/>
        </p:nvSpPr>
        <p:spPr>
          <a:xfrm>
            <a:off x="3678426" y="3427830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100 </a:t>
            </a:r>
            <a:r>
              <a:rPr lang="de-DE" sz="1200" dirty="0" err="1"/>
              <a:t>manually</a:t>
            </a:r>
            <a:r>
              <a:rPr lang="de-DE" sz="1200" dirty="0"/>
              <a:t> </a:t>
            </a:r>
          </a:p>
          <a:p>
            <a:pPr algn="ctr"/>
            <a:r>
              <a:rPr lang="de-DE" sz="1200" dirty="0" err="1"/>
              <a:t>crafted</a:t>
            </a:r>
            <a:r>
              <a:rPr lang="de-DE" sz="1200" dirty="0"/>
              <a:t> </a:t>
            </a:r>
            <a:r>
              <a:rPr lang="de-DE" sz="1200" dirty="0" err="1"/>
              <a:t>examples</a:t>
            </a:r>
            <a:endParaRPr lang="de-DE" sz="1200" dirty="0"/>
          </a:p>
          <a:p>
            <a:pPr algn="ctr"/>
            <a:r>
              <a:rPr lang="de-DE" sz="1200" dirty="0"/>
              <a:t>per </a:t>
            </a:r>
            <a:r>
              <a:rPr lang="de-DE" sz="1200" dirty="0" err="1"/>
              <a:t>target</a:t>
            </a:r>
            <a:r>
              <a:rPr lang="de-DE" sz="1200" dirty="0"/>
              <a:t> </a:t>
            </a:r>
            <a:r>
              <a:rPr lang="de-DE" sz="1200" dirty="0" err="1"/>
              <a:t>relation</a:t>
            </a:r>
            <a:endParaRPr lang="de-DE" sz="1200" dirty="0"/>
          </a:p>
        </p:txBody>
      </p:sp>
      <p:pic>
        <p:nvPicPr>
          <p:cNvPr id="21" name="Picture 6" descr="eonum – Natural Language Processing">
            <a:extLst>
              <a:ext uri="{FF2B5EF4-FFF2-40B4-BE49-F238E27FC236}">
                <a16:creationId xmlns:a16="http://schemas.microsoft.com/office/drawing/2014/main" id="{482AB458-F6DB-4B64-BB88-D1E5A4848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489" y="4877017"/>
            <a:ext cx="587295" cy="58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CF9BCC8-48A8-4123-A2E4-1F01088BF7FD}"/>
              </a:ext>
            </a:extLst>
          </p:cNvPr>
          <p:cNvSpPr txBox="1"/>
          <p:nvPr/>
        </p:nvSpPr>
        <p:spPr>
          <a:xfrm>
            <a:off x="1554386" y="5794735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176K </a:t>
            </a:r>
          </a:p>
          <a:p>
            <a:pPr algn="ctr"/>
            <a:r>
              <a:rPr lang="de-DE" sz="1200" dirty="0"/>
              <a:t>Events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A09C69-0D2D-4E5A-8651-5250C8D5D290}"/>
              </a:ext>
            </a:extLst>
          </p:cNvPr>
          <p:cNvCxnSpPr>
            <a:cxnSpLocks/>
          </p:cNvCxnSpPr>
          <p:nvPr/>
        </p:nvCxnSpPr>
        <p:spPr bwMode="auto">
          <a:xfrm>
            <a:off x="1919536" y="3901396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81A796B-3EE7-4234-90DB-7CF07685711C}"/>
              </a:ext>
            </a:extLst>
          </p:cNvPr>
          <p:cNvCxnSpPr>
            <a:cxnSpLocks/>
          </p:cNvCxnSpPr>
          <p:nvPr/>
        </p:nvCxnSpPr>
        <p:spPr bwMode="auto">
          <a:xfrm>
            <a:off x="1873714" y="5510897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9" name="Picture 14" descr="Prompt Engineering | Cohere API Documentation">
            <a:extLst>
              <a:ext uri="{FF2B5EF4-FFF2-40B4-BE49-F238E27FC236}">
                <a16:creationId xmlns:a16="http://schemas.microsoft.com/office/drawing/2014/main" id="{B41604F0-E66B-464C-8943-A8C7168E4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" t="13605" r="44214" b="51319"/>
          <a:stretch/>
        </p:blipFill>
        <p:spPr bwMode="auto">
          <a:xfrm>
            <a:off x="1135931" y="4147595"/>
            <a:ext cx="1359669" cy="4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87343FE-A76E-47D3-873D-E8E86B53F0F7}"/>
              </a:ext>
            </a:extLst>
          </p:cNvPr>
          <p:cNvCxnSpPr>
            <a:cxnSpLocks/>
          </p:cNvCxnSpPr>
          <p:nvPr/>
        </p:nvCxnSpPr>
        <p:spPr bwMode="auto">
          <a:xfrm>
            <a:off x="1891007" y="4590963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35A614F-9DD2-4A23-B3CC-BB20CA1498C6}"/>
              </a:ext>
            </a:extLst>
          </p:cNvPr>
          <p:cNvSpPr txBox="1"/>
          <p:nvPr/>
        </p:nvSpPr>
        <p:spPr>
          <a:xfrm>
            <a:off x="246910" y="4147595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In </a:t>
            </a:r>
            <a:r>
              <a:rPr lang="de-DE" sz="1000" i="1" dirty="0" err="1"/>
              <a:t>sets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br>
              <a:rPr lang="de-DE" sz="1000" i="1" dirty="0"/>
            </a:br>
            <a:r>
              <a:rPr lang="de-DE" sz="1000" i="1" dirty="0"/>
              <a:t>10 </a:t>
            </a:r>
            <a:r>
              <a:rPr lang="de-DE" sz="1000" i="1" dirty="0" err="1"/>
              <a:t>examples</a:t>
            </a:r>
            <a:endParaRPr lang="de-DE" sz="1000" i="1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A00919E-1D4F-4529-87BA-E6459AC8564E}"/>
              </a:ext>
            </a:extLst>
          </p:cNvPr>
          <p:cNvCxnSpPr>
            <a:cxnSpLocks/>
          </p:cNvCxnSpPr>
          <p:nvPr/>
        </p:nvCxnSpPr>
        <p:spPr bwMode="auto">
          <a:xfrm>
            <a:off x="3215679" y="3179975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632A0C7-01F0-49F6-AC02-9DD1316FF4C3}"/>
              </a:ext>
            </a:extLst>
          </p:cNvPr>
          <p:cNvCxnSpPr>
            <a:cxnSpLocks/>
          </p:cNvCxnSpPr>
          <p:nvPr/>
        </p:nvCxnSpPr>
        <p:spPr bwMode="auto">
          <a:xfrm>
            <a:off x="4371884" y="3161030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4" name="Picture 14" descr="Prompt Engineering | Cohere API Documentation">
            <a:extLst>
              <a:ext uri="{FF2B5EF4-FFF2-40B4-BE49-F238E27FC236}">
                <a16:creationId xmlns:a16="http://schemas.microsoft.com/office/drawing/2014/main" id="{0246F425-273A-402D-A0CA-3517DD3A1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" t="13605" r="44214" b="51319"/>
          <a:stretch/>
        </p:blipFill>
        <p:spPr bwMode="auto">
          <a:xfrm>
            <a:off x="3575720" y="4238236"/>
            <a:ext cx="1359669" cy="44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98756-1BF9-45DF-94DB-0444B567DC56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4371885" y="4074161"/>
            <a:ext cx="0" cy="1578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0F0B8E8-B025-4C0D-B727-AC26572C37D4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3215683" y="3917488"/>
            <a:ext cx="630915" cy="428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2D6353F-C2A4-4805-B936-A8E931C09E08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 flipV="1">
            <a:off x="2208732" y="4632074"/>
            <a:ext cx="1637866" cy="1393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F5CA4D70-798A-445B-A6A9-15161801C966}"/>
              </a:ext>
            </a:extLst>
          </p:cNvPr>
          <p:cNvSpPr txBox="1"/>
          <p:nvPr/>
        </p:nvSpPr>
        <p:spPr>
          <a:xfrm>
            <a:off x="5115011" y="4231964"/>
            <a:ext cx="90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In </a:t>
            </a:r>
            <a:r>
              <a:rPr lang="de-DE" sz="1000" i="1" dirty="0" err="1"/>
              <a:t>sets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br>
              <a:rPr lang="de-DE" sz="1000" i="1" dirty="0"/>
            </a:br>
            <a:r>
              <a:rPr lang="de-DE" sz="1000" i="1" dirty="0"/>
              <a:t>10 </a:t>
            </a:r>
            <a:r>
              <a:rPr lang="de-DE" sz="1000" i="1" dirty="0" err="1"/>
              <a:t>examples</a:t>
            </a:r>
            <a:endParaRPr lang="de-DE" sz="1000" i="1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C7FBD6D-43B7-42C8-97A8-69B109068DD4}"/>
              </a:ext>
            </a:extLst>
          </p:cNvPr>
          <p:cNvSpPr txBox="1"/>
          <p:nvPr/>
        </p:nvSpPr>
        <p:spPr>
          <a:xfrm>
            <a:off x="2446092" y="5055248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i="1" dirty="0"/>
              <a:t>Teilmenge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FCAEE0A-AAD6-47EA-A8DF-09FD2C59961A}"/>
              </a:ext>
            </a:extLst>
          </p:cNvPr>
          <p:cNvCxnSpPr>
            <a:cxnSpLocks/>
          </p:cNvCxnSpPr>
          <p:nvPr/>
        </p:nvCxnSpPr>
        <p:spPr bwMode="auto">
          <a:xfrm>
            <a:off x="4352159" y="4686129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1" name="Picture 6" descr="eonum – Natural Language Processing">
            <a:extLst>
              <a:ext uri="{FF2B5EF4-FFF2-40B4-BE49-F238E27FC236}">
                <a16:creationId xmlns:a16="http://schemas.microsoft.com/office/drawing/2014/main" id="{B23865DA-062F-4560-A9A0-443A1711D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748" y="4888248"/>
            <a:ext cx="587295" cy="58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8EB0D0B-DDDC-4DD8-B598-139A137B8748}"/>
              </a:ext>
            </a:extLst>
          </p:cNvPr>
          <p:cNvCxnSpPr>
            <a:cxnSpLocks/>
          </p:cNvCxnSpPr>
          <p:nvPr/>
        </p:nvCxnSpPr>
        <p:spPr bwMode="auto">
          <a:xfrm>
            <a:off x="4346395" y="5494071"/>
            <a:ext cx="0" cy="283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D3536FA-D5FA-4BC1-AAF8-DC14C54FF4CE}"/>
              </a:ext>
            </a:extLst>
          </p:cNvPr>
          <p:cNvSpPr txBox="1"/>
          <p:nvPr/>
        </p:nvSpPr>
        <p:spPr>
          <a:xfrm>
            <a:off x="3891785" y="5752344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6.5M</a:t>
            </a:r>
          </a:p>
          <a:p>
            <a:pPr algn="ctr"/>
            <a:r>
              <a:rPr lang="de-DE" sz="1200" dirty="0"/>
              <a:t>Inferenzen</a:t>
            </a:r>
          </a:p>
        </p:txBody>
      </p: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B972C7A8-D6FE-462C-AD28-7E631742ABA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776520" y="4059043"/>
            <a:ext cx="13116" cy="900100"/>
          </a:xfrm>
          <a:prstGeom prst="curvedConnector4">
            <a:avLst>
              <a:gd name="adj1" fmla="val -1742909"/>
              <a:gd name="adj2" fmla="val 989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C0D32E7F-912D-4695-A205-CCB7346346DB}"/>
              </a:ext>
            </a:extLst>
          </p:cNvPr>
          <p:cNvSpPr txBox="1"/>
          <p:nvPr/>
        </p:nvSpPr>
        <p:spPr>
          <a:xfrm>
            <a:off x="10968541" y="4286019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 err="1"/>
              <a:t>Cutoffs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br>
              <a:rPr lang="de-DE" sz="1000" i="1" dirty="0"/>
            </a:br>
            <a:r>
              <a:rPr lang="de-DE" sz="1000" i="1" dirty="0"/>
              <a:t>„</a:t>
            </a:r>
            <a:r>
              <a:rPr lang="de-DE" sz="1000" i="1" dirty="0" err="1"/>
              <a:t>Critic</a:t>
            </a:r>
            <a:r>
              <a:rPr lang="de-DE" sz="1000" i="1" dirty="0"/>
              <a:t>“-model</a:t>
            </a:r>
          </a:p>
        </p:txBody>
      </p:sp>
    </p:spTree>
    <p:extLst>
      <p:ext uri="{BB962C8B-B14F-4D97-AF65-F5344CB8AC3E}">
        <p14:creationId xmlns:p14="http://schemas.microsoft.com/office/powerpoint/2010/main" val="462317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121CD5-7C3C-3AB4-7330-C4D6BBC0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3.6.5</a:t>
            </a:r>
            <a:r>
              <a:rPr lang="de-DE" dirty="0"/>
              <a:t> </a:t>
            </a:r>
            <a:r>
              <a:rPr lang="en-US" dirty="0"/>
              <a:t>Generators for SQL queries and </a:t>
            </a:r>
            <a:br>
              <a:rPr lang="en-US" dirty="0"/>
            </a:br>
            <a:r>
              <a:rPr lang="en-US" dirty="0"/>
              <a:t>associated natural language descriptions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7C989D-BC9C-BB17-F4CB-8273A6F6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9" y="3429000"/>
            <a:ext cx="1912786" cy="24919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929A13-80B4-DA63-24C3-67F88049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09" y="3463074"/>
            <a:ext cx="1699982" cy="24013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D07377-2893-586B-2B46-1DD45A82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40" y="3472501"/>
            <a:ext cx="1753345" cy="24013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E2A256-2DCC-B76D-FC2E-D28F1B5FE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39" y="3482531"/>
            <a:ext cx="1752752" cy="23624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8B0F850-1680-A7DB-E58B-72540E1EE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203" y="172719"/>
            <a:ext cx="2248108" cy="100878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1D56F8E-C875-6219-4BCD-1F2CCE39F788}"/>
              </a:ext>
            </a:extLst>
          </p:cNvPr>
          <p:cNvSpPr/>
          <p:nvPr/>
        </p:nvSpPr>
        <p:spPr>
          <a:xfrm>
            <a:off x="11165023" y="843812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AECD1D-E005-46CA-B26B-68B5EFAA2969}"/>
              </a:ext>
            </a:extLst>
          </p:cNvPr>
          <p:cNvSpPr/>
          <p:nvPr/>
        </p:nvSpPr>
        <p:spPr>
          <a:xfrm>
            <a:off x="10388339" y="854159"/>
            <a:ext cx="461914" cy="24087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F7286F-DD41-54C9-CF83-192C7F5ED563}"/>
              </a:ext>
            </a:extLst>
          </p:cNvPr>
          <p:cNvSpPr/>
          <p:nvPr/>
        </p:nvSpPr>
        <p:spPr>
          <a:xfrm>
            <a:off x="10388339" y="394047"/>
            <a:ext cx="461914" cy="215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8B8E35A-EF69-5094-C936-4402EE2FF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420" y="1764866"/>
            <a:ext cx="3150905" cy="187253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C4E21DD-AEA1-8760-4E24-C66A78AC44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328" b="4643"/>
          <a:stretch/>
        </p:blipFill>
        <p:spPr>
          <a:xfrm>
            <a:off x="37448" y="1575953"/>
            <a:ext cx="2702352" cy="872668"/>
          </a:xfrm>
          <a:prstGeom prst="rect">
            <a:avLst/>
          </a:prstGeom>
        </p:spPr>
      </p:pic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81233B1F-7192-0391-400E-A5F0FFCB89AE}"/>
              </a:ext>
            </a:extLst>
          </p:cNvPr>
          <p:cNvSpPr/>
          <p:nvPr/>
        </p:nvSpPr>
        <p:spPr>
          <a:xfrm rot="5400000">
            <a:off x="900648" y="2691891"/>
            <a:ext cx="732806" cy="514350"/>
          </a:xfrm>
          <a:prstGeom prst="rightArrow">
            <a:avLst/>
          </a:prstGeom>
          <a:solidFill>
            <a:srgbClr val="F99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A1B76A2-8D45-2B5B-53EA-EF7B24780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0170" y="4782714"/>
            <a:ext cx="2046798" cy="1235803"/>
          </a:xfrm>
          <a:prstGeom prst="rect">
            <a:avLst/>
          </a:prstGeom>
        </p:spPr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F3F9C93C-8099-EB91-0E54-9CA50DD10B2D}"/>
              </a:ext>
            </a:extLst>
          </p:cNvPr>
          <p:cNvSpPr/>
          <p:nvPr/>
        </p:nvSpPr>
        <p:spPr>
          <a:xfrm>
            <a:off x="1919175" y="3521697"/>
            <a:ext cx="366137" cy="22840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2E8E18-083E-4D28-D3DE-851A43D6176B}"/>
              </a:ext>
            </a:extLst>
          </p:cNvPr>
          <p:cNvSpPr txBox="1"/>
          <p:nvPr/>
        </p:nvSpPr>
        <p:spPr>
          <a:xfrm>
            <a:off x="2294259" y="4467172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1. </a:t>
            </a:r>
            <a:r>
              <a:rPr lang="de-DE" sz="1300" b="1" dirty="0">
                <a:solidFill>
                  <a:schemeClr val="accent2"/>
                </a:solidFill>
              </a:rPr>
              <a:t>FROM CLAUSE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7D193B-3C97-0EDC-B92F-D7E0A5549C72}"/>
              </a:ext>
            </a:extLst>
          </p:cNvPr>
          <p:cNvSpPr txBox="1"/>
          <p:nvPr/>
        </p:nvSpPr>
        <p:spPr>
          <a:xfrm>
            <a:off x="2281421" y="4776682"/>
            <a:ext cx="356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2.</a:t>
            </a:r>
          </a:p>
          <a:p>
            <a:r>
              <a:rPr lang="de-DE" sz="1600" dirty="0"/>
              <a:t>3.</a:t>
            </a:r>
          </a:p>
          <a:p>
            <a:r>
              <a:rPr lang="de-DE" sz="1600" dirty="0"/>
              <a:t>4.</a:t>
            </a:r>
          </a:p>
          <a:p>
            <a:r>
              <a:rPr lang="de-DE" sz="1600" dirty="0"/>
              <a:t>5.</a:t>
            </a:r>
          </a:p>
          <a:p>
            <a:r>
              <a:rPr lang="de-DE" sz="1600" dirty="0"/>
              <a:t>6.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2F3CBB-2D31-7BE9-BFD9-5A5919470A40}"/>
              </a:ext>
            </a:extLst>
          </p:cNvPr>
          <p:cNvSpPr/>
          <p:nvPr/>
        </p:nvSpPr>
        <p:spPr>
          <a:xfrm>
            <a:off x="11165023" y="394047"/>
            <a:ext cx="461914" cy="2408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5D35AB-A98A-682C-3BD7-1497E54320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98" t="10051" r="2437" b="4403"/>
          <a:stretch/>
        </p:blipFill>
        <p:spPr>
          <a:xfrm>
            <a:off x="6681812" y="2370144"/>
            <a:ext cx="5147036" cy="1404593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015AB3BF-9F73-0F17-E2F7-89448B17C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5118" y="5519501"/>
            <a:ext cx="3971013" cy="61547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6BCC1F79-EC91-3530-8470-EEB75643CB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5117" y="3771960"/>
            <a:ext cx="3971013" cy="1667354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0E1A5F2E-27E8-F606-9F41-AF44B4C189B8}"/>
              </a:ext>
            </a:extLst>
          </p:cNvPr>
          <p:cNvSpPr txBox="1"/>
          <p:nvPr/>
        </p:nvSpPr>
        <p:spPr>
          <a:xfrm>
            <a:off x="7149138" y="203911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?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9CF40A9-AF3D-D129-5418-FE4927180EF1}"/>
              </a:ext>
            </a:extLst>
          </p:cNvPr>
          <p:cNvSpPr txBox="1"/>
          <p:nvPr/>
        </p:nvSpPr>
        <p:spPr>
          <a:xfrm>
            <a:off x="8900104" y="20175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?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F531CCC-A49D-8447-5646-BC82D86E30D9}"/>
              </a:ext>
            </a:extLst>
          </p:cNvPr>
          <p:cNvSpPr txBox="1"/>
          <p:nvPr/>
        </p:nvSpPr>
        <p:spPr>
          <a:xfrm>
            <a:off x="10208723" y="201119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Correct</a:t>
            </a:r>
            <a:r>
              <a:rPr lang="de-DE" dirty="0"/>
              <a:t> form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0D5CBBEC-207C-A6F7-94BF-90CCB443D0A8}"/>
              </a:ext>
            </a:extLst>
          </p:cNvPr>
          <p:cNvSpPr txBox="1">
            <a:spLocks/>
          </p:cNvSpPr>
          <p:nvPr/>
        </p:nvSpPr>
        <p:spPr>
          <a:xfrm>
            <a:off x="1570141" y="1107907"/>
            <a:ext cx="2466023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SQL-</a:t>
            </a:r>
            <a:r>
              <a:rPr lang="de-DE" sz="2000" b="1" dirty="0" err="1"/>
              <a:t>query</a:t>
            </a:r>
            <a:r>
              <a:rPr lang="de-DE" sz="2000" b="1" dirty="0"/>
              <a:t> </a:t>
            </a:r>
            <a:r>
              <a:rPr lang="de-DE" sz="2000" b="1" dirty="0" err="1"/>
              <a:t>generation</a:t>
            </a:r>
            <a:endParaRPr lang="de-DE" sz="20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4087930-21E0-0596-0F2B-4C00319AA612}"/>
              </a:ext>
            </a:extLst>
          </p:cNvPr>
          <p:cNvCxnSpPr>
            <a:cxnSpLocks/>
          </p:cNvCxnSpPr>
          <p:nvPr/>
        </p:nvCxnSpPr>
        <p:spPr>
          <a:xfrm>
            <a:off x="6096000" y="971671"/>
            <a:ext cx="0" cy="518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D5275439-8C09-27A3-6B15-B96F6DA92FFC}"/>
              </a:ext>
            </a:extLst>
          </p:cNvPr>
          <p:cNvSpPr txBox="1">
            <a:spLocks/>
          </p:cNvSpPr>
          <p:nvPr/>
        </p:nvSpPr>
        <p:spPr>
          <a:xfrm>
            <a:off x="7690218" y="1171793"/>
            <a:ext cx="3130222" cy="44629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3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de-DE" sz="2000" b="1" dirty="0"/>
              <a:t>Generation </a:t>
            </a:r>
            <a:r>
              <a:rPr lang="de-DE" sz="2000" b="1" dirty="0" err="1"/>
              <a:t>of</a:t>
            </a:r>
            <a:r>
              <a:rPr lang="de-DE" sz="2000" b="1" dirty="0"/>
              <a:t> a </a:t>
            </a:r>
            <a:r>
              <a:rPr lang="de-DE" sz="2000" b="1" dirty="0" err="1"/>
              <a:t>natural</a:t>
            </a:r>
            <a:r>
              <a:rPr lang="de-DE" sz="2000" b="1" dirty="0"/>
              <a:t> </a:t>
            </a:r>
            <a:r>
              <a:rPr lang="de-DE" sz="2000" b="1" dirty="0" err="1"/>
              <a:t>language</a:t>
            </a:r>
            <a:r>
              <a:rPr lang="de-DE" sz="2000" b="1" dirty="0"/>
              <a:t> </a:t>
            </a:r>
            <a:r>
              <a:rPr lang="de-DE" sz="2000" b="1" dirty="0" err="1"/>
              <a:t>description</a:t>
            </a:r>
            <a:endParaRPr lang="de-DE" sz="20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DE7B611-6AA9-1653-227D-14D06B73760E}"/>
              </a:ext>
            </a:extLst>
          </p:cNvPr>
          <p:cNvSpPr/>
          <p:nvPr/>
        </p:nvSpPr>
        <p:spPr>
          <a:xfrm>
            <a:off x="6148676" y="4457957"/>
            <a:ext cx="1705301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Isomorphic</a:t>
            </a:r>
            <a:r>
              <a:rPr lang="de-DE" dirty="0"/>
              <a:t> Translation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2DDC3A00-0C6C-6677-03D0-07FE0D659566}"/>
              </a:ext>
            </a:extLst>
          </p:cNvPr>
          <p:cNvSpPr/>
          <p:nvPr/>
        </p:nvSpPr>
        <p:spPr>
          <a:xfrm>
            <a:off x="6148675" y="5565238"/>
            <a:ext cx="1705301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Homomorph Translation</a:t>
            </a:r>
          </a:p>
        </p:txBody>
      </p:sp>
    </p:spTree>
    <p:extLst>
      <p:ext uri="{BB962C8B-B14F-4D97-AF65-F5344CB8AC3E}">
        <p14:creationId xmlns:p14="http://schemas.microsoft.com/office/powerpoint/2010/main" val="425058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3. </a:t>
            </a:r>
            <a:r>
              <a:rPr lang="en-US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b="1" dirty="0"/>
              <a:t>4. </a:t>
            </a:r>
            <a:r>
              <a:rPr lang="en-US" b="1" dirty="0"/>
              <a:t>Learning management and didactics in (OP)ALADIN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5. Summary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8548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5F73054-07CC-B434-768E-B6F796C7C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7E7E"/>
              </a:clrFrom>
              <a:clrTo>
                <a:srgbClr val="FF7E7E">
                  <a:alpha val="0"/>
                </a:srgbClr>
              </a:clrTo>
            </a:clrChange>
          </a:blip>
          <a:srcRect b="10480"/>
          <a:stretch/>
        </p:blipFill>
        <p:spPr>
          <a:xfrm>
            <a:off x="5879627" y="240175"/>
            <a:ext cx="4709568" cy="362932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3153B8-461C-EB1F-E394-7AB91138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34" y="1757292"/>
            <a:ext cx="5312277" cy="4106179"/>
          </a:xfrm>
        </p:spPr>
        <p:txBody>
          <a:bodyPr/>
          <a:lstStyle/>
          <a:p>
            <a:r>
              <a:rPr lang="de-DE" dirty="0" err="1"/>
              <a:t>Publicly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hosting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ALADIN</a:t>
            </a:r>
          </a:p>
          <a:p>
            <a:endParaRPr lang="de-DE" dirty="0"/>
          </a:p>
          <a:p>
            <a:r>
              <a:rPr lang="de-DE" dirty="0"/>
              <a:t>Embedding </a:t>
            </a:r>
            <a:r>
              <a:rPr lang="de-DE" dirty="0" err="1"/>
              <a:t>into</a:t>
            </a:r>
            <a:r>
              <a:rPr lang="de-DE" dirty="0"/>
              <a:t> OPAL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LTI-Tool-Course-Module</a:t>
            </a:r>
            <a:endParaRPr lang="de-DE" dirty="0"/>
          </a:p>
          <a:p>
            <a:endParaRPr lang="de-DE" dirty="0"/>
          </a:p>
          <a:p>
            <a:r>
              <a:rPr lang="en-US" dirty="0"/>
              <a:t>Transmission of ALADIN configurations via the "</a:t>
            </a:r>
            <a:r>
              <a:rPr lang="en-US" i="1" dirty="0"/>
              <a:t>Special Configuration</a:t>
            </a:r>
            <a:r>
              <a:rPr lang="en-US" dirty="0"/>
              <a:t>", for the selection of the exercise type and the parameterization of the exercises to be generated</a:t>
            </a:r>
            <a:endParaRPr lang="de-DE" dirty="0"/>
          </a:p>
          <a:p>
            <a:endParaRPr lang="de-DE" dirty="0"/>
          </a:p>
          <a:p>
            <a:r>
              <a:rPr lang="de-DE" dirty="0"/>
              <a:t>Transmission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grading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„</a:t>
            </a:r>
            <a:r>
              <a:rPr lang="de-DE" i="1" dirty="0" err="1"/>
              <a:t>Assignment</a:t>
            </a:r>
            <a:r>
              <a:rPr lang="de-DE" i="1" dirty="0"/>
              <a:t> und Grades Service</a:t>
            </a:r>
            <a:r>
              <a:rPr lang="de-DE" dirty="0"/>
              <a:t>“-extension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LTI-standard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2F4771-BF0D-BCFE-7029-521ED1F2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4.1 Integration </a:t>
            </a:r>
            <a:r>
              <a:rPr lang="de-DE" dirty="0" err="1"/>
              <a:t>into</a:t>
            </a:r>
            <a:r>
              <a:rPr lang="de-DE" dirty="0"/>
              <a:t> OPAL</a:t>
            </a:r>
          </a:p>
        </p:txBody>
      </p:sp>
      <p:pic>
        <p:nvPicPr>
          <p:cNvPr id="6150" name="Picture 6" descr="[svg-to-png output image]">
            <a:extLst>
              <a:ext uri="{FF2B5EF4-FFF2-40B4-BE49-F238E27FC236}">
                <a16:creationId xmlns:a16="http://schemas.microsoft.com/office/drawing/2014/main" id="{A5FA3D43-2385-A1F4-83C6-3CC5DC3C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13" y="3787620"/>
            <a:ext cx="3288898" cy="25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8EA2365-D0E9-372C-D2A1-937F838D4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9385" y="240174"/>
            <a:ext cx="1289265" cy="362932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4A27EE1-86A6-310D-7E28-FA3461880EC4}"/>
              </a:ext>
            </a:extLst>
          </p:cNvPr>
          <p:cNvSpPr/>
          <p:nvPr/>
        </p:nvSpPr>
        <p:spPr>
          <a:xfrm>
            <a:off x="8418135" y="2966684"/>
            <a:ext cx="970961" cy="462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ACB67EC-FD2F-D213-8AE8-5972682CFFFF}"/>
              </a:ext>
            </a:extLst>
          </p:cNvPr>
          <p:cNvSpPr/>
          <p:nvPr/>
        </p:nvSpPr>
        <p:spPr>
          <a:xfrm>
            <a:off x="8536500" y="5477886"/>
            <a:ext cx="682913" cy="630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0B6E65-D9AC-4A79-87D0-603F49AD8D05}"/>
              </a:ext>
            </a:extLst>
          </p:cNvPr>
          <p:cNvSpPr/>
          <p:nvPr/>
        </p:nvSpPr>
        <p:spPr>
          <a:xfrm>
            <a:off x="10906812" y="1894789"/>
            <a:ext cx="537328" cy="188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9D35DD-182F-076A-3616-13BCECFB5A10}"/>
              </a:ext>
            </a:extLst>
          </p:cNvPr>
          <p:cNvSpPr/>
          <p:nvPr/>
        </p:nvSpPr>
        <p:spPr>
          <a:xfrm>
            <a:off x="8455819" y="3113406"/>
            <a:ext cx="6477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D5CAFE-D44C-B07E-2D67-1D54EC617210}"/>
              </a:ext>
            </a:extLst>
          </p:cNvPr>
          <p:cNvSpPr/>
          <p:nvPr/>
        </p:nvSpPr>
        <p:spPr>
          <a:xfrm>
            <a:off x="9150728" y="3113406"/>
            <a:ext cx="2160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F98C369-FBD2-A8B6-B008-81E06FFB80D9}"/>
              </a:ext>
            </a:extLst>
          </p:cNvPr>
          <p:cNvSpPr/>
          <p:nvPr/>
        </p:nvSpPr>
        <p:spPr>
          <a:xfrm>
            <a:off x="9061255" y="3129013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4A45EBC-72E7-529D-861C-52C8940FC5FC}"/>
              </a:ext>
            </a:extLst>
          </p:cNvPr>
          <p:cNvSpPr/>
          <p:nvPr/>
        </p:nvSpPr>
        <p:spPr>
          <a:xfrm>
            <a:off x="8455819" y="3237231"/>
            <a:ext cx="6477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DCA020B-DC48-AEE9-AF94-C0A72C77D984}"/>
              </a:ext>
            </a:extLst>
          </p:cNvPr>
          <p:cNvSpPr/>
          <p:nvPr/>
        </p:nvSpPr>
        <p:spPr>
          <a:xfrm>
            <a:off x="8455819" y="3363976"/>
            <a:ext cx="32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16ED216-43BB-01D4-AFA0-4CBB8FBA69F3}"/>
              </a:ext>
            </a:extLst>
          </p:cNvPr>
          <p:cNvSpPr/>
          <p:nvPr/>
        </p:nvSpPr>
        <p:spPr>
          <a:xfrm>
            <a:off x="8769956" y="3379676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FA1C352-964B-87D3-29F2-8CCBDBB39FDD}"/>
              </a:ext>
            </a:extLst>
          </p:cNvPr>
          <p:cNvSpPr/>
          <p:nvPr/>
        </p:nvSpPr>
        <p:spPr>
          <a:xfrm>
            <a:off x="8809872" y="3364387"/>
            <a:ext cx="216000" cy="3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327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Gerader Verbinder 4100">
            <a:extLst>
              <a:ext uri="{FF2B5EF4-FFF2-40B4-BE49-F238E27FC236}">
                <a16:creationId xmlns:a16="http://schemas.microsoft.com/office/drawing/2014/main" id="{900C3A58-1576-793D-AD1A-D2448C9483CB}"/>
              </a:ext>
            </a:extLst>
          </p:cNvPr>
          <p:cNvCxnSpPr>
            <a:cxnSpLocks/>
            <a:stCxn id="4121" idx="0"/>
            <a:endCxn id="7" idx="0"/>
          </p:cNvCxnSpPr>
          <p:nvPr/>
        </p:nvCxnSpPr>
        <p:spPr>
          <a:xfrm flipH="1" flipV="1">
            <a:off x="8319930" y="1983124"/>
            <a:ext cx="1212972" cy="8888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Gerader Verbinder 4107">
            <a:extLst>
              <a:ext uri="{FF2B5EF4-FFF2-40B4-BE49-F238E27FC236}">
                <a16:creationId xmlns:a16="http://schemas.microsoft.com/office/drawing/2014/main" id="{9CEB76E4-F7F0-D9C1-A43E-F04BF1A56FED}"/>
              </a:ext>
            </a:extLst>
          </p:cNvPr>
          <p:cNvCxnSpPr>
            <a:cxnSpLocks/>
            <a:stCxn id="10" idx="6"/>
            <a:endCxn id="55" idx="0"/>
          </p:cNvCxnSpPr>
          <p:nvPr/>
        </p:nvCxnSpPr>
        <p:spPr>
          <a:xfrm flipV="1">
            <a:off x="8487637" y="3032868"/>
            <a:ext cx="2251453" cy="197655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Gerader Verbinder 4104">
            <a:extLst>
              <a:ext uri="{FF2B5EF4-FFF2-40B4-BE49-F238E27FC236}">
                <a16:creationId xmlns:a16="http://schemas.microsoft.com/office/drawing/2014/main" id="{954E4615-3DF9-512E-644D-7942DD5B96DE}"/>
              </a:ext>
            </a:extLst>
          </p:cNvPr>
          <p:cNvCxnSpPr>
            <a:cxnSpLocks/>
            <a:stCxn id="10" idx="7"/>
            <a:endCxn id="61" idx="0"/>
          </p:cNvCxnSpPr>
          <p:nvPr/>
        </p:nvCxnSpPr>
        <p:spPr>
          <a:xfrm flipV="1">
            <a:off x="8443352" y="3546640"/>
            <a:ext cx="1089550" cy="1355669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2" name="Gerader Verbinder 4141">
            <a:extLst>
              <a:ext uri="{FF2B5EF4-FFF2-40B4-BE49-F238E27FC236}">
                <a16:creationId xmlns:a16="http://schemas.microsoft.com/office/drawing/2014/main" id="{78F82B72-607D-77FA-7A94-BB728194E403}"/>
              </a:ext>
            </a:extLst>
          </p:cNvPr>
          <p:cNvCxnSpPr>
            <a:cxnSpLocks/>
            <a:stCxn id="10" idx="2"/>
            <a:endCxn id="52" idx="0"/>
          </p:cNvCxnSpPr>
          <p:nvPr/>
        </p:nvCxnSpPr>
        <p:spPr>
          <a:xfrm flipH="1" flipV="1">
            <a:off x="5886019" y="3042391"/>
            <a:ext cx="2299218" cy="196702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2C4C8432-FABE-77AE-120D-EF7E135F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 </a:t>
            </a:r>
            <a:r>
              <a:rPr lang="de-DE" dirty="0" err="1"/>
              <a:t>Declarative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type </a:t>
            </a:r>
            <a:r>
              <a:rPr lang="de-DE" dirty="0" err="1"/>
              <a:t>authoring</a:t>
            </a:r>
            <a:r>
              <a:rPr lang="de-DE" dirty="0"/>
              <a:t> </a:t>
            </a:r>
            <a:r>
              <a:rPr lang="de-DE" dirty="0" err="1"/>
              <a:t>tool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953229-902E-4120-A87D-38C6542E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1"/>
          <a:stretch/>
        </p:blipFill>
        <p:spPr>
          <a:xfrm>
            <a:off x="2114796" y="2217456"/>
            <a:ext cx="2347725" cy="39406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82C955-16BD-83A8-2486-8973F975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2" y="2217457"/>
            <a:ext cx="1893892" cy="394060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FD65D7C-6111-407C-2F4A-20DDCEB34A6F}"/>
              </a:ext>
            </a:extLst>
          </p:cNvPr>
          <p:cNvGrpSpPr/>
          <p:nvPr/>
        </p:nvGrpSpPr>
        <p:grpSpPr>
          <a:xfrm>
            <a:off x="398700" y="1172020"/>
            <a:ext cx="4112461" cy="720000"/>
            <a:chOff x="1089045" y="1588114"/>
            <a:chExt cx="4112461" cy="7200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C947DB4-283F-7E2E-FBBC-A3EA798A0ABB}"/>
                </a:ext>
              </a:extLst>
            </p:cNvPr>
            <p:cNvGrpSpPr/>
            <p:nvPr/>
          </p:nvGrpSpPr>
          <p:grpSpPr>
            <a:xfrm>
              <a:off x="1533727" y="1588114"/>
              <a:ext cx="720000" cy="720000"/>
              <a:chOff x="2292485" y="1585809"/>
              <a:chExt cx="720000" cy="720000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DEF8B27-4E19-FE58-6F9C-1F36D3B72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A518178B-0DEE-1B89-B02C-551A1E4CB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650D821-936D-08A7-1DB7-36A0FF20A7A8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48C830EE-1A67-E45A-9C14-67CE0A00E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7EE388D6-BEC3-7299-B5B5-288654691A3C}"/>
                    </a:ext>
                  </a:extLst>
                </p:cNvPr>
                <p:cNvCxnSpPr>
                  <a:cxnSpLocks/>
                  <a:stCxn id="24" idx="0"/>
                  <a:endCxn id="24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>
                  <a:extLst>
                    <a:ext uri="{FF2B5EF4-FFF2-40B4-BE49-F238E27FC236}">
                      <a16:creationId xmlns:a16="http://schemas.microsoft.com/office/drawing/2014/main" id="{15A5FEF3-76CC-C9AF-0B52-F52FCDE34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78023F27-FE95-9373-2230-7F829BC2087D}"/>
                    </a:ext>
                  </a:extLst>
                </p:cNvPr>
                <p:cNvCxnSpPr>
                  <a:cxnSpLocks/>
                  <a:stCxn id="24" idx="1"/>
                  <a:endCxn id="24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B65893EE-0A47-07AD-7B1B-BDC7BE04B79F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10964C77-EAD3-75F0-B82B-6F8E9FBB7C6D}"/>
                </a:ext>
              </a:extLst>
            </p:cNvPr>
            <p:cNvGrpSpPr/>
            <p:nvPr/>
          </p:nvGrpSpPr>
          <p:grpSpPr>
            <a:xfrm>
              <a:off x="2712319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C0A42727-48A7-8FA8-FFF5-CCFDD0BEB1B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771BEEC2-AA19-C85B-1403-0C78E9BA8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F428AC3-8FE2-0B9C-0614-2203A1EDF41E}"/>
                    </a:ext>
                  </a:extLst>
                </p:cNvPr>
                <p:cNvCxnSpPr>
                  <a:cxnSpLocks/>
                  <a:stCxn id="33" idx="0"/>
                  <a:endCxn id="33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E32B9166-B2CA-7852-B28B-3AACFE11D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97D3C27B-A357-B949-641F-84ECAD922412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235952C-687B-09F4-2B24-F7D45B514E4A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DAF48624-90B1-F57B-AA39-55B414B1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EB124886-558D-3A9B-53E2-CCAE74315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0CDB7A6-10B2-9D16-A809-FD93B9F0D648}"/>
                </a:ext>
              </a:extLst>
            </p:cNvPr>
            <p:cNvGrpSpPr/>
            <p:nvPr/>
          </p:nvGrpSpPr>
          <p:grpSpPr>
            <a:xfrm>
              <a:off x="3890911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233DE72-6F2E-D6A6-056D-7D35BA1CE11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2C7CCE10-DB0B-43C2-43D8-D0EA6125A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51DCFCAB-F4C3-CD85-B05E-AC08DA35EF70}"/>
                    </a:ext>
                  </a:extLst>
                </p:cNvPr>
                <p:cNvCxnSpPr>
                  <a:cxnSpLocks/>
                  <a:stCxn id="42" idx="0"/>
                  <a:endCxn id="42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3A191CA1-308E-534A-5DA6-EFB42BCE6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9375FE2F-6DBC-1365-CFCD-4C6343C7AE2C}"/>
                    </a:ext>
                  </a:extLst>
                </p:cNvPr>
                <p:cNvCxnSpPr>
                  <a:cxnSpLocks/>
                  <a:stCxn id="42" idx="1"/>
                  <a:endCxn id="42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0FE17AD7-7626-5A9F-EDC0-0F3E06596EA7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AF719B70-C63B-6A23-0EFE-B7EB32DD9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02DCF0C9-4BFA-166D-C345-B4426ABF2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3733C429-4E07-BD4B-DE39-430F746A7119}"/>
                </a:ext>
              </a:extLst>
            </p:cNvPr>
            <p:cNvCxnSpPr>
              <a:cxnSpLocks/>
              <a:stCxn id="33" idx="3"/>
              <a:endCxn id="42" idx="1"/>
            </p:cNvCxnSpPr>
            <p:nvPr/>
          </p:nvCxnSpPr>
          <p:spPr>
            <a:xfrm>
              <a:off x="3432319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A7F64011-B110-6EDD-7A7F-A5ECF0777F68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2253727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5E94C8B-1300-F746-ABA1-B274BFCFE2F0}"/>
                </a:ext>
              </a:extLst>
            </p:cNvPr>
            <p:cNvSpPr txBox="1"/>
            <p:nvPr/>
          </p:nvSpPr>
          <p:spPr>
            <a:xfrm>
              <a:off x="4786008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E2B4A04-391C-4D0B-3C6E-4CDD3DEABE3A}"/>
                </a:ext>
              </a:extLst>
            </p:cNvPr>
            <p:cNvSpPr txBox="1"/>
            <p:nvPr/>
          </p:nvSpPr>
          <p:spPr>
            <a:xfrm>
              <a:off x="1089045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</p:grpSp>
      <p:sp>
        <p:nvSpPr>
          <p:cNvPr id="1067" name="Inhaltsplatzhalter 1">
            <a:extLst>
              <a:ext uri="{FF2B5EF4-FFF2-40B4-BE49-F238E27FC236}">
                <a16:creationId xmlns:a16="http://schemas.microsoft.com/office/drawing/2014/main" id="{7ECDF9AC-47BA-EBF0-F2F4-CC3D9A7959BF}"/>
              </a:ext>
            </a:extLst>
          </p:cNvPr>
          <p:cNvSpPr txBox="1">
            <a:spLocks/>
          </p:cNvSpPr>
          <p:nvPr/>
        </p:nvSpPr>
        <p:spPr>
          <a:xfrm>
            <a:off x="2189007" y="746444"/>
            <a:ext cx="877218" cy="48506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UI</a:t>
            </a:r>
          </a:p>
          <a:p>
            <a:pPr marL="0" indent="0">
              <a:buNone/>
            </a:pPr>
            <a:endParaRPr lang="de-DE" sz="2400" b="1" dirty="0"/>
          </a:p>
        </p:txBody>
      </p:sp>
      <p:sp>
        <p:nvSpPr>
          <p:cNvPr id="1116" name="Inhaltsplatzhalter 1">
            <a:extLst>
              <a:ext uri="{FF2B5EF4-FFF2-40B4-BE49-F238E27FC236}">
                <a16:creationId xmlns:a16="http://schemas.microsoft.com/office/drawing/2014/main" id="{F7E40E75-1028-7427-A5D7-0766E5744E77}"/>
              </a:ext>
            </a:extLst>
          </p:cNvPr>
          <p:cNvSpPr txBox="1">
            <a:spLocks/>
          </p:cNvSpPr>
          <p:nvPr/>
        </p:nvSpPr>
        <p:spPr>
          <a:xfrm>
            <a:off x="7112216" y="741856"/>
            <a:ext cx="3317497" cy="40580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err="1"/>
              <a:t>Exercise</a:t>
            </a:r>
            <a:r>
              <a:rPr lang="de-DE" sz="2400" b="1" dirty="0"/>
              <a:t> </a:t>
            </a:r>
            <a:r>
              <a:rPr lang="de-DE" sz="2400" b="1" dirty="0" err="1"/>
              <a:t>generator</a:t>
            </a:r>
            <a:endParaRPr lang="de-DE" sz="2400" b="1" dirty="0"/>
          </a:p>
        </p:txBody>
      </p:sp>
      <p:cxnSp>
        <p:nvCxnSpPr>
          <p:cNvPr id="1123" name="Gerader Verbinder 1122">
            <a:extLst>
              <a:ext uri="{FF2B5EF4-FFF2-40B4-BE49-F238E27FC236}">
                <a16:creationId xmlns:a16="http://schemas.microsoft.com/office/drawing/2014/main" id="{9D386186-CBA2-BA67-C813-E94B898525D1}"/>
              </a:ext>
            </a:extLst>
          </p:cNvPr>
          <p:cNvCxnSpPr>
            <a:cxnSpLocks/>
          </p:cNvCxnSpPr>
          <p:nvPr/>
        </p:nvCxnSpPr>
        <p:spPr>
          <a:xfrm>
            <a:off x="2020910" y="172389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Gerader Verbinder 1123">
            <a:extLst>
              <a:ext uri="{FF2B5EF4-FFF2-40B4-BE49-F238E27FC236}">
                <a16:creationId xmlns:a16="http://schemas.microsoft.com/office/drawing/2014/main" id="{682F61F3-2502-E8A5-ACF2-10661BFB5804}"/>
              </a:ext>
            </a:extLst>
          </p:cNvPr>
          <p:cNvCxnSpPr>
            <a:cxnSpLocks/>
          </p:cNvCxnSpPr>
          <p:nvPr/>
        </p:nvCxnSpPr>
        <p:spPr>
          <a:xfrm>
            <a:off x="2020910" y="134451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r Verbinder 1124">
            <a:extLst>
              <a:ext uri="{FF2B5EF4-FFF2-40B4-BE49-F238E27FC236}">
                <a16:creationId xmlns:a16="http://schemas.microsoft.com/office/drawing/2014/main" id="{4E14534D-C8E5-631D-708A-387886ABCEC2}"/>
              </a:ext>
            </a:extLst>
          </p:cNvPr>
          <p:cNvCxnSpPr>
            <a:cxnSpLocks/>
          </p:cNvCxnSpPr>
          <p:nvPr/>
        </p:nvCxnSpPr>
        <p:spPr>
          <a:xfrm>
            <a:off x="2189521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Gerader Verbinder 1125">
            <a:extLst>
              <a:ext uri="{FF2B5EF4-FFF2-40B4-BE49-F238E27FC236}">
                <a16:creationId xmlns:a16="http://schemas.microsoft.com/office/drawing/2014/main" id="{B9F89CB1-FCE8-BB45-7152-CC1C05EE856B}"/>
              </a:ext>
            </a:extLst>
          </p:cNvPr>
          <p:cNvCxnSpPr>
            <a:cxnSpLocks/>
          </p:cNvCxnSpPr>
          <p:nvPr/>
        </p:nvCxnSpPr>
        <p:spPr>
          <a:xfrm>
            <a:off x="2380910" y="117258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r Verbinder 1126">
            <a:extLst>
              <a:ext uri="{FF2B5EF4-FFF2-40B4-BE49-F238E27FC236}">
                <a16:creationId xmlns:a16="http://schemas.microsoft.com/office/drawing/2014/main" id="{6F33F324-10C0-960E-FBE9-151DDAE8F368}"/>
              </a:ext>
            </a:extLst>
          </p:cNvPr>
          <p:cNvCxnSpPr>
            <a:cxnSpLocks/>
          </p:cNvCxnSpPr>
          <p:nvPr/>
        </p:nvCxnSpPr>
        <p:spPr>
          <a:xfrm>
            <a:off x="2575386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r Verbinder 1127">
            <a:extLst>
              <a:ext uri="{FF2B5EF4-FFF2-40B4-BE49-F238E27FC236}">
                <a16:creationId xmlns:a16="http://schemas.microsoft.com/office/drawing/2014/main" id="{9FC31B97-16F8-E57B-5EAA-7376098DB7AC}"/>
              </a:ext>
            </a:extLst>
          </p:cNvPr>
          <p:cNvCxnSpPr>
            <a:cxnSpLocks/>
          </p:cNvCxnSpPr>
          <p:nvPr/>
        </p:nvCxnSpPr>
        <p:spPr>
          <a:xfrm>
            <a:off x="2020910" y="153258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Gerader Verbinder 1128">
            <a:extLst>
              <a:ext uri="{FF2B5EF4-FFF2-40B4-BE49-F238E27FC236}">
                <a16:creationId xmlns:a16="http://schemas.microsoft.com/office/drawing/2014/main" id="{AA4563A6-41F4-680A-93AA-68E7FD1C0DB1}"/>
              </a:ext>
            </a:extLst>
          </p:cNvPr>
          <p:cNvCxnSpPr>
            <a:cxnSpLocks/>
          </p:cNvCxnSpPr>
          <p:nvPr/>
        </p:nvCxnSpPr>
        <p:spPr>
          <a:xfrm>
            <a:off x="3200566" y="172333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Gerader Verbinder 1129">
            <a:extLst>
              <a:ext uri="{FF2B5EF4-FFF2-40B4-BE49-F238E27FC236}">
                <a16:creationId xmlns:a16="http://schemas.microsoft.com/office/drawing/2014/main" id="{BD1BB9B6-40B2-2BA9-C6C2-C9CF68817DE7}"/>
              </a:ext>
            </a:extLst>
          </p:cNvPr>
          <p:cNvCxnSpPr>
            <a:cxnSpLocks/>
          </p:cNvCxnSpPr>
          <p:nvPr/>
        </p:nvCxnSpPr>
        <p:spPr>
          <a:xfrm>
            <a:off x="3200566" y="134395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Gerader Verbinder 1130">
            <a:extLst>
              <a:ext uri="{FF2B5EF4-FFF2-40B4-BE49-F238E27FC236}">
                <a16:creationId xmlns:a16="http://schemas.microsoft.com/office/drawing/2014/main" id="{4BE9A103-8A4E-346A-1654-785C323FDD51}"/>
              </a:ext>
            </a:extLst>
          </p:cNvPr>
          <p:cNvCxnSpPr>
            <a:cxnSpLocks/>
          </p:cNvCxnSpPr>
          <p:nvPr/>
        </p:nvCxnSpPr>
        <p:spPr>
          <a:xfrm>
            <a:off x="3369177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Gerader Verbinder 1131">
            <a:extLst>
              <a:ext uri="{FF2B5EF4-FFF2-40B4-BE49-F238E27FC236}">
                <a16:creationId xmlns:a16="http://schemas.microsoft.com/office/drawing/2014/main" id="{FDCF322E-158B-2615-8B8E-CE2954845FE0}"/>
              </a:ext>
            </a:extLst>
          </p:cNvPr>
          <p:cNvCxnSpPr>
            <a:cxnSpLocks/>
          </p:cNvCxnSpPr>
          <p:nvPr/>
        </p:nvCxnSpPr>
        <p:spPr>
          <a:xfrm>
            <a:off x="3560566" y="117202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Gerader Verbinder 1132">
            <a:extLst>
              <a:ext uri="{FF2B5EF4-FFF2-40B4-BE49-F238E27FC236}">
                <a16:creationId xmlns:a16="http://schemas.microsoft.com/office/drawing/2014/main" id="{B3F20BAA-8F19-652D-EF73-858F1C1B286C}"/>
              </a:ext>
            </a:extLst>
          </p:cNvPr>
          <p:cNvCxnSpPr>
            <a:cxnSpLocks/>
          </p:cNvCxnSpPr>
          <p:nvPr/>
        </p:nvCxnSpPr>
        <p:spPr>
          <a:xfrm>
            <a:off x="3755042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Gerader Verbinder 1133">
            <a:extLst>
              <a:ext uri="{FF2B5EF4-FFF2-40B4-BE49-F238E27FC236}">
                <a16:creationId xmlns:a16="http://schemas.microsoft.com/office/drawing/2014/main" id="{904B79E1-CC3C-1574-9DE8-6FA542EC02B8}"/>
              </a:ext>
            </a:extLst>
          </p:cNvPr>
          <p:cNvCxnSpPr>
            <a:cxnSpLocks/>
          </p:cNvCxnSpPr>
          <p:nvPr/>
        </p:nvCxnSpPr>
        <p:spPr>
          <a:xfrm>
            <a:off x="3200566" y="153202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Rechteck 1134">
            <a:extLst>
              <a:ext uri="{FF2B5EF4-FFF2-40B4-BE49-F238E27FC236}">
                <a16:creationId xmlns:a16="http://schemas.microsoft.com/office/drawing/2014/main" id="{C277AFC0-C2C6-4370-DD8E-1B34FBADB087}"/>
              </a:ext>
            </a:extLst>
          </p:cNvPr>
          <p:cNvSpPr/>
          <p:nvPr/>
        </p:nvSpPr>
        <p:spPr>
          <a:xfrm>
            <a:off x="3197401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6" name="Rechteck 1135">
            <a:extLst>
              <a:ext uri="{FF2B5EF4-FFF2-40B4-BE49-F238E27FC236}">
                <a16:creationId xmlns:a16="http://schemas.microsoft.com/office/drawing/2014/main" id="{634E4EB5-8706-71B9-B64C-E39E8BA00624}"/>
              </a:ext>
            </a:extLst>
          </p:cNvPr>
          <p:cNvSpPr/>
          <p:nvPr/>
        </p:nvSpPr>
        <p:spPr>
          <a:xfrm>
            <a:off x="2024138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Lupe - Kostenlose werkzeuge und utensilien Icons">
            <a:extLst>
              <a:ext uri="{FF2B5EF4-FFF2-40B4-BE49-F238E27FC236}">
                <a16:creationId xmlns:a16="http://schemas.microsoft.com/office/drawing/2014/main" id="{2541CFE7-5E8B-62A9-BCEA-A0646154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2" y="1611751"/>
            <a:ext cx="598768" cy="5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15BD0D5-1581-0DCF-EAED-78BE75EB74E9}"/>
              </a:ext>
            </a:extLst>
          </p:cNvPr>
          <p:cNvGrpSpPr/>
          <p:nvPr/>
        </p:nvGrpSpPr>
        <p:grpSpPr>
          <a:xfrm>
            <a:off x="6938873" y="4857943"/>
            <a:ext cx="2782579" cy="1196038"/>
            <a:chOff x="374507" y="1591048"/>
            <a:chExt cx="3456000" cy="14212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8393449-14D5-11CC-0B4F-37D3C76BEEEE}"/>
                </a:ext>
              </a:extLst>
            </p:cNvPr>
            <p:cNvSpPr/>
            <p:nvPr/>
          </p:nvSpPr>
          <p:spPr>
            <a:xfrm>
              <a:off x="374507" y="1771048"/>
              <a:ext cx="3456000" cy="1241273"/>
            </a:xfrm>
            <a:prstGeom prst="rect">
              <a:avLst/>
            </a:prstGeom>
            <a:solidFill>
              <a:srgbClr val="E8EDF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E99D5F9-1BFA-D3D5-AF70-9F18015C26A4}"/>
                </a:ext>
              </a:extLst>
            </p:cNvPr>
            <p:cNvSpPr/>
            <p:nvPr/>
          </p:nvSpPr>
          <p:spPr>
            <a:xfrm>
              <a:off x="374507" y="2077831"/>
              <a:ext cx="3456000" cy="6263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err="1"/>
                <a:t>Exercise</a:t>
              </a:r>
              <a:r>
                <a:rPr lang="de-DE" b="1" dirty="0"/>
                <a:t> </a:t>
              </a:r>
              <a:r>
                <a:rPr lang="de-DE" b="1" dirty="0" err="1"/>
                <a:t>generator</a:t>
              </a:r>
              <a:endParaRPr lang="de-DE" b="1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5B28818-32A5-3F84-9FF6-22F0A9298EBD}"/>
                </a:ext>
              </a:extLst>
            </p:cNvPr>
            <p:cNvSpPr/>
            <p:nvPr/>
          </p:nvSpPr>
          <p:spPr>
            <a:xfrm>
              <a:off x="1922508" y="1591048"/>
              <a:ext cx="375585" cy="360000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</p:grpSp>
      <p:grpSp>
        <p:nvGrpSpPr>
          <p:cNvPr id="4116" name="Gruppieren 4115">
            <a:extLst>
              <a:ext uri="{FF2B5EF4-FFF2-40B4-BE49-F238E27FC236}">
                <a16:creationId xmlns:a16="http://schemas.microsoft.com/office/drawing/2014/main" id="{57761012-8628-1DA2-B0AC-9F1486577D1A}"/>
              </a:ext>
            </a:extLst>
          </p:cNvPr>
          <p:cNvGrpSpPr/>
          <p:nvPr/>
        </p:nvGrpSpPr>
        <p:grpSpPr>
          <a:xfrm>
            <a:off x="4690838" y="2331101"/>
            <a:ext cx="2492990" cy="711290"/>
            <a:chOff x="4690838" y="2121551"/>
            <a:chExt cx="2492990" cy="711290"/>
          </a:xfrm>
        </p:grpSpPr>
        <p:sp>
          <p:nvSpPr>
            <p:cNvPr id="4114" name="Freihandform: Form 4113">
              <a:extLst>
                <a:ext uri="{FF2B5EF4-FFF2-40B4-BE49-F238E27FC236}">
                  <a16:creationId xmlns:a16="http://schemas.microsoft.com/office/drawing/2014/main" id="{7DBCDC4F-B989-1FE4-9F54-82F546DD4A76}"/>
                </a:ext>
              </a:extLst>
            </p:cNvPr>
            <p:cNvSpPr/>
            <p:nvPr/>
          </p:nvSpPr>
          <p:spPr>
            <a:xfrm>
              <a:off x="5526019" y="2121551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97429900-56D6-8D8C-5938-83C4A9A5777F}"/>
                </a:ext>
              </a:extLst>
            </p:cNvPr>
            <p:cNvGrpSpPr/>
            <p:nvPr/>
          </p:nvGrpSpPr>
          <p:grpSpPr>
            <a:xfrm>
              <a:off x="4690838" y="2318953"/>
              <a:ext cx="2492990" cy="513888"/>
              <a:chOff x="6830110" y="1698170"/>
              <a:chExt cx="2492990" cy="513888"/>
            </a:xfrm>
          </p:grpSpPr>
          <p:sp>
            <p:nvSpPr>
              <p:cNvPr id="52" name="Freihandform: Form 51">
                <a:extLst>
                  <a:ext uri="{FF2B5EF4-FFF2-40B4-BE49-F238E27FC236}">
                    <a16:creationId xmlns:a16="http://schemas.microsoft.com/office/drawing/2014/main" id="{D5FA949C-96D7-2232-C505-299B6FE3C9C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87EAB8FE-DF58-03EF-461A-FDBA647602DE}"/>
                  </a:ext>
                </a:extLst>
              </p:cNvPr>
              <p:cNvSpPr txBox="1"/>
              <p:nvPr/>
            </p:nvSpPr>
            <p:spPr>
              <a:xfrm>
                <a:off x="6830110" y="1698170"/>
                <a:ext cx="2492990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Exercise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artefact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generator</a:t>
                </a:r>
                <a:endParaRPr lang="de-DE" sz="1400" b="1" dirty="0"/>
              </a:p>
            </p:txBody>
          </p:sp>
        </p:grpSp>
      </p:grpSp>
      <p:grpSp>
        <p:nvGrpSpPr>
          <p:cNvPr id="4128" name="Gruppieren 4127">
            <a:extLst>
              <a:ext uri="{FF2B5EF4-FFF2-40B4-BE49-F238E27FC236}">
                <a16:creationId xmlns:a16="http://schemas.microsoft.com/office/drawing/2014/main" id="{32C0DD4C-29B4-E173-B842-07F414379A04}"/>
              </a:ext>
            </a:extLst>
          </p:cNvPr>
          <p:cNvGrpSpPr/>
          <p:nvPr/>
        </p:nvGrpSpPr>
        <p:grpSpPr>
          <a:xfrm>
            <a:off x="9324279" y="2312706"/>
            <a:ext cx="2674130" cy="720162"/>
            <a:chOff x="9324279" y="2312706"/>
            <a:chExt cx="2674130" cy="720162"/>
          </a:xfrm>
        </p:grpSpPr>
        <p:sp>
          <p:nvSpPr>
            <p:cNvPr id="4127" name="Freihandform: Form 4126">
              <a:extLst>
                <a:ext uri="{FF2B5EF4-FFF2-40B4-BE49-F238E27FC236}">
                  <a16:creationId xmlns:a16="http://schemas.microsoft.com/office/drawing/2014/main" id="{A36C132C-E027-CE03-75E6-03B869177D6F}"/>
                </a:ext>
              </a:extLst>
            </p:cNvPr>
            <p:cNvSpPr/>
            <p:nvPr/>
          </p:nvSpPr>
          <p:spPr>
            <a:xfrm>
              <a:off x="10388615" y="2312706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5488BA3-9D8E-2523-92EC-6485FB520412}"/>
                </a:ext>
              </a:extLst>
            </p:cNvPr>
            <p:cNvGrpSpPr/>
            <p:nvPr/>
          </p:nvGrpSpPr>
          <p:grpSpPr>
            <a:xfrm>
              <a:off x="9324279" y="2518978"/>
              <a:ext cx="2674130" cy="513890"/>
              <a:chOff x="6610480" y="1698168"/>
              <a:chExt cx="2674130" cy="513890"/>
            </a:xfrm>
          </p:grpSpPr>
          <p:sp>
            <p:nvSpPr>
              <p:cNvPr id="55" name="Freihandform: Form 54">
                <a:extLst>
                  <a:ext uri="{FF2B5EF4-FFF2-40B4-BE49-F238E27FC236}">
                    <a16:creationId xmlns:a16="http://schemas.microsoft.com/office/drawing/2014/main" id="{A8E5B065-9526-1C50-5FF0-44E16B7A923B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CB21F0B-3208-4532-AEF4-A256A9761BBD}"/>
                  </a:ext>
                </a:extLst>
              </p:cNvPr>
              <p:cNvSpPr txBox="1"/>
              <p:nvPr/>
            </p:nvSpPr>
            <p:spPr>
              <a:xfrm>
                <a:off x="6610480" y="1698168"/>
                <a:ext cx="2674130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Exercise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artefact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transformer</a:t>
                </a:r>
                <a:endParaRPr lang="de-DE" sz="1400" b="1" dirty="0"/>
              </a:p>
            </p:txBody>
          </p:sp>
        </p:grpSp>
      </p:grpSp>
      <p:grpSp>
        <p:nvGrpSpPr>
          <p:cNvPr id="4118" name="Gruppieren 4117">
            <a:extLst>
              <a:ext uri="{FF2B5EF4-FFF2-40B4-BE49-F238E27FC236}">
                <a16:creationId xmlns:a16="http://schemas.microsoft.com/office/drawing/2014/main" id="{C4300485-21E6-ACBD-4A6D-46BD03018221}"/>
              </a:ext>
            </a:extLst>
          </p:cNvPr>
          <p:cNvGrpSpPr/>
          <p:nvPr/>
        </p:nvGrpSpPr>
        <p:grpSpPr>
          <a:xfrm>
            <a:off x="6235213" y="2900309"/>
            <a:ext cx="1774845" cy="659114"/>
            <a:chOff x="6235213" y="2614559"/>
            <a:chExt cx="1774845" cy="659114"/>
          </a:xfrm>
        </p:grpSpPr>
        <p:sp>
          <p:nvSpPr>
            <p:cNvPr id="4115" name="Freihandform: Form 4114">
              <a:extLst>
                <a:ext uri="{FF2B5EF4-FFF2-40B4-BE49-F238E27FC236}">
                  <a16:creationId xmlns:a16="http://schemas.microsoft.com/office/drawing/2014/main" id="{C08C59FB-297C-E060-D144-AC25A330FDEB}"/>
                </a:ext>
              </a:extLst>
            </p:cNvPr>
            <p:cNvSpPr/>
            <p:nvPr/>
          </p:nvSpPr>
          <p:spPr>
            <a:xfrm>
              <a:off x="6752216" y="2614559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5E20A20C-5FF5-9F94-73CA-32B847C581EF}"/>
                </a:ext>
              </a:extLst>
            </p:cNvPr>
            <p:cNvGrpSpPr/>
            <p:nvPr/>
          </p:nvGrpSpPr>
          <p:grpSpPr>
            <a:xfrm>
              <a:off x="6235213" y="2759783"/>
              <a:ext cx="1774845" cy="513890"/>
              <a:chOff x="7148288" y="1698168"/>
              <a:chExt cx="1774845" cy="513890"/>
            </a:xfrm>
          </p:grpSpPr>
          <p:sp>
            <p:nvSpPr>
              <p:cNvPr id="58" name="Freihandform: Form 57">
                <a:extLst>
                  <a:ext uri="{FF2B5EF4-FFF2-40B4-BE49-F238E27FC236}">
                    <a16:creationId xmlns:a16="http://schemas.microsoft.com/office/drawing/2014/main" id="{2819C1DB-EE80-DD14-6B57-76B54656BCEC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1E9E66AA-08D7-038F-EA18-78F3FB1825C0}"/>
                  </a:ext>
                </a:extLst>
              </p:cNvPr>
              <p:cNvSpPr txBox="1"/>
              <p:nvPr/>
            </p:nvSpPr>
            <p:spPr>
              <a:xfrm>
                <a:off x="7148288" y="1698168"/>
                <a:ext cx="1774845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Solution </a:t>
                </a:r>
                <a:r>
                  <a:rPr lang="de-DE" sz="1400" b="1" dirty="0" err="1"/>
                  <a:t>generator</a:t>
                </a:r>
                <a:endParaRPr lang="de-DE" sz="1400" b="1" dirty="0"/>
              </a:p>
            </p:txBody>
          </p:sp>
        </p:grpSp>
      </p:grpSp>
      <p:grpSp>
        <p:nvGrpSpPr>
          <p:cNvPr id="4122" name="Gruppieren 4121">
            <a:extLst>
              <a:ext uri="{FF2B5EF4-FFF2-40B4-BE49-F238E27FC236}">
                <a16:creationId xmlns:a16="http://schemas.microsoft.com/office/drawing/2014/main" id="{7CC8B2AC-A7F0-D1AE-E9AB-32EF35EABE15}"/>
              </a:ext>
            </a:extLst>
          </p:cNvPr>
          <p:cNvGrpSpPr/>
          <p:nvPr/>
        </p:nvGrpSpPr>
        <p:grpSpPr>
          <a:xfrm>
            <a:off x="8765470" y="2871924"/>
            <a:ext cx="1407758" cy="674716"/>
            <a:chOff x="8765470" y="2586174"/>
            <a:chExt cx="1407758" cy="674716"/>
          </a:xfrm>
        </p:grpSpPr>
        <p:sp>
          <p:nvSpPr>
            <p:cNvPr id="4121" name="Freihandform: Form 4120">
              <a:extLst>
                <a:ext uri="{FF2B5EF4-FFF2-40B4-BE49-F238E27FC236}">
                  <a16:creationId xmlns:a16="http://schemas.microsoft.com/office/drawing/2014/main" id="{49CAB401-FCE8-10D7-25B1-42F93E30F7DA}"/>
                </a:ext>
              </a:extLst>
            </p:cNvPr>
            <p:cNvSpPr/>
            <p:nvPr/>
          </p:nvSpPr>
          <p:spPr>
            <a:xfrm>
              <a:off x="9172902" y="2586174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C7DFFE3-3E89-BEEB-B33F-A7034AC4D3B2}"/>
                </a:ext>
              </a:extLst>
            </p:cNvPr>
            <p:cNvGrpSpPr/>
            <p:nvPr/>
          </p:nvGrpSpPr>
          <p:grpSpPr>
            <a:xfrm>
              <a:off x="8765470" y="2758728"/>
              <a:ext cx="1407758" cy="502162"/>
              <a:chOff x="7257859" y="1709896"/>
              <a:chExt cx="1407758" cy="502162"/>
            </a:xfrm>
          </p:grpSpPr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B39B38DC-EF37-AF29-738D-A0CA4A0D1DD4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58DC295C-95D5-D871-2E7F-3331D28C714C}"/>
                  </a:ext>
                </a:extLst>
              </p:cNvPr>
              <p:cNvSpPr txBox="1"/>
              <p:nvPr/>
            </p:nvSpPr>
            <p:spPr>
              <a:xfrm>
                <a:off x="7257859" y="1709896"/>
                <a:ext cx="1407758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/>
                  <a:t>Hint</a:t>
                </a:r>
                <a:r>
                  <a:rPr lang="de-DE" sz="1400" b="1" dirty="0"/>
                  <a:t> </a:t>
                </a:r>
                <a:r>
                  <a:rPr lang="de-DE" sz="1400" b="1" dirty="0" err="1"/>
                  <a:t>generator</a:t>
                </a:r>
                <a:endParaRPr lang="de-DE" sz="1400" b="1" dirty="0"/>
              </a:p>
            </p:txBody>
          </p:sp>
        </p:grpSp>
      </p:grpSp>
      <p:grpSp>
        <p:nvGrpSpPr>
          <p:cNvPr id="4120" name="Gruppieren 4119">
            <a:extLst>
              <a:ext uri="{FF2B5EF4-FFF2-40B4-BE49-F238E27FC236}">
                <a16:creationId xmlns:a16="http://schemas.microsoft.com/office/drawing/2014/main" id="{338DACCB-48AE-CFE8-5CCD-3DE473CFC159}"/>
              </a:ext>
            </a:extLst>
          </p:cNvPr>
          <p:cNvGrpSpPr/>
          <p:nvPr/>
        </p:nvGrpSpPr>
        <p:grpSpPr>
          <a:xfrm>
            <a:off x="7383206" y="3302477"/>
            <a:ext cx="1782604" cy="720002"/>
            <a:chOff x="7383206" y="3016727"/>
            <a:chExt cx="1782604" cy="720002"/>
          </a:xfrm>
        </p:grpSpPr>
        <p:sp>
          <p:nvSpPr>
            <p:cNvPr id="4119" name="Freihandform: Form 4118">
              <a:extLst>
                <a:ext uri="{FF2B5EF4-FFF2-40B4-BE49-F238E27FC236}">
                  <a16:creationId xmlns:a16="http://schemas.microsoft.com/office/drawing/2014/main" id="{9F954AFF-3E1A-3D0C-CBF2-B24BD94C3F57}"/>
                </a:ext>
              </a:extLst>
            </p:cNvPr>
            <p:cNvSpPr/>
            <p:nvPr/>
          </p:nvSpPr>
          <p:spPr>
            <a:xfrm>
              <a:off x="7973247" y="3016727"/>
              <a:ext cx="720000" cy="36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039D3FD-40D9-81D0-E576-5CE92AF8F6B2}"/>
                </a:ext>
              </a:extLst>
            </p:cNvPr>
            <p:cNvGrpSpPr/>
            <p:nvPr/>
          </p:nvGrpSpPr>
          <p:grpSpPr>
            <a:xfrm>
              <a:off x="7383206" y="3222838"/>
              <a:ext cx="1782604" cy="513891"/>
              <a:chOff x="7075250" y="1698167"/>
              <a:chExt cx="1782604" cy="513891"/>
            </a:xfrm>
          </p:grpSpPr>
          <p:sp>
            <p:nvSpPr>
              <p:cNvPr id="4096" name="Freihandform: Form 4095">
                <a:extLst>
                  <a:ext uri="{FF2B5EF4-FFF2-40B4-BE49-F238E27FC236}">
                    <a16:creationId xmlns:a16="http://schemas.microsoft.com/office/drawing/2014/main" id="{B5570905-6862-1D90-4BA4-0CC288275C19}"/>
                  </a:ext>
                </a:extLst>
              </p:cNvPr>
              <p:cNvSpPr/>
              <p:nvPr/>
            </p:nvSpPr>
            <p:spPr>
              <a:xfrm rot="10800000">
                <a:off x="7665291" y="1852058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4097" name="Textfeld 4096">
                <a:extLst>
                  <a:ext uri="{FF2B5EF4-FFF2-40B4-BE49-F238E27FC236}">
                    <a16:creationId xmlns:a16="http://schemas.microsoft.com/office/drawing/2014/main" id="{40029F91-C5FF-BC7A-C487-58EC2835B1C4}"/>
                  </a:ext>
                </a:extLst>
              </p:cNvPr>
              <p:cNvSpPr txBox="1"/>
              <p:nvPr/>
            </p:nvSpPr>
            <p:spPr>
              <a:xfrm>
                <a:off x="7075250" y="1698167"/>
                <a:ext cx="1782604" cy="307777"/>
              </a:xfrm>
              <a:prstGeom prst="rect">
                <a:avLst/>
              </a:prstGeom>
              <a:solidFill>
                <a:srgbClr val="E8EDF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Validation </a:t>
                </a:r>
                <a:r>
                  <a:rPr lang="de-DE" sz="1400" b="1" dirty="0" err="1"/>
                  <a:t>function</a:t>
                </a:r>
                <a:endParaRPr lang="de-DE" sz="1400" b="1" dirty="0"/>
              </a:p>
            </p:txBody>
          </p:sp>
        </p:grpSp>
      </p:grpSp>
      <p:cxnSp>
        <p:nvCxnSpPr>
          <p:cNvPr id="4102" name="Gerader Verbinder 4101">
            <a:extLst>
              <a:ext uri="{FF2B5EF4-FFF2-40B4-BE49-F238E27FC236}">
                <a16:creationId xmlns:a16="http://schemas.microsoft.com/office/drawing/2014/main" id="{726C3456-1822-79C6-1930-EA4FA3274595}"/>
              </a:ext>
            </a:extLst>
          </p:cNvPr>
          <p:cNvCxnSpPr>
            <a:cxnSpLocks/>
            <a:stCxn id="10" idx="1"/>
            <a:endCxn id="58" idx="0"/>
          </p:cNvCxnSpPr>
          <p:nvPr/>
        </p:nvCxnSpPr>
        <p:spPr>
          <a:xfrm flipH="1" flipV="1">
            <a:off x="7112216" y="3559423"/>
            <a:ext cx="1117306" cy="134288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Gerader Verbinder 4110">
            <a:extLst>
              <a:ext uri="{FF2B5EF4-FFF2-40B4-BE49-F238E27FC236}">
                <a16:creationId xmlns:a16="http://schemas.microsoft.com/office/drawing/2014/main" id="{F7098513-4571-368E-152C-80748B914115}"/>
              </a:ext>
            </a:extLst>
          </p:cNvPr>
          <p:cNvCxnSpPr>
            <a:cxnSpLocks/>
            <a:stCxn id="10" idx="0"/>
            <a:endCxn id="4096" idx="0"/>
          </p:cNvCxnSpPr>
          <p:nvPr/>
        </p:nvCxnSpPr>
        <p:spPr>
          <a:xfrm flipH="1" flipV="1">
            <a:off x="8333247" y="4022479"/>
            <a:ext cx="3190" cy="83546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F39B965-BB04-7E9A-4E5B-7AB7CE5480AF}"/>
              </a:ext>
            </a:extLst>
          </p:cNvPr>
          <p:cNvGrpSpPr/>
          <p:nvPr/>
        </p:nvGrpSpPr>
        <p:grpSpPr>
          <a:xfrm>
            <a:off x="6534093" y="1299178"/>
            <a:ext cx="3801041" cy="683946"/>
            <a:chOff x="6544325" y="1589787"/>
            <a:chExt cx="3801041" cy="683946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CBCF5B6-B713-EE59-E7E3-7469FECEFE80}"/>
                </a:ext>
              </a:extLst>
            </p:cNvPr>
            <p:cNvSpPr/>
            <p:nvPr/>
          </p:nvSpPr>
          <p:spPr>
            <a:xfrm rot="10800000">
              <a:off x="7790162" y="1733733"/>
              <a:ext cx="1080000" cy="540000"/>
            </a:xfrm>
            <a:custGeom>
              <a:avLst/>
              <a:gdLst>
                <a:gd name="connsiteX0" fmla="*/ 720000 w 1440000"/>
                <a:gd name="connsiteY0" fmla="*/ 0 h 720000"/>
                <a:gd name="connsiteX1" fmla="*/ 1440000 w 1440000"/>
                <a:gd name="connsiteY1" fmla="*/ 720000 h 720000"/>
                <a:gd name="connsiteX2" fmla="*/ 0 w 1440000"/>
                <a:gd name="connsiteY2" fmla="*/ 720000 h 720000"/>
                <a:gd name="connsiteX3" fmla="*/ 720000 w 1440000"/>
                <a:gd name="connsiteY3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720000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31" name="Textfeld 4130">
              <a:extLst>
                <a:ext uri="{FF2B5EF4-FFF2-40B4-BE49-F238E27FC236}">
                  <a16:creationId xmlns:a16="http://schemas.microsoft.com/office/drawing/2014/main" id="{2F7A2BD4-6505-A6CA-121A-76A082B8F26D}"/>
                </a:ext>
              </a:extLst>
            </p:cNvPr>
            <p:cNvSpPr txBox="1"/>
            <p:nvPr/>
          </p:nvSpPr>
          <p:spPr>
            <a:xfrm>
              <a:off x="6544325" y="1589787"/>
              <a:ext cx="3801041" cy="369332"/>
            </a:xfrm>
            <a:prstGeom prst="rect">
              <a:avLst/>
            </a:prstGeom>
            <a:solidFill>
              <a:srgbClr val="E8EDF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Exercise</a:t>
              </a:r>
              <a:r>
                <a:rPr lang="de-DE" b="1" dirty="0"/>
                <a:t> </a:t>
              </a:r>
              <a:r>
                <a:rPr lang="de-DE" b="1" dirty="0" err="1"/>
                <a:t>generator</a:t>
              </a:r>
              <a:r>
                <a:rPr lang="de-DE" b="1" dirty="0"/>
                <a:t> </a:t>
              </a:r>
              <a:r>
                <a:rPr lang="de-DE" b="1" dirty="0" err="1"/>
                <a:t>configuration</a:t>
              </a:r>
              <a:endParaRPr lang="de-DE" b="1" dirty="0"/>
            </a:p>
          </p:txBody>
        </p:sp>
      </p:grpSp>
      <p:sp>
        <p:nvSpPr>
          <p:cNvPr id="4145" name="Textfeld 4144">
            <a:extLst>
              <a:ext uri="{FF2B5EF4-FFF2-40B4-BE49-F238E27FC236}">
                <a16:creationId xmlns:a16="http://schemas.microsoft.com/office/drawing/2014/main" id="{AAD33189-B6E9-D0DC-D9B5-B45D027F5BEB}"/>
              </a:ext>
            </a:extLst>
          </p:cNvPr>
          <p:cNvSpPr txBox="1"/>
          <p:nvPr/>
        </p:nvSpPr>
        <p:spPr>
          <a:xfrm>
            <a:off x="5583619" y="304141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0..*</a:t>
            </a:r>
          </a:p>
        </p:txBody>
      </p:sp>
      <p:sp>
        <p:nvSpPr>
          <p:cNvPr id="4146" name="Textfeld 4145">
            <a:extLst>
              <a:ext uri="{FF2B5EF4-FFF2-40B4-BE49-F238E27FC236}">
                <a16:creationId xmlns:a16="http://schemas.microsoft.com/office/drawing/2014/main" id="{D37F33BF-723C-07A4-BF2C-84CD0082503F}"/>
              </a:ext>
            </a:extLst>
          </p:cNvPr>
          <p:cNvSpPr txBox="1"/>
          <p:nvPr/>
        </p:nvSpPr>
        <p:spPr>
          <a:xfrm>
            <a:off x="7574787" y="474600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1..*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7303F64B-65B8-3345-81D1-D812F2AF0E80}"/>
              </a:ext>
            </a:extLst>
          </p:cNvPr>
          <p:cNvCxnSpPr>
            <a:cxnSpLocks/>
            <a:stCxn id="4114" idx="0"/>
            <a:endCxn id="7" idx="0"/>
          </p:cNvCxnSpPr>
          <p:nvPr/>
        </p:nvCxnSpPr>
        <p:spPr>
          <a:xfrm flipV="1">
            <a:off x="5886019" y="1983124"/>
            <a:ext cx="2433911" cy="34797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85D121C-85E6-DEBD-B1AC-1F411B3701AA}"/>
              </a:ext>
            </a:extLst>
          </p:cNvPr>
          <p:cNvCxnSpPr>
            <a:cxnSpLocks/>
            <a:stCxn id="4115" idx="0"/>
            <a:endCxn id="7" idx="0"/>
          </p:cNvCxnSpPr>
          <p:nvPr/>
        </p:nvCxnSpPr>
        <p:spPr>
          <a:xfrm flipV="1">
            <a:off x="7112216" y="1983124"/>
            <a:ext cx="1207714" cy="917185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" name="Gerader Verbinder 4097">
            <a:extLst>
              <a:ext uri="{FF2B5EF4-FFF2-40B4-BE49-F238E27FC236}">
                <a16:creationId xmlns:a16="http://schemas.microsoft.com/office/drawing/2014/main" id="{056CDF71-A3E5-C8C0-05F1-5052455622F4}"/>
              </a:ext>
            </a:extLst>
          </p:cNvPr>
          <p:cNvCxnSpPr>
            <a:cxnSpLocks/>
            <a:stCxn id="4119" idx="0"/>
            <a:endCxn id="7" idx="0"/>
          </p:cNvCxnSpPr>
          <p:nvPr/>
        </p:nvCxnSpPr>
        <p:spPr>
          <a:xfrm flipH="1" flipV="1">
            <a:off x="8319930" y="1983124"/>
            <a:ext cx="13317" cy="131935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Gerader Verbinder 4105">
            <a:extLst>
              <a:ext uri="{FF2B5EF4-FFF2-40B4-BE49-F238E27FC236}">
                <a16:creationId xmlns:a16="http://schemas.microsoft.com/office/drawing/2014/main" id="{D26D528A-AA7C-4721-B8AB-E22941CEB589}"/>
              </a:ext>
            </a:extLst>
          </p:cNvPr>
          <p:cNvCxnSpPr>
            <a:cxnSpLocks/>
            <a:stCxn id="4127" idx="0"/>
            <a:endCxn id="7" idx="0"/>
          </p:cNvCxnSpPr>
          <p:nvPr/>
        </p:nvCxnSpPr>
        <p:spPr>
          <a:xfrm flipH="1" flipV="1">
            <a:off x="8319930" y="1983124"/>
            <a:ext cx="2428685" cy="32958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8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C4C8432-FABE-77AE-120D-EF7E135F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4.2 </a:t>
            </a:r>
            <a:r>
              <a:rPr lang="de-DE" dirty="0" err="1"/>
              <a:t>Declarative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type </a:t>
            </a:r>
            <a:r>
              <a:rPr lang="de-DE" dirty="0" err="1"/>
              <a:t>authoring</a:t>
            </a:r>
            <a:r>
              <a:rPr lang="de-DE" dirty="0"/>
              <a:t> </a:t>
            </a:r>
            <a:r>
              <a:rPr lang="de-DE" dirty="0" err="1"/>
              <a:t>tool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953229-902E-4120-A87D-38C6542E7C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1"/>
          <a:stretch/>
        </p:blipFill>
        <p:spPr>
          <a:xfrm>
            <a:off x="2114796" y="2217456"/>
            <a:ext cx="2347725" cy="39406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282C955-16BD-83A8-2486-8973F975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2" y="2217457"/>
            <a:ext cx="1893892" cy="3940606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FD65D7C-6111-407C-2F4A-20DDCEB34A6F}"/>
              </a:ext>
            </a:extLst>
          </p:cNvPr>
          <p:cNvGrpSpPr/>
          <p:nvPr/>
        </p:nvGrpSpPr>
        <p:grpSpPr>
          <a:xfrm>
            <a:off x="398700" y="1172020"/>
            <a:ext cx="4112461" cy="720000"/>
            <a:chOff x="1089045" y="1588114"/>
            <a:chExt cx="4112461" cy="7200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C947DB4-283F-7E2E-FBBC-A3EA798A0ABB}"/>
                </a:ext>
              </a:extLst>
            </p:cNvPr>
            <p:cNvGrpSpPr/>
            <p:nvPr/>
          </p:nvGrpSpPr>
          <p:grpSpPr>
            <a:xfrm>
              <a:off x="1533727" y="1588114"/>
              <a:ext cx="720000" cy="720000"/>
              <a:chOff x="2292485" y="1585809"/>
              <a:chExt cx="720000" cy="720000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0DEF8B27-4E19-FE58-6F9C-1F36D3B72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A518178B-0DEE-1B89-B02C-551A1E4CB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F650D821-936D-08A7-1DB7-36A0FF20A7A8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25" name="Gerader Verbinder 24">
                  <a:extLst>
                    <a:ext uri="{FF2B5EF4-FFF2-40B4-BE49-F238E27FC236}">
                      <a16:creationId xmlns:a16="http://schemas.microsoft.com/office/drawing/2014/main" id="{48C830EE-1A67-E45A-9C14-67CE0A00E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>
                  <a:extLst>
                    <a:ext uri="{FF2B5EF4-FFF2-40B4-BE49-F238E27FC236}">
                      <a16:creationId xmlns:a16="http://schemas.microsoft.com/office/drawing/2014/main" id="{7EE388D6-BEC3-7299-B5B5-288654691A3C}"/>
                    </a:ext>
                  </a:extLst>
                </p:cNvPr>
                <p:cNvCxnSpPr>
                  <a:cxnSpLocks/>
                  <a:stCxn id="24" idx="0"/>
                  <a:endCxn id="24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>
                  <a:extLst>
                    <a:ext uri="{FF2B5EF4-FFF2-40B4-BE49-F238E27FC236}">
                      <a16:creationId xmlns:a16="http://schemas.microsoft.com/office/drawing/2014/main" id="{15A5FEF3-76CC-C9AF-0B52-F52FCDE34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78023F27-FE95-9373-2230-7F829BC2087D}"/>
                    </a:ext>
                  </a:extLst>
                </p:cNvPr>
                <p:cNvCxnSpPr>
                  <a:cxnSpLocks/>
                  <a:stCxn id="24" idx="1"/>
                  <a:endCxn id="24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B65893EE-0A47-07AD-7B1B-BDC7BE04B79F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10964C77-EAD3-75F0-B82B-6F8E9FBB7C6D}"/>
                </a:ext>
              </a:extLst>
            </p:cNvPr>
            <p:cNvGrpSpPr/>
            <p:nvPr/>
          </p:nvGrpSpPr>
          <p:grpSpPr>
            <a:xfrm>
              <a:off x="2712319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C0A42727-48A7-8FA8-FFF5-CCFDD0BEB1B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34" name="Gerader Verbinder 33">
                  <a:extLst>
                    <a:ext uri="{FF2B5EF4-FFF2-40B4-BE49-F238E27FC236}">
                      <a16:creationId xmlns:a16="http://schemas.microsoft.com/office/drawing/2014/main" id="{771BEEC2-AA19-C85B-1403-0C78E9BA8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34">
                  <a:extLst>
                    <a:ext uri="{FF2B5EF4-FFF2-40B4-BE49-F238E27FC236}">
                      <a16:creationId xmlns:a16="http://schemas.microsoft.com/office/drawing/2014/main" id="{0F428AC3-8FE2-0B9C-0614-2203A1EDF41E}"/>
                    </a:ext>
                  </a:extLst>
                </p:cNvPr>
                <p:cNvCxnSpPr>
                  <a:cxnSpLocks/>
                  <a:stCxn id="33" idx="0"/>
                  <a:endCxn id="33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E32B9166-B2CA-7852-B28B-3AACFE11D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97D3C27B-A357-B949-641F-84ECAD922412}"/>
                    </a:ext>
                  </a:extLst>
                </p:cNvPr>
                <p:cNvCxnSpPr>
                  <a:cxnSpLocks/>
                  <a:stCxn id="33" idx="1"/>
                  <a:endCxn id="33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2235952C-687B-09F4-2B24-F7D45B514E4A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DAF48624-90B1-F57B-AA39-55B414B1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EB124886-558D-3A9B-53E2-CCAE74315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0CDB7A6-10B2-9D16-A809-FD93B9F0D648}"/>
                </a:ext>
              </a:extLst>
            </p:cNvPr>
            <p:cNvGrpSpPr/>
            <p:nvPr/>
          </p:nvGrpSpPr>
          <p:grpSpPr>
            <a:xfrm>
              <a:off x="3890911" y="1588114"/>
              <a:ext cx="720000" cy="720000"/>
              <a:chOff x="2292485" y="1585809"/>
              <a:chExt cx="720000" cy="720000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233DE72-6F2E-D6A6-056D-7D35BA1CE115}"/>
                  </a:ext>
                </a:extLst>
              </p:cNvPr>
              <p:cNvGrpSpPr/>
              <p:nvPr/>
            </p:nvGrpSpPr>
            <p:grpSpPr>
              <a:xfrm>
                <a:off x="2292485" y="1585809"/>
                <a:ext cx="720000" cy="720000"/>
                <a:chOff x="5337243" y="1254809"/>
                <a:chExt cx="720000" cy="720000"/>
              </a:xfrm>
            </p:grpSpPr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2C7CCE10-DB0B-43C2-43D8-D0EA6125A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05854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51DCFCAB-F4C3-CD85-B05E-AC08DA35EF70}"/>
                    </a:ext>
                  </a:extLst>
                </p:cNvPr>
                <p:cNvCxnSpPr>
                  <a:cxnSpLocks/>
                  <a:stCxn id="42" idx="0"/>
                  <a:endCxn id="42" idx="2"/>
                </p:cNvCxnSpPr>
                <p:nvPr/>
              </p:nvCxnSpPr>
              <p:spPr>
                <a:xfrm>
                  <a:off x="5697243" y="1254809"/>
                  <a:ext cx="0" cy="720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3A191CA1-308E-534A-5DA6-EFB42BCE6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719" y="1274323"/>
                  <a:ext cx="0" cy="7004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9375FE2F-6DBC-1365-CFCD-4C6343C7AE2C}"/>
                    </a:ext>
                  </a:extLst>
                </p:cNvPr>
                <p:cNvCxnSpPr>
                  <a:cxnSpLocks/>
                  <a:stCxn id="42" idx="1"/>
                  <a:endCxn id="42" idx="3"/>
                </p:cNvCxnSpPr>
                <p:nvPr/>
              </p:nvCxnSpPr>
              <p:spPr>
                <a:xfrm>
                  <a:off x="5337243" y="1614809"/>
                  <a:ext cx="72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0FE17AD7-7626-5A9F-EDC0-0F3E06596EA7}"/>
                    </a:ext>
                  </a:extLst>
                </p:cNvPr>
                <p:cNvSpPr/>
                <p:nvPr/>
              </p:nvSpPr>
              <p:spPr>
                <a:xfrm>
                  <a:off x="5337243" y="1254809"/>
                  <a:ext cx="720000" cy="72000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Ansicht 1</a:t>
                  </a:r>
                </a:p>
              </p:txBody>
            </p:sp>
          </p:grp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AF719B70-C63B-6A23-0EFE-B7EB32DD9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2137120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02DCF0C9-4BFA-166D-C345-B4426ABF2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2485" y="1757741"/>
                <a:ext cx="72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3733C429-4E07-BD4B-DE39-430F746A7119}"/>
                </a:ext>
              </a:extLst>
            </p:cNvPr>
            <p:cNvCxnSpPr>
              <a:cxnSpLocks/>
              <a:stCxn id="33" idx="3"/>
              <a:endCxn id="42" idx="1"/>
            </p:cNvCxnSpPr>
            <p:nvPr/>
          </p:nvCxnSpPr>
          <p:spPr>
            <a:xfrm>
              <a:off x="3432319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A7F64011-B110-6EDD-7A7F-A5ECF0777F68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2253727" y="1948114"/>
              <a:ext cx="458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95E94C8B-1300-F746-ABA1-B274BFCFE2F0}"/>
                </a:ext>
              </a:extLst>
            </p:cNvPr>
            <p:cNvSpPr txBox="1"/>
            <p:nvPr/>
          </p:nvSpPr>
          <p:spPr>
            <a:xfrm>
              <a:off x="4786008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E2B4A04-391C-4D0B-3C6E-4CDD3DEABE3A}"/>
                </a:ext>
              </a:extLst>
            </p:cNvPr>
            <p:cNvSpPr txBox="1"/>
            <p:nvPr/>
          </p:nvSpPr>
          <p:spPr>
            <a:xfrm>
              <a:off x="1089045" y="1702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…</a:t>
              </a:r>
            </a:p>
          </p:txBody>
        </p:sp>
      </p:grpSp>
      <p:sp>
        <p:nvSpPr>
          <p:cNvPr id="1067" name="Inhaltsplatzhalter 1">
            <a:extLst>
              <a:ext uri="{FF2B5EF4-FFF2-40B4-BE49-F238E27FC236}">
                <a16:creationId xmlns:a16="http://schemas.microsoft.com/office/drawing/2014/main" id="{7ECDF9AC-47BA-EBF0-F2F4-CC3D9A7959BF}"/>
              </a:ext>
            </a:extLst>
          </p:cNvPr>
          <p:cNvSpPr txBox="1">
            <a:spLocks/>
          </p:cNvSpPr>
          <p:nvPr/>
        </p:nvSpPr>
        <p:spPr>
          <a:xfrm>
            <a:off x="2189007" y="746444"/>
            <a:ext cx="877218" cy="48506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UI</a:t>
            </a:r>
          </a:p>
          <a:p>
            <a:pPr marL="0" indent="0">
              <a:buNone/>
            </a:pPr>
            <a:endParaRPr lang="de-DE" sz="2400" b="1" dirty="0"/>
          </a:p>
        </p:txBody>
      </p:sp>
      <p:sp>
        <p:nvSpPr>
          <p:cNvPr id="1116" name="Inhaltsplatzhalter 1">
            <a:extLst>
              <a:ext uri="{FF2B5EF4-FFF2-40B4-BE49-F238E27FC236}">
                <a16:creationId xmlns:a16="http://schemas.microsoft.com/office/drawing/2014/main" id="{F7E40E75-1028-7427-A5D7-0766E5744E77}"/>
              </a:ext>
            </a:extLst>
          </p:cNvPr>
          <p:cNvSpPr txBox="1">
            <a:spLocks/>
          </p:cNvSpPr>
          <p:nvPr/>
        </p:nvSpPr>
        <p:spPr>
          <a:xfrm>
            <a:off x="7112216" y="741856"/>
            <a:ext cx="3317497" cy="40580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err="1"/>
              <a:t>Exercise</a:t>
            </a:r>
            <a:r>
              <a:rPr lang="de-DE" sz="2400" b="1" dirty="0"/>
              <a:t> </a:t>
            </a:r>
            <a:r>
              <a:rPr lang="de-DE" sz="2400" b="1" dirty="0" err="1"/>
              <a:t>generator</a:t>
            </a:r>
            <a:endParaRPr lang="de-DE" sz="2400" b="1" dirty="0"/>
          </a:p>
        </p:txBody>
      </p:sp>
      <p:cxnSp>
        <p:nvCxnSpPr>
          <p:cNvPr id="1123" name="Gerader Verbinder 1122">
            <a:extLst>
              <a:ext uri="{FF2B5EF4-FFF2-40B4-BE49-F238E27FC236}">
                <a16:creationId xmlns:a16="http://schemas.microsoft.com/office/drawing/2014/main" id="{9D386186-CBA2-BA67-C813-E94B898525D1}"/>
              </a:ext>
            </a:extLst>
          </p:cNvPr>
          <p:cNvCxnSpPr>
            <a:cxnSpLocks/>
          </p:cNvCxnSpPr>
          <p:nvPr/>
        </p:nvCxnSpPr>
        <p:spPr>
          <a:xfrm>
            <a:off x="2020910" y="172389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Gerader Verbinder 1123">
            <a:extLst>
              <a:ext uri="{FF2B5EF4-FFF2-40B4-BE49-F238E27FC236}">
                <a16:creationId xmlns:a16="http://schemas.microsoft.com/office/drawing/2014/main" id="{682F61F3-2502-E8A5-ACF2-10661BFB5804}"/>
              </a:ext>
            </a:extLst>
          </p:cNvPr>
          <p:cNvCxnSpPr>
            <a:cxnSpLocks/>
          </p:cNvCxnSpPr>
          <p:nvPr/>
        </p:nvCxnSpPr>
        <p:spPr>
          <a:xfrm>
            <a:off x="2020910" y="134451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Gerader Verbinder 1124">
            <a:extLst>
              <a:ext uri="{FF2B5EF4-FFF2-40B4-BE49-F238E27FC236}">
                <a16:creationId xmlns:a16="http://schemas.microsoft.com/office/drawing/2014/main" id="{4E14534D-C8E5-631D-708A-387886ABCEC2}"/>
              </a:ext>
            </a:extLst>
          </p:cNvPr>
          <p:cNvCxnSpPr>
            <a:cxnSpLocks/>
          </p:cNvCxnSpPr>
          <p:nvPr/>
        </p:nvCxnSpPr>
        <p:spPr>
          <a:xfrm>
            <a:off x="2189521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Gerader Verbinder 1125">
            <a:extLst>
              <a:ext uri="{FF2B5EF4-FFF2-40B4-BE49-F238E27FC236}">
                <a16:creationId xmlns:a16="http://schemas.microsoft.com/office/drawing/2014/main" id="{B9F89CB1-FCE8-BB45-7152-CC1C05EE856B}"/>
              </a:ext>
            </a:extLst>
          </p:cNvPr>
          <p:cNvCxnSpPr>
            <a:cxnSpLocks/>
          </p:cNvCxnSpPr>
          <p:nvPr/>
        </p:nvCxnSpPr>
        <p:spPr>
          <a:xfrm>
            <a:off x="2380910" y="117258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Gerader Verbinder 1126">
            <a:extLst>
              <a:ext uri="{FF2B5EF4-FFF2-40B4-BE49-F238E27FC236}">
                <a16:creationId xmlns:a16="http://schemas.microsoft.com/office/drawing/2014/main" id="{6F33F324-10C0-960E-FBE9-151DDAE8F368}"/>
              </a:ext>
            </a:extLst>
          </p:cNvPr>
          <p:cNvCxnSpPr>
            <a:cxnSpLocks/>
          </p:cNvCxnSpPr>
          <p:nvPr/>
        </p:nvCxnSpPr>
        <p:spPr>
          <a:xfrm>
            <a:off x="2575386" y="119209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Gerader Verbinder 1127">
            <a:extLst>
              <a:ext uri="{FF2B5EF4-FFF2-40B4-BE49-F238E27FC236}">
                <a16:creationId xmlns:a16="http://schemas.microsoft.com/office/drawing/2014/main" id="{9FC31B97-16F8-E57B-5EAA-7376098DB7AC}"/>
              </a:ext>
            </a:extLst>
          </p:cNvPr>
          <p:cNvCxnSpPr>
            <a:cxnSpLocks/>
          </p:cNvCxnSpPr>
          <p:nvPr/>
        </p:nvCxnSpPr>
        <p:spPr>
          <a:xfrm>
            <a:off x="2020910" y="153258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Gerader Verbinder 1128">
            <a:extLst>
              <a:ext uri="{FF2B5EF4-FFF2-40B4-BE49-F238E27FC236}">
                <a16:creationId xmlns:a16="http://schemas.microsoft.com/office/drawing/2014/main" id="{AA4563A6-41F4-680A-93AA-68E7FD1C0DB1}"/>
              </a:ext>
            </a:extLst>
          </p:cNvPr>
          <p:cNvCxnSpPr>
            <a:cxnSpLocks/>
          </p:cNvCxnSpPr>
          <p:nvPr/>
        </p:nvCxnSpPr>
        <p:spPr>
          <a:xfrm>
            <a:off x="3200566" y="1723331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Gerader Verbinder 1129">
            <a:extLst>
              <a:ext uri="{FF2B5EF4-FFF2-40B4-BE49-F238E27FC236}">
                <a16:creationId xmlns:a16="http://schemas.microsoft.com/office/drawing/2014/main" id="{BD1BB9B6-40B2-2BA9-C6C2-C9CF68817DE7}"/>
              </a:ext>
            </a:extLst>
          </p:cNvPr>
          <p:cNvCxnSpPr>
            <a:cxnSpLocks/>
          </p:cNvCxnSpPr>
          <p:nvPr/>
        </p:nvCxnSpPr>
        <p:spPr>
          <a:xfrm>
            <a:off x="3200566" y="1343952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Gerader Verbinder 1130">
            <a:extLst>
              <a:ext uri="{FF2B5EF4-FFF2-40B4-BE49-F238E27FC236}">
                <a16:creationId xmlns:a16="http://schemas.microsoft.com/office/drawing/2014/main" id="{4BE9A103-8A4E-346A-1654-785C323FDD51}"/>
              </a:ext>
            </a:extLst>
          </p:cNvPr>
          <p:cNvCxnSpPr>
            <a:cxnSpLocks/>
          </p:cNvCxnSpPr>
          <p:nvPr/>
        </p:nvCxnSpPr>
        <p:spPr>
          <a:xfrm>
            <a:off x="3369177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Gerader Verbinder 1131">
            <a:extLst>
              <a:ext uri="{FF2B5EF4-FFF2-40B4-BE49-F238E27FC236}">
                <a16:creationId xmlns:a16="http://schemas.microsoft.com/office/drawing/2014/main" id="{FDCF322E-158B-2615-8B8E-CE2954845FE0}"/>
              </a:ext>
            </a:extLst>
          </p:cNvPr>
          <p:cNvCxnSpPr>
            <a:cxnSpLocks/>
          </p:cNvCxnSpPr>
          <p:nvPr/>
        </p:nvCxnSpPr>
        <p:spPr>
          <a:xfrm>
            <a:off x="3560566" y="1172020"/>
            <a:ext cx="0" cy="7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Gerader Verbinder 1132">
            <a:extLst>
              <a:ext uri="{FF2B5EF4-FFF2-40B4-BE49-F238E27FC236}">
                <a16:creationId xmlns:a16="http://schemas.microsoft.com/office/drawing/2014/main" id="{B3F20BAA-8F19-652D-EF73-858F1C1B286C}"/>
              </a:ext>
            </a:extLst>
          </p:cNvPr>
          <p:cNvCxnSpPr>
            <a:cxnSpLocks/>
          </p:cNvCxnSpPr>
          <p:nvPr/>
        </p:nvCxnSpPr>
        <p:spPr>
          <a:xfrm>
            <a:off x="3755042" y="1191534"/>
            <a:ext cx="0" cy="7004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Gerader Verbinder 1133">
            <a:extLst>
              <a:ext uri="{FF2B5EF4-FFF2-40B4-BE49-F238E27FC236}">
                <a16:creationId xmlns:a16="http://schemas.microsoft.com/office/drawing/2014/main" id="{904B79E1-CC3C-1574-9DE8-6FA542EC02B8}"/>
              </a:ext>
            </a:extLst>
          </p:cNvPr>
          <p:cNvCxnSpPr>
            <a:cxnSpLocks/>
          </p:cNvCxnSpPr>
          <p:nvPr/>
        </p:nvCxnSpPr>
        <p:spPr>
          <a:xfrm>
            <a:off x="3200566" y="1532020"/>
            <a:ext cx="72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Rechteck 1134">
            <a:extLst>
              <a:ext uri="{FF2B5EF4-FFF2-40B4-BE49-F238E27FC236}">
                <a16:creationId xmlns:a16="http://schemas.microsoft.com/office/drawing/2014/main" id="{C277AFC0-C2C6-4370-DD8E-1B34FBADB087}"/>
              </a:ext>
            </a:extLst>
          </p:cNvPr>
          <p:cNvSpPr/>
          <p:nvPr/>
        </p:nvSpPr>
        <p:spPr>
          <a:xfrm>
            <a:off x="3197401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36" name="Rechteck 1135">
            <a:extLst>
              <a:ext uri="{FF2B5EF4-FFF2-40B4-BE49-F238E27FC236}">
                <a16:creationId xmlns:a16="http://schemas.microsoft.com/office/drawing/2014/main" id="{634E4EB5-8706-71B9-B64C-E39E8BA00624}"/>
              </a:ext>
            </a:extLst>
          </p:cNvPr>
          <p:cNvSpPr/>
          <p:nvPr/>
        </p:nvSpPr>
        <p:spPr>
          <a:xfrm>
            <a:off x="2024138" y="1172020"/>
            <a:ext cx="720000" cy="7200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 descr="Lupe - Kostenlose werkzeuge und utensilien Icons">
            <a:extLst>
              <a:ext uri="{FF2B5EF4-FFF2-40B4-BE49-F238E27FC236}">
                <a16:creationId xmlns:a16="http://schemas.microsoft.com/office/drawing/2014/main" id="{2541CFE7-5E8B-62A9-BCEA-A0646154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702" y="1611751"/>
            <a:ext cx="598768" cy="5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2" name="Gruppieren 4111">
            <a:extLst>
              <a:ext uri="{FF2B5EF4-FFF2-40B4-BE49-F238E27FC236}">
                <a16:creationId xmlns:a16="http://schemas.microsoft.com/office/drawing/2014/main" id="{22F5A04F-7066-D822-4D50-8EF7E56D88AA}"/>
              </a:ext>
            </a:extLst>
          </p:cNvPr>
          <p:cNvGrpSpPr/>
          <p:nvPr/>
        </p:nvGrpSpPr>
        <p:grpSpPr>
          <a:xfrm>
            <a:off x="5361128" y="1359205"/>
            <a:ext cx="5788865" cy="4761694"/>
            <a:chOff x="6046436" y="1017042"/>
            <a:chExt cx="5788865" cy="4761694"/>
          </a:xfrm>
        </p:grpSpPr>
        <p:grpSp>
          <p:nvGrpSpPr>
            <p:cNvPr id="4113" name="Gruppieren 4112">
              <a:extLst>
                <a:ext uri="{FF2B5EF4-FFF2-40B4-BE49-F238E27FC236}">
                  <a16:creationId xmlns:a16="http://schemas.microsoft.com/office/drawing/2014/main" id="{2EB83386-C6B5-13C2-0E08-3F52E3645BCB}"/>
                </a:ext>
              </a:extLst>
            </p:cNvPr>
            <p:cNvGrpSpPr/>
            <p:nvPr/>
          </p:nvGrpSpPr>
          <p:grpSpPr>
            <a:xfrm>
              <a:off x="7239620" y="1017042"/>
              <a:ext cx="1587294" cy="711290"/>
              <a:chOff x="5125694" y="2121551"/>
              <a:chExt cx="1587294" cy="711290"/>
            </a:xfrm>
          </p:grpSpPr>
          <p:sp>
            <p:nvSpPr>
              <p:cNvPr id="1036" name="Freihandform: Form 1035">
                <a:extLst>
                  <a:ext uri="{FF2B5EF4-FFF2-40B4-BE49-F238E27FC236}">
                    <a16:creationId xmlns:a16="http://schemas.microsoft.com/office/drawing/2014/main" id="{730087D3-2BF3-68C2-8B07-8D19BA86711F}"/>
                  </a:ext>
                </a:extLst>
              </p:cNvPr>
              <p:cNvSpPr/>
              <p:nvPr/>
            </p:nvSpPr>
            <p:spPr>
              <a:xfrm>
                <a:off x="5526019" y="2121551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037" name="Gruppieren 1036">
                <a:extLst>
                  <a:ext uri="{FF2B5EF4-FFF2-40B4-BE49-F238E27FC236}">
                    <a16:creationId xmlns:a16="http://schemas.microsoft.com/office/drawing/2014/main" id="{14316B84-C30B-6E58-0F6A-F0A6FE6E9866}"/>
                  </a:ext>
                </a:extLst>
              </p:cNvPr>
              <p:cNvGrpSpPr/>
              <p:nvPr/>
            </p:nvGrpSpPr>
            <p:grpSpPr>
              <a:xfrm>
                <a:off x="5125694" y="2306783"/>
                <a:ext cx="1587294" cy="526058"/>
                <a:chOff x="7264966" y="1686000"/>
                <a:chExt cx="1587294" cy="526058"/>
              </a:xfrm>
            </p:grpSpPr>
            <p:sp>
              <p:nvSpPr>
                <p:cNvPr id="1038" name="Freihandform: Form 1037">
                  <a:extLst>
                    <a:ext uri="{FF2B5EF4-FFF2-40B4-BE49-F238E27FC236}">
                      <a16:creationId xmlns:a16="http://schemas.microsoft.com/office/drawing/2014/main" id="{0B98488A-15A0-809A-9C74-82D429472476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9" name="Textfeld 1038">
                  <a:extLst>
                    <a:ext uri="{FF2B5EF4-FFF2-40B4-BE49-F238E27FC236}">
                      <a16:creationId xmlns:a16="http://schemas.microsoft.com/office/drawing/2014/main" id="{2B5676E3-59BB-F8F4-1CBD-62118048BB19}"/>
                    </a:ext>
                  </a:extLst>
                </p:cNvPr>
                <p:cNvSpPr txBox="1"/>
                <p:nvPr/>
              </p:nvSpPr>
              <p:spPr>
                <a:xfrm>
                  <a:off x="7264966" y="1686000"/>
                  <a:ext cx="1587294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Graph </a:t>
                  </a:r>
                  <a:r>
                    <a:rPr lang="de-DE" sz="1400" b="1" dirty="0" err="1"/>
                    <a:t>generator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17" name="Gruppieren 4116">
              <a:extLst>
                <a:ext uri="{FF2B5EF4-FFF2-40B4-BE49-F238E27FC236}">
                  <a16:creationId xmlns:a16="http://schemas.microsoft.com/office/drawing/2014/main" id="{A35D472F-DE42-A5B2-7122-1C24D6D35510}"/>
                </a:ext>
              </a:extLst>
            </p:cNvPr>
            <p:cNvGrpSpPr/>
            <p:nvPr/>
          </p:nvGrpSpPr>
          <p:grpSpPr>
            <a:xfrm>
              <a:off x="7471248" y="2483791"/>
              <a:ext cx="3217547" cy="720162"/>
              <a:chOff x="9324279" y="2312706"/>
              <a:chExt cx="3217547" cy="720162"/>
            </a:xfrm>
          </p:grpSpPr>
          <p:sp>
            <p:nvSpPr>
              <p:cNvPr id="1032" name="Freihandform: Form 1031">
                <a:extLst>
                  <a:ext uri="{FF2B5EF4-FFF2-40B4-BE49-F238E27FC236}">
                    <a16:creationId xmlns:a16="http://schemas.microsoft.com/office/drawing/2014/main" id="{9B4FC0E4-1A0D-5AF2-FE9F-76757BCE2FA7}"/>
                  </a:ext>
                </a:extLst>
              </p:cNvPr>
              <p:cNvSpPr/>
              <p:nvPr/>
            </p:nvSpPr>
            <p:spPr>
              <a:xfrm>
                <a:off x="10388615" y="2312706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033" name="Gruppieren 1032">
                <a:extLst>
                  <a:ext uri="{FF2B5EF4-FFF2-40B4-BE49-F238E27FC236}">
                    <a16:creationId xmlns:a16="http://schemas.microsoft.com/office/drawing/2014/main" id="{A71EDC95-3EA7-2B3C-B4F9-3E2A73F5016F}"/>
                  </a:ext>
                </a:extLst>
              </p:cNvPr>
              <p:cNvGrpSpPr/>
              <p:nvPr/>
            </p:nvGrpSpPr>
            <p:grpSpPr>
              <a:xfrm>
                <a:off x="9324279" y="2518978"/>
                <a:ext cx="3217547" cy="513890"/>
                <a:chOff x="6610480" y="1698168"/>
                <a:chExt cx="3217547" cy="513890"/>
              </a:xfrm>
            </p:grpSpPr>
            <p:sp>
              <p:nvSpPr>
                <p:cNvPr id="1034" name="Freihandform: Form 1033">
                  <a:extLst>
                    <a:ext uri="{FF2B5EF4-FFF2-40B4-BE49-F238E27FC236}">
                      <a16:creationId xmlns:a16="http://schemas.microsoft.com/office/drawing/2014/main" id="{97D119F9-43B6-1454-5B87-ED22B50127ED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5" name="Textfeld 1034">
                  <a:extLst>
                    <a:ext uri="{FF2B5EF4-FFF2-40B4-BE49-F238E27FC236}">
                      <a16:creationId xmlns:a16="http://schemas.microsoft.com/office/drawing/2014/main" id="{3264042F-4EF8-97F5-E1CF-AE793C234C67}"/>
                    </a:ext>
                  </a:extLst>
                </p:cNvPr>
                <p:cNvSpPr txBox="1"/>
                <p:nvPr/>
              </p:nvSpPr>
              <p:spPr>
                <a:xfrm>
                  <a:off x="6610480" y="1698168"/>
                  <a:ext cx="3217547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 err="1"/>
                    <a:t>Gozintographartefact</a:t>
                  </a:r>
                  <a:r>
                    <a:rPr lang="de-DE" sz="1400" b="1" dirty="0"/>
                    <a:t> </a:t>
                  </a:r>
                  <a:r>
                    <a:rPr lang="de-DE" sz="1400" b="1" dirty="0" err="1"/>
                    <a:t>transformator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23" name="Gruppieren 4122">
              <a:extLst>
                <a:ext uri="{FF2B5EF4-FFF2-40B4-BE49-F238E27FC236}">
                  <a16:creationId xmlns:a16="http://schemas.microsoft.com/office/drawing/2014/main" id="{4272919B-8521-75EB-6B07-D3005B4A3071}"/>
                </a:ext>
              </a:extLst>
            </p:cNvPr>
            <p:cNvGrpSpPr/>
            <p:nvPr/>
          </p:nvGrpSpPr>
          <p:grpSpPr>
            <a:xfrm>
              <a:off x="6046436" y="4193447"/>
              <a:ext cx="1774845" cy="659114"/>
              <a:chOff x="6235213" y="2614559"/>
              <a:chExt cx="1774845" cy="659114"/>
            </a:xfrm>
          </p:grpSpPr>
          <p:sp>
            <p:nvSpPr>
              <p:cNvPr id="1028" name="Freihandform: Form 1027">
                <a:extLst>
                  <a:ext uri="{FF2B5EF4-FFF2-40B4-BE49-F238E27FC236}">
                    <a16:creationId xmlns:a16="http://schemas.microsoft.com/office/drawing/2014/main" id="{EBD52A71-9863-51AA-BF44-E3F63FC8D395}"/>
                  </a:ext>
                </a:extLst>
              </p:cNvPr>
              <p:cNvSpPr/>
              <p:nvPr/>
            </p:nvSpPr>
            <p:spPr>
              <a:xfrm>
                <a:off x="6752216" y="2614559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1029" name="Gruppieren 1028">
                <a:extLst>
                  <a:ext uri="{FF2B5EF4-FFF2-40B4-BE49-F238E27FC236}">
                    <a16:creationId xmlns:a16="http://schemas.microsoft.com/office/drawing/2014/main" id="{6FE5667C-9F35-07DF-C712-EA2D4A5B531E}"/>
                  </a:ext>
                </a:extLst>
              </p:cNvPr>
              <p:cNvGrpSpPr/>
              <p:nvPr/>
            </p:nvGrpSpPr>
            <p:grpSpPr>
              <a:xfrm>
                <a:off x="6235213" y="2759783"/>
                <a:ext cx="1774845" cy="513890"/>
                <a:chOff x="7148288" y="1698168"/>
                <a:chExt cx="1774845" cy="513890"/>
              </a:xfrm>
            </p:grpSpPr>
            <p:sp>
              <p:nvSpPr>
                <p:cNvPr id="1030" name="Freihandform: Form 1029">
                  <a:extLst>
                    <a:ext uri="{FF2B5EF4-FFF2-40B4-BE49-F238E27FC236}">
                      <a16:creationId xmlns:a16="http://schemas.microsoft.com/office/drawing/2014/main" id="{C3C62C2D-E32E-AB97-DDB8-10A6BE12EE57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31" name="Textfeld 1030">
                  <a:extLst>
                    <a:ext uri="{FF2B5EF4-FFF2-40B4-BE49-F238E27FC236}">
                      <a16:creationId xmlns:a16="http://schemas.microsoft.com/office/drawing/2014/main" id="{947D85BB-AE1F-635F-EA95-F7E5D3C106A1}"/>
                    </a:ext>
                  </a:extLst>
                </p:cNvPr>
                <p:cNvSpPr txBox="1"/>
                <p:nvPr/>
              </p:nvSpPr>
              <p:spPr>
                <a:xfrm>
                  <a:off x="7148288" y="1698168"/>
                  <a:ext cx="1774845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Solution </a:t>
                  </a:r>
                  <a:r>
                    <a:rPr lang="de-DE" sz="1400" b="1" dirty="0" err="1"/>
                    <a:t>generator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24" name="Gruppieren 4123">
              <a:extLst>
                <a:ext uri="{FF2B5EF4-FFF2-40B4-BE49-F238E27FC236}">
                  <a16:creationId xmlns:a16="http://schemas.microsoft.com/office/drawing/2014/main" id="{216E890A-34E2-2961-B828-0AA0ADBEC124}"/>
                </a:ext>
              </a:extLst>
            </p:cNvPr>
            <p:cNvGrpSpPr/>
            <p:nvPr/>
          </p:nvGrpSpPr>
          <p:grpSpPr>
            <a:xfrm>
              <a:off x="8168421" y="4150863"/>
              <a:ext cx="1407758" cy="674716"/>
              <a:chOff x="8814219" y="2586174"/>
              <a:chExt cx="1407758" cy="674716"/>
            </a:xfrm>
          </p:grpSpPr>
          <p:sp>
            <p:nvSpPr>
              <p:cNvPr id="4159" name="Freihandform: Form 4158">
                <a:extLst>
                  <a:ext uri="{FF2B5EF4-FFF2-40B4-BE49-F238E27FC236}">
                    <a16:creationId xmlns:a16="http://schemas.microsoft.com/office/drawing/2014/main" id="{E81D3162-07D7-99FC-1A58-66AD2BFA726E}"/>
                  </a:ext>
                </a:extLst>
              </p:cNvPr>
              <p:cNvSpPr/>
              <p:nvPr/>
            </p:nvSpPr>
            <p:spPr>
              <a:xfrm>
                <a:off x="9172902" y="2586174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dirty="0"/>
              </a:p>
            </p:txBody>
          </p:sp>
          <p:grpSp>
            <p:nvGrpSpPr>
              <p:cNvPr id="1024" name="Gruppieren 1023">
                <a:extLst>
                  <a:ext uri="{FF2B5EF4-FFF2-40B4-BE49-F238E27FC236}">
                    <a16:creationId xmlns:a16="http://schemas.microsoft.com/office/drawing/2014/main" id="{84DC0195-0E92-B61B-A00E-5C99E0CFE840}"/>
                  </a:ext>
                </a:extLst>
              </p:cNvPr>
              <p:cNvGrpSpPr/>
              <p:nvPr/>
            </p:nvGrpSpPr>
            <p:grpSpPr>
              <a:xfrm>
                <a:off x="8814219" y="2760332"/>
                <a:ext cx="1407758" cy="500558"/>
                <a:chOff x="7306608" y="1711500"/>
                <a:chExt cx="1407758" cy="500558"/>
              </a:xfrm>
            </p:grpSpPr>
            <p:sp>
              <p:nvSpPr>
                <p:cNvPr id="1025" name="Freihandform: Form 1024">
                  <a:extLst>
                    <a:ext uri="{FF2B5EF4-FFF2-40B4-BE49-F238E27FC236}">
                      <a16:creationId xmlns:a16="http://schemas.microsoft.com/office/drawing/2014/main" id="{EB9635D8-43E4-AC18-D20E-DA42B9732501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27" name="Textfeld 1026">
                  <a:extLst>
                    <a:ext uri="{FF2B5EF4-FFF2-40B4-BE49-F238E27FC236}">
                      <a16:creationId xmlns:a16="http://schemas.microsoft.com/office/drawing/2014/main" id="{E5921326-4564-10AE-0BEC-75557E3C0BB3}"/>
                    </a:ext>
                  </a:extLst>
                </p:cNvPr>
                <p:cNvSpPr txBox="1"/>
                <p:nvPr/>
              </p:nvSpPr>
              <p:spPr>
                <a:xfrm>
                  <a:off x="7306608" y="1711500"/>
                  <a:ext cx="1407758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 err="1"/>
                    <a:t>Hint</a:t>
                  </a:r>
                  <a:r>
                    <a:rPr lang="de-DE" sz="1400" b="1" dirty="0"/>
                    <a:t> </a:t>
                  </a:r>
                  <a:r>
                    <a:rPr lang="de-DE" sz="1400" b="1" dirty="0" err="1"/>
                    <a:t>generator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25" name="Gruppieren 4124">
              <a:extLst>
                <a:ext uri="{FF2B5EF4-FFF2-40B4-BE49-F238E27FC236}">
                  <a16:creationId xmlns:a16="http://schemas.microsoft.com/office/drawing/2014/main" id="{B7EB01DA-E61F-F3C2-08DE-FE5658496F57}"/>
                </a:ext>
              </a:extLst>
            </p:cNvPr>
            <p:cNvGrpSpPr/>
            <p:nvPr/>
          </p:nvGrpSpPr>
          <p:grpSpPr>
            <a:xfrm>
              <a:off x="10052697" y="4105578"/>
              <a:ext cx="1782604" cy="720002"/>
              <a:chOff x="7436967" y="3016727"/>
              <a:chExt cx="1782604" cy="720002"/>
            </a:xfrm>
          </p:grpSpPr>
          <p:sp>
            <p:nvSpPr>
              <p:cNvPr id="4155" name="Freihandform: Form 4154">
                <a:extLst>
                  <a:ext uri="{FF2B5EF4-FFF2-40B4-BE49-F238E27FC236}">
                    <a16:creationId xmlns:a16="http://schemas.microsoft.com/office/drawing/2014/main" id="{703E44CD-C136-39E2-C7C1-E6D229CDF249}"/>
                  </a:ext>
                </a:extLst>
              </p:cNvPr>
              <p:cNvSpPr/>
              <p:nvPr/>
            </p:nvSpPr>
            <p:spPr>
              <a:xfrm>
                <a:off x="7973247" y="3016727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4156" name="Gruppieren 4155">
                <a:extLst>
                  <a:ext uri="{FF2B5EF4-FFF2-40B4-BE49-F238E27FC236}">
                    <a16:creationId xmlns:a16="http://schemas.microsoft.com/office/drawing/2014/main" id="{7F0673B8-A350-D94A-1178-A5F0FEFEF7CC}"/>
                  </a:ext>
                </a:extLst>
              </p:cNvPr>
              <p:cNvGrpSpPr/>
              <p:nvPr/>
            </p:nvGrpSpPr>
            <p:grpSpPr>
              <a:xfrm>
                <a:off x="7436967" y="3241707"/>
                <a:ext cx="1782604" cy="495022"/>
                <a:chOff x="7129011" y="1717036"/>
                <a:chExt cx="1782604" cy="495022"/>
              </a:xfrm>
            </p:grpSpPr>
            <p:sp>
              <p:nvSpPr>
                <p:cNvPr id="4157" name="Freihandform: Form 4156">
                  <a:extLst>
                    <a:ext uri="{FF2B5EF4-FFF2-40B4-BE49-F238E27FC236}">
                      <a16:creationId xmlns:a16="http://schemas.microsoft.com/office/drawing/2014/main" id="{903DFF99-9F81-E9E2-E3AE-A7C336BD09D8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58" name="Textfeld 4157">
                  <a:extLst>
                    <a:ext uri="{FF2B5EF4-FFF2-40B4-BE49-F238E27FC236}">
                      <a16:creationId xmlns:a16="http://schemas.microsoft.com/office/drawing/2014/main" id="{7BAF65F7-F7D9-EFB5-461E-7037A44FF991}"/>
                    </a:ext>
                  </a:extLst>
                </p:cNvPr>
                <p:cNvSpPr txBox="1"/>
                <p:nvPr/>
              </p:nvSpPr>
              <p:spPr>
                <a:xfrm>
                  <a:off x="7129011" y="1717036"/>
                  <a:ext cx="1782604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Validation </a:t>
                  </a:r>
                  <a:r>
                    <a:rPr lang="de-DE" sz="1400" b="1" dirty="0" err="1"/>
                    <a:t>function</a:t>
                  </a:r>
                  <a:endParaRPr lang="de-DE" sz="1400" b="1" dirty="0"/>
                </a:p>
              </p:txBody>
            </p:sp>
          </p:grpSp>
        </p:grpSp>
        <p:grpSp>
          <p:nvGrpSpPr>
            <p:cNvPr id="4133" name="Gruppieren 4132">
              <a:extLst>
                <a:ext uri="{FF2B5EF4-FFF2-40B4-BE49-F238E27FC236}">
                  <a16:creationId xmlns:a16="http://schemas.microsoft.com/office/drawing/2014/main" id="{269BA8E3-2AFA-2B96-49C5-F214D1834DC6}"/>
                </a:ext>
              </a:extLst>
            </p:cNvPr>
            <p:cNvGrpSpPr/>
            <p:nvPr/>
          </p:nvGrpSpPr>
          <p:grpSpPr>
            <a:xfrm>
              <a:off x="9034381" y="1026527"/>
              <a:ext cx="1587294" cy="711290"/>
              <a:chOff x="5125694" y="2121551"/>
              <a:chExt cx="1587294" cy="711290"/>
            </a:xfrm>
          </p:grpSpPr>
          <p:sp>
            <p:nvSpPr>
              <p:cNvPr id="4151" name="Freihandform: Form 4150">
                <a:extLst>
                  <a:ext uri="{FF2B5EF4-FFF2-40B4-BE49-F238E27FC236}">
                    <a16:creationId xmlns:a16="http://schemas.microsoft.com/office/drawing/2014/main" id="{7AA9FB9D-BAB9-C2FC-09BA-0A521F13615D}"/>
                  </a:ext>
                </a:extLst>
              </p:cNvPr>
              <p:cNvSpPr/>
              <p:nvPr/>
            </p:nvSpPr>
            <p:spPr>
              <a:xfrm>
                <a:off x="5526019" y="2121551"/>
                <a:ext cx="720000" cy="360000"/>
              </a:xfrm>
              <a:custGeom>
                <a:avLst/>
                <a:gdLst>
                  <a:gd name="connsiteX0" fmla="*/ 720000 w 1440000"/>
                  <a:gd name="connsiteY0" fmla="*/ 0 h 720000"/>
                  <a:gd name="connsiteX1" fmla="*/ 1440000 w 1440000"/>
                  <a:gd name="connsiteY1" fmla="*/ 720000 h 720000"/>
                  <a:gd name="connsiteX2" fmla="*/ 0 w 1440000"/>
                  <a:gd name="connsiteY2" fmla="*/ 720000 h 720000"/>
                  <a:gd name="connsiteX3" fmla="*/ 720000 w 1440000"/>
                  <a:gd name="connsiteY3" fmla="*/ 0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000" h="720000">
                    <a:moveTo>
                      <a:pt x="720000" y="0"/>
                    </a:moveTo>
                    <a:cubicBezTo>
                      <a:pt x="1117645" y="0"/>
                      <a:pt x="1440000" y="322355"/>
                      <a:pt x="1440000" y="720000"/>
                    </a:cubicBezTo>
                    <a:lnTo>
                      <a:pt x="0" y="720000"/>
                    </a:lnTo>
                    <a:cubicBezTo>
                      <a:pt x="0" y="322355"/>
                      <a:pt x="322355" y="0"/>
                      <a:pt x="720000" y="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grpSp>
            <p:nvGrpSpPr>
              <p:cNvPr id="4152" name="Gruppieren 4151">
                <a:extLst>
                  <a:ext uri="{FF2B5EF4-FFF2-40B4-BE49-F238E27FC236}">
                    <a16:creationId xmlns:a16="http://schemas.microsoft.com/office/drawing/2014/main" id="{A24853B9-04E9-735D-B07E-DEC12348FB9A}"/>
                  </a:ext>
                </a:extLst>
              </p:cNvPr>
              <p:cNvGrpSpPr/>
              <p:nvPr/>
            </p:nvGrpSpPr>
            <p:grpSpPr>
              <a:xfrm>
                <a:off x="5125694" y="2306783"/>
                <a:ext cx="1587294" cy="526058"/>
                <a:chOff x="7264966" y="1686000"/>
                <a:chExt cx="1587294" cy="526058"/>
              </a:xfrm>
            </p:grpSpPr>
            <p:sp>
              <p:nvSpPr>
                <p:cNvPr id="4153" name="Freihandform: Form 4152">
                  <a:extLst>
                    <a:ext uri="{FF2B5EF4-FFF2-40B4-BE49-F238E27FC236}">
                      <a16:creationId xmlns:a16="http://schemas.microsoft.com/office/drawing/2014/main" id="{3CCA70D1-43A7-EAAB-2577-9DB091C37047}"/>
                    </a:ext>
                  </a:extLst>
                </p:cNvPr>
                <p:cNvSpPr/>
                <p:nvPr/>
              </p:nvSpPr>
              <p:spPr>
                <a:xfrm rot="10800000">
                  <a:off x="7665291" y="1852058"/>
                  <a:ext cx="720000" cy="360000"/>
                </a:xfrm>
                <a:custGeom>
                  <a:avLst/>
                  <a:gdLst>
                    <a:gd name="connsiteX0" fmla="*/ 720000 w 1440000"/>
                    <a:gd name="connsiteY0" fmla="*/ 0 h 720000"/>
                    <a:gd name="connsiteX1" fmla="*/ 1440000 w 1440000"/>
                    <a:gd name="connsiteY1" fmla="*/ 720000 h 720000"/>
                    <a:gd name="connsiteX2" fmla="*/ 0 w 1440000"/>
                    <a:gd name="connsiteY2" fmla="*/ 720000 h 720000"/>
                    <a:gd name="connsiteX3" fmla="*/ 720000 w 1440000"/>
                    <a:gd name="connsiteY3" fmla="*/ 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000" h="720000">
                      <a:moveTo>
                        <a:pt x="720000" y="0"/>
                      </a:moveTo>
                      <a:cubicBezTo>
                        <a:pt x="1117645" y="0"/>
                        <a:pt x="1440000" y="322355"/>
                        <a:pt x="1440000" y="720000"/>
                      </a:cubicBezTo>
                      <a:lnTo>
                        <a:pt x="0" y="720000"/>
                      </a:lnTo>
                      <a:cubicBezTo>
                        <a:pt x="0" y="322355"/>
                        <a:pt x="322355" y="0"/>
                        <a:pt x="72000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54" name="Textfeld 4153">
                  <a:extLst>
                    <a:ext uri="{FF2B5EF4-FFF2-40B4-BE49-F238E27FC236}">
                      <a16:creationId xmlns:a16="http://schemas.microsoft.com/office/drawing/2014/main" id="{1EEB506A-6CF0-37AE-9312-AC5F0374FD1B}"/>
                    </a:ext>
                  </a:extLst>
                </p:cNvPr>
                <p:cNvSpPr txBox="1"/>
                <p:nvPr/>
              </p:nvSpPr>
              <p:spPr>
                <a:xfrm>
                  <a:off x="7264966" y="1686000"/>
                  <a:ext cx="1587294" cy="307777"/>
                </a:xfrm>
                <a:prstGeom prst="rect">
                  <a:avLst/>
                </a:prstGeom>
                <a:solidFill>
                  <a:srgbClr val="E8EDF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/>
                    <a:t>Matrix </a:t>
                  </a:r>
                  <a:r>
                    <a:rPr lang="de-DE" sz="1400" b="1" dirty="0" err="1"/>
                    <a:t>generator</a:t>
                  </a:r>
                  <a:endParaRPr lang="de-DE" sz="1400" b="1" dirty="0"/>
                </a:p>
              </p:txBody>
            </p:sp>
          </p:grpSp>
        </p:grpSp>
        <p:cxnSp>
          <p:nvCxnSpPr>
            <p:cNvPr id="4134" name="Gerade Verbindung mit Pfeil 4133">
              <a:extLst>
                <a:ext uri="{FF2B5EF4-FFF2-40B4-BE49-F238E27FC236}">
                  <a16:creationId xmlns:a16="http://schemas.microsoft.com/office/drawing/2014/main" id="{1C934A84-C8E7-6D95-EB9E-E0AD969F4619}"/>
                </a:ext>
              </a:extLst>
            </p:cNvPr>
            <p:cNvCxnSpPr>
              <a:cxnSpLocks/>
              <a:stCxn id="1038" idx="0"/>
              <a:endCxn id="1032" idx="0"/>
            </p:cNvCxnSpPr>
            <p:nvPr/>
          </p:nvCxnSpPr>
          <p:spPr>
            <a:xfrm>
              <a:off x="7999945" y="1728332"/>
              <a:ext cx="895639" cy="75545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5" name="Picture 8" descr="Lösung - Kostenlose geschäft und finanzen Icons">
              <a:extLst>
                <a:ext uri="{FF2B5EF4-FFF2-40B4-BE49-F238E27FC236}">
                  <a16:creationId xmlns:a16="http://schemas.microsoft.com/office/drawing/2014/main" id="{A980E0BE-59C0-90E6-F022-93E6CEF45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24" y="5203401"/>
              <a:ext cx="426027" cy="426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6" name="Picture 10" descr="Light bulb lamp icon with question mark inside. Hint symbol.  Stock-Vektorgrafik | Adobe Stock">
              <a:extLst>
                <a:ext uri="{FF2B5EF4-FFF2-40B4-BE49-F238E27FC236}">
                  <a16:creationId xmlns:a16="http://schemas.microsoft.com/office/drawing/2014/main" id="{6E8CF875-8E4B-2963-FE58-67F630F1A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8195" y="5027127"/>
              <a:ext cx="751609" cy="751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7" name="Picture 12" descr="3,771 Data Validation Icon Images, Stock Photos &amp; Vectors | Shutterstock">
              <a:extLst>
                <a:ext uri="{FF2B5EF4-FFF2-40B4-BE49-F238E27FC236}">
                  <a16:creationId xmlns:a16="http://schemas.microsoft.com/office/drawing/2014/main" id="{B11D2492-DAD6-C57D-FAE9-8C8B195424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71" t="15828" r="22694" b="20812"/>
            <a:stretch/>
          </p:blipFill>
          <p:spPr bwMode="auto">
            <a:xfrm>
              <a:off x="8574705" y="5054094"/>
              <a:ext cx="622709" cy="724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38" name="Gerade Verbindung mit Pfeil 4137">
              <a:extLst>
                <a:ext uri="{FF2B5EF4-FFF2-40B4-BE49-F238E27FC236}">
                  <a16:creationId xmlns:a16="http://schemas.microsoft.com/office/drawing/2014/main" id="{33D247DF-A2DC-44D7-4D20-47A2F5CF262E}"/>
                </a:ext>
              </a:extLst>
            </p:cNvPr>
            <p:cNvCxnSpPr>
              <a:cxnSpLocks/>
              <a:stCxn id="4153" idx="0"/>
              <a:endCxn id="1032" idx="0"/>
            </p:cNvCxnSpPr>
            <p:nvPr/>
          </p:nvCxnSpPr>
          <p:spPr>
            <a:xfrm flipH="1">
              <a:off x="8895584" y="1737817"/>
              <a:ext cx="899122" cy="7459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9" name="Gerade Verbindung mit Pfeil 4138">
              <a:extLst>
                <a:ext uri="{FF2B5EF4-FFF2-40B4-BE49-F238E27FC236}">
                  <a16:creationId xmlns:a16="http://schemas.microsoft.com/office/drawing/2014/main" id="{03D85E20-B40E-1AFF-D53A-78A8844FD8BD}"/>
                </a:ext>
              </a:extLst>
            </p:cNvPr>
            <p:cNvCxnSpPr>
              <a:cxnSpLocks/>
              <a:stCxn id="1034" idx="0"/>
              <a:endCxn id="4159" idx="0"/>
            </p:cNvCxnSpPr>
            <p:nvPr/>
          </p:nvCxnSpPr>
          <p:spPr>
            <a:xfrm>
              <a:off x="8886059" y="3203953"/>
              <a:ext cx="1045" cy="94691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40" name="Picture 6">
              <a:extLst>
                <a:ext uri="{FF2B5EF4-FFF2-40B4-BE49-F238E27FC236}">
                  <a16:creationId xmlns:a16="http://schemas.microsoft.com/office/drawing/2014/main" id="{D52685F5-1814-B82F-B6F7-01DA94E99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281" y="3338049"/>
              <a:ext cx="622709" cy="6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41" name="Gerade Verbindung mit Pfeil 4140">
              <a:extLst>
                <a:ext uri="{FF2B5EF4-FFF2-40B4-BE49-F238E27FC236}">
                  <a16:creationId xmlns:a16="http://schemas.microsoft.com/office/drawing/2014/main" id="{9D3905B7-0774-D401-72A7-87BB4A77C648}"/>
                </a:ext>
              </a:extLst>
            </p:cNvPr>
            <p:cNvCxnSpPr>
              <a:cxnSpLocks/>
              <a:stCxn id="1034" idx="0"/>
              <a:endCxn id="1028" idx="0"/>
            </p:cNvCxnSpPr>
            <p:nvPr/>
          </p:nvCxnSpPr>
          <p:spPr>
            <a:xfrm flipH="1">
              <a:off x="6923439" y="3203953"/>
              <a:ext cx="1962620" cy="98949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43" name="Picture 6">
              <a:extLst>
                <a:ext uri="{FF2B5EF4-FFF2-40B4-BE49-F238E27FC236}">
                  <a16:creationId xmlns:a16="http://schemas.microsoft.com/office/drawing/2014/main" id="{66156427-982D-5C89-FA06-A0ECB30D8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527" y="3336188"/>
              <a:ext cx="622709" cy="6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44" name="Gerade Verbindung mit Pfeil 4143">
              <a:extLst>
                <a:ext uri="{FF2B5EF4-FFF2-40B4-BE49-F238E27FC236}">
                  <a16:creationId xmlns:a16="http://schemas.microsoft.com/office/drawing/2014/main" id="{4CF6C0B4-0401-0AFB-E1E2-E805E495AFDD}"/>
                </a:ext>
              </a:extLst>
            </p:cNvPr>
            <p:cNvCxnSpPr>
              <a:cxnSpLocks/>
              <a:stCxn id="1034" idx="0"/>
              <a:endCxn id="4155" idx="0"/>
            </p:cNvCxnSpPr>
            <p:nvPr/>
          </p:nvCxnSpPr>
          <p:spPr>
            <a:xfrm>
              <a:off x="8886059" y="3203953"/>
              <a:ext cx="2062918" cy="90162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47" name="Picture 6">
              <a:extLst>
                <a:ext uri="{FF2B5EF4-FFF2-40B4-BE49-F238E27FC236}">
                  <a16:creationId xmlns:a16="http://schemas.microsoft.com/office/drawing/2014/main" id="{1A99D074-BB7F-F071-053B-5CE7340F3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5325" y="3335527"/>
              <a:ext cx="622709" cy="6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48" name="Gerade Verbindung mit Pfeil 4147">
              <a:extLst>
                <a:ext uri="{FF2B5EF4-FFF2-40B4-BE49-F238E27FC236}">
                  <a16:creationId xmlns:a16="http://schemas.microsoft.com/office/drawing/2014/main" id="{1A193BFB-3031-6785-56BC-4E12D71165C5}"/>
                </a:ext>
              </a:extLst>
            </p:cNvPr>
            <p:cNvCxnSpPr>
              <a:cxnSpLocks/>
              <a:stCxn id="4157" idx="0"/>
            </p:cNvCxnSpPr>
            <p:nvPr/>
          </p:nvCxnSpPr>
          <p:spPr>
            <a:xfrm>
              <a:off x="10948977" y="4825580"/>
              <a:ext cx="0" cy="37782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9" name="Gerade Verbindung mit Pfeil 4148">
              <a:extLst>
                <a:ext uri="{FF2B5EF4-FFF2-40B4-BE49-F238E27FC236}">
                  <a16:creationId xmlns:a16="http://schemas.microsoft.com/office/drawing/2014/main" id="{6C11A263-AEDA-9BDC-D6B0-3B44D161CBC3}"/>
                </a:ext>
              </a:extLst>
            </p:cNvPr>
            <p:cNvCxnSpPr>
              <a:cxnSpLocks/>
              <a:stCxn id="1025" idx="0"/>
              <a:endCxn id="4137" idx="0"/>
            </p:cNvCxnSpPr>
            <p:nvPr/>
          </p:nvCxnSpPr>
          <p:spPr>
            <a:xfrm flipH="1">
              <a:off x="8886060" y="4825579"/>
              <a:ext cx="1044" cy="22851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0" name="Gerade Verbindung mit Pfeil 4149">
              <a:extLst>
                <a:ext uri="{FF2B5EF4-FFF2-40B4-BE49-F238E27FC236}">
                  <a16:creationId xmlns:a16="http://schemas.microsoft.com/office/drawing/2014/main" id="{33F6F48E-AF35-0DF1-C572-0019B8CFDE13}"/>
                </a:ext>
              </a:extLst>
            </p:cNvPr>
            <p:cNvCxnSpPr>
              <a:cxnSpLocks/>
              <a:stCxn id="1030" idx="0"/>
              <a:endCxn id="4135" idx="0"/>
            </p:cNvCxnSpPr>
            <p:nvPr/>
          </p:nvCxnSpPr>
          <p:spPr>
            <a:xfrm flipH="1">
              <a:off x="6923438" y="4852561"/>
              <a:ext cx="1" cy="35084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2" name="Picture 4" descr="Network Icon - Free PNG &amp; SVG 317687 - Noun Project">
              <a:extLst>
                <a:ext uri="{FF2B5EF4-FFF2-40B4-BE49-F238E27FC236}">
                  <a16:creationId xmlns:a16="http://schemas.microsoft.com/office/drawing/2014/main" id="{C51AB9E5-0F1B-B2A6-E9C2-0F6B2DD10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886" y="1737817"/>
              <a:ext cx="613613" cy="61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6" name="Picture 2" descr="Matrix - Kostenlose zeichen Icons">
              <a:extLst>
                <a:ext uri="{FF2B5EF4-FFF2-40B4-BE49-F238E27FC236}">
                  <a16:creationId xmlns:a16="http://schemas.microsoft.com/office/drawing/2014/main" id="{264CEB36-81B2-83FE-93BA-3C56CBE26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404" y="1873060"/>
              <a:ext cx="492751" cy="49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58361944-A05F-AF9A-F837-A528D30CBBD7}"/>
              </a:ext>
            </a:extLst>
          </p:cNvPr>
          <p:cNvSpPr/>
          <p:nvPr/>
        </p:nvSpPr>
        <p:spPr>
          <a:xfrm>
            <a:off x="9271371" y="2247250"/>
            <a:ext cx="2782579" cy="5270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Computational </a:t>
            </a:r>
            <a:r>
              <a:rPr lang="de-DE" b="1" dirty="0" err="1"/>
              <a:t>graph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777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1. Motivation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development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(OP)ALADIN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3. </a:t>
            </a:r>
            <a:r>
              <a:rPr lang="en-US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dirty="0"/>
              <a:t>4. </a:t>
            </a:r>
            <a:r>
              <a:rPr lang="en-US" dirty="0"/>
              <a:t>Learning management and didactics in (OP)ALADIN</a:t>
            </a:r>
            <a:endParaRPr lang="de-DE" dirty="0"/>
          </a:p>
          <a:p>
            <a:endParaRPr lang="de-DE" dirty="0"/>
          </a:p>
          <a:p>
            <a:r>
              <a:rPr lang="de-DE" dirty="0"/>
              <a:t>5. Summary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39039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A20296C-7072-48C7-C7D8-074CF93D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4.3 The 4R-principle (+A) in (OP)ALADIN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0A58175-344E-FEF7-0351-940D60A0D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" t="1465" r="-1" b="1118"/>
          <a:stretch/>
        </p:blipFill>
        <p:spPr>
          <a:xfrm>
            <a:off x="1483945" y="980246"/>
            <a:ext cx="4482811" cy="2143953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DC767F-17DD-3D67-BE7E-44FA6E35D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2" t="1026" b="593"/>
          <a:stretch/>
        </p:blipFill>
        <p:spPr>
          <a:xfrm>
            <a:off x="1485167" y="3228510"/>
            <a:ext cx="4482811" cy="215513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02C1E72-3D1E-C75C-4BC9-BFAA97D0E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" t="1643" b="841"/>
          <a:stretch/>
        </p:blipFill>
        <p:spPr>
          <a:xfrm>
            <a:off x="6204606" y="980246"/>
            <a:ext cx="4482811" cy="2146346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06B84BF-88F9-04FE-B1CC-821861920D95}"/>
              </a:ext>
            </a:extLst>
          </p:cNvPr>
          <p:cNvSpPr/>
          <p:nvPr/>
        </p:nvSpPr>
        <p:spPr>
          <a:xfrm>
            <a:off x="118926" y="980246"/>
            <a:ext cx="1246094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 </a:t>
            </a:r>
            <a:r>
              <a:rPr lang="de-DE" dirty="0" err="1"/>
              <a:t>Record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16CBAC7-784F-F45E-4BFD-65199F12FB4B}"/>
              </a:ext>
            </a:extLst>
          </p:cNvPr>
          <p:cNvSpPr/>
          <p:nvPr/>
        </p:nvSpPr>
        <p:spPr>
          <a:xfrm>
            <a:off x="10766612" y="980246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2. Redirect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D8898EC-C31E-F0BB-F8ED-382F6043CD0A}"/>
              </a:ext>
            </a:extLst>
          </p:cNvPr>
          <p:cNvSpPr/>
          <p:nvPr/>
        </p:nvSpPr>
        <p:spPr>
          <a:xfrm>
            <a:off x="2237403" y="5536907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3. Replay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4F954E9-659E-48C4-1986-353E28D13012}"/>
              </a:ext>
            </a:extLst>
          </p:cNvPr>
          <p:cNvSpPr/>
          <p:nvPr/>
        </p:nvSpPr>
        <p:spPr>
          <a:xfrm>
            <a:off x="3835179" y="5536907"/>
            <a:ext cx="1359926" cy="559864"/>
          </a:xfrm>
          <a:prstGeom prst="roundRect">
            <a:avLst/>
          </a:prstGeom>
          <a:solidFill>
            <a:srgbClr val="59595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4. </a:t>
            </a:r>
            <a:r>
              <a:rPr lang="de-DE" dirty="0" err="1"/>
              <a:t>Resume</a:t>
            </a:r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05A990E5-FF94-C1CA-24D9-EBCE9074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605" y="3228510"/>
            <a:ext cx="4562007" cy="2155139"/>
          </a:xfrm>
        </p:spPr>
        <p:txBody>
          <a:bodyPr/>
          <a:lstStyle/>
          <a:p>
            <a:r>
              <a:rPr lang="de-DE" b="1" dirty="0"/>
              <a:t>A</a:t>
            </a:r>
            <a:r>
              <a:rPr lang="de-DE" dirty="0"/>
              <a:t>nnotation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students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teaching</a:t>
            </a:r>
            <a:r>
              <a:rPr lang="de-DE" dirty="0"/>
              <a:t> </a:t>
            </a:r>
            <a:r>
              <a:rPr lang="de-DE" dirty="0" err="1"/>
              <a:t>staff</a:t>
            </a:r>
            <a:endParaRPr lang="de-DE" dirty="0"/>
          </a:p>
          <a:p>
            <a:r>
              <a:rPr lang="de-DE" dirty="0"/>
              <a:t>Permits…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specific</a:t>
            </a:r>
            <a:r>
              <a:rPr lang="de-DE" dirty="0"/>
              <a:t> individual </a:t>
            </a:r>
            <a:r>
              <a:rPr lang="de-DE" dirty="0" err="1"/>
              <a:t>feedback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4D7FD14-5B60-6207-2B4A-EE6BC246575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365020" y="1219200"/>
            <a:ext cx="320345" cy="409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995D0FC-33BC-1448-8594-9C937F73778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022408" y="5209692"/>
            <a:ext cx="492734" cy="327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F344355-A386-DB25-B14A-C21F2460146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917366" y="5209692"/>
            <a:ext cx="513373" cy="3272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38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3. </a:t>
            </a:r>
            <a:r>
              <a:rPr lang="en-US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dirty="0"/>
              <a:t>4. </a:t>
            </a:r>
            <a:r>
              <a:rPr lang="en-US" dirty="0"/>
              <a:t>Learning management and didactics in (OP)ALADIN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5. Summary and </a:t>
            </a:r>
            <a:r>
              <a:rPr lang="de-DE" b="1" dirty="0" err="1"/>
              <a:t>outlook</a:t>
            </a:r>
            <a:endParaRPr lang="de-DE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79148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2F0129C-1857-81C1-B601-595AE962ECB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/>
              <a:t>Outlook</a:t>
            </a:r>
          </a:p>
          <a:p>
            <a:r>
              <a:rPr lang="en-US" dirty="0"/>
              <a:t>Exercises on nomenclature of molecules and chemical reaction equations</a:t>
            </a:r>
            <a:endParaRPr lang="de-DE" dirty="0"/>
          </a:p>
          <a:p>
            <a:r>
              <a:rPr lang="en-US" dirty="0"/>
              <a:t>Declarative task type authoring tool</a:t>
            </a:r>
            <a:endParaRPr lang="de-DE" dirty="0"/>
          </a:p>
          <a:p>
            <a:r>
              <a:rPr lang="de-DE" dirty="0" err="1"/>
              <a:t>Spaced</a:t>
            </a:r>
            <a:r>
              <a:rPr lang="de-DE" dirty="0"/>
              <a:t> Repetition and Gamification</a:t>
            </a:r>
          </a:p>
          <a:p>
            <a:r>
              <a:rPr lang="en-US" dirty="0"/>
              <a:t>Extensive experiments and tests on Spaced Repetition and Gamification (follow-up application ALADIN-X)</a:t>
            </a:r>
            <a:endParaRPr lang="de-DE" dirty="0"/>
          </a:p>
          <a:p>
            <a:r>
              <a:rPr lang="en-US" dirty="0"/>
              <a:t>Metamodel and knowledge graph generation (follow-up application METALADIN)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B343D-79AC-1DCE-84C2-EA47E01377D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577109" cy="4008212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/>
              <a:t>Summary</a:t>
            </a:r>
          </a:p>
          <a:p>
            <a:r>
              <a:rPr lang="en-US" dirty="0"/>
              <a:t>Integration of graph replacement systems for declarative creation of exercise type generators</a:t>
            </a:r>
          </a:p>
          <a:p>
            <a:r>
              <a:rPr lang="de-DE" dirty="0"/>
              <a:t>4R-principle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exchange</a:t>
            </a:r>
            <a:endParaRPr lang="de-DE" dirty="0"/>
          </a:p>
          <a:p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technically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…</a:t>
            </a:r>
          </a:p>
          <a:p>
            <a:pPr lvl="1"/>
            <a:r>
              <a:rPr lang="de-DE" dirty="0"/>
              <a:t>…SQL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exercises</a:t>
            </a:r>
            <a:endParaRPr lang="de-DE" dirty="0"/>
          </a:p>
          <a:p>
            <a:pPr lvl="1"/>
            <a:r>
              <a:rPr lang="de-DE" dirty="0"/>
              <a:t>…EPC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exercises</a:t>
            </a:r>
            <a:endParaRPr lang="de-DE" dirty="0"/>
          </a:p>
          <a:p>
            <a:r>
              <a:rPr lang="en-US" dirty="0"/>
              <a:t>Prototypical integration into OPAL using the LTI interface</a:t>
            </a:r>
          </a:p>
          <a:p>
            <a:r>
              <a:rPr lang="en-US" dirty="0"/>
              <a:t>Modularization of the exercise generation functionalities analogous to the interface modularization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1F3809-8A5B-A05A-D21E-B28E0D76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Summary and Outlook</a:t>
            </a:r>
          </a:p>
        </p:txBody>
      </p:sp>
    </p:spTree>
    <p:extLst>
      <p:ext uri="{BB962C8B-B14F-4D97-AF65-F5344CB8AC3E}">
        <p14:creationId xmlns:p14="http://schemas.microsoft.com/office/powerpoint/2010/main" val="92875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DF802C-46A2-964E-3A72-B1A09CA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dirty="0"/>
              <a:t>Motivation for the development of (OP)ALADIN</a:t>
            </a:r>
            <a:endParaRPr lang="de-DE" dirty="0"/>
          </a:p>
        </p:txBody>
      </p:sp>
      <p:pic>
        <p:nvPicPr>
          <p:cNvPr id="1026" name="Picture 2" descr="Lehrer - Kostenlose bildung Icons">
            <a:extLst>
              <a:ext uri="{FF2B5EF4-FFF2-40B4-BE49-F238E27FC236}">
                <a16:creationId xmlns:a16="http://schemas.microsoft.com/office/drawing/2014/main" id="{E8E43A38-ED40-FE5E-8D65-F35D0EC8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1079958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male graduate student icon Royalty Free Vector Image">
            <a:extLst>
              <a:ext uri="{FF2B5EF4-FFF2-40B4-BE49-F238E27FC236}">
                <a16:creationId xmlns:a16="http://schemas.microsoft.com/office/drawing/2014/main" id="{EFB5D455-2B25-787A-1ECC-21CC55364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1079957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318A18B-D949-2643-2FB9-37E2C56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83" y="2791927"/>
            <a:ext cx="5530130" cy="2900661"/>
          </a:xfrm>
        </p:spPr>
        <p:txBody>
          <a:bodyPr/>
          <a:lstStyle/>
          <a:p>
            <a:r>
              <a:rPr lang="de-DE" dirty="0"/>
              <a:t>Low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exercises</a:t>
            </a:r>
            <a:r>
              <a:rPr lang="de-DE" dirty="0"/>
              <a:t> and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exams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practice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impulses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individual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r>
              <a:rPr lang="de-DE" dirty="0"/>
              <a:t>Teaching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and time </a:t>
            </a:r>
            <a:r>
              <a:rPr lang="de-DE" dirty="0" err="1"/>
              <a:t>slots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individualization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complexity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self-organized</a:t>
            </a:r>
            <a:r>
              <a:rPr lang="de-DE" dirty="0"/>
              <a:t> and </a:t>
            </a:r>
            <a:r>
              <a:rPr lang="de-DE" dirty="0" err="1"/>
              <a:t>self-activated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91331067-BCF4-C34E-7BA9-B53B74DA1BE1}"/>
              </a:ext>
            </a:extLst>
          </p:cNvPr>
          <p:cNvSpPr txBox="1">
            <a:spLocks/>
          </p:cNvSpPr>
          <p:nvPr/>
        </p:nvSpPr>
        <p:spPr>
          <a:xfrm>
            <a:off x="6302187" y="2791927"/>
            <a:ext cx="5530130" cy="310303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High </a:t>
            </a:r>
            <a:r>
              <a:rPr lang="de-DE" dirty="0" err="1"/>
              <a:t>expenditure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… </a:t>
            </a:r>
          </a:p>
          <a:p>
            <a:pPr lvl="1"/>
            <a:r>
              <a:rPr lang="de-DE" dirty="0"/>
              <a:t>…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exercies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correction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  <a:r>
              <a:rPr lang="de-DE" dirty="0" err="1"/>
              <a:t>tutorials</a:t>
            </a:r>
            <a:endParaRPr lang="de-DE" dirty="0"/>
          </a:p>
          <a:p>
            <a:pPr lvl="2"/>
            <a:r>
              <a:rPr lang="de-DE" dirty="0"/>
              <a:t>…</a:t>
            </a:r>
            <a:r>
              <a:rPr lang="de-DE" dirty="0" err="1"/>
              <a:t>laboratory</a:t>
            </a:r>
            <a:r>
              <a:rPr lang="de-DE" dirty="0"/>
              <a:t> </a:t>
            </a:r>
            <a:r>
              <a:rPr lang="de-DE" dirty="0" err="1"/>
              <a:t>practicals</a:t>
            </a:r>
            <a:endParaRPr lang="de-DE" dirty="0"/>
          </a:p>
          <a:p>
            <a:pPr lvl="2"/>
            <a:r>
              <a:rPr lang="de-DE" dirty="0"/>
              <a:t>…</a:t>
            </a:r>
            <a:r>
              <a:rPr lang="de-DE" dirty="0" err="1"/>
              <a:t>exams</a:t>
            </a:r>
            <a:endParaRPr lang="de-DE" dirty="0"/>
          </a:p>
          <a:p>
            <a:pPr lvl="1"/>
            <a:r>
              <a:rPr lang="de-DE" dirty="0"/>
              <a:t>…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hints</a:t>
            </a:r>
            <a:endParaRPr lang="de-DE" dirty="0"/>
          </a:p>
          <a:p>
            <a:r>
              <a:rPr lang="de-DE" dirty="0"/>
              <a:t>Individual </a:t>
            </a:r>
            <a:r>
              <a:rPr lang="de-DE" dirty="0" err="1"/>
              <a:t>tutoring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1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b="1" dirty="0"/>
              <a:t>2. </a:t>
            </a:r>
            <a:r>
              <a:rPr lang="de-DE" b="1" dirty="0" err="1"/>
              <a:t>Objectives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(OP)ALADIN</a:t>
            </a:r>
          </a:p>
          <a:p>
            <a:endParaRPr lang="de-DE" dirty="0"/>
          </a:p>
          <a:p>
            <a:r>
              <a:rPr lang="de-DE" dirty="0"/>
              <a:t>3. </a:t>
            </a:r>
            <a:r>
              <a:rPr lang="en-US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dirty="0"/>
              <a:t>4. </a:t>
            </a:r>
            <a:r>
              <a:rPr lang="en-US" dirty="0"/>
              <a:t>Learning management and didactics in (OP)ALADIN</a:t>
            </a:r>
            <a:endParaRPr lang="de-DE" dirty="0"/>
          </a:p>
          <a:p>
            <a:endParaRPr lang="de-DE" dirty="0"/>
          </a:p>
          <a:p>
            <a:r>
              <a:rPr lang="de-DE" dirty="0"/>
              <a:t>5. Summary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4100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DF802C-46A2-964E-3A72-B1A09CA3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</p:txBody>
      </p:sp>
      <p:pic>
        <p:nvPicPr>
          <p:cNvPr id="1026" name="Picture 2" descr="Lehrer - Kostenlose bildung Icons">
            <a:extLst>
              <a:ext uri="{FF2B5EF4-FFF2-40B4-BE49-F238E27FC236}">
                <a16:creationId xmlns:a16="http://schemas.microsoft.com/office/drawing/2014/main" id="{E8E43A38-ED40-FE5E-8D65-F35D0EC8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7" y="936524"/>
            <a:ext cx="1389529" cy="13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male graduate student icon Royalty Free Vector Image">
            <a:extLst>
              <a:ext uri="{FF2B5EF4-FFF2-40B4-BE49-F238E27FC236}">
                <a16:creationId xmlns:a16="http://schemas.microsoft.com/office/drawing/2014/main" id="{EFB5D455-2B25-787A-1ECC-21CC55364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12636" r="19499" b="20714"/>
          <a:stretch/>
        </p:blipFill>
        <p:spPr bwMode="auto">
          <a:xfrm>
            <a:off x="2539460" y="936523"/>
            <a:ext cx="1170575" cy="13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B318A18B-D949-2643-2FB9-37E2C56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83" y="2343689"/>
            <a:ext cx="5530130" cy="2900661"/>
          </a:xfrm>
        </p:spPr>
        <p:txBody>
          <a:bodyPr/>
          <a:lstStyle/>
          <a:p>
            <a:r>
              <a:rPr lang="de-DE" dirty="0"/>
              <a:t>Adaption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individual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capability</a:t>
            </a:r>
            <a:endParaRPr lang="de-DE" dirty="0"/>
          </a:p>
          <a:p>
            <a:r>
              <a:rPr lang="de-DE" dirty="0" err="1"/>
              <a:t>Learn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own </a:t>
            </a:r>
            <a:r>
              <a:rPr lang="de-DE" dirty="0" err="1"/>
              <a:t>speed</a:t>
            </a:r>
            <a:endParaRPr lang="de-DE" dirty="0"/>
          </a:p>
          <a:p>
            <a:r>
              <a:rPr lang="de-DE" dirty="0" err="1"/>
              <a:t>Promoting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 problem-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competence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higher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success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rates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parametrizable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 Teaching </a:t>
            </a:r>
            <a:r>
              <a:rPr lang="de-DE" dirty="0" err="1">
                <a:sym typeface="Wingdings" panose="05000000000000000000" pitchFamily="2" charset="2"/>
              </a:rPr>
              <a:t>content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actively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co-designed</a:t>
            </a:r>
            <a:endParaRPr lang="de-DE" dirty="0"/>
          </a:p>
          <a:p>
            <a:r>
              <a:rPr lang="de-DE" dirty="0" err="1"/>
              <a:t>Promoting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networking</a:t>
            </a:r>
            <a:endParaRPr lang="de-DE" dirty="0"/>
          </a:p>
          <a:p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/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teachers</a:t>
            </a:r>
            <a:endParaRPr lang="de-DE" dirty="0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91331067-BCF4-C34E-7BA9-B53B74DA1BE1}"/>
              </a:ext>
            </a:extLst>
          </p:cNvPr>
          <p:cNvSpPr txBox="1">
            <a:spLocks/>
          </p:cNvSpPr>
          <p:nvPr/>
        </p:nvSpPr>
        <p:spPr>
          <a:xfrm>
            <a:off x="6302187" y="2343689"/>
            <a:ext cx="5530130" cy="382144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de-DE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competence-oriented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heterogeneous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r>
              <a:rPr lang="en-US" dirty="0"/>
              <a:t>Generation of online self-tests and electronic mock exams </a:t>
            </a:r>
            <a:br>
              <a:rPr lang="en-US" dirty="0"/>
            </a:br>
            <a:r>
              <a:rPr lang="de-DE" dirty="0">
                <a:sym typeface="Wingdings" panose="05000000000000000000" pitchFamily="2" charset="2"/>
              </a:rPr>
              <a:t></a:t>
            </a:r>
            <a:r>
              <a:rPr lang="en-US" dirty="0"/>
              <a:t> Immediate automatic and performance-based feedback</a:t>
            </a:r>
            <a:endParaRPr lang="de-DE" dirty="0"/>
          </a:p>
          <a:p>
            <a:r>
              <a:rPr lang="de-DE" dirty="0" err="1"/>
              <a:t>Reusability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unrestricted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time and </a:t>
            </a:r>
            <a:r>
              <a:rPr lang="de-DE" dirty="0" err="1"/>
              <a:t>subject</a:t>
            </a:r>
            <a:r>
              <a:rPr lang="de-DE" dirty="0"/>
              <a:t> matter</a:t>
            </a:r>
          </a:p>
          <a:p>
            <a:r>
              <a:rPr lang="de-DE" dirty="0"/>
              <a:t>Flexible </a:t>
            </a:r>
            <a:r>
              <a:rPr lang="de-DE" dirty="0" err="1"/>
              <a:t>applicability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time, </a:t>
            </a:r>
            <a:r>
              <a:rPr lang="de-DE" dirty="0" err="1"/>
              <a:t>space</a:t>
            </a:r>
            <a:r>
              <a:rPr lang="de-DE" dirty="0"/>
              <a:t> and </a:t>
            </a:r>
            <a:r>
              <a:rPr lang="de-DE" dirty="0" err="1"/>
              <a:t>institution</a:t>
            </a:r>
            <a:endParaRPr lang="de-DE" dirty="0"/>
          </a:p>
          <a:p>
            <a:r>
              <a:rPr lang="de-DE" dirty="0"/>
              <a:t>Extensible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and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aids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81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C558A0-6B04-4BE2-A5CD-1E37A2DB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Learning and teaching with and without ALADIN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68E3F5-FB11-4C53-A13C-AA0399D93547}"/>
              </a:ext>
            </a:extLst>
          </p:cNvPr>
          <p:cNvSpPr txBox="1"/>
          <p:nvPr/>
        </p:nvSpPr>
        <p:spPr>
          <a:xfrm>
            <a:off x="1012576" y="1406884"/>
            <a:ext cx="404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Teaching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without</a:t>
            </a:r>
            <a:r>
              <a:rPr lang="de-DE" sz="2000" dirty="0"/>
              <a:t> ALADIN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2146FF-18BE-442A-9186-638F0820DFCF}"/>
              </a:ext>
            </a:extLst>
          </p:cNvPr>
          <p:cNvSpPr txBox="1"/>
          <p:nvPr/>
        </p:nvSpPr>
        <p:spPr>
          <a:xfrm>
            <a:off x="6883197" y="1406884"/>
            <a:ext cx="3692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Teaching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ALADIN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00E67C7-063A-4777-9C60-7EF29AEF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76" y="3007444"/>
            <a:ext cx="3781425" cy="19526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438C60-9BC9-4704-877E-B562AFFA4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812" y="1916831"/>
            <a:ext cx="5572125" cy="41338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3B3017F-7D1E-92B6-9D35-1E7F82C8B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87" y="1916831"/>
            <a:ext cx="5619750" cy="4133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2135B8-15B0-C90E-50C3-FB5AE9E8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0" y="2743201"/>
            <a:ext cx="4098502" cy="221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8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623A5AB-DF30-4C10-8641-6669A97E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 Software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ALADIN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E22627F-CD59-47D7-B539-2CE3C2B75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52" y="1192691"/>
            <a:ext cx="7144695" cy="44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2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0CF87A-47C4-F84A-EE68-682A4AC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(OP)ALADIN</a:t>
            </a:r>
          </a:p>
          <a:p>
            <a:endParaRPr lang="de-DE" dirty="0"/>
          </a:p>
          <a:p>
            <a:r>
              <a:rPr lang="de-DE" b="1" dirty="0"/>
              <a:t>3. </a:t>
            </a:r>
            <a:r>
              <a:rPr lang="en-US" b="1" dirty="0"/>
              <a:t>Generation of semantically plausible exercises and exercise types in (OP)ALADIN</a:t>
            </a:r>
          </a:p>
          <a:p>
            <a:endParaRPr lang="de-DE" dirty="0"/>
          </a:p>
          <a:p>
            <a:r>
              <a:rPr lang="de-DE" dirty="0"/>
              <a:t>4. </a:t>
            </a:r>
            <a:r>
              <a:rPr lang="en-US" dirty="0"/>
              <a:t>Learning management and didactics in (OP)ALADIN</a:t>
            </a:r>
            <a:endParaRPr lang="de-DE" dirty="0"/>
          </a:p>
          <a:p>
            <a:endParaRPr lang="de-DE" dirty="0"/>
          </a:p>
          <a:p>
            <a:r>
              <a:rPr lang="de-DE" dirty="0"/>
              <a:t>5. Summary and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64AC2C-2A3B-E0F5-0B2A-DC780113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3100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HTW-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B1C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2513</Words>
  <Application>Microsoft Office PowerPoint</Application>
  <PresentationFormat>Breitbild</PresentationFormat>
  <Paragraphs>636</Paragraphs>
  <Slides>32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Bahnschrift SemiBold Condensed</vt:lpstr>
      <vt:lpstr>Calibri</vt:lpstr>
      <vt:lpstr>Office</vt:lpstr>
      <vt:lpstr>ALADIN goes OPAL (OPALADIN)</vt:lpstr>
      <vt:lpstr>Outline</vt:lpstr>
      <vt:lpstr>Outline</vt:lpstr>
      <vt:lpstr>1. Motivation for the development of (OP)ALADIN</vt:lpstr>
      <vt:lpstr>Outline</vt:lpstr>
      <vt:lpstr>2. Objectives of (OP)ALADIN</vt:lpstr>
      <vt:lpstr>2.1 Learning and teaching with and without ALADIN</vt:lpstr>
      <vt:lpstr>2.2 Software architecture of ALADIN</vt:lpstr>
      <vt:lpstr>Outline</vt:lpstr>
      <vt:lpstr>3.1 Exercise types for modeling exercises in (OP)ALADIN </vt:lpstr>
      <vt:lpstr>3.2 Generalisation of the exercise generation for behavioral diagrams </vt:lpstr>
      <vt:lpstr>3.2 Generalisation of the exercise generation for behavioral diagrams </vt:lpstr>
      <vt:lpstr>3.4 Implementation of modeling exercise generators in (OP)ALADIN </vt:lpstr>
      <vt:lpstr>3.5 Requirements for a meaningful EPC modeling exercise </vt:lpstr>
      <vt:lpstr>3.6.1 Requirements for a meaningful SQL-query exercise</vt:lpstr>
      <vt:lpstr>Digression - Limitations on semantic level 1.1 </vt:lpstr>
      <vt:lpstr>Digression - Limitations on semantic level 1.2 </vt:lpstr>
      <vt:lpstr>Digression - Limitations on semantic level 1.3 </vt:lpstr>
      <vt:lpstr>Digression - Limitations on semantic level 1.4: Projection of a knowledge graph onto a relational database schema</vt:lpstr>
      <vt:lpstr>3.6.2 Requirements for a system for generating  meaningful SQL query tasks</vt:lpstr>
      <vt:lpstr>3.6.3 Overview of a system for generating  meaningful SQL query tasks</vt:lpstr>
      <vt:lpstr>3.6.4 Creating metamodels and  knowledge graphs for SQL query tasks</vt:lpstr>
      <vt:lpstr>Digression - Dynamic generation of knowledge graphs 2.1 </vt:lpstr>
      <vt:lpstr>Digression - Dynamic generation of knowledge graphs 2.2: Symbolic Knowledge Distillation [1] </vt:lpstr>
      <vt:lpstr>3.6.5 Generators for SQL queries and  associated natural language descriptions</vt:lpstr>
      <vt:lpstr>Outline</vt:lpstr>
      <vt:lpstr>4.1 Integration into OPAL</vt:lpstr>
      <vt:lpstr>4.2 Declarative Exercise type authoring tool </vt:lpstr>
      <vt:lpstr>4.2 Declarative Exercise type authoring tool </vt:lpstr>
      <vt:lpstr>4.3 The 4R-principle (+A) in (OP)ALADIN</vt:lpstr>
      <vt:lpstr>Outline</vt:lpstr>
      <vt:lpstr>5. Summary and Outlook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Paul Christ</cp:lastModifiedBy>
  <cp:revision>99</cp:revision>
  <dcterms:created xsi:type="dcterms:W3CDTF">2021-10-14T07:21:00Z</dcterms:created>
  <dcterms:modified xsi:type="dcterms:W3CDTF">2023-03-12T15:55:28Z</dcterms:modified>
</cp:coreProperties>
</file>