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62" r:id="rId2"/>
    <p:sldId id="293" r:id="rId3"/>
    <p:sldId id="294" r:id="rId4"/>
    <p:sldId id="292" r:id="rId5"/>
    <p:sldId id="295" r:id="rId6"/>
    <p:sldId id="291" r:id="rId7"/>
    <p:sldId id="297" r:id="rId8"/>
    <p:sldId id="299" r:id="rId9"/>
    <p:sldId id="307" r:id="rId10"/>
    <p:sldId id="322" r:id="rId11"/>
    <p:sldId id="308" r:id="rId12"/>
    <p:sldId id="281" r:id="rId13"/>
    <p:sldId id="283" r:id="rId14"/>
    <p:sldId id="278" r:id="rId15"/>
    <p:sldId id="300" r:id="rId16"/>
    <p:sldId id="315" r:id="rId17"/>
    <p:sldId id="309" r:id="rId18"/>
    <p:sldId id="310" r:id="rId19"/>
    <p:sldId id="323" r:id="rId20"/>
    <p:sldId id="313" r:id="rId21"/>
    <p:sldId id="312" r:id="rId22"/>
    <p:sldId id="325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996600"/>
    <a:srgbClr val="7030A0"/>
    <a:srgbClr val="C9C7C7"/>
    <a:srgbClr val="4C9BD3"/>
    <a:srgbClr val="D79943"/>
    <a:srgbClr val="FF0000"/>
    <a:srgbClr val="595959"/>
    <a:srgbClr val="FFFFFF"/>
    <a:srgbClr val="F99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80523" autoAdjust="0"/>
  </p:normalViewPr>
  <p:slideViewPr>
    <p:cSldViewPr snapToGrid="0" showGuides="1">
      <p:cViewPr varScale="1">
        <p:scale>
          <a:sx n="79" d="100"/>
          <a:sy n="79" d="100"/>
        </p:scale>
        <p:origin x="744" y="96"/>
      </p:cViewPr>
      <p:guideLst>
        <p:guide orient="horz" pos="504"/>
        <p:guide pos="3840"/>
      </p:guideLst>
    </p:cSldViewPr>
  </p:slideViewPr>
  <p:outlineViewPr>
    <p:cViewPr>
      <p:scale>
        <a:sx n="33" d="100"/>
        <a:sy n="33" d="100"/>
      </p:scale>
      <p:origin x="0" y="-85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533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4R Prinzip für einen asynchronen Austausch Illustriert anhand von Screenshots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58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51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https://link.springer.com/chapter/10.1007/978-3-658-22648-0_3#citeas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50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48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http://www.staud.info/epk/ep_f_9.htm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992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970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555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an der Stelle:</a:t>
            </a:r>
          </a:p>
          <a:p>
            <a:r>
              <a:rPr lang="de-DE" dirty="0"/>
              <a:t>  Sie erreichen eine limitierte Version von ALADIN unter aladin.htw-dresden.de, zukünftig werden dort Dokumentation, Beispiele und eine vollwertige Installation von OPALADIN gehostet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119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UI</a:t>
            </a:r>
          </a:p>
          <a:p>
            <a:r>
              <a:rPr lang="de-DE" dirty="0"/>
              <a:t>  n Arbeitsflächen mit Raster in dem sich vordefinierte UI-Widgets beliebig anordnen lassen</a:t>
            </a:r>
          </a:p>
          <a:p>
            <a:endParaRPr lang="de-DE" dirty="0"/>
          </a:p>
          <a:p>
            <a:r>
              <a:rPr lang="de-DE" dirty="0"/>
              <a:t>Aufgabengenerator</a:t>
            </a:r>
          </a:p>
          <a:p>
            <a:r>
              <a:rPr lang="de-DE" dirty="0"/>
              <a:t>  setzt sich zusammen aus Teilkomponenten</a:t>
            </a:r>
          </a:p>
          <a:p>
            <a:r>
              <a:rPr lang="de-DE" dirty="0"/>
              <a:t>  wobei eine Teilkomponente wiederverwendbar ist und ein Aufgabengenerator beliebig viele dieser Teilkomponenten verwenden kann</a:t>
            </a:r>
          </a:p>
          <a:p>
            <a:r>
              <a:rPr lang="de-DE" dirty="0"/>
              <a:t>  die Teilkomponenten sind parametrisierbar auf Klassenebene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Ausführungsgraph, was in welcher Reihenfolge ausgeführt werden soll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8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77" y="267568"/>
            <a:ext cx="3140311" cy="540000"/>
          </a:xfrm>
          <a:prstGeom prst="rect">
            <a:avLst/>
          </a:prstGeom>
        </p:spPr>
      </p:pic>
      <p:grpSp>
        <p:nvGrpSpPr>
          <p:cNvPr id="2" name="Gruppieren 1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4" name="Freihandform 2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Parallelogramm 7"/>
          <p:cNvSpPr/>
          <p:nvPr userDrawn="1"/>
        </p:nvSpPr>
        <p:spPr>
          <a:xfrm>
            <a:off x="527434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98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18897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18896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466783" y="1727254"/>
            <a:ext cx="7151618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6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501040" y="1672772"/>
            <a:ext cx="5117352" cy="4008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889" y="1672772"/>
            <a:ext cx="512341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940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89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72394" y="1672772"/>
            <a:ext cx="534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344489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628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4340641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62394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518889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441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88" y="1727254"/>
            <a:ext cx="11099502" cy="4080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3205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75" y="411294"/>
            <a:ext cx="2304488" cy="39627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53" y="304759"/>
            <a:ext cx="1995901" cy="609343"/>
          </a:xfrm>
          <a:prstGeom prst="rect">
            <a:avLst/>
          </a:prstGeom>
        </p:spPr>
      </p:pic>
      <p:grpSp>
        <p:nvGrpSpPr>
          <p:cNvPr id="25" name="Gruppieren 24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6" name="Freihandform 25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Parallelogramm 26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17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92359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 </a:t>
            </a:r>
            <a:br>
              <a:rPr lang="de-DE" dirty="0"/>
            </a:br>
            <a:r>
              <a:rPr lang="de-DE" dirty="0"/>
              <a:t>in zwei Zeilen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0" y="6308104"/>
            <a:ext cx="960524" cy="36933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D1E6DF5-E44A-4FDF-93FB-55FE4FA19239}"/>
              </a:ext>
            </a:extLst>
          </p:cNvPr>
          <p:cNvSpPr txBox="1"/>
          <p:nvPr userDrawn="1"/>
        </p:nvSpPr>
        <p:spPr>
          <a:xfrm>
            <a:off x="2538101" y="6285019"/>
            <a:ext cx="61367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Von</a:t>
            </a:r>
            <a:r>
              <a:rPr lang="de-DE" sz="900" dirty="0"/>
              <a:t> ALADIN zu OPALADIN</a:t>
            </a:r>
          </a:p>
          <a:p>
            <a:r>
              <a:rPr lang="de-DE" sz="900" dirty="0"/>
              <a:t>HTW Dresden // Fakultät Informatik/Mathematik</a:t>
            </a:r>
          </a:p>
          <a:p>
            <a:r>
              <a:rPr lang="de-DE" sz="900" dirty="0"/>
              <a:t>Torsten Munkelt und Paul Christ // 03.März. 2023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9460090" y="6377352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Folie </a:t>
            </a:r>
            <a:fld id="{77ACFEDA-907D-47BE-ABA4-E9A641CC65C2}" type="slidenum">
              <a:rPr lang="de-DE" sz="900" smtClean="0"/>
              <a:t>‹Nr.›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5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39.jpeg"/><Relationship Id="rId4" Type="http://schemas.openxmlformats.org/officeDocument/2006/relationships/image" Target="../media/image35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.png"/><Relationship Id="rId3" Type="http://schemas.openxmlformats.org/officeDocument/2006/relationships/image" Target="../media/image41.png"/><Relationship Id="rId7" Type="http://schemas.openxmlformats.org/officeDocument/2006/relationships/image" Target="../media/image26.png"/><Relationship Id="rId12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hyperlink" Target="https://www.bps-system.de/help/display/LMS/LTI-Tool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3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9F932-0D92-4E2F-5DC3-0B80C9684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Von ALADIN zu OPALADIN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EE508E-1E53-2FF7-C6F0-01426A214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Generator von Aufgaben und Lösung(</a:t>
            </a:r>
            <a:r>
              <a:rPr lang="de-DE" dirty="0" err="1"/>
              <a:t>shilf</a:t>
            </a:r>
            <a:r>
              <a:rPr lang="de-DE" dirty="0"/>
              <a:t>)en aus verschiedenen Disziplinen in OPAL</a:t>
            </a:r>
          </a:p>
        </p:txBody>
      </p:sp>
    </p:spTree>
    <p:extLst>
      <p:ext uri="{BB962C8B-B14F-4D97-AF65-F5344CB8AC3E}">
        <p14:creationId xmlns:p14="http://schemas.microsoft.com/office/powerpoint/2010/main" val="20214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ECD3793-5CC5-5595-2E70-46FA5762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20" y="249601"/>
            <a:ext cx="10357518" cy="626334"/>
          </a:xfrm>
        </p:spPr>
        <p:txBody>
          <a:bodyPr/>
          <a:lstStyle/>
          <a:p>
            <a:r>
              <a:rPr lang="de-DE" dirty="0"/>
              <a:t>3.4 Umsetzung von Modellierungsaufgabengeneratoren in (OP)ALADIN</a:t>
            </a:r>
            <a:br>
              <a:rPr lang="de-DE" dirty="0"/>
            </a:br>
            <a:endParaRPr lang="de-DE" dirty="0"/>
          </a:p>
        </p:txBody>
      </p:sp>
      <p:pic>
        <p:nvPicPr>
          <p:cNvPr id="2" name="Picture 2" descr="Lehrer - Kostenlose bildung Icons">
            <a:extLst>
              <a:ext uri="{FF2B5EF4-FFF2-40B4-BE49-F238E27FC236}">
                <a16:creationId xmlns:a16="http://schemas.microsoft.com/office/drawing/2014/main" id="{AD825576-6B5F-64A4-DA3B-E60595B14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53" y="3410293"/>
            <a:ext cx="732876" cy="7328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chool icon set. Include creative elements school, bell, alphabet, history,  art icons. Can be used for report, presentation, diagram, web design vector  de Stock | Adobe Stock">
            <a:extLst>
              <a:ext uri="{FF2B5EF4-FFF2-40B4-BE49-F238E27FC236}">
                <a16:creationId xmlns:a16="http://schemas.microsoft.com/office/drawing/2014/main" id="{814FFE81-80CF-A8B6-8AA7-E28ED37A5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7" t="12723" r="62815" b="50000"/>
          <a:stretch/>
        </p:blipFill>
        <p:spPr bwMode="auto">
          <a:xfrm>
            <a:off x="2902656" y="2528641"/>
            <a:ext cx="1270098" cy="124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chool icon set. Include creative elements school, bell, alphabet, history,  art icons. Can be used for report, presentation, diagram, web design vector  de Stock | Adobe Stock">
            <a:extLst>
              <a:ext uri="{FF2B5EF4-FFF2-40B4-BE49-F238E27FC236}">
                <a16:creationId xmlns:a16="http://schemas.microsoft.com/office/drawing/2014/main" id="{5C7B2569-B4DF-D728-A8A5-FE3B7994B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7" t="12347" r="47555" b="50376"/>
          <a:stretch/>
        </p:blipFill>
        <p:spPr bwMode="auto">
          <a:xfrm>
            <a:off x="2902656" y="3707536"/>
            <a:ext cx="1270098" cy="124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2EFEB59-91B3-B773-ECEC-FBB63873E7B5}"/>
              </a:ext>
            </a:extLst>
          </p:cNvPr>
          <p:cNvGrpSpPr/>
          <p:nvPr/>
        </p:nvGrpSpPr>
        <p:grpSpPr>
          <a:xfrm>
            <a:off x="4775681" y="2755036"/>
            <a:ext cx="1905000" cy="1905000"/>
            <a:chOff x="5143500" y="2476500"/>
            <a:chExt cx="1905000" cy="190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76" name="Picture 4" descr="Black Box Icons - Free SVG &amp; PNG Black Box Images - Noun Project">
              <a:extLst>
                <a:ext uri="{FF2B5EF4-FFF2-40B4-BE49-F238E27FC236}">
                  <a16:creationId xmlns:a16="http://schemas.microsoft.com/office/drawing/2014/main" id="{7FA6D9AA-B621-8B1F-8540-7CDEFF73E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0" y="24765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E9D5F06B-51AB-2E61-0938-84E820846E7D}"/>
                </a:ext>
              </a:extLst>
            </p:cNvPr>
            <p:cNvSpPr txBox="1"/>
            <p:nvPr/>
          </p:nvSpPr>
          <p:spPr>
            <a:xfrm>
              <a:off x="5267460" y="350527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ALADIN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498E646-5C7A-A24E-6878-C859DDB6B8D8}"/>
              </a:ext>
            </a:extLst>
          </p:cNvPr>
          <p:cNvGrpSpPr/>
          <p:nvPr/>
        </p:nvGrpSpPr>
        <p:grpSpPr>
          <a:xfrm>
            <a:off x="7691250" y="3167414"/>
            <a:ext cx="2933897" cy="1675920"/>
            <a:chOff x="369715" y="1462534"/>
            <a:chExt cx="2933897" cy="1675920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C83617A-BA0E-90C6-BE53-8AE519065B1E}"/>
                </a:ext>
              </a:extLst>
            </p:cNvPr>
            <p:cNvGrpSpPr/>
            <p:nvPr/>
          </p:nvGrpSpPr>
          <p:grpSpPr>
            <a:xfrm>
              <a:off x="369715" y="1462534"/>
              <a:ext cx="2933897" cy="1675919"/>
              <a:chOff x="186568" y="1771048"/>
              <a:chExt cx="3643939" cy="1991524"/>
            </a:xfrm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0D111E25-F0D6-7A5D-25E9-FE852865D457}"/>
                  </a:ext>
                </a:extLst>
              </p:cNvPr>
              <p:cNvSpPr/>
              <p:nvPr/>
            </p:nvSpPr>
            <p:spPr>
              <a:xfrm>
                <a:off x="374507" y="1771048"/>
                <a:ext cx="3456000" cy="1991524"/>
              </a:xfrm>
              <a:prstGeom prst="rect">
                <a:avLst/>
              </a:prstGeom>
              <a:solidFill>
                <a:srgbClr val="E8EDF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A2976BB-C09D-05F4-F49F-0B7FE7C21728}"/>
                  </a:ext>
                </a:extLst>
              </p:cNvPr>
              <p:cNvSpPr/>
              <p:nvPr/>
            </p:nvSpPr>
            <p:spPr>
              <a:xfrm>
                <a:off x="374507" y="2077831"/>
                <a:ext cx="3456000" cy="6263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Modell</a:t>
                </a:r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3C79B299-6F53-5329-ACCA-DBF0E76F8272}"/>
                  </a:ext>
                </a:extLst>
              </p:cNvPr>
              <p:cNvSpPr/>
              <p:nvPr/>
            </p:nvSpPr>
            <p:spPr>
              <a:xfrm>
                <a:off x="186568" y="2227558"/>
                <a:ext cx="375585" cy="360000"/>
              </a:xfrm>
              <a:prstGeom prst="ellipse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sp>
          <p:nvSpPr>
            <p:cNvPr id="9" name="Inhaltsplatzhalter 3">
              <a:extLst>
                <a:ext uri="{FF2B5EF4-FFF2-40B4-BE49-F238E27FC236}">
                  <a16:creationId xmlns:a16="http://schemas.microsoft.com/office/drawing/2014/main" id="{855AD67D-4278-9459-991F-11085B2413CC}"/>
                </a:ext>
              </a:extLst>
            </p:cNvPr>
            <p:cNvSpPr txBox="1">
              <a:spLocks/>
            </p:cNvSpPr>
            <p:nvPr/>
          </p:nvSpPr>
          <p:spPr>
            <a:xfrm>
              <a:off x="520796" y="2354468"/>
              <a:ext cx="2782816" cy="78398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Blip>
                  <a:blip r:embed="rId6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Syntaktisch und modellsemantisch korrekt</a:t>
              </a:r>
            </a:p>
          </p:txBody>
        </p:sp>
      </p:grp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D2D4705-A65D-F4FE-7F14-517E6635165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299729" y="3103810"/>
            <a:ext cx="778322" cy="672921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1C33DB1-AA6D-929F-B715-37B36371E6A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299729" y="3776731"/>
            <a:ext cx="778322" cy="57633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313D91B-C5A5-C1F8-BE89-FB0565CD7986}"/>
              </a:ext>
            </a:extLst>
          </p:cNvPr>
          <p:cNvCxnSpPr>
            <a:cxnSpLocks/>
            <a:endCxn id="3076" idx="1"/>
          </p:cNvCxnSpPr>
          <p:nvPr/>
        </p:nvCxnSpPr>
        <p:spPr>
          <a:xfrm>
            <a:off x="3876541" y="3039416"/>
            <a:ext cx="899140" cy="6681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D093D4E-0240-0CEA-CB50-EF5B51B1D1CC}"/>
              </a:ext>
            </a:extLst>
          </p:cNvPr>
          <p:cNvCxnSpPr>
            <a:cxnSpLocks/>
            <a:endCxn id="3076" idx="1"/>
          </p:cNvCxnSpPr>
          <p:nvPr/>
        </p:nvCxnSpPr>
        <p:spPr>
          <a:xfrm flipV="1">
            <a:off x="3825025" y="3707536"/>
            <a:ext cx="950656" cy="619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AB74E0A-70CD-2165-BA5D-F8A5C7E698FC}"/>
              </a:ext>
            </a:extLst>
          </p:cNvPr>
          <p:cNvCxnSpPr>
            <a:cxnSpLocks/>
            <a:stCxn id="3076" idx="3"/>
            <a:endCxn id="14" idx="2"/>
          </p:cNvCxnSpPr>
          <p:nvPr/>
        </p:nvCxnSpPr>
        <p:spPr>
          <a:xfrm flipV="1">
            <a:off x="6680681" y="3703054"/>
            <a:ext cx="1010569" cy="4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6" descr="Google Knowledge Graph by Eli Brumbaugh, via Behance | Knowledge graph,  Graphing, Graphic design class">
            <a:extLst>
              <a:ext uri="{FF2B5EF4-FFF2-40B4-BE49-F238E27FC236}">
                <a16:creationId xmlns:a16="http://schemas.microsoft.com/office/drawing/2014/main" id="{4F9751F0-01B5-B67F-2B7E-F228F40C9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2" t="18696" r="9531" b="17294"/>
          <a:stretch/>
        </p:blipFill>
        <p:spPr bwMode="auto">
          <a:xfrm>
            <a:off x="2816622" y="4533017"/>
            <a:ext cx="1356132" cy="108498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C55193A-B5F3-652D-2216-D1ADFFFD29BD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3494688" y="2021983"/>
            <a:ext cx="1270495" cy="2511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" name="Gruppieren 1027">
            <a:extLst>
              <a:ext uri="{FF2B5EF4-FFF2-40B4-BE49-F238E27FC236}">
                <a16:creationId xmlns:a16="http://schemas.microsoft.com/office/drawing/2014/main" id="{F1FADE8C-A7F9-405A-354F-9C11633CF03A}"/>
              </a:ext>
            </a:extLst>
          </p:cNvPr>
          <p:cNvGrpSpPr/>
          <p:nvPr/>
        </p:nvGrpSpPr>
        <p:grpSpPr>
          <a:xfrm>
            <a:off x="7691250" y="1448900"/>
            <a:ext cx="2933897" cy="2324610"/>
            <a:chOff x="369715" y="1462534"/>
            <a:chExt cx="2933897" cy="2324610"/>
          </a:xfrm>
        </p:grpSpPr>
        <p:grpSp>
          <p:nvGrpSpPr>
            <p:cNvPr id="1029" name="Gruppieren 1028">
              <a:extLst>
                <a:ext uri="{FF2B5EF4-FFF2-40B4-BE49-F238E27FC236}">
                  <a16:creationId xmlns:a16="http://schemas.microsoft.com/office/drawing/2014/main" id="{A1D8C89F-D945-2759-FF5C-E5EDFBA208A3}"/>
                </a:ext>
              </a:extLst>
            </p:cNvPr>
            <p:cNvGrpSpPr/>
            <p:nvPr/>
          </p:nvGrpSpPr>
          <p:grpSpPr>
            <a:xfrm>
              <a:off x="369715" y="1462534"/>
              <a:ext cx="2933897" cy="2324610"/>
              <a:chOff x="186568" y="1771048"/>
              <a:chExt cx="3643939" cy="2762375"/>
            </a:xfrm>
          </p:grpSpPr>
          <p:sp>
            <p:nvSpPr>
              <p:cNvPr id="1032" name="Rechteck 1031">
                <a:extLst>
                  <a:ext uri="{FF2B5EF4-FFF2-40B4-BE49-F238E27FC236}">
                    <a16:creationId xmlns:a16="http://schemas.microsoft.com/office/drawing/2014/main" id="{85B53EB7-939E-28A1-47F0-DE8172965F8A}"/>
                  </a:ext>
                </a:extLst>
              </p:cNvPr>
              <p:cNvSpPr/>
              <p:nvPr/>
            </p:nvSpPr>
            <p:spPr>
              <a:xfrm>
                <a:off x="374507" y="1771048"/>
                <a:ext cx="3456000" cy="2762375"/>
              </a:xfrm>
              <a:prstGeom prst="rect">
                <a:avLst/>
              </a:prstGeom>
              <a:solidFill>
                <a:srgbClr val="E8EDF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33" name="Rechteck 1032">
                <a:extLst>
                  <a:ext uri="{FF2B5EF4-FFF2-40B4-BE49-F238E27FC236}">
                    <a16:creationId xmlns:a16="http://schemas.microsoft.com/office/drawing/2014/main" id="{0D05F6ED-82E9-33CF-3A4A-293D3630A265}"/>
                  </a:ext>
                </a:extLst>
              </p:cNvPr>
              <p:cNvSpPr/>
              <p:nvPr/>
            </p:nvSpPr>
            <p:spPr>
              <a:xfrm>
                <a:off x="374507" y="2077831"/>
                <a:ext cx="3456000" cy="6263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Modell</a:t>
                </a:r>
              </a:p>
            </p:txBody>
          </p:sp>
          <p:sp>
            <p:nvSpPr>
              <p:cNvPr id="1034" name="Ellipse 1033">
                <a:extLst>
                  <a:ext uri="{FF2B5EF4-FFF2-40B4-BE49-F238E27FC236}">
                    <a16:creationId xmlns:a16="http://schemas.microsoft.com/office/drawing/2014/main" id="{571EB1E4-0E64-CFBD-FFC7-AAA21A81F79C}"/>
                  </a:ext>
                </a:extLst>
              </p:cNvPr>
              <p:cNvSpPr/>
              <p:nvPr/>
            </p:nvSpPr>
            <p:spPr>
              <a:xfrm>
                <a:off x="186568" y="2227558"/>
                <a:ext cx="375585" cy="360000"/>
              </a:xfrm>
              <a:prstGeom prst="ellipse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sp>
          <p:nvSpPr>
            <p:cNvPr id="1031" name="Inhaltsplatzhalter 3">
              <a:extLst>
                <a:ext uri="{FF2B5EF4-FFF2-40B4-BE49-F238E27FC236}">
                  <a16:creationId xmlns:a16="http://schemas.microsoft.com/office/drawing/2014/main" id="{29D3D661-9000-EB68-5A88-C743DADA54F8}"/>
                </a:ext>
              </a:extLst>
            </p:cNvPr>
            <p:cNvSpPr txBox="1">
              <a:spLocks/>
            </p:cNvSpPr>
            <p:nvPr/>
          </p:nvSpPr>
          <p:spPr>
            <a:xfrm>
              <a:off x="520796" y="2354468"/>
              <a:ext cx="2782816" cy="78398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Blip>
                  <a:blip r:embed="rId6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Syntaktisch und  modellsemantisch korrekt </a:t>
              </a:r>
            </a:p>
            <a:p>
              <a:r>
                <a:rPr lang="de-DE" dirty="0"/>
                <a:t>Fachsemantisch </a:t>
              </a:r>
              <a:br>
                <a:rPr lang="de-DE" dirty="0"/>
              </a:br>
              <a:r>
                <a:rPr lang="de-DE" dirty="0"/>
                <a:t>plausibel</a:t>
              </a:r>
            </a:p>
          </p:txBody>
        </p:sp>
      </p:grpSp>
      <p:sp>
        <p:nvSpPr>
          <p:cNvPr id="1041" name="Rechteck: abgerundete Ecken 1040">
            <a:extLst>
              <a:ext uri="{FF2B5EF4-FFF2-40B4-BE49-F238E27FC236}">
                <a16:creationId xmlns:a16="http://schemas.microsoft.com/office/drawing/2014/main" id="{2165928B-23DA-697C-A871-E0C51DBABD5A}"/>
              </a:ext>
            </a:extLst>
          </p:cNvPr>
          <p:cNvSpPr/>
          <p:nvPr/>
        </p:nvSpPr>
        <p:spPr>
          <a:xfrm>
            <a:off x="2851140" y="891965"/>
            <a:ext cx="1270098" cy="22625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30433108-E030-2033-720C-752A37DBCCC6}"/>
              </a:ext>
            </a:extLst>
          </p:cNvPr>
          <p:cNvSpPr txBox="1"/>
          <p:nvPr/>
        </p:nvSpPr>
        <p:spPr>
          <a:xfrm>
            <a:off x="3002141" y="5655409"/>
            <a:ext cx="1071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KNOWLEDGE GRAPH</a:t>
            </a:r>
          </a:p>
        </p:txBody>
      </p:sp>
    </p:spTree>
    <p:extLst>
      <p:ext uri="{BB962C8B-B14F-4D97-AF65-F5344CB8AC3E}">
        <p14:creationId xmlns:p14="http://schemas.microsoft.com/office/powerpoint/2010/main" val="89014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4.16667E-6 -0.25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 animBg="1"/>
      <p:bldP spid="10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E8BCDA47-C2C2-963E-D985-C93CB193B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90988"/>
              </p:ext>
            </p:extLst>
          </p:nvPr>
        </p:nvGraphicFramePr>
        <p:xfrm>
          <a:off x="219228" y="1199946"/>
          <a:ext cx="6240346" cy="4908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346">
                  <a:extLst>
                    <a:ext uri="{9D8B030D-6E8A-4147-A177-3AD203B41FA5}">
                      <a16:colId xmlns:a16="http://schemas.microsoft.com/office/drawing/2014/main" val="3492610456"/>
                    </a:ext>
                  </a:extLst>
                </a:gridCol>
              </a:tblGrid>
              <a:tr h="106836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449717"/>
                  </a:ext>
                </a:extLst>
              </a:tr>
              <a:tr h="384026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64187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ADF1CC26-55E9-7794-BCD8-B32FACDC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b="1" dirty="0"/>
              <a:t>.5 Anforderungen an eine bedeutungsvolle EPK-Modellierungs-Aufgabe</a:t>
            </a:r>
            <a:endParaRPr lang="de-DE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452B1A1-1072-DF55-0B8E-78CDE7A48EEB}"/>
              </a:ext>
            </a:extLst>
          </p:cNvPr>
          <p:cNvSpPr/>
          <p:nvPr/>
        </p:nvSpPr>
        <p:spPr>
          <a:xfrm>
            <a:off x="7208116" y="3506478"/>
            <a:ext cx="618886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112D13E-42B4-0F85-C8B7-8D30500D20DE}"/>
              </a:ext>
            </a:extLst>
          </p:cNvPr>
          <p:cNvSpPr txBox="1"/>
          <p:nvPr/>
        </p:nvSpPr>
        <p:spPr>
          <a:xfrm>
            <a:off x="219227" y="1299434"/>
            <a:ext cx="6262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Aufgabenstellung:</a:t>
            </a:r>
          </a:p>
          <a:p>
            <a:r>
              <a:rPr lang="de-DE" dirty="0"/>
              <a:t>Modelliere eine ereignisgesteuerte Prozesskette, welche den im Text beschriebenen Geschäftsprozess repräsentiert.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A15FC7-9651-21F0-6D45-CA354A8C65FF}"/>
              </a:ext>
            </a:extLst>
          </p:cNvPr>
          <p:cNvSpPr txBox="1"/>
          <p:nvPr/>
        </p:nvSpPr>
        <p:spPr>
          <a:xfrm>
            <a:off x="365244" y="2230584"/>
            <a:ext cx="594831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Textbeschreibung:</a:t>
            </a:r>
            <a:br>
              <a:rPr lang="de-DE" b="1" dirty="0"/>
            </a:br>
            <a:endParaRPr lang="de-DE" b="1" dirty="0"/>
          </a:p>
          <a:p>
            <a:pPr algn="ctr"/>
            <a:r>
              <a:rPr lang="de-DE" sz="1400" dirty="0">
                <a:solidFill>
                  <a:srgbClr val="FF0000"/>
                </a:solidFill>
              </a:rPr>
              <a:t>Gestartet wird der Geschäftsprozess aufgrund einer Kundenanfrage. Diese kann per Postbrief, per Telefax, per E-Mail oder telefonisch eingehen.</a:t>
            </a:r>
            <a:r>
              <a:rPr lang="de-DE" sz="1400" dirty="0"/>
              <a:t> </a:t>
            </a:r>
            <a:r>
              <a:rPr lang="de-DE" sz="1400" dirty="0">
                <a:solidFill>
                  <a:schemeClr val="accent1">
                    <a:lumMod val="75000"/>
                  </a:schemeClr>
                </a:solidFill>
              </a:rPr>
              <a:t>Falls sie telefonisch eingeht, erstellt der Vertrieb ein schriftliches Dokument, das die Anfrage festhält (Anfragefixierung).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>
                <a:solidFill>
                  <a:srgbClr val="0070C0"/>
                </a:solidFill>
              </a:rPr>
              <a:t>Unabhängig von der Art des Eingangs nimmt das Zentralsekretariat die Anfrage entgegen, prüft sie auf formale Korrektheit und leitet sie dann an den zuständigen Vertriebsbereichsleiter und die Geschäftsleitung weiter.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Der Vertriebsbereichsleiter gibt die Anfrage an einen seiner Vertriebsingenieure weiter, der die Angebotsrealisierbarkeit prüft. Dies betrifft zunächst das angefragte Leistungsspektrum.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4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Liegt dieses nicht innerhalb des Leistungsspektrums des Unternehmens, erfolgt eine Absage.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400" b="0" i="0" dirty="0">
                <a:solidFill>
                  <a:srgbClr val="996600"/>
                </a:solidFill>
                <a:effectLst/>
                <a:latin typeface="Arial" panose="020B0604020202020204" pitchFamily="34" charset="0"/>
              </a:rPr>
              <a:t>Können nur Teile der angefragten Leistungen erbracht werden, werden Partnerunternehmen um Unterstützung angefragt und entweder als Kooperationspartner oder Subunternehmer eingebunden.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Finden sich keine geeigneten Partner, wird die Anfrage abgelehnt.</a:t>
            </a:r>
            <a:endParaRPr lang="de-DE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6EFA9E25-A15E-9544-F69D-5ECF77115680}"/>
              </a:ext>
            </a:extLst>
          </p:cNvPr>
          <p:cNvSpPr/>
          <p:nvPr/>
        </p:nvSpPr>
        <p:spPr>
          <a:xfrm rot="10800000">
            <a:off x="6799344" y="3506478"/>
            <a:ext cx="641610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E172BB5-6C77-FE69-52D9-C83A37AE6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" t="784" r="5143"/>
          <a:stretch/>
        </p:blipFill>
        <p:spPr>
          <a:xfrm>
            <a:off x="7990680" y="914880"/>
            <a:ext cx="2812052" cy="5193689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93A01C5-6251-65B5-E21E-1D7A52B71967}"/>
              </a:ext>
            </a:extLst>
          </p:cNvPr>
          <p:cNvSpPr/>
          <p:nvPr/>
        </p:nvSpPr>
        <p:spPr>
          <a:xfrm>
            <a:off x="8194803" y="1941922"/>
            <a:ext cx="2250095" cy="6410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4EEA5CC-ED1C-4E40-AE9C-EB927FC78D86}"/>
              </a:ext>
            </a:extLst>
          </p:cNvPr>
          <p:cNvSpPr/>
          <p:nvPr/>
        </p:nvSpPr>
        <p:spPr>
          <a:xfrm>
            <a:off x="8620582" y="1574276"/>
            <a:ext cx="608260" cy="3676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60F6571-A109-52B5-6D4B-20CD64D310C2}"/>
              </a:ext>
            </a:extLst>
          </p:cNvPr>
          <p:cNvSpPr/>
          <p:nvPr/>
        </p:nvSpPr>
        <p:spPr>
          <a:xfrm>
            <a:off x="9443841" y="857081"/>
            <a:ext cx="608260" cy="3676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72EE3A-274C-109F-4A05-3A448B7877DC}"/>
              </a:ext>
            </a:extLst>
          </p:cNvPr>
          <p:cNvSpPr/>
          <p:nvPr/>
        </p:nvSpPr>
        <p:spPr>
          <a:xfrm>
            <a:off x="9443840" y="1256962"/>
            <a:ext cx="1316107" cy="647251"/>
          </a:xfrm>
          <a:prstGeom prst="rect">
            <a:avLst/>
          </a:prstGeom>
          <a:noFill/>
          <a:ln w="19050">
            <a:solidFill>
              <a:srgbClr val="D799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2B644E4-ECDD-7570-EDE7-D1A76F87D843}"/>
              </a:ext>
            </a:extLst>
          </p:cNvPr>
          <p:cNvSpPr/>
          <p:nvPr/>
        </p:nvSpPr>
        <p:spPr>
          <a:xfrm>
            <a:off x="8436744" y="2649689"/>
            <a:ext cx="2365988" cy="1318996"/>
          </a:xfrm>
          <a:prstGeom prst="rect">
            <a:avLst/>
          </a:prstGeom>
          <a:noFill/>
          <a:ln w="19050">
            <a:solidFill>
              <a:srgbClr val="4C9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3D171E9-1A2E-F89D-55EB-426855778ECB}"/>
              </a:ext>
            </a:extLst>
          </p:cNvPr>
          <p:cNvSpPr/>
          <p:nvPr/>
        </p:nvSpPr>
        <p:spPr>
          <a:xfrm>
            <a:off x="8436744" y="4007630"/>
            <a:ext cx="2008154" cy="1431636"/>
          </a:xfrm>
          <a:prstGeom prst="rect">
            <a:avLst/>
          </a:prstGeom>
          <a:noFill/>
          <a:ln w="19050">
            <a:solidFill>
              <a:srgbClr val="C9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0F3ABD-1D9E-7AB7-6797-E86DB13C9542}"/>
              </a:ext>
            </a:extLst>
          </p:cNvPr>
          <p:cNvSpPr/>
          <p:nvPr/>
        </p:nvSpPr>
        <p:spPr>
          <a:xfrm>
            <a:off x="7968316" y="5759297"/>
            <a:ext cx="608260" cy="36764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3C1EE11-236F-3F9E-2BD6-321E32556135}"/>
              </a:ext>
            </a:extLst>
          </p:cNvPr>
          <p:cNvSpPr/>
          <p:nvPr/>
        </p:nvSpPr>
        <p:spPr>
          <a:xfrm>
            <a:off x="9044001" y="5750110"/>
            <a:ext cx="608260" cy="367646"/>
          </a:xfrm>
          <a:prstGeom prst="rect">
            <a:avLst/>
          </a:prstGeom>
          <a:noFill/>
          <a:ln w="19050"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59F8CC6-0D4E-1982-E832-BBC70F19259B}"/>
              </a:ext>
            </a:extLst>
          </p:cNvPr>
          <p:cNvSpPr/>
          <p:nvPr/>
        </p:nvSpPr>
        <p:spPr>
          <a:xfrm>
            <a:off x="9869576" y="5759297"/>
            <a:ext cx="608260" cy="367646"/>
          </a:xfrm>
          <a:prstGeom prst="rect">
            <a:avLst/>
          </a:prstGeom>
          <a:noFill/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905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A033859-FA8B-937F-749A-2FB53786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78" y="2840214"/>
            <a:ext cx="5589673" cy="1000771"/>
          </a:xfrm>
          <a:prstGeom prst="rect">
            <a:avLst/>
          </a:prstGeom>
        </p:spPr>
      </p:pic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E8BCDA47-C2C2-963E-D985-C93CB193BCE8}"/>
              </a:ext>
            </a:extLst>
          </p:cNvPr>
          <p:cNvGraphicFramePr>
            <a:graphicFrameLocks noGrp="1"/>
          </p:cNvGraphicFramePr>
          <p:nvPr/>
        </p:nvGraphicFramePr>
        <p:xfrm>
          <a:off x="188536" y="1216408"/>
          <a:ext cx="6183984" cy="4874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84">
                  <a:extLst>
                    <a:ext uri="{9D8B030D-6E8A-4147-A177-3AD203B41FA5}">
                      <a16:colId xmlns:a16="http://schemas.microsoft.com/office/drawing/2014/main" val="3492610456"/>
                    </a:ext>
                  </a:extLst>
                </a:gridCol>
              </a:tblGrid>
              <a:tr h="136610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449717"/>
                  </a:ext>
                </a:extLst>
              </a:tr>
              <a:tr h="120454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747341"/>
                  </a:ext>
                </a:extLst>
              </a:tr>
              <a:tr h="230358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64187"/>
                  </a:ext>
                </a:extLst>
              </a:tr>
            </a:tbl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7B90CF8E-BA7B-B2F5-BC21-BC4AB23635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28" b="4643"/>
          <a:stretch/>
        </p:blipFill>
        <p:spPr>
          <a:xfrm>
            <a:off x="217911" y="4039434"/>
            <a:ext cx="6118609" cy="1975877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DF1CC26-55E9-7794-BCD8-B32FACDC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3.6.1 Anforderungen an eine bedeutungsvolle SQL-Abfrage-Aufgabe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ECEE47-1E29-5F04-4F66-00DB4EDD9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928" y="1719777"/>
            <a:ext cx="3569341" cy="2121208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452B1A1-1072-DF55-0B8E-78CDE7A48EEB}"/>
              </a:ext>
            </a:extLst>
          </p:cNvPr>
          <p:cNvSpPr/>
          <p:nvPr/>
        </p:nvSpPr>
        <p:spPr>
          <a:xfrm>
            <a:off x="6963021" y="4684828"/>
            <a:ext cx="618886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112D13E-42B4-0F85-C8B7-8D30500D20DE}"/>
              </a:ext>
            </a:extLst>
          </p:cNvPr>
          <p:cNvSpPr txBox="1"/>
          <p:nvPr/>
        </p:nvSpPr>
        <p:spPr>
          <a:xfrm>
            <a:off x="799731" y="1280297"/>
            <a:ext cx="5079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Aufgabenstellung:</a:t>
            </a:r>
          </a:p>
          <a:p>
            <a:r>
              <a:rPr lang="de-DE" dirty="0"/>
              <a:t>Schreibe eine SQL-Abfrage, welche die im Text </a:t>
            </a:r>
            <a:br>
              <a:rPr lang="de-DE" dirty="0"/>
            </a:br>
            <a:r>
              <a:rPr lang="de-DE" dirty="0"/>
              <a:t>beschriebenen Informationen aus der darunter </a:t>
            </a:r>
            <a:br>
              <a:rPr lang="de-DE" dirty="0"/>
            </a:br>
            <a:r>
              <a:rPr lang="de-DE" dirty="0"/>
              <a:t>abgebildeten Datenbank extrahiert.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A15FC7-9651-21F0-6D45-CA354A8C65FF}"/>
              </a:ext>
            </a:extLst>
          </p:cNvPr>
          <p:cNvSpPr txBox="1"/>
          <p:nvPr/>
        </p:nvSpPr>
        <p:spPr>
          <a:xfrm>
            <a:off x="2223294" y="2537188"/>
            <a:ext cx="223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Textbeschreibung: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D796174-3509-A3C4-F25F-DFC8191676B2}"/>
              </a:ext>
            </a:extLst>
          </p:cNvPr>
          <p:cNvSpPr txBox="1"/>
          <p:nvPr/>
        </p:nvSpPr>
        <p:spPr>
          <a:xfrm>
            <a:off x="2189088" y="3754804"/>
            <a:ext cx="230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Datenbankschema: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598E885-3DD7-CF28-CB3F-C13CB9C77E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60" t="3446" r="1123" b="1515"/>
          <a:stretch/>
        </p:blipFill>
        <p:spPr>
          <a:xfrm>
            <a:off x="7648274" y="3869062"/>
            <a:ext cx="4325815" cy="2273291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6EFA9E25-A15E-9544-F69D-5ECF77115680}"/>
              </a:ext>
            </a:extLst>
          </p:cNvPr>
          <p:cNvSpPr/>
          <p:nvPr/>
        </p:nvSpPr>
        <p:spPr>
          <a:xfrm rot="10800000">
            <a:off x="6554249" y="4684828"/>
            <a:ext cx="641610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6FB98797-353F-B227-725E-06921E2A346E}"/>
              </a:ext>
            </a:extLst>
          </p:cNvPr>
          <p:cNvSpPr/>
          <p:nvPr/>
        </p:nvSpPr>
        <p:spPr>
          <a:xfrm>
            <a:off x="6904021" y="2827358"/>
            <a:ext cx="618886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AAEF5195-5D2F-F061-BB68-B06012E221E6}"/>
              </a:ext>
            </a:extLst>
          </p:cNvPr>
          <p:cNvSpPr/>
          <p:nvPr/>
        </p:nvSpPr>
        <p:spPr>
          <a:xfrm rot="10800000">
            <a:off x="6495249" y="2827358"/>
            <a:ext cx="641610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87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50C799D-6D66-F05D-C8B8-022EE9CD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3.6.2</a:t>
            </a:r>
            <a:r>
              <a:rPr lang="de-DE" dirty="0"/>
              <a:t> Anforderungen an ein System zur Generierung </a:t>
            </a:r>
            <a:br>
              <a:rPr lang="de-DE" dirty="0"/>
            </a:br>
            <a:r>
              <a:rPr lang="de-DE" dirty="0"/>
              <a:t>bedeutungsvoller SQL-Abfrage-Aufgaben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DE1E2C-CBCE-D5E1-7BFF-11B159469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85" y="1433359"/>
            <a:ext cx="1490783" cy="9308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77FD60-2702-FBC3-B8EE-D315790CF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804" y="2187804"/>
            <a:ext cx="2482392" cy="248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259531-FBA9-9F30-CD89-3E9491AE7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072" y="3420524"/>
            <a:ext cx="1508337" cy="150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55C484-F334-1162-86F4-560F79F12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017" y="1676097"/>
            <a:ext cx="1126809" cy="112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2087C09-34BE-16E2-7CBE-878E3FDC6B87}"/>
              </a:ext>
            </a:extLst>
          </p:cNvPr>
          <p:cNvCxnSpPr>
            <a:cxnSpLocks/>
          </p:cNvCxnSpPr>
          <p:nvPr/>
        </p:nvCxnSpPr>
        <p:spPr>
          <a:xfrm>
            <a:off x="4065897" y="2299838"/>
            <a:ext cx="715653" cy="4362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603B5A9-3994-FB6F-6366-A7BF63711759}"/>
              </a:ext>
            </a:extLst>
          </p:cNvPr>
          <p:cNvCxnSpPr>
            <a:cxnSpLocks/>
          </p:cNvCxnSpPr>
          <p:nvPr/>
        </p:nvCxnSpPr>
        <p:spPr>
          <a:xfrm>
            <a:off x="450881" y="2036785"/>
            <a:ext cx="213039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DE3CB04D-4873-5FB6-D472-F658B6B4A562}"/>
              </a:ext>
            </a:extLst>
          </p:cNvPr>
          <p:cNvSpPr txBox="1"/>
          <p:nvPr/>
        </p:nvSpPr>
        <p:spPr>
          <a:xfrm>
            <a:off x="361031" y="1404106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Parametrisierbarkeit</a:t>
            </a:r>
            <a:br>
              <a:rPr lang="de-DE" dirty="0"/>
            </a:br>
            <a:r>
              <a:rPr lang="de-DE" dirty="0"/>
              <a:t>der SQL-Abfrage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6C1662BF-EC89-B2B2-3465-2EC2082E5DD8}"/>
              </a:ext>
            </a:extLst>
          </p:cNvPr>
          <p:cNvCxnSpPr>
            <a:cxnSpLocks/>
          </p:cNvCxnSpPr>
          <p:nvPr/>
        </p:nvCxnSpPr>
        <p:spPr>
          <a:xfrm flipH="1">
            <a:off x="6860018" y="2399174"/>
            <a:ext cx="1100601" cy="2841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0EED6B6-76D3-7490-0A4D-D595C6175AC6}"/>
              </a:ext>
            </a:extLst>
          </p:cNvPr>
          <p:cNvCxnSpPr>
            <a:cxnSpLocks/>
            <a:stCxn id="1028" idx="1"/>
          </p:cNvCxnSpPr>
          <p:nvPr/>
        </p:nvCxnSpPr>
        <p:spPr>
          <a:xfrm flipH="1" flipV="1">
            <a:off x="7301243" y="3872804"/>
            <a:ext cx="554829" cy="3018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93AFF2B5-DB47-EE0C-A56D-330CB7EBCB6E}"/>
              </a:ext>
            </a:extLst>
          </p:cNvPr>
          <p:cNvCxnSpPr>
            <a:cxnSpLocks/>
          </p:cNvCxnSpPr>
          <p:nvPr/>
        </p:nvCxnSpPr>
        <p:spPr>
          <a:xfrm flipH="1">
            <a:off x="8171862" y="3185542"/>
            <a:ext cx="35071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B4256383-D7BA-5313-167A-07273BEF763E}"/>
              </a:ext>
            </a:extLst>
          </p:cNvPr>
          <p:cNvSpPr txBox="1"/>
          <p:nvPr/>
        </p:nvSpPr>
        <p:spPr>
          <a:xfrm>
            <a:off x="8108810" y="2813643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Natürlichsprachige</a:t>
            </a:r>
            <a:r>
              <a:rPr lang="de-DE" dirty="0"/>
              <a:t> Beschreibung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901F5676-C0AE-0ABB-F37C-EE740E9F2B20}"/>
              </a:ext>
            </a:extLst>
          </p:cNvPr>
          <p:cNvCxnSpPr>
            <a:cxnSpLocks/>
          </p:cNvCxnSpPr>
          <p:nvPr/>
        </p:nvCxnSpPr>
        <p:spPr>
          <a:xfrm flipH="1">
            <a:off x="7960619" y="5124284"/>
            <a:ext cx="15311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F3003594-24C9-72AC-E101-E6DDC0DBB879}"/>
              </a:ext>
            </a:extLst>
          </p:cNvPr>
          <p:cNvSpPr txBox="1"/>
          <p:nvPr/>
        </p:nvSpPr>
        <p:spPr>
          <a:xfrm>
            <a:off x="7960619" y="479363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SQL-Abfrage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C913C8F2-AD84-7F7E-559F-53F13BC0081A}"/>
              </a:ext>
            </a:extLst>
          </p:cNvPr>
          <p:cNvCxnSpPr>
            <a:cxnSpLocks/>
          </p:cNvCxnSpPr>
          <p:nvPr/>
        </p:nvCxnSpPr>
        <p:spPr>
          <a:xfrm flipH="1">
            <a:off x="9300471" y="4255491"/>
            <a:ext cx="19914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EA01D59-57F1-5645-CA1D-984A41DA4B05}"/>
              </a:ext>
            </a:extLst>
          </p:cNvPr>
          <p:cNvSpPr txBox="1"/>
          <p:nvPr/>
        </p:nvSpPr>
        <p:spPr>
          <a:xfrm>
            <a:off x="9221017" y="387280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Syntaktisch korrekt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88898960-CC16-213A-0547-506EE8D096D9}"/>
              </a:ext>
            </a:extLst>
          </p:cNvPr>
          <p:cNvCxnSpPr>
            <a:cxnSpLocks/>
          </p:cNvCxnSpPr>
          <p:nvPr/>
        </p:nvCxnSpPr>
        <p:spPr>
          <a:xfrm flipH="1">
            <a:off x="9300471" y="4679351"/>
            <a:ext cx="22852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D3412F36-872A-DB8B-71F5-2CF2CE583E0C}"/>
              </a:ext>
            </a:extLst>
          </p:cNvPr>
          <p:cNvSpPr txBox="1"/>
          <p:nvPr/>
        </p:nvSpPr>
        <p:spPr>
          <a:xfrm>
            <a:off x="9221017" y="4296664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Semantisch plausibel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E8FE161D-786A-6466-6202-0E4CCCB58ABB}"/>
              </a:ext>
            </a:extLst>
          </p:cNvPr>
          <p:cNvCxnSpPr>
            <a:cxnSpLocks/>
          </p:cNvCxnSpPr>
          <p:nvPr/>
        </p:nvCxnSpPr>
        <p:spPr>
          <a:xfrm flipH="1">
            <a:off x="9217280" y="2162300"/>
            <a:ext cx="14260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75171B71-9B9A-BB54-0314-741BDE1526FB}"/>
              </a:ext>
            </a:extLst>
          </p:cNvPr>
          <p:cNvSpPr txBox="1"/>
          <p:nvPr/>
        </p:nvSpPr>
        <p:spPr>
          <a:xfrm>
            <a:off x="9137826" y="17796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Eindeutig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445E23-734E-D33C-F9F3-09BB266A2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503" y="4220803"/>
            <a:ext cx="865004" cy="123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A2A18B9-3864-FF80-735A-37AA518EDE5C}"/>
              </a:ext>
            </a:extLst>
          </p:cNvPr>
          <p:cNvCxnSpPr>
            <a:cxnSpLocks/>
          </p:cNvCxnSpPr>
          <p:nvPr/>
        </p:nvCxnSpPr>
        <p:spPr>
          <a:xfrm>
            <a:off x="6096000" y="4628274"/>
            <a:ext cx="0" cy="3986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A39EB789-CCF2-FC38-0D11-E40DD69DAD57}"/>
              </a:ext>
            </a:extLst>
          </p:cNvPr>
          <p:cNvSpPr txBox="1"/>
          <p:nvPr/>
        </p:nvSpPr>
        <p:spPr>
          <a:xfrm>
            <a:off x="4580200" y="5036693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System zur Generation </a:t>
            </a:r>
            <a:br>
              <a:rPr lang="de-DE" dirty="0"/>
            </a:br>
            <a:r>
              <a:rPr lang="de-DE" dirty="0"/>
              <a:t>von SQL-Abfrage-Aufgaben</a:t>
            </a:r>
          </a:p>
        </p:txBody>
      </p:sp>
      <p:cxnSp>
        <p:nvCxnSpPr>
          <p:cNvPr id="1025" name="Gerader Verbinder 1024">
            <a:extLst>
              <a:ext uri="{FF2B5EF4-FFF2-40B4-BE49-F238E27FC236}">
                <a16:creationId xmlns:a16="http://schemas.microsoft.com/office/drawing/2014/main" id="{13F61F00-4ABC-9F75-48DE-203CB16B7F2B}"/>
              </a:ext>
            </a:extLst>
          </p:cNvPr>
          <p:cNvCxnSpPr>
            <a:cxnSpLocks/>
          </p:cNvCxnSpPr>
          <p:nvPr/>
        </p:nvCxnSpPr>
        <p:spPr>
          <a:xfrm flipH="1">
            <a:off x="333644" y="5879618"/>
            <a:ext cx="3552751" cy="57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feld 1026">
            <a:extLst>
              <a:ext uri="{FF2B5EF4-FFF2-40B4-BE49-F238E27FC236}">
                <a16:creationId xmlns:a16="http://schemas.microsoft.com/office/drawing/2014/main" id="{847DCDDC-FCDB-EB86-9436-1099DEE3E344}"/>
              </a:ext>
            </a:extLst>
          </p:cNvPr>
          <p:cNvSpPr txBox="1"/>
          <p:nvPr/>
        </p:nvSpPr>
        <p:spPr>
          <a:xfrm>
            <a:off x="292763" y="549952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Bewertung von Lösungsversuchen</a:t>
            </a:r>
          </a:p>
        </p:txBody>
      </p: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81A09227-DC43-48ED-0E7E-1004F86260C2}"/>
              </a:ext>
            </a:extLst>
          </p:cNvPr>
          <p:cNvCxnSpPr>
            <a:cxnSpLocks/>
          </p:cNvCxnSpPr>
          <p:nvPr/>
        </p:nvCxnSpPr>
        <p:spPr>
          <a:xfrm flipH="1">
            <a:off x="3886395" y="4180186"/>
            <a:ext cx="976434" cy="3725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2F05573A-1E40-9400-7540-C84486850124}"/>
              </a:ext>
            </a:extLst>
          </p:cNvPr>
          <p:cNvSpPr txBox="1"/>
          <p:nvPr/>
        </p:nvSpPr>
        <p:spPr>
          <a:xfrm>
            <a:off x="227380" y="2090247"/>
            <a:ext cx="35510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SQL-Bestandteile </a:t>
            </a:r>
            <a:br>
              <a:rPr lang="de-DE" dirty="0"/>
            </a:br>
            <a:r>
              <a:rPr lang="de-DE" dirty="0"/>
              <a:t>(bspw. WHERE-</a:t>
            </a:r>
            <a:r>
              <a:rPr lang="de-DE" dirty="0" err="1"/>
              <a:t>Clause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Constraint</a:t>
            </a:r>
            <a:r>
              <a:rPr lang="de-DE" dirty="0"/>
              <a:t>-Art</a:t>
            </a:r>
            <a:br>
              <a:rPr lang="de-DE" dirty="0"/>
            </a:br>
            <a:r>
              <a:rPr lang="de-DE" dirty="0"/>
              <a:t>(bspw. BETWEEN numerisch)</a:t>
            </a:r>
          </a:p>
          <a:p>
            <a:pPr marL="285750" indent="-285750">
              <a:buFontTx/>
              <a:buChar char="-"/>
            </a:pPr>
            <a:r>
              <a:rPr lang="de-DE" dirty="0"/>
              <a:t>Anzahl Bestandteil</a:t>
            </a:r>
            <a:br>
              <a:rPr lang="de-DE" dirty="0"/>
            </a:br>
            <a:r>
              <a:rPr lang="de-DE" dirty="0"/>
              <a:t>(bspw. 3-5 </a:t>
            </a:r>
            <a:r>
              <a:rPr lang="de-DE" dirty="0" err="1"/>
              <a:t>Constraints</a:t>
            </a:r>
            <a:r>
              <a:rPr lang="de-DE" dirty="0"/>
              <a:t>)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C811DB3-3EBB-735C-7561-0DD174351F28}"/>
              </a:ext>
            </a:extLst>
          </p:cNvPr>
          <p:cNvCxnSpPr>
            <a:cxnSpLocks/>
          </p:cNvCxnSpPr>
          <p:nvPr/>
        </p:nvCxnSpPr>
        <p:spPr>
          <a:xfrm flipH="1">
            <a:off x="9232759" y="2605238"/>
            <a:ext cx="14260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13F1C48E-CE2F-D65D-4B0A-E1A93B2256DD}"/>
              </a:ext>
            </a:extLst>
          </p:cNvPr>
          <p:cNvSpPr txBox="1"/>
          <p:nvPr/>
        </p:nvSpPr>
        <p:spPr>
          <a:xfrm>
            <a:off x="9153305" y="2222551"/>
            <a:ext cx="130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Vollständig</a:t>
            </a:r>
          </a:p>
        </p:txBody>
      </p:sp>
    </p:spTree>
    <p:extLst>
      <p:ext uri="{BB962C8B-B14F-4D97-AF65-F5344CB8AC3E}">
        <p14:creationId xmlns:p14="http://schemas.microsoft.com/office/powerpoint/2010/main" val="379847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5" grpId="0"/>
      <p:bldP spid="47" grpId="0"/>
      <p:bldP spid="52" grpId="0"/>
      <p:bldP spid="55" grpId="0"/>
      <p:bldP spid="59" grpId="0"/>
      <p:bldP spid="1027" grpId="0"/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6EDD2D-86FC-E3B2-F443-B65C3E08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3.6.3</a:t>
            </a:r>
            <a:r>
              <a:rPr lang="de-DE" dirty="0"/>
              <a:t> Übersicht über ein System zur Generierung </a:t>
            </a:r>
            <a:br>
              <a:rPr lang="de-DE" dirty="0"/>
            </a:br>
            <a:r>
              <a:rPr lang="de-DE" dirty="0"/>
              <a:t>bedeutungsvoller SQL-Abfrage-Aufgaben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0C5F88-E9E9-6BE7-E46D-39302942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4" y="1105197"/>
            <a:ext cx="10761711" cy="482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6FC28705-9BD8-C9AF-D039-2458CD8A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105" y="1322056"/>
            <a:ext cx="2901155" cy="3018333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24DA7DB-AC03-4391-3378-0108772E85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28" b="4643"/>
          <a:stretch/>
        </p:blipFill>
        <p:spPr>
          <a:xfrm>
            <a:off x="6237413" y="4309346"/>
            <a:ext cx="5617375" cy="181401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30BBE17-4439-7BCA-6ED9-ECBCFCC3A4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6" t="11614" r="11614" b="12106"/>
          <a:stretch/>
        </p:blipFill>
        <p:spPr bwMode="auto">
          <a:xfrm>
            <a:off x="1557156" y="1470910"/>
            <a:ext cx="1263046" cy="126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259A4D3-FD89-2C19-1FB9-A05988AF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95" y="1641790"/>
            <a:ext cx="2466023" cy="1861806"/>
          </a:xfrm>
        </p:spPr>
        <p:txBody>
          <a:bodyPr/>
          <a:lstStyle/>
          <a:p>
            <a:pPr marL="0" indent="0">
              <a:buNone/>
            </a:pPr>
            <a:r>
              <a:rPr lang="de-DE" sz="1600" b="1" dirty="0"/>
              <a:t>Wissensgraph:</a:t>
            </a:r>
          </a:p>
          <a:p>
            <a:r>
              <a:rPr lang="de-DE" sz="1600" dirty="0"/>
              <a:t>Entitäten</a:t>
            </a:r>
          </a:p>
          <a:p>
            <a:r>
              <a:rPr lang="de-DE" sz="1600" dirty="0"/>
              <a:t>Instanzen</a:t>
            </a:r>
          </a:p>
          <a:p>
            <a:r>
              <a:rPr lang="de-DE" sz="1600" dirty="0" err="1"/>
              <a:t>Hyperonymiestruktur</a:t>
            </a:r>
            <a:endParaRPr lang="de-DE" sz="1600" dirty="0"/>
          </a:p>
          <a:p>
            <a:r>
              <a:rPr lang="de-DE" sz="1600" dirty="0" err="1"/>
              <a:t>Meronymiestruktur</a:t>
            </a:r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04298A-C6A6-C290-46AF-C967B675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692" y="84352"/>
            <a:ext cx="10212245" cy="626334"/>
          </a:xfrm>
        </p:spPr>
        <p:txBody>
          <a:bodyPr/>
          <a:lstStyle/>
          <a:p>
            <a:r>
              <a:rPr lang="de-DE" b="1" dirty="0"/>
              <a:t>3.6.4</a:t>
            </a:r>
            <a:r>
              <a:rPr lang="de-DE" dirty="0"/>
              <a:t> Erzeugung von Metamodellen und </a:t>
            </a:r>
            <a:br>
              <a:rPr lang="de-DE" dirty="0"/>
            </a:br>
            <a:r>
              <a:rPr lang="de-DE" dirty="0"/>
              <a:t>Wissensgraphen für SQL-Abfrage-Aufgaben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88187-C840-3983-D1DF-01388DE2A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82" y="4242234"/>
            <a:ext cx="1532929" cy="153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42E1C97-689A-4273-ABC0-557133F7B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9" y="4160931"/>
            <a:ext cx="1711787" cy="171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70323AC-C548-D974-D5FA-802A973BE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99" y="2615766"/>
            <a:ext cx="1048046" cy="74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30B90232-3F89-B5D0-67A6-369C8574457C}"/>
              </a:ext>
            </a:extLst>
          </p:cNvPr>
          <p:cNvSpPr/>
          <p:nvPr/>
        </p:nvSpPr>
        <p:spPr>
          <a:xfrm>
            <a:off x="1557156" y="3323326"/>
            <a:ext cx="587141" cy="882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E05CAD4D-86B9-BBE4-93EC-2EE4F555E132}"/>
              </a:ext>
            </a:extLst>
          </p:cNvPr>
          <p:cNvSpPr txBox="1">
            <a:spLocks/>
          </p:cNvSpPr>
          <p:nvPr/>
        </p:nvSpPr>
        <p:spPr>
          <a:xfrm>
            <a:off x="3523957" y="1706777"/>
            <a:ext cx="2466023" cy="423092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8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de-DE" sz="1600" b="1" dirty="0"/>
              <a:t>Limitationen:</a:t>
            </a:r>
          </a:p>
          <a:p>
            <a:r>
              <a:rPr lang="de-DE" sz="1400" dirty="0"/>
              <a:t>Automatisches Ableiten von Tabellenstrukturen entweder zu spezifisch oder zu generisch</a:t>
            </a:r>
          </a:p>
          <a:p>
            <a:r>
              <a:rPr lang="de-DE" sz="1400" dirty="0"/>
              <a:t>Attributzuordnung unklar, da auf Instanz-, anstelle Klassenebene</a:t>
            </a:r>
          </a:p>
          <a:p>
            <a:r>
              <a:rPr lang="de-DE" sz="1400" dirty="0"/>
              <a:t>Wann ist Entität eine Klasse/Instanz? </a:t>
            </a:r>
            <a:br>
              <a:rPr lang="de-DE" sz="1400" dirty="0"/>
            </a:br>
            <a:r>
              <a:rPr lang="de-DE" sz="1400" dirty="0"/>
              <a:t>Kontext wird nicht in </a:t>
            </a:r>
            <a:r>
              <a:rPr lang="de-DE" sz="1400" dirty="0" err="1"/>
              <a:t>Wikidata</a:t>
            </a:r>
            <a:r>
              <a:rPr lang="de-DE" sz="1400" dirty="0"/>
              <a:t> modelliert</a:t>
            </a:r>
          </a:p>
          <a:p>
            <a:r>
              <a:rPr lang="de-DE" sz="1400" dirty="0"/>
              <a:t>…</a:t>
            </a:r>
            <a:endParaRPr lang="de-DE" sz="16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394787E-77B3-6124-017F-A90AD8A27A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8203" y="172719"/>
            <a:ext cx="2248108" cy="1008787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B49162BF-3631-F154-599E-378749BD1F47}"/>
              </a:ext>
            </a:extLst>
          </p:cNvPr>
          <p:cNvSpPr/>
          <p:nvPr/>
        </p:nvSpPr>
        <p:spPr>
          <a:xfrm>
            <a:off x="11165023" y="851236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9D06ECA-735C-82CA-B3BD-5787A028F923}"/>
              </a:ext>
            </a:extLst>
          </p:cNvPr>
          <p:cNvSpPr/>
          <p:nvPr/>
        </p:nvSpPr>
        <p:spPr>
          <a:xfrm>
            <a:off x="10388339" y="854159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67A8DFB3-3FE6-41F9-AD39-6880B19011E5}"/>
              </a:ext>
            </a:extLst>
          </p:cNvPr>
          <p:cNvSpPr txBox="1">
            <a:spLocks/>
          </p:cNvSpPr>
          <p:nvPr/>
        </p:nvSpPr>
        <p:spPr>
          <a:xfrm>
            <a:off x="1766922" y="1003028"/>
            <a:ext cx="2466023" cy="44629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8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de-DE" sz="2000" b="1" dirty="0"/>
              <a:t>(Teil-)Automatisierte Erzeugung</a:t>
            </a:r>
            <a:endParaRPr lang="de-DE" sz="2000" dirty="0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2861628-F893-F183-6BA3-74E5567310BC}"/>
              </a:ext>
            </a:extLst>
          </p:cNvPr>
          <p:cNvCxnSpPr>
            <a:cxnSpLocks/>
          </p:cNvCxnSpPr>
          <p:nvPr/>
        </p:nvCxnSpPr>
        <p:spPr>
          <a:xfrm>
            <a:off x="6096000" y="971671"/>
            <a:ext cx="0" cy="518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AA741CFC-7E1C-26E2-042A-515136F2F17B}"/>
              </a:ext>
            </a:extLst>
          </p:cNvPr>
          <p:cNvSpPr txBox="1">
            <a:spLocks/>
          </p:cNvSpPr>
          <p:nvPr/>
        </p:nvSpPr>
        <p:spPr>
          <a:xfrm>
            <a:off x="7601101" y="1003028"/>
            <a:ext cx="2466023" cy="44629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8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de-DE" sz="2000" b="1" dirty="0"/>
              <a:t>Manuelle Erzeugung</a:t>
            </a:r>
            <a:endParaRPr lang="de-DE" sz="2000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86B715FA-F240-B27C-6B51-3ABBB4205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281" y="2874844"/>
            <a:ext cx="1216502" cy="91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EF8D6DFF-2EE8-F531-F689-A28AAA84CD98}"/>
              </a:ext>
            </a:extLst>
          </p:cNvPr>
          <p:cNvSpPr txBox="1"/>
          <p:nvPr/>
        </p:nvSpPr>
        <p:spPr>
          <a:xfrm>
            <a:off x="6504036" y="2350981"/>
            <a:ext cx="219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Film- und Mediendatenbank</a:t>
            </a:r>
          </a:p>
        </p:txBody>
      </p:sp>
    </p:spTree>
    <p:extLst>
      <p:ext uri="{BB962C8B-B14F-4D97-AF65-F5344CB8AC3E}">
        <p14:creationId xmlns:p14="http://schemas.microsoft.com/office/powerpoint/2010/main" val="198002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5" grpId="0" animBg="1"/>
      <p:bldP spid="22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C121CD5-7C3C-3AB4-7330-C4D6BBC0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3.6.5</a:t>
            </a:r>
            <a:r>
              <a:rPr lang="de-DE" dirty="0"/>
              <a:t> Generatoren für SQL-Abfragen und den</a:t>
            </a:r>
            <a:br>
              <a:rPr lang="de-DE" dirty="0"/>
            </a:br>
            <a:r>
              <a:rPr lang="de-DE" dirty="0"/>
              <a:t>dazugehörigen </a:t>
            </a:r>
            <a:r>
              <a:rPr lang="de-DE" dirty="0" err="1"/>
              <a:t>natürlichsprachigen</a:t>
            </a:r>
            <a:r>
              <a:rPr lang="de-DE" dirty="0"/>
              <a:t> Beschreibungen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97C989D-BC9C-BB17-F4CB-8273A6F62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9" y="3429000"/>
            <a:ext cx="1912786" cy="24919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B929A13-80B4-DA63-24C3-67F88049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09" y="3463074"/>
            <a:ext cx="1699982" cy="240132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9D07377-2893-586B-2B46-1DD45A826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40" y="3472501"/>
            <a:ext cx="1753345" cy="240132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AE2A256-2DCC-B76D-FC2E-D28F1B5FE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39" y="3482531"/>
            <a:ext cx="1752752" cy="236240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8B0F850-1680-A7DB-E58B-72540E1EE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203" y="172719"/>
            <a:ext cx="2248108" cy="1008787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81D56F8E-C875-6219-4BCD-1F2CCE39F788}"/>
              </a:ext>
            </a:extLst>
          </p:cNvPr>
          <p:cNvSpPr/>
          <p:nvPr/>
        </p:nvSpPr>
        <p:spPr>
          <a:xfrm>
            <a:off x="11165023" y="843812"/>
            <a:ext cx="461914" cy="24087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9AECD1D-E005-46CA-B26B-68B5EFAA2969}"/>
              </a:ext>
            </a:extLst>
          </p:cNvPr>
          <p:cNvSpPr/>
          <p:nvPr/>
        </p:nvSpPr>
        <p:spPr>
          <a:xfrm>
            <a:off x="10388339" y="854159"/>
            <a:ext cx="461914" cy="24087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6F7286F-DD41-54C9-CF83-192C7F5ED563}"/>
              </a:ext>
            </a:extLst>
          </p:cNvPr>
          <p:cNvSpPr/>
          <p:nvPr/>
        </p:nvSpPr>
        <p:spPr>
          <a:xfrm>
            <a:off x="10388339" y="394047"/>
            <a:ext cx="461914" cy="2153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58B8E35A-EF69-5094-C936-4402EE2FFC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2420" y="1764866"/>
            <a:ext cx="3150905" cy="187253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C4E21DD-AEA1-8760-4E24-C66A78AC447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328" b="4643"/>
          <a:stretch/>
        </p:blipFill>
        <p:spPr>
          <a:xfrm>
            <a:off x="37448" y="1575953"/>
            <a:ext cx="2702352" cy="872668"/>
          </a:xfrm>
          <a:prstGeom prst="rect">
            <a:avLst/>
          </a:prstGeom>
        </p:spPr>
      </p:pic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81233B1F-7192-0391-400E-A5F0FFCB89AE}"/>
              </a:ext>
            </a:extLst>
          </p:cNvPr>
          <p:cNvSpPr/>
          <p:nvPr/>
        </p:nvSpPr>
        <p:spPr>
          <a:xfrm rot="5400000">
            <a:off x="900648" y="2691891"/>
            <a:ext cx="732806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A1B76A2-8D45-2B5B-53EA-EF7B24780A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0170" y="4782714"/>
            <a:ext cx="2046798" cy="1235803"/>
          </a:xfrm>
          <a:prstGeom prst="rect">
            <a:avLst/>
          </a:prstGeom>
        </p:spPr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F3F9C93C-8099-EB91-0E54-9CA50DD10B2D}"/>
              </a:ext>
            </a:extLst>
          </p:cNvPr>
          <p:cNvSpPr/>
          <p:nvPr/>
        </p:nvSpPr>
        <p:spPr>
          <a:xfrm>
            <a:off x="1919175" y="3521697"/>
            <a:ext cx="366137" cy="22840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2E8E18-083E-4D28-D3DE-851A43D6176B}"/>
              </a:ext>
            </a:extLst>
          </p:cNvPr>
          <p:cNvSpPr txBox="1"/>
          <p:nvPr/>
        </p:nvSpPr>
        <p:spPr>
          <a:xfrm>
            <a:off x="2294259" y="4467172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1. </a:t>
            </a:r>
            <a:r>
              <a:rPr lang="de-DE" sz="1300" b="1" dirty="0">
                <a:solidFill>
                  <a:schemeClr val="accent2"/>
                </a:solidFill>
              </a:rPr>
              <a:t>FROM CLAUSE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7D193B-3C97-0EDC-B92F-D7E0A5549C72}"/>
              </a:ext>
            </a:extLst>
          </p:cNvPr>
          <p:cNvSpPr txBox="1"/>
          <p:nvPr/>
        </p:nvSpPr>
        <p:spPr>
          <a:xfrm>
            <a:off x="2281421" y="4776682"/>
            <a:ext cx="356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2.</a:t>
            </a:r>
          </a:p>
          <a:p>
            <a:r>
              <a:rPr lang="de-DE" sz="1600" dirty="0"/>
              <a:t>3.</a:t>
            </a:r>
          </a:p>
          <a:p>
            <a:r>
              <a:rPr lang="de-DE" sz="1600" dirty="0"/>
              <a:t>4.</a:t>
            </a:r>
          </a:p>
          <a:p>
            <a:r>
              <a:rPr lang="de-DE" sz="1600" dirty="0"/>
              <a:t>5.</a:t>
            </a:r>
          </a:p>
          <a:p>
            <a:r>
              <a:rPr lang="de-DE" sz="1600" dirty="0"/>
              <a:t>6.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B2F3CBB-2D31-7BE9-BFD9-5A5919470A40}"/>
              </a:ext>
            </a:extLst>
          </p:cNvPr>
          <p:cNvSpPr/>
          <p:nvPr/>
        </p:nvSpPr>
        <p:spPr>
          <a:xfrm>
            <a:off x="11165023" y="394047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95D35AB-A98A-682C-3BD7-1497E543202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498" t="10051" r="2437" b="4403"/>
          <a:stretch/>
        </p:blipFill>
        <p:spPr>
          <a:xfrm>
            <a:off x="6681812" y="2370144"/>
            <a:ext cx="5147036" cy="1404593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015AB3BF-9F73-0F17-E2F7-89448B17C6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5118" y="5519501"/>
            <a:ext cx="3971013" cy="615478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6BCC1F79-EC91-3530-8470-EEB75643CB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5117" y="3771960"/>
            <a:ext cx="3971013" cy="1667354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0E1A5F2E-27E8-F606-9F41-AF44B4C189B8}"/>
              </a:ext>
            </a:extLst>
          </p:cNvPr>
          <p:cNvSpPr txBox="1"/>
          <p:nvPr/>
        </p:nvSpPr>
        <p:spPr>
          <a:xfrm>
            <a:off x="7149138" y="2039119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Was?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9CF40A9-AF3D-D129-5418-FE4927180EF1}"/>
              </a:ext>
            </a:extLst>
          </p:cNvPr>
          <p:cNvSpPr txBox="1"/>
          <p:nvPr/>
        </p:nvSpPr>
        <p:spPr>
          <a:xfrm>
            <a:off x="8900104" y="201753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Wie?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F531CCC-A49D-8447-5646-BC82D86E30D9}"/>
              </a:ext>
            </a:extLst>
          </p:cNvPr>
          <p:cNvSpPr txBox="1"/>
          <p:nvPr/>
        </p:nvSpPr>
        <p:spPr>
          <a:xfrm>
            <a:off x="10169419" y="201753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Korrekte Form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0D5CBBEC-207C-A6F7-94BF-90CCB443D0A8}"/>
              </a:ext>
            </a:extLst>
          </p:cNvPr>
          <p:cNvSpPr txBox="1">
            <a:spLocks/>
          </p:cNvSpPr>
          <p:nvPr/>
        </p:nvSpPr>
        <p:spPr>
          <a:xfrm>
            <a:off x="1570141" y="1107907"/>
            <a:ext cx="2466023" cy="44629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13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de-DE" sz="2000" b="1" dirty="0"/>
              <a:t>Generierung der SQL-Abfrage</a:t>
            </a:r>
            <a:endParaRPr lang="de-DE" sz="2000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4087930-21E0-0596-0F2B-4C00319AA612}"/>
              </a:ext>
            </a:extLst>
          </p:cNvPr>
          <p:cNvCxnSpPr>
            <a:cxnSpLocks/>
          </p:cNvCxnSpPr>
          <p:nvPr/>
        </p:nvCxnSpPr>
        <p:spPr>
          <a:xfrm>
            <a:off x="6096000" y="971671"/>
            <a:ext cx="0" cy="518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D5275439-8C09-27A3-6B15-B96F6DA92FFC}"/>
              </a:ext>
            </a:extLst>
          </p:cNvPr>
          <p:cNvSpPr txBox="1">
            <a:spLocks/>
          </p:cNvSpPr>
          <p:nvPr/>
        </p:nvSpPr>
        <p:spPr>
          <a:xfrm>
            <a:off x="7690218" y="1109089"/>
            <a:ext cx="3130222" cy="44629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13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de-DE" sz="2000" b="1" dirty="0"/>
              <a:t>Generierung der </a:t>
            </a:r>
            <a:r>
              <a:rPr lang="de-DE" sz="2000" b="1" dirty="0" err="1"/>
              <a:t>natürlichsprachigen</a:t>
            </a:r>
            <a:r>
              <a:rPr lang="de-DE" sz="2000" b="1" dirty="0"/>
              <a:t> Beschreibung</a:t>
            </a:r>
            <a:endParaRPr lang="de-DE" sz="2000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CDE7B611-6AA9-1653-227D-14D06B73760E}"/>
              </a:ext>
            </a:extLst>
          </p:cNvPr>
          <p:cNvSpPr/>
          <p:nvPr/>
        </p:nvSpPr>
        <p:spPr>
          <a:xfrm>
            <a:off x="6148676" y="4457957"/>
            <a:ext cx="1705301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Isomorphe Übersetzung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2DDC3A00-0C6C-6677-03D0-07FE0D659566}"/>
              </a:ext>
            </a:extLst>
          </p:cNvPr>
          <p:cNvSpPr/>
          <p:nvPr/>
        </p:nvSpPr>
        <p:spPr>
          <a:xfrm>
            <a:off x="6148675" y="5565238"/>
            <a:ext cx="1705301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Homomorphe Übersetzung</a:t>
            </a:r>
          </a:p>
        </p:txBody>
      </p:sp>
    </p:spTree>
    <p:extLst>
      <p:ext uri="{BB962C8B-B14F-4D97-AF65-F5344CB8AC3E}">
        <p14:creationId xmlns:p14="http://schemas.microsoft.com/office/powerpoint/2010/main" val="42505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  <p:bldP spid="9" grpId="0" animBg="1"/>
      <p:bldP spid="40" grpId="0"/>
      <p:bldP spid="41" grpId="0"/>
      <p:bldP spid="42" grpId="0"/>
      <p:bldP spid="18" grpId="0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0CF87A-47C4-F84A-EE68-682A4ACD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Motivation zur Entwicklung von (OP)ALADIN</a:t>
            </a:r>
          </a:p>
          <a:p>
            <a:endParaRPr lang="de-DE" dirty="0"/>
          </a:p>
          <a:p>
            <a:r>
              <a:rPr lang="de-DE" dirty="0"/>
              <a:t>2. Zielstellungen von (OP)ALADIN</a:t>
            </a:r>
          </a:p>
          <a:p>
            <a:endParaRPr lang="de-DE" dirty="0"/>
          </a:p>
          <a:p>
            <a:r>
              <a:rPr lang="de-DE" dirty="0"/>
              <a:t>3. Generierung fachlich plausibler Aufgaben und Aufgabentypen in (OP)ALADIN</a:t>
            </a:r>
          </a:p>
          <a:p>
            <a:endParaRPr lang="de-DE" dirty="0"/>
          </a:p>
          <a:p>
            <a:r>
              <a:rPr lang="de-DE" b="1" dirty="0"/>
              <a:t>4. Lernmanagement und Didaktik in (OP)ALADIN</a:t>
            </a:r>
          </a:p>
          <a:p>
            <a:endParaRPr lang="de-DE" dirty="0"/>
          </a:p>
          <a:p>
            <a:r>
              <a:rPr lang="de-DE" dirty="0"/>
              <a:t>5. Zusammenfassung und Ausblick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64AC2C-2A3B-E0F5-0B2A-DC780113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2259513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5F73054-07CC-B434-768E-B6F796C7C0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7E7E"/>
              </a:clrFrom>
              <a:clrTo>
                <a:srgbClr val="FF7E7E">
                  <a:alpha val="0"/>
                </a:srgbClr>
              </a:clrTo>
            </a:clrChange>
          </a:blip>
          <a:srcRect b="10480"/>
          <a:stretch/>
        </p:blipFill>
        <p:spPr>
          <a:xfrm>
            <a:off x="5879627" y="240175"/>
            <a:ext cx="4709568" cy="362932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F3153B8-461C-EB1F-E394-7AB911388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34" y="1757292"/>
            <a:ext cx="5312277" cy="4106179"/>
          </a:xfrm>
        </p:spPr>
        <p:txBody>
          <a:bodyPr/>
          <a:lstStyle/>
          <a:p>
            <a:r>
              <a:rPr lang="de-DE" dirty="0"/>
              <a:t>Öffentlich zugängliches Hosting von ALADIN</a:t>
            </a:r>
          </a:p>
          <a:p>
            <a:endParaRPr lang="de-DE" dirty="0"/>
          </a:p>
          <a:p>
            <a:r>
              <a:rPr lang="de-DE" dirty="0"/>
              <a:t>Einbettung in OPAL möglich via </a:t>
            </a:r>
            <a:r>
              <a:rPr lang="de-DE" dirty="0">
                <a:hlinkClick r:id="rId4"/>
              </a:rPr>
              <a:t>LTI-Tool-Kursbaustein</a:t>
            </a:r>
            <a:endParaRPr lang="de-DE" dirty="0"/>
          </a:p>
          <a:p>
            <a:endParaRPr lang="de-DE" dirty="0"/>
          </a:p>
          <a:p>
            <a:r>
              <a:rPr lang="de-DE" dirty="0"/>
              <a:t>Übermittlung von ALADIN-Konfigurationen über die „</a:t>
            </a:r>
            <a:r>
              <a:rPr lang="de-DE" i="1" dirty="0"/>
              <a:t>Spezielle Konfiguration</a:t>
            </a:r>
            <a:r>
              <a:rPr lang="de-DE" dirty="0"/>
              <a:t>“, zur Auswahl des Aufgabentyps und zur Parametrisierung der zu generierenden Aufgaben</a:t>
            </a:r>
          </a:p>
          <a:p>
            <a:endParaRPr lang="de-DE" dirty="0"/>
          </a:p>
          <a:p>
            <a:r>
              <a:rPr lang="de-DE" dirty="0"/>
              <a:t>Prüfung über Implementationsaufwand des </a:t>
            </a:r>
            <a:r>
              <a:rPr lang="de-DE" i="1" dirty="0"/>
              <a:t>„</a:t>
            </a:r>
            <a:r>
              <a:rPr lang="de-DE" i="1" dirty="0" err="1"/>
              <a:t>Assignment</a:t>
            </a:r>
            <a:r>
              <a:rPr lang="de-DE" i="1" dirty="0"/>
              <a:t> und Grades Service</a:t>
            </a:r>
            <a:r>
              <a:rPr lang="de-DE" dirty="0"/>
              <a:t>“ des LTI-Standards in OPAL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2F4771-BF0D-BCFE-7029-521ED1F2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4.1 Integration in OPAL</a:t>
            </a:r>
          </a:p>
        </p:txBody>
      </p:sp>
      <p:pic>
        <p:nvPicPr>
          <p:cNvPr id="6150" name="Picture 6" descr="[svg-to-png output image]">
            <a:extLst>
              <a:ext uri="{FF2B5EF4-FFF2-40B4-BE49-F238E27FC236}">
                <a16:creationId xmlns:a16="http://schemas.microsoft.com/office/drawing/2014/main" id="{A5FA3D43-2385-A1F4-83C6-3CC5DC3CA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013" y="3787620"/>
            <a:ext cx="3288898" cy="250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8EA2365-D0E9-372C-D2A1-937F838D40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9385" y="240174"/>
            <a:ext cx="1289265" cy="362932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14A27EE1-86A6-310D-7E28-FA3461880EC4}"/>
              </a:ext>
            </a:extLst>
          </p:cNvPr>
          <p:cNvSpPr/>
          <p:nvPr/>
        </p:nvSpPr>
        <p:spPr>
          <a:xfrm>
            <a:off x="8418135" y="2966684"/>
            <a:ext cx="970961" cy="462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ACB67EC-FD2F-D213-8AE8-5972682CFFFF}"/>
              </a:ext>
            </a:extLst>
          </p:cNvPr>
          <p:cNvSpPr/>
          <p:nvPr/>
        </p:nvSpPr>
        <p:spPr>
          <a:xfrm>
            <a:off x="8536500" y="5477886"/>
            <a:ext cx="682913" cy="630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0B6E65-D9AC-4A79-87D0-603F49AD8D05}"/>
              </a:ext>
            </a:extLst>
          </p:cNvPr>
          <p:cNvSpPr/>
          <p:nvPr/>
        </p:nvSpPr>
        <p:spPr>
          <a:xfrm>
            <a:off x="10906812" y="1894789"/>
            <a:ext cx="537328" cy="188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9D35DD-182F-076A-3616-13BCECFB5A10}"/>
              </a:ext>
            </a:extLst>
          </p:cNvPr>
          <p:cNvSpPr/>
          <p:nvPr/>
        </p:nvSpPr>
        <p:spPr>
          <a:xfrm>
            <a:off x="8455819" y="3113406"/>
            <a:ext cx="647700" cy="4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AD5CAFE-D44C-B07E-2D67-1D54EC617210}"/>
              </a:ext>
            </a:extLst>
          </p:cNvPr>
          <p:cNvSpPr/>
          <p:nvPr/>
        </p:nvSpPr>
        <p:spPr>
          <a:xfrm>
            <a:off x="9150728" y="3113406"/>
            <a:ext cx="216000" cy="4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F98C369-FBD2-A8B6-B008-81E06FFB80D9}"/>
              </a:ext>
            </a:extLst>
          </p:cNvPr>
          <p:cNvSpPr/>
          <p:nvPr/>
        </p:nvSpPr>
        <p:spPr>
          <a:xfrm>
            <a:off x="9061255" y="3129013"/>
            <a:ext cx="216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4A45EBC-72E7-529D-861C-52C8940FC5FC}"/>
              </a:ext>
            </a:extLst>
          </p:cNvPr>
          <p:cNvSpPr/>
          <p:nvPr/>
        </p:nvSpPr>
        <p:spPr>
          <a:xfrm>
            <a:off x="8455819" y="3237231"/>
            <a:ext cx="647700" cy="4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DCA020B-DC48-AEE9-AF94-C0A72C77D984}"/>
              </a:ext>
            </a:extLst>
          </p:cNvPr>
          <p:cNvSpPr/>
          <p:nvPr/>
        </p:nvSpPr>
        <p:spPr>
          <a:xfrm>
            <a:off x="8455819" y="3363976"/>
            <a:ext cx="324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16ED216-43BB-01D4-AFA0-4CBB8FBA69F3}"/>
              </a:ext>
            </a:extLst>
          </p:cNvPr>
          <p:cNvSpPr/>
          <p:nvPr/>
        </p:nvSpPr>
        <p:spPr>
          <a:xfrm>
            <a:off x="8769956" y="3379676"/>
            <a:ext cx="216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FA1C352-964B-87D3-29F2-8CCBDBB39FDD}"/>
              </a:ext>
            </a:extLst>
          </p:cNvPr>
          <p:cNvSpPr/>
          <p:nvPr/>
        </p:nvSpPr>
        <p:spPr>
          <a:xfrm>
            <a:off x="8809872" y="3364387"/>
            <a:ext cx="216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32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Gerader Verbinder 4100">
            <a:extLst>
              <a:ext uri="{FF2B5EF4-FFF2-40B4-BE49-F238E27FC236}">
                <a16:creationId xmlns:a16="http://schemas.microsoft.com/office/drawing/2014/main" id="{900C3A58-1576-793D-AD1A-D2448C9483CB}"/>
              </a:ext>
            </a:extLst>
          </p:cNvPr>
          <p:cNvCxnSpPr>
            <a:cxnSpLocks/>
            <a:stCxn id="4121" idx="0"/>
            <a:endCxn id="7" idx="0"/>
          </p:cNvCxnSpPr>
          <p:nvPr/>
        </p:nvCxnSpPr>
        <p:spPr>
          <a:xfrm flipH="1" flipV="1">
            <a:off x="8319930" y="1983124"/>
            <a:ext cx="1212972" cy="88880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Gerader Verbinder 4107">
            <a:extLst>
              <a:ext uri="{FF2B5EF4-FFF2-40B4-BE49-F238E27FC236}">
                <a16:creationId xmlns:a16="http://schemas.microsoft.com/office/drawing/2014/main" id="{9CEB76E4-F7F0-D9C1-A43E-F04BF1A56FED}"/>
              </a:ext>
            </a:extLst>
          </p:cNvPr>
          <p:cNvCxnSpPr>
            <a:cxnSpLocks/>
            <a:stCxn id="10" idx="6"/>
            <a:endCxn id="55" idx="0"/>
          </p:cNvCxnSpPr>
          <p:nvPr/>
        </p:nvCxnSpPr>
        <p:spPr>
          <a:xfrm flipV="1">
            <a:off x="8487637" y="3032868"/>
            <a:ext cx="2251453" cy="197655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Gerader Verbinder 4104">
            <a:extLst>
              <a:ext uri="{FF2B5EF4-FFF2-40B4-BE49-F238E27FC236}">
                <a16:creationId xmlns:a16="http://schemas.microsoft.com/office/drawing/2014/main" id="{954E4615-3DF9-512E-644D-7942DD5B96DE}"/>
              </a:ext>
            </a:extLst>
          </p:cNvPr>
          <p:cNvCxnSpPr>
            <a:cxnSpLocks/>
            <a:stCxn id="10" idx="7"/>
            <a:endCxn id="61" idx="0"/>
          </p:cNvCxnSpPr>
          <p:nvPr/>
        </p:nvCxnSpPr>
        <p:spPr>
          <a:xfrm flipV="1">
            <a:off x="8443352" y="3546640"/>
            <a:ext cx="1089550" cy="1355669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2" name="Gerader Verbinder 4141">
            <a:extLst>
              <a:ext uri="{FF2B5EF4-FFF2-40B4-BE49-F238E27FC236}">
                <a16:creationId xmlns:a16="http://schemas.microsoft.com/office/drawing/2014/main" id="{78F82B72-607D-77FA-7A94-BB728194E403}"/>
              </a:ext>
            </a:extLst>
          </p:cNvPr>
          <p:cNvCxnSpPr>
            <a:cxnSpLocks/>
            <a:stCxn id="10" idx="2"/>
            <a:endCxn id="52" idx="0"/>
          </p:cNvCxnSpPr>
          <p:nvPr/>
        </p:nvCxnSpPr>
        <p:spPr>
          <a:xfrm flipH="1" flipV="1">
            <a:off x="5886019" y="3042391"/>
            <a:ext cx="2299218" cy="196702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>
            <a:extLst>
              <a:ext uri="{FF2B5EF4-FFF2-40B4-BE49-F238E27FC236}">
                <a16:creationId xmlns:a16="http://schemas.microsoft.com/office/drawing/2014/main" id="{2C4C8432-FABE-77AE-120D-EF7E135F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4.2 Deklaratives Aufgabentyp-Autorentool</a:t>
            </a:r>
            <a:br>
              <a:rPr lang="de-DE" dirty="0"/>
            </a:b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0953229-902E-4120-A87D-38C6542E7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1"/>
          <a:stretch/>
        </p:blipFill>
        <p:spPr>
          <a:xfrm>
            <a:off x="2114796" y="2217456"/>
            <a:ext cx="2347725" cy="394060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282C955-16BD-83A8-2486-8973F975E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2" y="2217457"/>
            <a:ext cx="1893892" cy="3940606"/>
          </a:xfrm>
          <a:prstGeom prst="rect">
            <a:avLst/>
          </a:prstGeom>
        </p:spPr>
      </p:pic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FD65D7C-6111-407C-2F4A-20DDCEB34A6F}"/>
              </a:ext>
            </a:extLst>
          </p:cNvPr>
          <p:cNvGrpSpPr/>
          <p:nvPr/>
        </p:nvGrpSpPr>
        <p:grpSpPr>
          <a:xfrm>
            <a:off x="398700" y="1172020"/>
            <a:ext cx="4112461" cy="720000"/>
            <a:chOff x="1089045" y="1588114"/>
            <a:chExt cx="4112461" cy="720000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C947DB4-283F-7E2E-FBBC-A3EA798A0ABB}"/>
                </a:ext>
              </a:extLst>
            </p:cNvPr>
            <p:cNvGrpSpPr/>
            <p:nvPr/>
          </p:nvGrpSpPr>
          <p:grpSpPr>
            <a:xfrm>
              <a:off x="1533727" y="1588114"/>
              <a:ext cx="720000" cy="720000"/>
              <a:chOff x="2292485" y="1585809"/>
              <a:chExt cx="720000" cy="720000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DEF8B27-4E19-FE58-6F9C-1F36D3B72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A518178B-0DEE-1B89-B02C-551A1E4CB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F650D821-936D-08A7-1DB7-36A0FF20A7A8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48C830EE-1A67-E45A-9C14-67CE0A00E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>
                  <a:extLst>
                    <a:ext uri="{FF2B5EF4-FFF2-40B4-BE49-F238E27FC236}">
                      <a16:creationId xmlns:a16="http://schemas.microsoft.com/office/drawing/2014/main" id="{7EE388D6-BEC3-7299-B5B5-288654691A3C}"/>
                    </a:ext>
                  </a:extLst>
                </p:cNvPr>
                <p:cNvCxnSpPr>
                  <a:cxnSpLocks/>
                  <a:stCxn id="24" idx="0"/>
                  <a:endCxn id="24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r Verbinder 26">
                  <a:extLst>
                    <a:ext uri="{FF2B5EF4-FFF2-40B4-BE49-F238E27FC236}">
                      <a16:creationId xmlns:a16="http://schemas.microsoft.com/office/drawing/2014/main" id="{15A5FEF3-76CC-C9AF-0B52-F52FCDE34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r Verbinder 27">
                  <a:extLst>
                    <a:ext uri="{FF2B5EF4-FFF2-40B4-BE49-F238E27FC236}">
                      <a16:creationId xmlns:a16="http://schemas.microsoft.com/office/drawing/2014/main" id="{78023F27-FE95-9373-2230-7F829BC2087D}"/>
                    </a:ext>
                  </a:extLst>
                </p:cNvPr>
                <p:cNvCxnSpPr>
                  <a:cxnSpLocks/>
                  <a:stCxn id="24" idx="1"/>
                  <a:endCxn id="24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B65893EE-0A47-07AD-7B1B-BDC7BE04B79F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10964C77-EAD3-75F0-B82B-6F8E9FBB7C6D}"/>
                </a:ext>
              </a:extLst>
            </p:cNvPr>
            <p:cNvGrpSpPr/>
            <p:nvPr/>
          </p:nvGrpSpPr>
          <p:grpSpPr>
            <a:xfrm>
              <a:off x="2712319" y="1588114"/>
              <a:ext cx="720000" cy="720000"/>
              <a:chOff x="2292485" y="1585809"/>
              <a:chExt cx="720000" cy="720000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C0A42727-48A7-8FA8-FFF5-CCFDD0BEB1B5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34" name="Gerader Verbinder 33">
                  <a:extLst>
                    <a:ext uri="{FF2B5EF4-FFF2-40B4-BE49-F238E27FC236}">
                      <a16:creationId xmlns:a16="http://schemas.microsoft.com/office/drawing/2014/main" id="{771BEEC2-AA19-C85B-1403-0C78E9BA8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r Verbinder 34">
                  <a:extLst>
                    <a:ext uri="{FF2B5EF4-FFF2-40B4-BE49-F238E27FC236}">
                      <a16:creationId xmlns:a16="http://schemas.microsoft.com/office/drawing/2014/main" id="{0F428AC3-8FE2-0B9C-0614-2203A1EDF41E}"/>
                    </a:ext>
                  </a:extLst>
                </p:cNvPr>
                <p:cNvCxnSpPr>
                  <a:cxnSpLocks/>
                  <a:stCxn id="33" idx="0"/>
                  <a:endCxn id="33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r Verbinder 35">
                  <a:extLst>
                    <a:ext uri="{FF2B5EF4-FFF2-40B4-BE49-F238E27FC236}">
                      <a16:creationId xmlns:a16="http://schemas.microsoft.com/office/drawing/2014/main" id="{E32B9166-B2CA-7852-B28B-3AACFE11D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>
                  <a:extLst>
                    <a:ext uri="{FF2B5EF4-FFF2-40B4-BE49-F238E27FC236}">
                      <a16:creationId xmlns:a16="http://schemas.microsoft.com/office/drawing/2014/main" id="{97D3C27B-A357-B949-641F-84ECAD922412}"/>
                    </a:ext>
                  </a:extLst>
                </p:cNvPr>
                <p:cNvCxnSpPr>
                  <a:cxnSpLocks/>
                  <a:stCxn id="33" idx="1"/>
                  <a:endCxn id="33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2235952C-687B-09F4-2B24-F7D45B514E4A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Ansicht 1</a:t>
                  </a:r>
                </a:p>
              </p:txBody>
            </p:sp>
          </p:grp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DAF48624-90B1-F57B-AA39-55B414B1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EB124886-558D-3A9B-53E2-CCAE74315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70CDB7A6-10B2-9D16-A809-FD93B9F0D648}"/>
                </a:ext>
              </a:extLst>
            </p:cNvPr>
            <p:cNvGrpSpPr/>
            <p:nvPr/>
          </p:nvGrpSpPr>
          <p:grpSpPr>
            <a:xfrm>
              <a:off x="3890911" y="1588114"/>
              <a:ext cx="720000" cy="720000"/>
              <a:chOff x="2292485" y="1585809"/>
              <a:chExt cx="720000" cy="720000"/>
            </a:xfrm>
          </p:grpSpPr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F233DE72-6F2E-D6A6-056D-7D35BA1CE115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43" name="Gerader Verbinder 42">
                  <a:extLst>
                    <a:ext uri="{FF2B5EF4-FFF2-40B4-BE49-F238E27FC236}">
                      <a16:creationId xmlns:a16="http://schemas.microsoft.com/office/drawing/2014/main" id="{2C7CCE10-DB0B-43C2-43D8-D0EA6125A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r Verbinder 43">
                  <a:extLst>
                    <a:ext uri="{FF2B5EF4-FFF2-40B4-BE49-F238E27FC236}">
                      <a16:creationId xmlns:a16="http://schemas.microsoft.com/office/drawing/2014/main" id="{51DCFCAB-F4C3-CD85-B05E-AC08DA35EF70}"/>
                    </a:ext>
                  </a:extLst>
                </p:cNvPr>
                <p:cNvCxnSpPr>
                  <a:cxnSpLocks/>
                  <a:stCxn id="42" idx="0"/>
                  <a:endCxn id="42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r Verbinder 44">
                  <a:extLst>
                    <a:ext uri="{FF2B5EF4-FFF2-40B4-BE49-F238E27FC236}">
                      <a16:creationId xmlns:a16="http://schemas.microsoft.com/office/drawing/2014/main" id="{3A191CA1-308E-534A-5DA6-EFB42BCE6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Gerader Verbinder 45">
                  <a:extLst>
                    <a:ext uri="{FF2B5EF4-FFF2-40B4-BE49-F238E27FC236}">
                      <a16:creationId xmlns:a16="http://schemas.microsoft.com/office/drawing/2014/main" id="{9375FE2F-6DBC-1365-CFCD-4C6343C7AE2C}"/>
                    </a:ext>
                  </a:extLst>
                </p:cNvPr>
                <p:cNvCxnSpPr>
                  <a:cxnSpLocks/>
                  <a:stCxn id="42" idx="1"/>
                  <a:endCxn id="42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0FE17AD7-7626-5A9F-EDC0-0F3E06596EA7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Ansicht 1</a:t>
                  </a:r>
                </a:p>
              </p:txBody>
            </p:sp>
          </p:grp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AF719B70-C63B-6A23-0EFE-B7EB32DD9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02DCF0C9-4BFA-166D-C345-B4426ABF22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3733C429-4E07-BD4B-DE39-430F746A7119}"/>
                </a:ext>
              </a:extLst>
            </p:cNvPr>
            <p:cNvCxnSpPr>
              <a:cxnSpLocks/>
              <a:stCxn id="33" idx="3"/>
              <a:endCxn id="42" idx="1"/>
            </p:cNvCxnSpPr>
            <p:nvPr/>
          </p:nvCxnSpPr>
          <p:spPr>
            <a:xfrm>
              <a:off x="3432319" y="1948114"/>
              <a:ext cx="458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A7F64011-B110-6EDD-7A7F-A5ECF0777F68}"/>
                </a:ext>
              </a:extLst>
            </p:cNvPr>
            <p:cNvCxnSpPr>
              <a:cxnSpLocks/>
              <a:stCxn id="24" idx="3"/>
              <a:endCxn id="33" idx="1"/>
            </p:cNvCxnSpPr>
            <p:nvPr/>
          </p:nvCxnSpPr>
          <p:spPr>
            <a:xfrm>
              <a:off x="2253727" y="1948114"/>
              <a:ext cx="458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95E94C8B-1300-F746-ABA1-B274BFCFE2F0}"/>
                </a:ext>
              </a:extLst>
            </p:cNvPr>
            <p:cNvSpPr txBox="1"/>
            <p:nvPr/>
          </p:nvSpPr>
          <p:spPr>
            <a:xfrm>
              <a:off x="4786008" y="17023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…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E2B4A04-391C-4D0B-3C6E-4CDD3DEABE3A}"/>
                </a:ext>
              </a:extLst>
            </p:cNvPr>
            <p:cNvSpPr txBox="1"/>
            <p:nvPr/>
          </p:nvSpPr>
          <p:spPr>
            <a:xfrm>
              <a:off x="1089045" y="17023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…</a:t>
              </a:r>
            </a:p>
          </p:txBody>
        </p:sp>
      </p:grpSp>
      <p:sp>
        <p:nvSpPr>
          <p:cNvPr id="1067" name="Inhaltsplatzhalter 1">
            <a:extLst>
              <a:ext uri="{FF2B5EF4-FFF2-40B4-BE49-F238E27FC236}">
                <a16:creationId xmlns:a16="http://schemas.microsoft.com/office/drawing/2014/main" id="{7ECDF9AC-47BA-EBF0-F2F4-CC3D9A7959BF}"/>
              </a:ext>
            </a:extLst>
          </p:cNvPr>
          <p:cNvSpPr txBox="1">
            <a:spLocks/>
          </p:cNvSpPr>
          <p:nvPr/>
        </p:nvSpPr>
        <p:spPr>
          <a:xfrm>
            <a:off x="2189007" y="746444"/>
            <a:ext cx="877218" cy="48506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/>
              <a:t>UI</a:t>
            </a:r>
          </a:p>
          <a:p>
            <a:pPr marL="0" indent="0">
              <a:buNone/>
            </a:pPr>
            <a:endParaRPr lang="de-DE" sz="2400" b="1" dirty="0"/>
          </a:p>
        </p:txBody>
      </p:sp>
      <p:sp>
        <p:nvSpPr>
          <p:cNvPr id="1116" name="Inhaltsplatzhalter 1">
            <a:extLst>
              <a:ext uri="{FF2B5EF4-FFF2-40B4-BE49-F238E27FC236}">
                <a16:creationId xmlns:a16="http://schemas.microsoft.com/office/drawing/2014/main" id="{F7E40E75-1028-7427-A5D7-0766E5744E77}"/>
              </a:ext>
            </a:extLst>
          </p:cNvPr>
          <p:cNvSpPr txBox="1">
            <a:spLocks/>
          </p:cNvSpPr>
          <p:nvPr/>
        </p:nvSpPr>
        <p:spPr>
          <a:xfrm>
            <a:off x="7112216" y="741856"/>
            <a:ext cx="3317497" cy="40580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/>
              <a:t>Aufgabengenerator</a:t>
            </a:r>
          </a:p>
        </p:txBody>
      </p:sp>
      <p:cxnSp>
        <p:nvCxnSpPr>
          <p:cNvPr id="1123" name="Gerader Verbinder 1122">
            <a:extLst>
              <a:ext uri="{FF2B5EF4-FFF2-40B4-BE49-F238E27FC236}">
                <a16:creationId xmlns:a16="http://schemas.microsoft.com/office/drawing/2014/main" id="{9D386186-CBA2-BA67-C813-E94B898525D1}"/>
              </a:ext>
            </a:extLst>
          </p:cNvPr>
          <p:cNvCxnSpPr>
            <a:cxnSpLocks/>
          </p:cNvCxnSpPr>
          <p:nvPr/>
        </p:nvCxnSpPr>
        <p:spPr>
          <a:xfrm>
            <a:off x="2020910" y="1723891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Gerader Verbinder 1123">
            <a:extLst>
              <a:ext uri="{FF2B5EF4-FFF2-40B4-BE49-F238E27FC236}">
                <a16:creationId xmlns:a16="http://schemas.microsoft.com/office/drawing/2014/main" id="{682F61F3-2502-E8A5-ACF2-10661BFB5804}"/>
              </a:ext>
            </a:extLst>
          </p:cNvPr>
          <p:cNvCxnSpPr>
            <a:cxnSpLocks/>
          </p:cNvCxnSpPr>
          <p:nvPr/>
        </p:nvCxnSpPr>
        <p:spPr>
          <a:xfrm>
            <a:off x="2020910" y="1344512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Gerader Verbinder 1124">
            <a:extLst>
              <a:ext uri="{FF2B5EF4-FFF2-40B4-BE49-F238E27FC236}">
                <a16:creationId xmlns:a16="http://schemas.microsoft.com/office/drawing/2014/main" id="{4E14534D-C8E5-631D-708A-387886ABCEC2}"/>
              </a:ext>
            </a:extLst>
          </p:cNvPr>
          <p:cNvCxnSpPr>
            <a:cxnSpLocks/>
          </p:cNvCxnSpPr>
          <p:nvPr/>
        </p:nvCxnSpPr>
        <p:spPr>
          <a:xfrm>
            <a:off x="2189521" y="119209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Gerader Verbinder 1125">
            <a:extLst>
              <a:ext uri="{FF2B5EF4-FFF2-40B4-BE49-F238E27FC236}">
                <a16:creationId xmlns:a16="http://schemas.microsoft.com/office/drawing/2014/main" id="{B9F89CB1-FCE8-BB45-7152-CC1C05EE856B}"/>
              </a:ext>
            </a:extLst>
          </p:cNvPr>
          <p:cNvCxnSpPr>
            <a:cxnSpLocks/>
          </p:cNvCxnSpPr>
          <p:nvPr/>
        </p:nvCxnSpPr>
        <p:spPr>
          <a:xfrm>
            <a:off x="2380910" y="1172580"/>
            <a:ext cx="0" cy="720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Gerader Verbinder 1126">
            <a:extLst>
              <a:ext uri="{FF2B5EF4-FFF2-40B4-BE49-F238E27FC236}">
                <a16:creationId xmlns:a16="http://schemas.microsoft.com/office/drawing/2014/main" id="{6F33F324-10C0-960E-FBE9-151DDAE8F368}"/>
              </a:ext>
            </a:extLst>
          </p:cNvPr>
          <p:cNvCxnSpPr>
            <a:cxnSpLocks/>
          </p:cNvCxnSpPr>
          <p:nvPr/>
        </p:nvCxnSpPr>
        <p:spPr>
          <a:xfrm>
            <a:off x="2575386" y="119209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Gerader Verbinder 1127">
            <a:extLst>
              <a:ext uri="{FF2B5EF4-FFF2-40B4-BE49-F238E27FC236}">
                <a16:creationId xmlns:a16="http://schemas.microsoft.com/office/drawing/2014/main" id="{9FC31B97-16F8-E57B-5EAA-7376098DB7AC}"/>
              </a:ext>
            </a:extLst>
          </p:cNvPr>
          <p:cNvCxnSpPr>
            <a:cxnSpLocks/>
          </p:cNvCxnSpPr>
          <p:nvPr/>
        </p:nvCxnSpPr>
        <p:spPr>
          <a:xfrm>
            <a:off x="2020910" y="1532580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Gerader Verbinder 1128">
            <a:extLst>
              <a:ext uri="{FF2B5EF4-FFF2-40B4-BE49-F238E27FC236}">
                <a16:creationId xmlns:a16="http://schemas.microsoft.com/office/drawing/2014/main" id="{AA4563A6-41F4-680A-93AA-68E7FD1C0DB1}"/>
              </a:ext>
            </a:extLst>
          </p:cNvPr>
          <p:cNvCxnSpPr>
            <a:cxnSpLocks/>
          </p:cNvCxnSpPr>
          <p:nvPr/>
        </p:nvCxnSpPr>
        <p:spPr>
          <a:xfrm>
            <a:off x="3200566" y="1723331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Gerader Verbinder 1129">
            <a:extLst>
              <a:ext uri="{FF2B5EF4-FFF2-40B4-BE49-F238E27FC236}">
                <a16:creationId xmlns:a16="http://schemas.microsoft.com/office/drawing/2014/main" id="{BD1BB9B6-40B2-2BA9-C6C2-C9CF68817DE7}"/>
              </a:ext>
            </a:extLst>
          </p:cNvPr>
          <p:cNvCxnSpPr>
            <a:cxnSpLocks/>
          </p:cNvCxnSpPr>
          <p:nvPr/>
        </p:nvCxnSpPr>
        <p:spPr>
          <a:xfrm>
            <a:off x="3200566" y="1343952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Gerader Verbinder 1130">
            <a:extLst>
              <a:ext uri="{FF2B5EF4-FFF2-40B4-BE49-F238E27FC236}">
                <a16:creationId xmlns:a16="http://schemas.microsoft.com/office/drawing/2014/main" id="{4BE9A103-8A4E-346A-1654-785C323FDD51}"/>
              </a:ext>
            </a:extLst>
          </p:cNvPr>
          <p:cNvCxnSpPr>
            <a:cxnSpLocks/>
          </p:cNvCxnSpPr>
          <p:nvPr/>
        </p:nvCxnSpPr>
        <p:spPr>
          <a:xfrm>
            <a:off x="3369177" y="119153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Gerader Verbinder 1131">
            <a:extLst>
              <a:ext uri="{FF2B5EF4-FFF2-40B4-BE49-F238E27FC236}">
                <a16:creationId xmlns:a16="http://schemas.microsoft.com/office/drawing/2014/main" id="{FDCF322E-158B-2615-8B8E-CE2954845FE0}"/>
              </a:ext>
            </a:extLst>
          </p:cNvPr>
          <p:cNvCxnSpPr>
            <a:cxnSpLocks/>
          </p:cNvCxnSpPr>
          <p:nvPr/>
        </p:nvCxnSpPr>
        <p:spPr>
          <a:xfrm>
            <a:off x="3560566" y="1172020"/>
            <a:ext cx="0" cy="720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Gerader Verbinder 1132">
            <a:extLst>
              <a:ext uri="{FF2B5EF4-FFF2-40B4-BE49-F238E27FC236}">
                <a16:creationId xmlns:a16="http://schemas.microsoft.com/office/drawing/2014/main" id="{B3F20BAA-8F19-652D-EF73-858F1C1B286C}"/>
              </a:ext>
            </a:extLst>
          </p:cNvPr>
          <p:cNvCxnSpPr>
            <a:cxnSpLocks/>
          </p:cNvCxnSpPr>
          <p:nvPr/>
        </p:nvCxnSpPr>
        <p:spPr>
          <a:xfrm>
            <a:off x="3755042" y="119153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Gerader Verbinder 1133">
            <a:extLst>
              <a:ext uri="{FF2B5EF4-FFF2-40B4-BE49-F238E27FC236}">
                <a16:creationId xmlns:a16="http://schemas.microsoft.com/office/drawing/2014/main" id="{904B79E1-CC3C-1574-9DE8-6FA542EC02B8}"/>
              </a:ext>
            </a:extLst>
          </p:cNvPr>
          <p:cNvCxnSpPr>
            <a:cxnSpLocks/>
          </p:cNvCxnSpPr>
          <p:nvPr/>
        </p:nvCxnSpPr>
        <p:spPr>
          <a:xfrm>
            <a:off x="3200566" y="1532020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5" name="Rechteck 1134">
            <a:extLst>
              <a:ext uri="{FF2B5EF4-FFF2-40B4-BE49-F238E27FC236}">
                <a16:creationId xmlns:a16="http://schemas.microsoft.com/office/drawing/2014/main" id="{C277AFC0-C2C6-4370-DD8E-1B34FBADB087}"/>
              </a:ext>
            </a:extLst>
          </p:cNvPr>
          <p:cNvSpPr/>
          <p:nvPr/>
        </p:nvSpPr>
        <p:spPr>
          <a:xfrm>
            <a:off x="3197401" y="1172020"/>
            <a:ext cx="720000" cy="720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6" name="Rechteck 1135">
            <a:extLst>
              <a:ext uri="{FF2B5EF4-FFF2-40B4-BE49-F238E27FC236}">
                <a16:creationId xmlns:a16="http://schemas.microsoft.com/office/drawing/2014/main" id="{634E4EB5-8706-71B9-B64C-E39E8BA00624}"/>
              </a:ext>
            </a:extLst>
          </p:cNvPr>
          <p:cNvSpPr/>
          <p:nvPr/>
        </p:nvSpPr>
        <p:spPr>
          <a:xfrm>
            <a:off x="2024138" y="1172020"/>
            <a:ext cx="720000" cy="720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6" name="Picture 2" descr="Lupe - Kostenlose werkzeuge und utensilien Icons">
            <a:extLst>
              <a:ext uri="{FF2B5EF4-FFF2-40B4-BE49-F238E27FC236}">
                <a16:creationId xmlns:a16="http://schemas.microsoft.com/office/drawing/2014/main" id="{2541CFE7-5E8B-62A9-BCEA-A0646154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702" y="1611751"/>
            <a:ext cx="598768" cy="59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15BD0D5-1581-0DCF-EAED-78BE75EB74E9}"/>
              </a:ext>
            </a:extLst>
          </p:cNvPr>
          <p:cNvGrpSpPr/>
          <p:nvPr/>
        </p:nvGrpSpPr>
        <p:grpSpPr>
          <a:xfrm>
            <a:off x="6938873" y="4857943"/>
            <a:ext cx="2782579" cy="1196038"/>
            <a:chOff x="374507" y="1591048"/>
            <a:chExt cx="3456000" cy="14212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8393449-14D5-11CC-0B4F-37D3C76BEEEE}"/>
                </a:ext>
              </a:extLst>
            </p:cNvPr>
            <p:cNvSpPr/>
            <p:nvPr/>
          </p:nvSpPr>
          <p:spPr>
            <a:xfrm>
              <a:off x="374507" y="1771048"/>
              <a:ext cx="3456000" cy="1241273"/>
            </a:xfrm>
            <a:prstGeom prst="rect">
              <a:avLst/>
            </a:prstGeom>
            <a:solidFill>
              <a:srgbClr val="E8EDF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E99D5F9-1BFA-D3D5-AF70-9F18015C26A4}"/>
                </a:ext>
              </a:extLst>
            </p:cNvPr>
            <p:cNvSpPr/>
            <p:nvPr/>
          </p:nvSpPr>
          <p:spPr>
            <a:xfrm>
              <a:off x="374507" y="2077831"/>
              <a:ext cx="3456000" cy="6263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Aufgabengenerator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5B28818-32A5-3F84-9FF6-22F0A9298EBD}"/>
                </a:ext>
              </a:extLst>
            </p:cNvPr>
            <p:cNvSpPr/>
            <p:nvPr/>
          </p:nvSpPr>
          <p:spPr>
            <a:xfrm>
              <a:off x="1922508" y="1591048"/>
              <a:ext cx="375585" cy="360000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</p:grpSp>
      <p:grpSp>
        <p:nvGrpSpPr>
          <p:cNvPr id="4116" name="Gruppieren 4115">
            <a:extLst>
              <a:ext uri="{FF2B5EF4-FFF2-40B4-BE49-F238E27FC236}">
                <a16:creationId xmlns:a16="http://schemas.microsoft.com/office/drawing/2014/main" id="{57761012-8628-1DA2-B0AC-9F1486577D1A}"/>
              </a:ext>
            </a:extLst>
          </p:cNvPr>
          <p:cNvGrpSpPr/>
          <p:nvPr/>
        </p:nvGrpSpPr>
        <p:grpSpPr>
          <a:xfrm>
            <a:off x="4690838" y="2331101"/>
            <a:ext cx="2480166" cy="711290"/>
            <a:chOff x="4690838" y="2121551"/>
            <a:chExt cx="2480166" cy="711290"/>
          </a:xfrm>
        </p:grpSpPr>
        <p:sp>
          <p:nvSpPr>
            <p:cNvPr id="4114" name="Freihandform: Form 4113">
              <a:extLst>
                <a:ext uri="{FF2B5EF4-FFF2-40B4-BE49-F238E27FC236}">
                  <a16:creationId xmlns:a16="http://schemas.microsoft.com/office/drawing/2014/main" id="{7DBCDC4F-B989-1FE4-9F54-82F546DD4A76}"/>
                </a:ext>
              </a:extLst>
            </p:cNvPr>
            <p:cNvSpPr/>
            <p:nvPr/>
          </p:nvSpPr>
          <p:spPr>
            <a:xfrm>
              <a:off x="5526019" y="2121551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97429900-56D6-8D8C-5938-83C4A9A5777F}"/>
                </a:ext>
              </a:extLst>
            </p:cNvPr>
            <p:cNvGrpSpPr/>
            <p:nvPr/>
          </p:nvGrpSpPr>
          <p:grpSpPr>
            <a:xfrm>
              <a:off x="4690838" y="2318953"/>
              <a:ext cx="2480166" cy="513888"/>
              <a:chOff x="6830110" y="1698170"/>
              <a:chExt cx="2480166" cy="513888"/>
            </a:xfrm>
          </p:grpSpPr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D5FA949C-96D7-2232-C505-299B6FE3C9C4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87EAB8FE-DF58-03EF-461A-FDBA647602DE}"/>
                  </a:ext>
                </a:extLst>
              </p:cNvPr>
              <p:cNvSpPr txBox="1"/>
              <p:nvPr/>
            </p:nvSpPr>
            <p:spPr>
              <a:xfrm>
                <a:off x="6830110" y="1698170"/>
                <a:ext cx="2480166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err="1"/>
                  <a:t>Aufgabenartefaktgenerator</a:t>
                </a:r>
                <a:endParaRPr lang="de-DE" sz="1400" b="1" dirty="0"/>
              </a:p>
            </p:txBody>
          </p:sp>
        </p:grpSp>
      </p:grpSp>
      <p:grpSp>
        <p:nvGrpSpPr>
          <p:cNvPr id="4128" name="Gruppieren 4127">
            <a:extLst>
              <a:ext uri="{FF2B5EF4-FFF2-40B4-BE49-F238E27FC236}">
                <a16:creationId xmlns:a16="http://schemas.microsoft.com/office/drawing/2014/main" id="{32C0DD4C-29B4-E173-B842-07F414379A04}"/>
              </a:ext>
            </a:extLst>
          </p:cNvPr>
          <p:cNvGrpSpPr/>
          <p:nvPr/>
        </p:nvGrpSpPr>
        <p:grpSpPr>
          <a:xfrm>
            <a:off x="9324279" y="2312706"/>
            <a:ext cx="2829621" cy="720162"/>
            <a:chOff x="9324279" y="2312706"/>
            <a:chExt cx="2829621" cy="720162"/>
          </a:xfrm>
        </p:grpSpPr>
        <p:sp>
          <p:nvSpPr>
            <p:cNvPr id="4127" name="Freihandform: Form 4126">
              <a:extLst>
                <a:ext uri="{FF2B5EF4-FFF2-40B4-BE49-F238E27FC236}">
                  <a16:creationId xmlns:a16="http://schemas.microsoft.com/office/drawing/2014/main" id="{A36C132C-E027-CE03-75E6-03B869177D6F}"/>
                </a:ext>
              </a:extLst>
            </p:cNvPr>
            <p:cNvSpPr/>
            <p:nvPr/>
          </p:nvSpPr>
          <p:spPr>
            <a:xfrm>
              <a:off x="10388615" y="2312706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55488BA3-9D8E-2523-92EC-6485FB520412}"/>
                </a:ext>
              </a:extLst>
            </p:cNvPr>
            <p:cNvGrpSpPr/>
            <p:nvPr/>
          </p:nvGrpSpPr>
          <p:grpSpPr>
            <a:xfrm>
              <a:off x="9324279" y="2518978"/>
              <a:ext cx="2829621" cy="513890"/>
              <a:chOff x="6610480" y="1698168"/>
              <a:chExt cx="2829621" cy="513890"/>
            </a:xfrm>
          </p:grpSpPr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A8E5B065-9526-1C50-5FF0-44E16B7A923B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CCB21F0B-3208-4532-AEF4-A256A9761BBD}"/>
                  </a:ext>
                </a:extLst>
              </p:cNvPr>
              <p:cNvSpPr txBox="1"/>
              <p:nvPr/>
            </p:nvSpPr>
            <p:spPr>
              <a:xfrm>
                <a:off x="6610480" y="1698168"/>
                <a:ext cx="2829621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err="1"/>
                  <a:t>Aufgabenartefakttransformator</a:t>
                </a:r>
                <a:endParaRPr lang="de-DE" sz="1400" b="1" dirty="0"/>
              </a:p>
            </p:txBody>
          </p:sp>
        </p:grpSp>
      </p:grpSp>
      <p:grpSp>
        <p:nvGrpSpPr>
          <p:cNvPr id="4118" name="Gruppieren 4117">
            <a:extLst>
              <a:ext uri="{FF2B5EF4-FFF2-40B4-BE49-F238E27FC236}">
                <a16:creationId xmlns:a16="http://schemas.microsoft.com/office/drawing/2014/main" id="{C4300485-21E6-ACBD-4A6D-46BD03018221}"/>
              </a:ext>
            </a:extLst>
          </p:cNvPr>
          <p:cNvGrpSpPr/>
          <p:nvPr/>
        </p:nvGrpSpPr>
        <p:grpSpPr>
          <a:xfrm>
            <a:off x="6235213" y="2900309"/>
            <a:ext cx="1754006" cy="659114"/>
            <a:chOff x="6235213" y="2614559"/>
            <a:chExt cx="1754006" cy="659114"/>
          </a:xfrm>
        </p:grpSpPr>
        <p:sp>
          <p:nvSpPr>
            <p:cNvPr id="4115" name="Freihandform: Form 4114">
              <a:extLst>
                <a:ext uri="{FF2B5EF4-FFF2-40B4-BE49-F238E27FC236}">
                  <a16:creationId xmlns:a16="http://schemas.microsoft.com/office/drawing/2014/main" id="{C08C59FB-297C-E060-D144-AC25A330FDEB}"/>
                </a:ext>
              </a:extLst>
            </p:cNvPr>
            <p:cNvSpPr/>
            <p:nvPr/>
          </p:nvSpPr>
          <p:spPr>
            <a:xfrm>
              <a:off x="6752216" y="2614559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5E20A20C-5FF5-9F94-73CA-32B847C581EF}"/>
                </a:ext>
              </a:extLst>
            </p:cNvPr>
            <p:cNvGrpSpPr/>
            <p:nvPr/>
          </p:nvGrpSpPr>
          <p:grpSpPr>
            <a:xfrm>
              <a:off x="6235213" y="2759783"/>
              <a:ext cx="1754006" cy="513890"/>
              <a:chOff x="7148288" y="1698168"/>
              <a:chExt cx="1754006" cy="513890"/>
            </a:xfrm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2819C1DB-EE80-DD14-6B57-76B54656BCEC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1E9E66AA-08D7-038F-EA18-78F3FB1825C0}"/>
                  </a:ext>
                </a:extLst>
              </p:cNvPr>
              <p:cNvSpPr txBox="1"/>
              <p:nvPr/>
            </p:nvSpPr>
            <p:spPr>
              <a:xfrm>
                <a:off x="7148288" y="1698168"/>
                <a:ext cx="1754006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Lösungsgenerator</a:t>
                </a:r>
              </a:p>
            </p:txBody>
          </p:sp>
        </p:grpSp>
      </p:grpSp>
      <p:grpSp>
        <p:nvGrpSpPr>
          <p:cNvPr id="4122" name="Gruppieren 4121">
            <a:extLst>
              <a:ext uri="{FF2B5EF4-FFF2-40B4-BE49-F238E27FC236}">
                <a16:creationId xmlns:a16="http://schemas.microsoft.com/office/drawing/2014/main" id="{7CC8B2AC-A7F0-D1AE-E9AB-32EF35EABE15}"/>
              </a:ext>
            </a:extLst>
          </p:cNvPr>
          <p:cNvGrpSpPr/>
          <p:nvPr/>
        </p:nvGrpSpPr>
        <p:grpSpPr>
          <a:xfrm>
            <a:off x="8689562" y="2871924"/>
            <a:ext cx="1686680" cy="674716"/>
            <a:chOff x="8689562" y="2586174"/>
            <a:chExt cx="1686680" cy="674716"/>
          </a:xfrm>
        </p:grpSpPr>
        <p:sp>
          <p:nvSpPr>
            <p:cNvPr id="4121" name="Freihandform: Form 4120">
              <a:extLst>
                <a:ext uri="{FF2B5EF4-FFF2-40B4-BE49-F238E27FC236}">
                  <a16:creationId xmlns:a16="http://schemas.microsoft.com/office/drawing/2014/main" id="{49CAB401-FCE8-10D7-25B1-42F93E30F7DA}"/>
                </a:ext>
              </a:extLst>
            </p:cNvPr>
            <p:cNvSpPr/>
            <p:nvPr/>
          </p:nvSpPr>
          <p:spPr>
            <a:xfrm>
              <a:off x="9172902" y="2586174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FC7DFFE3-3E89-BEEB-B33F-A7034AC4D3B2}"/>
                </a:ext>
              </a:extLst>
            </p:cNvPr>
            <p:cNvGrpSpPr/>
            <p:nvPr/>
          </p:nvGrpSpPr>
          <p:grpSpPr>
            <a:xfrm>
              <a:off x="8689562" y="2759783"/>
              <a:ext cx="1686680" cy="501107"/>
              <a:chOff x="7181951" y="1710951"/>
              <a:chExt cx="1686680" cy="501107"/>
            </a:xfrm>
          </p:grpSpPr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B39B38DC-EF37-AF29-738D-A0CA4A0D1DD4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58DC295C-95D5-D871-2E7F-3331D28C714C}"/>
                  </a:ext>
                </a:extLst>
              </p:cNvPr>
              <p:cNvSpPr txBox="1"/>
              <p:nvPr/>
            </p:nvSpPr>
            <p:spPr>
              <a:xfrm>
                <a:off x="7181951" y="1710951"/>
                <a:ext cx="1686680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Hinweisgenerator</a:t>
                </a:r>
              </a:p>
            </p:txBody>
          </p:sp>
        </p:grpSp>
      </p:grpSp>
      <p:grpSp>
        <p:nvGrpSpPr>
          <p:cNvPr id="4120" name="Gruppieren 4119">
            <a:extLst>
              <a:ext uri="{FF2B5EF4-FFF2-40B4-BE49-F238E27FC236}">
                <a16:creationId xmlns:a16="http://schemas.microsoft.com/office/drawing/2014/main" id="{338DACCB-48AE-CFE8-5CCD-3DE473CFC159}"/>
              </a:ext>
            </a:extLst>
          </p:cNvPr>
          <p:cNvGrpSpPr/>
          <p:nvPr/>
        </p:nvGrpSpPr>
        <p:grpSpPr>
          <a:xfrm>
            <a:off x="7358036" y="3302477"/>
            <a:ext cx="1952522" cy="720002"/>
            <a:chOff x="7358036" y="3016727"/>
            <a:chExt cx="1952522" cy="720002"/>
          </a:xfrm>
        </p:grpSpPr>
        <p:sp>
          <p:nvSpPr>
            <p:cNvPr id="4119" name="Freihandform: Form 4118">
              <a:extLst>
                <a:ext uri="{FF2B5EF4-FFF2-40B4-BE49-F238E27FC236}">
                  <a16:creationId xmlns:a16="http://schemas.microsoft.com/office/drawing/2014/main" id="{9F954AFF-3E1A-3D0C-CBF2-B24BD94C3F57}"/>
                </a:ext>
              </a:extLst>
            </p:cNvPr>
            <p:cNvSpPr/>
            <p:nvPr/>
          </p:nvSpPr>
          <p:spPr>
            <a:xfrm>
              <a:off x="7973247" y="3016727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7039D3FD-40D9-81D0-E576-5CE92AF8F6B2}"/>
                </a:ext>
              </a:extLst>
            </p:cNvPr>
            <p:cNvGrpSpPr/>
            <p:nvPr/>
          </p:nvGrpSpPr>
          <p:grpSpPr>
            <a:xfrm>
              <a:off x="7358036" y="3222839"/>
              <a:ext cx="1952522" cy="513890"/>
              <a:chOff x="7050080" y="1698168"/>
              <a:chExt cx="1952522" cy="513890"/>
            </a:xfrm>
          </p:grpSpPr>
          <p:sp>
            <p:nvSpPr>
              <p:cNvPr id="4096" name="Freihandform: Form 4095">
                <a:extLst>
                  <a:ext uri="{FF2B5EF4-FFF2-40B4-BE49-F238E27FC236}">
                    <a16:creationId xmlns:a16="http://schemas.microsoft.com/office/drawing/2014/main" id="{B5570905-6862-1D90-4BA4-0CC288275C19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4097" name="Textfeld 4096">
                <a:extLst>
                  <a:ext uri="{FF2B5EF4-FFF2-40B4-BE49-F238E27FC236}">
                    <a16:creationId xmlns:a16="http://schemas.microsoft.com/office/drawing/2014/main" id="{40029F91-C5FF-BC7A-C487-58EC2835B1C4}"/>
                  </a:ext>
                </a:extLst>
              </p:cNvPr>
              <p:cNvSpPr txBox="1"/>
              <p:nvPr/>
            </p:nvSpPr>
            <p:spPr>
              <a:xfrm>
                <a:off x="7050080" y="1698168"/>
                <a:ext cx="1952522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Validierungsfunktion</a:t>
                </a:r>
              </a:p>
            </p:txBody>
          </p:sp>
        </p:grpSp>
      </p:grpSp>
      <p:cxnSp>
        <p:nvCxnSpPr>
          <p:cNvPr id="4102" name="Gerader Verbinder 4101">
            <a:extLst>
              <a:ext uri="{FF2B5EF4-FFF2-40B4-BE49-F238E27FC236}">
                <a16:creationId xmlns:a16="http://schemas.microsoft.com/office/drawing/2014/main" id="{726C3456-1822-79C6-1930-EA4FA3274595}"/>
              </a:ext>
            </a:extLst>
          </p:cNvPr>
          <p:cNvCxnSpPr>
            <a:cxnSpLocks/>
            <a:stCxn id="10" idx="1"/>
            <a:endCxn id="58" idx="0"/>
          </p:cNvCxnSpPr>
          <p:nvPr/>
        </p:nvCxnSpPr>
        <p:spPr>
          <a:xfrm flipH="1" flipV="1">
            <a:off x="7112216" y="3559423"/>
            <a:ext cx="1117306" cy="1342886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" name="Gerader Verbinder 4110">
            <a:extLst>
              <a:ext uri="{FF2B5EF4-FFF2-40B4-BE49-F238E27FC236}">
                <a16:creationId xmlns:a16="http://schemas.microsoft.com/office/drawing/2014/main" id="{F7098513-4571-368E-152C-80748B914115}"/>
              </a:ext>
            </a:extLst>
          </p:cNvPr>
          <p:cNvCxnSpPr>
            <a:cxnSpLocks/>
            <a:stCxn id="10" idx="0"/>
            <a:endCxn id="4096" idx="0"/>
          </p:cNvCxnSpPr>
          <p:nvPr/>
        </p:nvCxnSpPr>
        <p:spPr>
          <a:xfrm flipH="1" flipV="1">
            <a:off x="8333247" y="4022479"/>
            <a:ext cx="3190" cy="835464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F39B965-BB04-7E9A-4E5B-7AB7CE5480AF}"/>
              </a:ext>
            </a:extLst>
          </p:cNvPr>
          <p:cNvGrpSpPr/>
          <p:nvPr/>
        </p:nvGrpSpPr>
        <p:grpSpPr>
          <a:xfrm>
            <a:off x="6534093" y="1299178"/>
            <a:ext cx="3788217" cy="683946"/>
            <a:chOff x="6544325" y="1589787"/>
            <a:chExt cx="3788217" cy="683946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BCBCF5B6-B713-EE59-E7E3-7469FECEFE80}"/>
                </a:ext>
              </a:extLst>
            </p:cNvPr>
            <p:cNvSpPr/>
            <p:nvPr/>
          </p:nvSpPr>
          <p:spPr>
            <a:xfrm rot="10800000">
              <a:off x="7790162" y="1733733"/>
              <a:ext cx="1080000" cy="54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31" name="Textfeld 4130">
              <a:extLst>
                <a:ext uri="{FF2B5EF4-FFF2-40B4-BE49-F238E27FC236}">
                  <a16:creationId xmlns:a16="http://schemas.microsoft.com/office/drawing/2014/main" id="{2F7A2BD4-6505-A6CA-121A-76A082B8F26D}"/>
                </a:ext>
              </a:extLst>
            </p:cNvPr>
            <p:cNvSpPr txBox="1"/>
            <p:nvPr/>
          </p:nvSpPr>
          <p:spPr>
            <a:xfrm>
              <a:off x="6544325" y="1589787"/>
              <a:ext cx="3788217" cy="369332"/>
            </a:xfrm>
            <a:prstGeom prst="rect">
              <a:avLst/>
            </a:prstGeom>
            <a:solidFill>
              <a:srgbClr val="E8EDF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Aufgabengeneratorkonfiguration</a:t>
              </a:r>
            </a:p>
          </p:txBody>
        </p:sp>
      </p:grpSp>
      <p:sp>
        <p:nvSpPr>
          <p:cNvPr id="4145" name="Textfeld 4144">
            <a:extLst>
              <a:ext uri="{FF2B5EF4-FFF2-40B4-BE49-F238E27FC236}">
                <a16:creationId xmlns:a16="http://schemas.microsoft.com/office/drawing/2014/main" id="{AAD33189-B6E9-D0DC-D9B5-B45D027F5BEB}"/>
              </a:ext>
            </a:extLst>
          </p:cNvPr>
          <p:cNvSpPr txBox="1"/>
          <p:nvPr/>
        </p:nvSpPr>
        <p:spPr>
          <a:xfrm>
            <a:off x="5583619" y="304141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0..*</a:t>
            </a:r>
          </a:p>
        </p:txBody>
      </p:sp>
      <p:sp>
        <p:nvSpPr>
          <p:cNvPr id="4146" name="Textfeld 4145">
            <a:extLst>
              <a:ext uri="{FF2B5EF4-FFF2-40B4-BE49-F238E27FC236}">
                <a16:creationId xmlns:a16="http://schemas.microsoft.com/office/drawing/2014/main" id="{D37F33BF-723C-07A4-BF2C-84CD0082503F}"/>
              </a:ext>
            </a:extLst>
          </p:cNvPr>
          <p:cNvSpPr txBox="1"/>
          <p:nvPr/>
        </p:nvSpPr>
        <p:spPr>
          <a:xfrm>
            <a:off x="7574787" y="474600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1..*</a:t>
            </a:r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7303F64B-65B8-3345-81D1-D812F2AF0E80}"/>
              </a:ext>
            </a:extLst>
          </p:cNvPr>
          <p:cNvCxnSpPr>
            <a:cxnSpLocks/>
            <a:stCxn id="4114" idx="0"/>
            <a:endCxn id="7" idx="0"/>
          </p:cNvCxnSpPr>
          <p:nvPr/>
        </p:nvCxnSpPr>
        <p:spPr>
          <a:xfrm flipV="1">
            <a:off x="5886019" y="1983124"/>
            <a:ext cx="2433911" cy="34797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85D121C-85E6-DEBD-B1AC-1F411B3701AA}"/>
              </a:ext>
            </a:extLst>
          </p:cNvPr>
          <p:cNvCxnSpPr>
            <a:cxnSpLocks/>
            <a:stCxn id="4115" idx="0"/>
            <a:endCxn id="7" idx="0"/>
          </p:cNvCxnSpPr>
          <p:nvPr/>
        </p:nvCxnSpPr>
        <p:spPr>
          <a:xfrm flipV="1">
            <a:off x="7112216" y="1983124"/>
            <a:ext cx="1207714" cy="917185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8" name="Gerader Verbinder 4097">
            <a:extLst>
              <a:ext uri="{FF2B5EF4-FFF2-40B4-BE49-F238E27FC236}">
                <a16:creationId xmlns:a16="http://schemas.microsoft.com/office/drawing/2014/main" id="{056CDF71-A3E5-C8C0-05F1-5052455622F4}"/>
              </a:ext>
            </a:extLst>
          </p:cNvPr>
          <p:cNvCxnSpPr>
            <a:cxnSpLocks/>
            <a:stCxn id="4119" idx="0"/>
            <a:endCxn id="7" idx="0"/>
          </p:cNvCxnSpPr>
          <p:nvPr/>
        </p:nvCxnSpPr>
        <p:spPr>
          <a:xfrm flipH="1" flipV="1">
            <a:off x="8319930" y="1983124"/>
            <a:ext cx="13317" cy="1319353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6" name="Gerader Verbinder 4105">
            <a:extLst>
              <a:ext uri="{FF2B5EF4-FFF2-40B4-BE49-F238E27FC236}">
                <a16:creationId xmlns:a16="http://schemas.microsoft.com/office/drawing/2014/main" id="{D26D528A-AA7C-4721-B8AB-E22941CEB589}"/>
              </a:ext>
            </a:extLst>
          </p:cNvPr>
          <p:cNvCxnSpPr>
            <a:cxnSpLocks/>
            <a:stCxn id="4127" idx="0"/>
            <a:endCxn id="7" idx="0"/>
          </p:cNvCxnSpPr>
          <p:nvPr/>
        </p:nvCxnSpPr>
        <p:spPr>
          <a:xfrm flipH="1" flipV="1">
            <a:off x="8319930" y="1983124"/>
            <a:ext cx="2428685" cy="32958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2" name="Gruppieren 4111">
            <a:extLst>
              <a:ext uri="{FF2B5EF4-FFF2-40B4-BE49-F238E27FC236}">
                <a16:creationId xmlns:a16="http://schemas.microsoft.com/office/drawing/2014/main" id="{22F5A04F-7066-D822-4D50-8EF7E56D88AA}"/>
              </a:ext>
            </a:extLst>
          </p:cNvPr>
          <p:cNvGrpSpPr/>
          <p:nvPr/>
        </p:nvGrpSpPr>
        <p:grpSpPr>
          <a:xfrm>
            <a:off x="5406484" y="1299135"/>
            <a:ext cx="5879852" cy="4761694"/>
            <a:chOff x="6046436" y="1017042"/>
            <a:chExt cx="5879852" cy="4761694"/>
          </a:xfrm>
        </p:grpSpPr>
        <p:grpSp>
          <p:nvGrpSpPr>
            <p:cNvPr id="4113" name="Gruppieren 4112">
              <a:extLst>
                <a:ext uri="{FF2B5EF4-FFF2-40B4-BE49-F238E27FC236}">
                  <a16:creationId xmlns:a16="http://schemas.microsoft.com/office/drawing/2014/main" id="{2EB83386-C6B5-13C2-0E08-3F52E3645BCB}"/>
                </a:ext>
              </a:extLst>
            </p:cNvPr>
            <p:cNvGrpSpPr/>
            <p:nvPr/>
          </p:nvGrpSpPr>
          <p:grpSpPr>
            <a:xfrm>
              <a:off x="7239620" y="1017042"/>
              <a:ext cx="1537600" cy="711290"/>
              <a:chOff x="5125694" y="2121551"/>
              <a:chExt cx="1537600" cy="711290"/>
            </a:xfrm>
          </p:grpSpPr>
          <p:sp>
            <p:nvSpPr>
              <p:cNvPr id="1036" name="Freihandform: Form 1035">
                <a:extLst>
                  <a:ext uri="{FF2B5EF4-FFF2-40B4-BE49-F238E27FC236}">
                    <a16:creationId xmlns:a16="http://schemas.microsoft.com/office/drawing/2014/main" id="{730087D3-2BF3-68C2-8B07-8D19BA86711F}"/>
                  </a:ext>
                </a:extLst>
              </p:cNvPr>
              <p:cNvSpPr/>
              <p:nvPr/>
            </p:nvSpPr>
            <p:spPr>
              <a:xfrm>
                <a:off x="5526019" y="2121551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037" name="Gruppieren 1036">
                <a:extLst>
                  <a:ext uri="{FF2B5EF4-FFF2-40B4-BE49-F238E27FC236}">
                    <a16:creationId xmlns:a16="http://schemas.microsoft.com/office/drawing/2014/main" id="{14316B84-C30B-6E58-0F6A-F0A6FE6E9866}"/>
                  </a:ext>
                </a:extLst>
              </p:cNvPr>
              <p:cNvGrpSpPr/>
              <p:nvPr/>
            </p:nvGrpSpPr>
            <p:grpSpPr>
              <a:xfrm>
                <a:off x="5125694" y="2306783"/>
                <a:ext cx="1537600" cy="526058"/>
                <a:chOff x="7264966" y="1686000"/>
                <a:chExt cx="1537600" cy="526058"/>
              </a:xfrm>
            </p:grpSpPr>
            <p:sp>
              <p:nvSpPr>
                <p:cNvPr id="1038" name="Freihandform: Form 1037">
                  <a:extLst>
                    <a:ext uri="{FF2B5EF4-FFF2-40B4-BE49-F238E27FC236}">
                      <a16:creationId xmlns:a16="http://schemas.microsoft.com/office/drawing/2014/main" id="{0B98488A-15A0-809A-9C74-82D429472476}"/>
                    </a:ext>
                  </a:extLst>
                </p:cNvPr>
                <p:cNvSpPr/>
                <p:nvPr/>
              </p:nvSpPr>
              <p:spPr>
                <a:xfrm rot="10800000">
                  <a:off x="7665291" y="1852058"/>
                  <a:ext cx="720000" cy="360000"/>
                </a:xfrm>
                <a:custGeom>
                  <a:avLst/>
                  <a:gdLst>
                    <a:gd name="connsiteX0" fmla="*/ 720000 w 1440000"/>
                    <a:gd name="connsiteY0" fmla="*/ 0 h 720000"/>
                    <a:gd name="connsiteX1" fmla="*/ 1440000 w 1440000"/>
                    <a:gd name="connsiteY1" fmla="*/ 720000 h 720000"/>
                    <a:gd name="connsiteX2" fmla="*/ 0 w 1440000"/>
                    <a:gd name="connsiteY2" fmla="*/ 720000 h 720000"/>
                    <a:gd name="connsiteX3" fmla="*/ 720000 w 1440000"/>
                    <a:gd name="connsiteY3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0000" h="720000">
                      <a:moveTo>
                        <a:pt x="720000" y="0"/>
                      </a:moveTo>
                      <a:cubicBezTo>
                        <a:pt x="1117645" y="0"/>
                        <a:pt x="1440000" y="322355"/>
                        <a:pt x="1440000" y="720000"/>
                      </a:cubicBezTo>
                      <a:lnTo>
                        <a:pt x="0" y="720000"/>
                      </a:lnTo>
                      <a:cubicBezTo>
                        <a:pt x="0" y="322355"/>
                        <a:pt x="322355" y="0"/>
                        <a:pt x="72000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39" name="Textfeld 1038">
                  <a:extLst>
                    <a:ext uri="{FF2B5EF4-FFF2-40B4-BE49-F238E27FC236}">
                      <a16:creationId xmlns:a16="http://schemas.microsoft.com/office/drawing/2014/main" id="{2B5676E3-59BB-F8F4-1CBD-62118048BB19}"/>
                    </a:ext>
                  </a:extLst>
                </p:cNvPr>
                <p:cNvSpPr txBox="1"/>
                <p:nvPr/>
              </p:nvSpPr>
              <p:spPr>
                <a:xfrm>
                  <a:off x="7264966" y="1686000"/>
                  <a:ext cx="1537600" cy="307777"/>
                </a:xfrm>
                <a:prstGeom prst="rect">
                  <a:avLst/>
                </a:prstGeom>
                <a:solidFill>
                  <a:srgbClr val="E8EDF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b="1" dirty="0" err="1"/>
                    <a:t>Graphgenerator</a:t>
                  </a:r>
                  <a:endParaRPr lang="de-DE" sz="1400" b="1" dirty="0"/>
                </a:p>
              </p:txBody>
            </p:sp>
          </p:grpSp>
        </p:grpSp>
        <p:grpSp>
          <p:nvGrpSpPr>
            <p:cNvPr id="4117" name="Gruppieren 4116">
              <a:extLst>
                <a:ext uri="{FF2B5EF4-FFF2-40B4-BE49-F238E27FC236}">
                  <a16:creationId xmlns:a16="http://schemas.microsoft.com/office/drawing/2014/main" id="{A35D472F-DE42-A5B2-7122-1C24D6D35510}"/>
                </a:ext>
              </a:extLst>
            </p:cNvPr>
            <p:cNvGrpSpPr/>
            <p:nvPr/>
          </p:nvGrpSpPr>
          <p:grpSpPr>
            <a:xfrm>
              <a:off x="7471248" y="2483791"/>
              <a:ext cx="3167855" cy="720162"/>
              <a:chOff x="9324279" y="2312706"/>
              <a:chExt cx="3167855" cy="720162"/>
            </a:xfrm>
          </p:grpSpPr>
          <p:sp>
            <p:nvSpPr>
              <p:cNvPr id="1032" name="Freihandform: Form 1031">
                <a:extLst>
                  <a:ext uri="{FF2B5EF4-FFF2-40B4-BE49-F238E27FC236}">
                    <a16:creationId xmlns:a16="http://schemas.microsoft.com/office/drawing/2014/main" id="{9B4FC0E4-1A0D-5AF2-FE9F-76757BCE2FA7}"/>
                  </a:ext>
                </a:extLst>
              </p:cNvPr>
              <p:cNvSpPr/>
              <p:nvPr/>
            </p:nvSpPr>
            <p:spPr>
              <a:xfrm>
                <a:off x="10388615" y="2312706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033" name="Gruppieren 1032">
                <a:extLst>
                  <a:ext uri="{FF2B5EF4-FFF2-40B4-BE49-F238E27FC236}">
                    <a16:creationId xmlns:a16="http://schemas.microsoft.com/office/drawing/2014/main" id="{A71EDC95-3EA7-2B3C-B4F9-3E2A73F5016F}"/>
                  </a:ext>
                </a:extLst>
              </p:cNvPr>
              <p:cNvGrpSpPr/>
              <p:nvPr/>
            </p:nvGrpSpPr>
            <p:grpSpPr>
              <a:xfrm>
                <a:off x="9324279" y="2518978"/>
                <a:ext cx="3167855" cy="513890"/>
                <a:chOff x="6610480" y="1698168"/>
                <a:chExt cx="3167855" cy="513890"/>
              </a:xfrm>
            </p:grpSpPr>
            <p:sp>
              <p:nvSpPr>
                <p:cNvPr id="1034" name="Freihandform: Form 1033">
                  <a:extLst>
                    <a:ext uri="{FF2B5EF4-FFF2-40B4-BE49-F238E27FC236}">
                      <a16:creationId xmlns:a16="http://schemas.microsoft.com/office/drawing/2014/main" id="{97D119F9-43B6-1454-5B87-ED22B50127ED}"/>
                    </a:ext>
                  </a:extLst>
                </p:cNvPr>
                <p:cNvSpPr/>
                <p:nvPr/>
              </p:nvSpPr>
              <p:spPr>
                <a:xfrm rot="10800000">
                  <a:off x="7665291" y="1852058"/>
                  <a:ext cx="720000" cy="360000"/>
                </a:xfrm>
                <a:custGeom>
                  <a:avLst/>
                  <a:gdLst>
                    <a:gd name="connsiteX0" fmla="*/ 720000 w 1440000"/>
                    <a:gd name="connsiteY0" fmla="*/ 0 h 720000"/>
                    <a:gd name="connsiteX1" fmla="*/ 1440000 w 1440000"/>
                    <a:gd name="connsiteY1" fmla="*/ 720000 h 720000"/>
                    <a:gd name="connsiteX2" fmla="*/ 0 w 1440000"/>
                    <a:gd name="connsiteY2" fmla="*/ 720000 h 720000"/>
                    <a:gd name="connsiteX3" fmla="*/ 720000 w 1440000"/>
                    <a:gd name="connsiteY3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0000" h="720000">
                      <a:moveTo>
                        <a:pt x="720000" y="0"/>
                      </a:moveTo>
                      <a:cubicBezTo>
                        <a:pt x="1117645" y="0"/>
                        <a:pt x="1440000" y="322355"/>
                        <a:pt x="1440000" y="720000"/>
                      </a:cubicBezTo>
                      <a:lnTo>
                        <a:pt x="0" y="720000"/>
                      </a:lnTo>
                      <a:cubicBezTo>
                        <a:pt x="0" y="322355"/>
                        <a:pt x="322355" y="0"/>
                        <a:pt x="72000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35" name="Textfeld 1034">
                  <a:extLst>
                    <a:ext uri="{FF2B5EF4-FFF2-40B4-BE49-F238E27FC236}">
                      <a16:creationId xmlns:a16="http://schemas.microsoft.com/office/drawing/2014/main" id="{3264042F-4EF8-97F5-E1CF-AE793C234C67}"/>
                    </a:ext>
                  </a:extLst>
                </p:cNvPr>
                <p:cNvSpPr txBox="1"/>
                <p:nvPr/>
              </p:nvSpPr>
              <p:spPr>
                <a:xfrm>
                  <a:off x="6610480" y="1698168"/>
                  <a:ext cx="3167855" cy="307777"/>
                </a:xfrm>
                <a:prstGeom prst="rect">
                  <a:avLst/>
                </a:prstGeom>
                <a:solidFill>
                  <a:srgbClr val="E8EDF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b="1" dirty="0" err="1"/>
                    <a:t>Gozintographartefakttransformator</a:t>
                  </a:r>
                  <a:endParaRPr lang="de-DE" sz="1400" b="1" dirty="0"/>
                </a:p>
              </p:txBody>
            </p:sp>
          </p:grpSp>
        </p:grpSp>
        <p:grpSp>
          <p:nvGrpSpPr>
            <p:cNvPr id="4123" name="Gruppieren 4122">
              <a:extLst>
                <a:ext uri="{FF2B5EF4-FFF2-40B4-BE49-F238E27FC236}">
                  <a16:creationId xmlns:a16="http://schemas.microsoft.com/office/drawing/2014/main" id="{4272919B-8521-75EB-6B07-D3005B4A3071}"/>
                </a:ext>
              </a:extLst>
            </p:cNvPr>
            <p:cNvGrpSpPr/>
            <p:nvPr/>
          </p:nvGrpSpPr>
          <p:grpSpPr>
            <a:xfrm>
              <a:off x="6046436" y="4193447"/>
              <a:ext cx="1754006" cy="659114"/>
              <a:chOff x="6235213" y="2614559"/>
              <a:chExt cx="1754006" cy="659114"/>
            </a:xfrm>
          </p:grpSpPr>
          <p:sp>
            <p:nvSpPr>
              <p:cNvPr id="1028" name="Freihandform: Form 1027">
                <a:extLst>
                  <a:ext uri="{FF2B5EF4-FFF2-40B4-BE49-F238E27FC236}">
                    <a16:creationId xmlns:a16="http://schemas.microsoft.com/office/drawing/2014/main" id="{EBD52A71-9863-51AA-BF44-E3F63FC8D395}"/>
                  </a:ext>
                </a:extLst>
              </p:cNvPr>
              <p:cNvSpPr/>
              <p:nvPr/>
            </p:nvSpPr>
            <p:spPr>
              <a:xfrm>
                <a:off x="6752216" y="2614559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029" name="Gruppieren 1028">
                <a:extLst>
                  <a:ext uri="{FF2B5EF4-FFF2-40B4-BE49-F238E27FC236}">
                    <a16:creationId xmlns:a16="http://schemas.microsoft.com/office/drawing/2014/main" id="{6FE5667C-9F35-07DF-C712-EA2D4A5B531E}"/>
                  </a:ext>
                </a:extLst>
              </p:cNvPr>
              <p:cNvGrpSpPr/>
              <p:nvPr/>
            </p:nvGrpSpPr>
            <p:grpSpPr>
              <a:xfrm>
                <a:off x="6235213" y="2759783"/>
                <a:ext cx="1754006" cy="513890"/>
                <a:chOff x="7148288" y="1698168"/>
                <a:chExt cx="1754006" cy="513890"/>
              </a:xfrm>
            </p:grpSpPr>
            <p:sp>
              <p:nvSpPr>
                <p:cNvPr id="1030" name="Freihandform: Form 1029">
                  <a:extLst>
                    <a:ext uri="{FF2B5EF4-FFF2-40B4-BE49-F238E27FC236}">
                      <a16:creationId xmlns:a16="http://schemas.microsoft.com/office/drawing/2014/main" id="{C3C62C2D-E32E-AB97-DDB8-10A6BE12EE57}"/>
                    </a:ext>
                  </a:extLst>
                </p:cNvPr>
                <p:cNvSpPr/>
                <p:nvPr/>
              </p:nvSpPr>
              <p:spPr>
                <a:xfrm rot="10800000">
                  <a:off x="7665291" y="1852058"/>
                  <a:ext cx="720000" cy="360000"/>
                </a:xfrm>
                <a:custGeom>
                  <a:avLst/>
                  <a:gdLst>
                    <a:gd name="connsiteX0" fmla="*/ 720000 w 1440000"/>
                    <a:gd name="connsiteY0" fmla="*/ 0 h 720000"/>
                    <a:gd name="connsiteX1" fmla="*/ 1440000 w 1440000"/>
                    <a:gd name="connsiteY1" fmla="*/ 720000 h 720000"/>
                    <a:gd name="connsiteX2" fmla="*/ 0 w 1440000"/>
                    <a:gd name="connsiteY2" fmla="*/ 720000 h 720000"/>
                    <a:gd name="connsiteX3" fmla="*/ 720000 w 1440000"/>
                    <a:gd name="connsiteY3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0000" h="720000">
                      <a:moveTo>
                        <a:pt x="720000" y="0"/>
                      </a:moveTo>
                      <a:cubicBezTo>
                        <a:pt x="1117645" y="0"/>
                        <a:pt x="1440000" y="322355"/>
                        <a:pt x="1440000" y="720000"/>
                      </a:cubicBezTo>
                      <a:lnTo>
                        <a:pt x="0" y="720000"/>
                      </a:lnTo>
                      <a:cubicBezTo>
                        <a:pt x="0" y="322355"/>
                        <a:pt x="322355" y="0"/>
                        <a:pt x="72000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31" name="Textfeld 1030">
                  <a:extLst>
                    <a:ext uri="{FF2B5EF4-FFF2-40B4-BE49-F238E27FC236}">
                      <a16:creationId xmlns:a16="http://schemas.microsoft.com/office/drawing/2014/main" id="{947D85BB-AE1F-635F-EA95-F7E5D3C106A1}"/>
                    </a:ext>
                  </a:extLst>
                </p:cNvPr>
                <p:cNvSpPr txBox="1"/>
                <p:nvPr/>
              </p:nvSpPr>
              <p:spPr>
                <a:xfrm>
                  <a:off x="7148288" y="1698168"/>
                  <a:ext cx="1754006" cy="307777"/>
                </a:xfrm>
                <a:prstGeom prst="rect">
                  <a:avLst/>
                </a:prstGeom>
                <a:solidFill>
                  <a:srgbClr val="E8EDF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b="1" dirty="0"/>
                    <a:t>Lösungsgenerator</a:t>
                  </a:r>
                </a:p>
              </p:txBody>
            </p:sp>
          </p:grpSp>
        </p:grpSp>
        <p:grpSp>
          <p:nvGrpSpPr>
            <p:cNvPr id="4124" name="Gruppieren 4123">
              <a:extLst>
                <a:ext uri="{FF2B5EF4-FFF2-40B4-BE49-F238E27FC236}">
                  <a16:creationId xmlns:a16="http://schemas.microsoft.com/office/drawing/2014/main" id="{216E890A-34E2-2961-B828-0AA0ADBEC124}"/>
                </a:ext>
              </a:extLst>
            </p:cNvPr>
            <p:cNvGrpSpPr/>
            <p:nvPr/>
          </p:nvGrpSpPr>
          <p:grpSpPr>
            <a:xfrm>
              <a:off x="8043764" y="4150863"/>
              <a:ext cx="1686680" cy="674716"/>
              <a:chOff x="8689562" y="2586174"/>
              <a:chExt cx="1686680" cy="674716"/>
            </a:xfrm>
          </p:grpSpPr>
          <p:sp>
            <p:nvSpPr>
              <p:cNvPr id="4159" name="Freihandform: Form 4158">
                <a:extLst>
                  <a:ext uri="{FF2B5EF4-FFF2-40B4-BE49-F238E27FC236}">
                    <a16:creationId xmlns:a16="http://schemas.microsoft.com/office/drawing/2014/main" id="{E81D3162-07D7-99FC-1A58-66AD2BFA726E}"/>
                  </a:ext>
                </a:extLst>
              </p:cNvPr>
              <p:cNvSpPr/>
              <p:nvPr/>
            </p:nvSpPr>
            <p:spPr>
              <a:xfrm>
                <a:off x="9172902" y="2586174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grpSp>
            <p:nvGrpSpPr>
              <p:cNvPr id="1024" name="Gruppieren 1023">
                <a:extLst>
                  <a:ext uri="{FF2B5EF4-FFF2-40B4-BE49-F238E27FC236}">
                    <a16:creationId xmlns:a16="http://schemas.microsoft.com/office/drawing/2014/main" id="{84DC0195-0E92-B61B-A00E-5C99E0CFE840}"/>
                  </a:ext>
                </a:extLst>
              </p:cNvPr>
              <p:cNvGrpSpPr/>
              <p:nvPr/>
            </p:nvGrpSpPr>
            <p:grpSpPr>
              <a:xfrm>
                <a:off x="8689562" y="2759783"/>
                <a:ext cx="1686680" cy="501107"/>
                <a:chOff x="7181951" y="1710951"/>
                <a:chExt cx="1686680" cy="501107"/>
              </a:xfrm>
            </p:grpSpPr>
            <p:sp>
              <p:nvSpPr>
                <p:cNvPr id="1025" name="Freihandform: Form 1024">
                  <a:extLst>
                    <a:ext uri="{FF2B5EF4-FFF2-40B4-BE49-F238E27FC236}">
                      <a16:creationId xmlns:a16="http://schemas.microsoft.com/office/drawing/2014/main" id="{EB9635D8-43E4-AC18-D20E-DA42B9732501}"/>
                    </a:ext>
                  </a:extLst>
                </p:cNvPr>
                <p:cNvSpPr/>
                <p:nvPr/>
              </p:nvSpPr>
              <p:spPr>
                <a:xfrm rot="10800000">
                  <a:off x="7665291" y="1852058"/>
                  <a:ext cx="720000" cy="360000"/>
                </a:xfrm>
                <a:custGeom>
                  <a:avLst/>
                  <a:gdLst>
                    <a:gd name="connsiteX0" fmla="*/ 720000 w 1440000"/>
                    <a:gd name="connsiteY0" fmla="*/ 0 h 720000"/>
                    <a:gd name="connsiteX1" fmla="*/ 1440000 w 1440000"/>
                    <a:gd name="connsiteY1" fmla="*/ 720000 h 720000"/>
                    <a:gd name="connsiteX2" fmla="*/ 0 w 1440000"/>
                    <a:gd name="connsiteY2" fmla="*/ 720000 h 720000"/>
                    <a:gd name="connsiteX3" fmla="*/ 720000 w 1440000"/>
                    <a:gd name="connsiteY3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0000" h="720000">
                      <a:moveTo>
                        <a:pt x="720000" y="0"/>
                      </a:moveTo>
                      <a:cubicBezTo>
                        <a:pt x="1117645" y="0"/>
                        <a:pt x="1440000" y="322355"/>
                        <a:pt x="1440000" y="720000"/>
                      </a:cubicBezTo>
                      <a:lnTo>
                        <a:pt x="0" y="720000"/>
                      </a:lnTo>
                      <a:cubicBezTo>
                        <a:pt x="0" y="322355"/>
                        <a:pt x="322355" y="0"/>
                        <a:pt x="72000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27" name="Textfeld 1026">
                  <a:extLst>
                    <a:ext uri="{FF2B5EF4-FFF2-40B4-BE49-F238E27FC236}">
                      <a16:creationId xmlns:a16="http://schemas.microsoft.com/office/drawing/2014/main" id="{E5921326-4564-10AE-0BEC-75557E3C0BB3}"/>
                    </a:ext>
                  </a:extLst>
                </p:cNvPr>
                <p:cNvSpPr txBox="1"/>
                <p:nvPr/>
              </p:nvSpPr>
              <p:spPr>
                <a:xfrm>
                  <a:off x="7181951" y="1710951"/>
                  <a:ext cx="1686680" cy="307777"/>
                </a:xfrm>
                <a:prstGeom prst="rect">
                  <a:avLst/>
                </a:prstGeom>
                <a:solidFill>
                  <a:srgbClr val="E8EDF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b="1" dirty="0"/>
                    <a:t>Hinweisgenerator</a:t>
                  </a:r>
                </a:p>
              </p:txBody>
            </p:sp>
          </p:grpSp>
        </p:grpSp>
        <p:grpSp>
          <p:nvGrpSpPr>
            <p:cNvPr id="4125" name="Gruppieren 4124">
              <a:extLst>
                <a:ext uri="{FF2B5EF4-FFF2-40B4-BE49-F238E27FC236}">
                  <a16:creationId xmlns:a16="http://schemas.microsoft.com/office/drawing/2014/main" id="{B7EB01DA-E61F-F3C2-08DE-FE5658496F57}"/>
                </a:ext>
              </a:extLst>
            </p:cNvPr>
            <p:cNvGrpSpPr/>
            <p:nvPr/>
          </p:nvGrpSpPr>
          <p:grpSpPr>
            <a:xfrm>
              <a:off x="9973766" y="4105578"/>
              <a:ext cx="1952522" cy="720002"/>
              <a:chOff x="7358036" y="3016727"/>
              <a:chExt cx="1952522" cy="720002"/>
            </a:xfrm>
          </p:grpSpPr>
          <p:sp>
            <p:nvSpPr>
              <p:cNvPr id="4155" name="Freihandform: Form 4154">
                <a:extLst>
                  <a:ext uri="{FF2B5EF4-FFF2-40B4-BE49-F238E27FC236}">
                    <a16:creationId xmlns:a16="http://schemas.microsoft.com/office/drawing/2014/main" id="{703E44CD-C136-39E2-C7C1-E6D229CDF249}"/>
                  </a:ext>
                </a:extLst>
              </p:cNvPr>
              <p:cNvSpPr/>
              <p:nvPr/>
            </p:nvSpPr>
            <p:spPr>
              <a:xfrm>
                <a:off x="7973247" y="3016727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4156" name="Gruppieren 4155">
                <a:extLst>
                  <a:ext uri="{FF2B5EF4-FFF2-40B4-BE49-F238E27FC236}">
                    <a16:creationId xmlns:a16="http://schemas.microsoft.com/office/drawing/2014/main" id="{7F0673B8-A350-D94A-1178-A5F0FEFEF7CC}"/>
                  </a:ext>
                </a:extLst>
              </p:cNvPr>
              <p:cNvGrpSpPr/>
              <p:nvPr/>
            </p:nvGrpSpPr>
            <p:grpSpPr>
              <a:xfrm>
                <a:off x="7358036" y="3222839"/>
                <a:ext cx="1952522" cy="513890"/>
                <a:chOff x="7050080" y="1698168"/>
                <a:chExt cx="1952522" cy="513890"/>
              </a:xfrm>
            </p:grpSpPr>
            <p:sp>
              <p:nvSpPr>
                <p:cNvPr id="4157" name="Freihandform: Form 4156">
                  <a:extLst>
                    <a:ext uri="{FF2B5EF4-FFF2-40B4-BE49-F238E27FC236}">
                      <a16:creationId xmlns:a16="http://schemas.microsoft.com/office/drawing/2014/main" id="{903DFF99-9F81-E9E2-E3AE-A7C336BD09D8}"/>
                    </a:ext>
                  </a:extLst>
                </p:cNvPr>
                <p:cNvSpPr/>
                <p:nvPr/>
              </p:nvSpPr>
              <p:spPr>
                <a:xfrm rot="10800000">
                  <a:off x="7665291" y="1852058"/>
                  <a:ext cx="720000" cy="360000"/>
                </a:xfrm>
                <a:custGeom>
                  <a:avLst/>
                  <a:gdLst>
                    <a:gd name="connsiteX0" fmla="*/ 720000 w 1440000"/>
                    <a:gd name="connsiteY0" fmla="*/ 0 h 720000"/>
                    <a:gd name="connsiteX1" fmla="*/ 1440000 w 1440000"/>
                    <a:gd name="connsiteY1" fmla="*/ 720000 h 720000"/>
                    <a:gd name="connsiteX2" fmla="*/ 0 w 1440000"/>
                    <a:gd name="connsiteY2" fmla="*/ 720000 h 720000"/>
                    <a:gd name="connsiteX3" fmla="*/ 720000 w 1440000"/>
                    <a:gd name="connsiteY3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0000" h="720000">
                      <a:moveTo>
                        <a:pt x="720000" y="0"/>
                      </a:moveTo>
                      <a:cubicBezTo>
                        <a:pt x="1117645" y="0"/>
                        <a:pt x="1440000" y="322355"/>
                        <a:pt x="1440000" y="720000"/>
                      </a:cubicBezTo>
                      <a:lnTo>
                        <a:pt x="0" y="720000"/>
                      </a:lnTo>
                      <a:cubicBezTo>
                        <a:pt x="0" y="322355"/>
                        <a:pt x="322355" y="0"/>
                        <a:pt x="72000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58" name="Textfeld 4157">
                  <a:extLst>
                    <a:ext uri="{FF2B5EF4-FFF2-40B4-BE49-F238E27FC236}">
                      <a16:creationId xmlns:a16="http://schemas.microsoft.com/office/drawing/2014/main" id="{7BAF65F7-F7D9-EFB5-461E-7037A44FF991}"/>
                    </a:ext>
                  </a:extLst>
                </p:cNvPr>
                <p:cNvSpPr txBox="1"/>
                <p:nvPr/>
              </p:nvSpPr>
              <p:spPr>
                <a:xfrm>
                  <a:off x="7050080" y="1698168"/>
                  <a:ext cx="1952522" cy="307777"/>
                </a:xfrm>
                <a:prstGeom prst="rect">
                  <a:avLst/>
                </a:prstGeom>
                <a:solidFill>
                  <a:srgbClr val="E8EDF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b="1" dirty="0"/>
                    <a:t>Validierungsfunktion</a:t>
                  </a:r>
                </a:p>
              </p:txBody>
            </p:sp>
          </p:grpSp>
        </p:grpSp>
        <p:grpSp>
          <p:nvGrpSpPr>
            <p:cNvPr id="4133" name="Gruppieren 4132">
              <a:extLst>
                <a:ext uri="{FF2B5EF4-FFF2-40B4-BE49-F238E27FC236}">
                  <a16:creationId xmlns:a16="http://schemas.microsoft.com/office/drawing/2014/main" id="{269BA8E3-2AFA-2B96-49C5-F214D1834DC6}"/>
                </a:ext>
              </a:extLst>
            </p:cNvPr>
            <p:cNvGrpSpPr/>
            <p:nvPr/>
          </p:nvGrpSpPr>
          <p:grpSpPr>
            <a:xfrm>
              <a:off x="9034381" y="1026527"/>
              <a:ext cx="1537600" cy="711290"/>
              <a:chOff x="5125694" y="2121551"/>
              <a:chExt cx="1537600" cy="711290"/>
            </a:xfrm>
          </p:grpSpPr>
          <p:sp>
            <p:nvSpPr>
              <p:cNvPr id="4151" name="Freihandform: Form 4150">
                <a:extLst>
                  <a:ext uri="{FF2B5EF4-FFF2-40B4-BE49-F238E27FC236}">
                    <a16:creationId xmlns:a16="http://schemas.microsoft.com/office/drawing/2014/main" id="{7AA9FB9D-BAB9-C2FC-09BA-0A521F13615D}"/>
                  </a:ext>
                </a:extLst>
              </p:cNvPr>
              <p:cNvSpPr/>
              <p:nvPr/>
            </p:nvSpPr>
            <p:spPr>
              <a:xfrm>
                <a:off x="5526019" y="2121551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4152" name="Gruppieren 4151">
                <a:extLst>
                  <a:ext uri="{FF2B5EF4-FFF2-40B4-BE49-F238E27FC236}">
                    <a16:creationId xmlns:a16="http://schemas.microsoft.com/office/drawing/2014/main" id="{A24853B9-04E9-735D-B07E-DEC12348FB9A}"/>
                  </a:ext>
                </a:extLst>
              </p:cNvPr>
              <p:cNvGrpSpPr/>
              <p:nvPr/>
            </p:nvGrpSpPr>
            <p:grpSpPr>
              <a:xfrm>
                <a:off x="5125694" y="2306783"/>
                <a:ext cx="1537600" cy="526058"/>
                <a:chOff x="7264966" y="1686000"/>
                <a:chExt cx="1537600" cy="526058"/>
              </a:xfrm>
            </p:grpSpPr>
            <p:sp>
              <p:nvSpPr>
                <p:cNvPr id="4153" name="Freihandform: Form 4152">
                  <a:extLst>
                    <a:ext uri="{FF2B5EF4-FFF2-40B4-BE49-F238E27FC236}">
                      <a16:creationId xmlns:a16="http://schemas.microsoft.com/office/drawing/2014/main" id="{3CCA70D1-43A7-EAAB-2577-9DB091C37047}"/>
                    </a:ext>
                  </a:extLst>
                </p:cNvPr>
                <p:cNvSpPr/>
                <p:nvPr/>
              </p:nvSpPr>
              <p:spPr>
                <a:xfrm rot="10800000">
                  <a:off x="7665291" y="1852058"/>
                  <a:ext cx="720000" cy="360000"/>
                </a:xfrm>
                <a:custGeom>
                  <a:avLst/>
                  <a:gdLst>
                    <a:gd name="connsiteX0" fmla="*/ 720000 w 1440000"/>
                    <a:gd name="connsiteY0" fmla="*/ 0 h 720000"/>
                    <a:gd name="connsiteX1" fmla="*/ 1440000 w 1440000"/>
                    <a:gd name="connsiteY1" fmla="*/ 720000 h 720000"/>
                    <a:gd name="connsiteX2" fmla="*/ 0 w 1440000"/>
                    <a:gd name="connsiteY2" fmla="*/ 720000 h 720000"/>
                    <a:gd name="connsiteX3" fmla="*/ 720000 w 1440000"/>
                    <a:gd name="connsiteY3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0000" h="720000">
                      <a:moveTo>
                        <a:pt x="720000" y="0"/>
                      </a:moveTo>
                      <a:cubicBezTo>
                        <a:pt x="1117645" y="0"/>
                        <a:pt x="1440000" y="322355"/>
                        <a:pt x="1440000" y="720000"/>
                      </a:cubicBezTo>
                      <a:lnTo>
                        <a:pt x="0" y="720000"/>
                      </a:lnTo>
                      <a:cubicBezTo>
                        <a:pt x="0" y="322355"/>
                        <a:pt x="322355" y="0"/>
                        <a:pt x="72000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54" name="Textfeld 4153">
                  <a:extLst>
                    <a:ext uri="{FF2B5EF4-FFF2-40B4-BE49-F238E27FC236}">
                      <a16:creationId xmlns:a16="http://schemas.microsoft.com/office/drawing/2014/main" id="{1EEB506A-6CF0-37AE-9312-AC5F0374FD1B}"/>
                    </a:ext>
                  </a:extLst>
                </p:cNvPr>
                <p:cNvSpPr txBox="1"/>
                <p:nvPr/>
              </p:nvSpPr>
              <p:spPr>
                <a:xfrm>
                  <a:off x="7264966" y="1686000"/>
                  <a:ext cx="1537600" cy="307777"/>
                </a:xfrm>
                <a:prstGeom prst="rect">
                  <a:avLst/>
                </a:prstGeom>
                <a:solidFill>
                  <a:srgbClr val="E8EDF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b="1" dirty="0"/>
                    <a:t>Matrixgenerator</a:t>
                  </a:r>
                </a:p>
              </p:txBody>
            </p:sp>
          </p:grpSp>
        </p:grpSp>
        <p:cxnSp>
          <p:nvCxnSpPr>
            <p:cNvPr id="4134" name="Gerade Verbindung mit Pfeil 4133">
              <a:extLst>
                <a:ext uri="{FF2B5EF4-FFF2-40B4-BE49-F238E27FC236}">
                  <a16:creationId xmlns:a16="http://schemas.microsoft.com/office/drawing/2014/main" id="{1C934A84-C8E7-6D95-EB9E-E0AD969F4619}"/>
                </a:ext>
              </a:extLst>
            </p:cNvPr>
            <p:cNvCxnSpPr>
              <a:cxnSpLocks/>
              <a:stCxn id="1038" idx="0"/>
              <a:endCxn id="1032" idx="0"/>
            </p:cNvCxnSpPr>
            <p:nvPr/>
          </p:nvCxnSpPr>
          <p:spPr>
            <a:xfrm>
              <a:off x="7999945" y="1728332"/>
              <a:ext cx="895639" cy="755459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35" name="Picture 8" descr="Lösung - Kostenlose geschäft und finanzen Icons">
              <a:extLst>
                <a:ext uri="{FF2B5EF4-FFF2-40B4-BE49-F238E27FC236}">
                  <a16:creationId xmlns:a16="http://schemas.microsoft.com/office/drawing/2014/main" id="{A980E0BE-59C0-90E6-F022-93E6CEF45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424" y="5203401"/>
              <a:ext cx="426027" cy="426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6" name="Picture 10" descr="Light bulb lamp icon with question mark inside. Hint symbol.  Stock-Vektorgrafik | Adobe Stock">
              <a:extLst>
                <a:ext uri="{FF2B5EF4-FFF2-40B4-BE49-F238E27FC236}">
                  <a16:creationId xmlns:a16="http://schemas.microsoft.com/office/drawing/2014/main" id="{6E8CF875-8E4B-2963-FE58-67F630F1A6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8195" y="5027127"/>
              <a:ext cx="751609" cy="751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7" name="Picture 12" descr="3,771 Data Validation Icon Images, Stock Photos &amp; Vectors | Shutterstock">
              <a:extLst>
                <a:ext uri="{FF2B5EF4-FFF2-40B4-BE49-F238E27FC236}">
                  <a16:creationId xmlns:a16="http://schemas.microsoft.com/office/drawing/2014/main" id="{B11D2492-DAD6-C57D-FAE9-8C8B195424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71" t="15828" r="22694" b="20812"/>
            <a:stretch/>
          </p:blipFill>
          <p:spPr bwMode="auto">
            <a:xfrm>
              <a:off x="8574705" y="5054094"/>
              <a:ext cx="622709" cy="724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38" name="Gerade Verbindung mit Pfeil 4137">
              <a:extLst>
                <a:ext uri="{FF2B5EF4-FFF2-40B4-BE49-F238E27FC236}">
                  <a16:creationId xmlns:a16="http://schemas.microsoft.com/office/drawing/2014/main" id="{33D247DF-A2DC-44D7-4D20-47A2F5CF262E}"/>
                </a:ext>
              </a:extLst>
            </p:cNvPr>
            <p:cNvCxnSpPr>
              <a:cxnSpLocks/>
              <a:stCxn id="4153" idx="0"/>
              <a:endCxn id="1032" idx="0"/>
            </p:cNvCxnSpPr>
            <p:nvPr/>
          </p:nvCxnSpPr>
          <p:spPr>
            <a:xfrm flipH="1">
              <a:off x="8895584" y="1737817"/>
              <a:ext cx="899122" cy="74597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9" name="Gerade Verbindung mit Pfeil 4138">
              <a:extLst>
                <a:ext uri="{FF2B5EF4-FFF2-40B4-BE49-F238E27FC236}">
                  <a16:creationId xmlns:a16="http://schemas.microsoft.com/office/drawing/2014/main" id="{03D85E20-B40E-1AFF-D53A-78A8844FD8BD}"/>
                </a:ext>
              </a:extLst>
            </p:cNvPr>
            <p:cNvCxnSpPr>
              <a:cxnSpLocks/>
              <a:stCxn id="1034" idx="0"/>
              <a:endCxn id="4159" idx="0"/>
            </p:cNvCxnSpPr>
            <p:nvPr/>
          </p:nvCxnSpPr>
          <p:spPr>
            <a:xfrm>
              <a:off x="8886059" y="3203953"/>
              <a:ext cx="1045" cy="94691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40" name="Picture 6">
              <a:extLst>
                <a:ext uri="{FF2B5EF4-FFF2-40B4-BE49-F238E27FC236}">
                  <a16:creationId xmlns:a16="http://schemas.microsoft.com/office/drawing/2014/main" id="{D52685F5-1814-B82F-B6F7-01DA94E995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281" y="3338049"/>
              <a:ext cx="622709" cy="6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41" name="Gerade Verbindung mit Pfeil 4140">
              <a:extLst>
                <a:ext uri="{FF2B5EF4-FFF2-40B4-BE49-F238E27FC236}">
                  <a16:creationId xmlns:a16="http://schemas.microsoft.com/office/drawing/2014/main" id="{9D3905B7-0774-D401-72A7-87BB4A77C648}"/>
                </a:ext>
              </a:extLst>
            </p:cNvPr>
            <p:cNvCxnSpPr>
              <a:cxnSpLocks/>
              <a:stCxn id="1034" idx="0"/>
              <a:endCxn id="1028" idx="0"/>
            </p:cNvCxnSpPr>
            <p:nvPr/>
          </p:nvCxnSpPr>
          <p:spPr>
            <a:xfrm flipH="1">
              <a:off x="6923439" y="3203953"/>
              <a:ext cx="1962620" cy="98949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43" name="Picture 6">
              <a:extLst>
                <a:ext uri="{FF2B5EF4-FFF2-40B4-BE49-F238E27FC236}">
                  <a16:creationId xmlns:a16="http://schemas.microsoft.com/office/drawing/2014/main" id="{66156427-982D-5C89-FA06-A0ECB30D8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6527" y="3336188"/>
              <a:ext cx="622709" cy="6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44" name="Gerade Verbindung mit Pfeil 4143">
              <a:extLst>
                <a:ext uri="{FF2B5EF4-FFF2-40B4-BE49-F238E27FC236}">
                  <a16:creationId xmlns:a16="http://schemas.microsoft.com/office/drawing/2014/main" id="{4CF6C0B4-0401-0AFB-E1E2-E805E495AFDD}"/>
                </a:ext>
              </a:extLst>
            </p:cNvPr>
            <p:cNvCxnSpPr>
              <a:cxnSpLocks/>
              <a:stCxn id="1034" idx="0"/>
              <a:endCxn id="4155" idx="0"/>
            </p:cNvCxnSpPr>
            <p:nvPr/>
          </p:nvCxnSpPr>
          <p:spPr>
            <a:xfrm>
              <a:off x="8886059" y="3203953"/>
              <a:ext cx="2062918" cy="901625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47" name="Picture 6">
              <a:extLst>
                <a:ext uri="{FF2B5EF4-FFF2-40B4-BE49-F238E27FC236}">
                  <a16:creationId xmlns:a16="http://schemas.microsoft.com/office/drawing/2014/main" id="{1A99D074-BB7F-F071-053B-5CE7340F39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5325" y="3335527"/>
              <a:ext cx="622709" cy="6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48" name="Gerade Verbindung mit Pfeil 4147">
              <a:extLst>
                <a:ext uri="{FF2B5EF4-FFF2-40B4-BE49-F238E27FC236}">
                  <a16:creationId xmlns:a16="http://schemas.microsoft.com/office/drawing/2014/main" id="{1A193BFB-3031-6785-56BC-4E12D71165C5}"/>
                </a:ext>
              </a:extLst>
            </p:cNvPr>
            <p:cNvCxnSpPr>
              <a:cxnSpLocks/>
              <a:stCxn id="4157" idx="0"/>
            </p:cNvCxnSpPr>
            <p:nvPr/>
          </p:nvCxnSpPr>
          <p:spPr>
            <a:xfrm>
              <a:off x="10948977" y="4825580"/>
              <a:ext cx="0" cy="37782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9" name="Gerade Verbindung mit Pfeil 4148">
              <a:extLst>
                <a:ext uri="{FF2B5EF4-FFF2-40B4-BE49-F238E27FC236}">
                  <a16:creationId xmlns:a16="http://schemas.microsoft.com/office/drawing/2014/main" id="{6C11A263-AEDA-9BDC-D6B0-3B44D161CBC3}"/>
                </a:ext>
              </a:extLst>
            </p:cNvPr>
            <p:cNvCxnSpPr>
              <a:cxnSpLocks/>
              <a:stCxn id="1025" idx="0"/>
              <a:endCxn id="4137" idx="0"/>
            </p:cNvCxnSpPr>
            <p:nvPr/>
          </p:nvCxnSpPr>
          <p:spPr>
            <a:xfrm flipH="1">
              <a:off x="8886060" y="4825579"/>
              <a:ext cx="1044" cy="228515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0" name="Gerade Verbindung mit Pfeil 4149">
              <a:extLst>
                <a:ext uri="{FF2B5EF4-FFF2-40B4-BE49-F238E27FC236}">
                  <a16:creationId xmlns:a16="http://schemas.microsoft.com/office/drawing/2014/main" id="{33F6F48E-AF35-0DF1-C572-0019B8CFDE13}"/>
                </a:ext>
              </a:extLst>
            </p:cNvPr>
            <p:cNvCxnSpPr>
              <a:cxnSpLocks/>
              <a:stCxn id="1030" idx="0"/>
              <a:endCxn id="4135" idx="0"/>
            </p:cNvCxnSpPr>
            <p:nvPr/>
          </p:nvCxnSpPr>
          <p:spPr>
            <a:xfrm flipH="1">
              <a:off x="6923438" y="4852561"/>
              <a:ext cx="1" cy="35084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32" name="Picture 4" descr="Network Icon - Free PNG &amp; SVG 317687 - Noun Project">
              <a:extLst>
                <a:ext uri="{FF2B5EF4-FFF2-40B4-BE49-F238E27FC236}">
                  <a16:creationId xmlns:a16="http://schemas.microsoft.com/office/drawing/2014/main" id="{C51AB9E5-0F1B-B2A6-E9C2-0F6B2DD10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886" y="1737817"/>
              <a:ext cx="613613" cy="61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6" name="Picture 2" descr="Matrix - Kostenlose zeichen Icons">
              <a:extLst>
                <a:ext uri="{FF2B5EF4-FFF2-40B4-BE49-F238E27FC236}">
                  <a16:creationId xmlns:a16="http://schemas.microsoft.com/office/drawing/2014/main" id="{264CEB36-81B2-83FE-93BA-3C56CBE261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404" y="1873060"/>
              <a:ext cx="492751" cy="492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77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" grpId="0" animBg="1"/>
      <p:bldP spid="1136" grpId="0" animBg="1"/>
      <p:bldP spid="4145" grpId="0"/>
      <p:bldP spid="4145" grpId="1"/>
      <p:bldP spid="4146" grpId="0"/>
      <p:bldP spid="414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0CF87A-47C4-F84A-EE68-682A4ACD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Motivation zur Entwicklung von (OP)ALADIN</a:t>
            </a:r>
          </a:p>
          <a:p>
            <a:endParaRPr lang="de-DE" dirty="0"/>
          </a:p>
          <a:p>
            <a:r>
              <a:rPr lang="de-DE" dirty="0"/>
              <a:t>2. Zielstellungen von (OP)ALADIN</a:t>
            </a:r>
          </a:p>
          <a:p>
            <a:endParaRPr lang="de-DE" dirty="0"/>
          </a:p>
          <a:p>
            <a:r>
              <a:rPr lang="de-DE" dirty="0"/>
              <a:t>3. Generierung fachlich plausibler Aufgaben und Aufgabentypen in (OP)ALADIN</a:t>
            </a:r>
          </a:p>
          <a:p>
            <a:endParaRPr lang="de-DE" dirty="0"/>
          </a:p>
          <a:p>
            <a:r>
              <a:rPr lang="de-DE" dirty="0"/>
              <a:t>4. Lernmanagement und Didaktik in (OP)ALADIN</a:t>
            </a:r>
          </a:p>
          <a:p>
            <a:endParaRPr lang="de-DE" dirty="0"/>
          </a:p>
          <a:p>
            <a:r>
              <a:rPr lang="de-DE" dirty="0"/>
              <a:t>5. Zusammenfassung und Ausblick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64AC2C-2A3B-E0F5-0B2A-DC780113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1361272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20296C-7072-48C7-C7D8-074CF93D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4.3 Das 4R-Prinzip (+A) in (OP)ALADIN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0A58175-344E-FEF7-0351-940D60A0D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" t="1465" r="-1" b="1118"/>
          <a:stretch/>
        </p:blipFill>
        <p:spPr>
          <a:xfrm>
            <a:off x="1483945" y="980246"/>
            <a:ext cx="4482811" cy="2143953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8DC767F-17DD-3D67-BE7E-44FA6E35D0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2" t="1026" b="593"/>
          <a:stretch/>
        </p:blipFill>
        <p:spPr>
          <a:xfrm>
            <a:off x="1485167" y="3228510"/>
            <a:ext cx="4482811" cy="2155139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02C1E72-3D1E-C75C-4BC9-BFAA97D0E2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3" t="1643" b="841"/>
          <a:stretch/>
        </p:blipFill>
        <p:spPr>
          <a:xfrm>
            <a:off x="6204606" y="980246"/>
            <a:ext cx="4482811" cy="2146346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06B84BF-88F9-04FE-B1CC-821861920D95}"/>
              </a:ext>
            </a:extLst>
          </p:cNvPr>
          <p:cNvSpPr/>
          <p:nvPr/>
        </p:nvSpPr>
        <p:spPr>
          <a:xfrm>
            <a:off x="118926" y="980246"/>
            <a:ext cx="1246094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1. </a:t>
            </a:r>
            <a:r>
              <a:rPr lang="de-DE" dirty="0" err="1"/>
              <a:t>Record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16CBAC7-784F-F45E-4BFD-65199F12FB4B}"/>
              </a:ext>
            </a:extLst>
          </p:cNvPr>
          <p:cNvSpPr/>
          <p:nvPr/>
        </p:nvSpPr>
        <p:spPr>
          <a:xfrm>
            <a:off x="10766612" y="980246"/>
            <a:ext cx="1359926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2. Redirect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D8898EC-C31E-F0BB-F8ED-382F6043CD0A}"/>
              </a:ext>
            </a:extLst>
          </p:cNvPr>
          <p:cNvSpPr/>
          <p:nvPr/>
        </p:nvSpPr>
        <p:spPr>
          <a:xfrm>
            <a:off x="2237403" y="5536907"/>
            <a:ext cx="1359926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3. Replay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4F954E9-659E-48C4-1986-353E28D13012}"/>
              </a:ext>
            </a:extLst>
          </p:cNvPr>
          <p:cNvSpPr/>
          <p:nvPr/>
        </p:nvSpPr>
        <p:spPr>
          <a:xfrm>
            <a:off x="3835179" y="5536907"/>
            <a:ext cx="1359926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4. </a:t>
            </a:r>
            <a:r>
              <a:rPr lang="de-DE" dirty="0" err="1"/>
              <a:t>Resume</a:t>
            </a:r>
            <a:endParaRPr lang="de-DE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05A990E5-FF94-C1CA-24D9-EBCE9074A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605" y="3228510"/>
            <a:ext cx="4502227" cy="2155139"/>
          </a:xfrm>
        </p:spPr>
        <p:txBody>
          <a:bodyPr/>
          <a:lstStyle/>
          <a:p>
            <a:r>
              <a:rPr lang="de-DE" b="1" dirty="0"/>
              <a:t>A</a:t>
            </a:r>
            <a:r>
              <a:rPr lang="de-DE" dirty="0"/>
              <a:t>nnotation des Lösungsversuchs…</a:t>
            </a:r>
          </a:p>
          <a:p>
            <a:pPr lvl="1"/>
            <a:r>
              <a:rPr lang="de-DE" dirty="0"/>
              <a:t>…durch Studierende</a:t>
            </a:r>
          </a:p>
          <a:p>
            <a:pPr lvl="1"/>
            <a:r>
              <a:rPr lang="de-DE" dirty="0"/>
              <a:t>…durch Lehrkräfte</a:t>
            </a:r>
          </a:p>
          <a:p>
            <a:r>
              <a:rPr lang="de-DE" dirty="0"/>
              <a:t>Erlaubt…</a:t>
            </a:r>
          </a:p>
          <a:p>
            <a:pPr lvl="1"/>
            <a:r>
              <a:rPr lang="de-DE" dirty="0"/>
              <a:t>…konkrete Fragestellungen</a:t>
            </a:r>
          </a:p>
          <a:p>
            <a:pPr lvl="1"/>
            <a:r>
              <a:rPr lang="de-DE" dirty="0"/>
              <a:t>…spezifische Rückmeldungen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4D7FD14-5B60-6207-2B4A-EE6BC246575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365020" y="1219200"/>
            <a:ext cx="320345" cy="4097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995D0FC-33BC-1448-8594-9C937F73778F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022408" y="5209692"/>
            <a:ext cx="492734" cy="32721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F344355-A386-DB25-B14A-C21F2460146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917366" y="5209692"/>
            <a:ext cx="513373" cy="32721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3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2F0129C-1857-81C1-B601-595AE962ECB9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/>
              <a:t>Ausblick</a:t>
            </a:r>
          </a:p>
          <a:p>
            <a:r>
              <a:rPr lang="de-DE" dirty="0"/>
              <a:t>Aufgaben zur Nomenklatur von Molekülen und chemischen Reaktionsgleichungen</a:t>
            </a:r>
          </a:p>
          <a:p>
            <a:r>
              <a:rPr lang="de-DE" dirty="0"/>
              <a:t>Deklaratives Aufgabentyp-Autorentool</a:t>
            </a:r>
          </a:p>
          <a:p>
            <a:r>
              <a:rPr lang="de-DE" dirty="0" err="1"/>
              <a:t>Spaced</a:t>
            </a:r>
            <a:r>
              <a:rPr lang="de-DE" dirty="0"/>
              <a:t> Repetition und Gamification</a:t>
            </a:r>
          </a:p>
          <a:p>
            <a:r>
              <a:rPr lang="de-DE" dirty="0"/>
              <a:t>Umfangreiche Experimente und Tests zu </a:t>
            </a:r>
            <a:r>
              <a:rPr lang="de-DE" dirty="0" err="1"/>
              <a:t>Spaced</a:t>
            </a:r>
            <a:r>
              <a:rPr lang="de-DE" dirty="0"/>
              <a:t> Repetition und Gamification (Folgeantrag ALADIN-X)</a:t>
            </a:r>
          </a:p>
          <a:p>
            <a:r>
              <a:rPr lang="de-DE" dirty="0"/>
              <a:t>Metamodell- und </a:t>
            </a:r>
            <a:r>
              <a:rPr lang="de-DE" dirty="0" err="1"/>
              <a:t>Wissensgraphgenerierung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(Folgeantrag METALADIN)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0B343D-79AC-1DCE-84C2-EA47E01377D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577109" cy="4008212"/>
          </a:xfrm>
        </p:spPr>
        <p:txBody>
          <a:bodyPr/>
          <a:lstStyle/>
          <a:p>
            <a:pPr marL="0" indent="0" algn="ctr">
              <a:buNone/>
            </a:pPr>
            <a:r>
              <a:rPr lang="de-DE" b="1" dirty="0"/>
              <a:t>Zusammenfassung</a:t>
            </a:r>
          </a:p>
          <a:p>
            <a:r>
              <a:rPr lang="de-DE" dirty="0"/>
              <a:t>Integration von </a:t>
            </a:r>
            <a:r>
              <a:rPr lang="de-DE" dirty="0" err="1"/>
              <a:t>Graphersetzungssystemen</a:t>
            </a:r>
            <a:r>
              <a:rPr lang="de-DE" dirty="0"/>
              <a:t> zur deklarativen Erstellung von Aufgabentypgeneratoren</a:t>
            </a:r>
          </a:p>
          <a:p>
            <a:r>
              <a:rPr lang="de-DE" dirty="0"/>
              <a:t>4R-Prinzip für asynchronen Austausch</a:t>
            </a:r>
          </a:p>
          <a:p>
            <a:r>
              <a:rPr lang="de-DE" dirty="0"/>
              <a:t>Generierung fachlich sinnvoller…</a:t>
            </a:r>
          </a:p>
          <a:p>
            <a:pPr lvl="1"/>
            <a:r>
              <a:rPr lang="de-DE" dirty="0"/>
              <a:t>…SQL-Query-Aufgaben</a:t>
            </a:r>
          </a:p>
          <a:p>
            <a:pPr lvl="1"/>
            <a:r>
              <a:rPr lang="de-DE" dirty="0"/>
              <a:t>…EPK-Modellierungsaufgaben</a:t>
            </a:r>
          </a:p>
          <a:p>
            <a:r>
              <a:rPr lang="de-DE" dirty="0"/>
              <a:t>Prototypische Integration in OPAL mittels der LTI- Schnittstelle</a:t>
            </a:r>
          </a:p>
          <a:p>
            <a:r>
              <a:rPr lang="de-DE" dirty="0"/>
              <a:t>Modularisierung der Aufgabenerzeugungsfunktionalitäten analog zur Oberflächenmodularisierung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E1F3809-8A5B-A05A-D21E-B28E0D76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und Ausblick</a:t>
            </a:r>
          </a:p>
        </p:txBody>
      </p:sp>
    </p:spTree>
    <p:extLst>
      <p:ext uri="{BB962C8B-B14F-4D97-AF65-F5344CB8AC3E}">
        <p14:creationId xmlns:p14="http://schemas.microsoft.com/office/powerpoint/2010/main" val="92875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2924CB-B7E2-7615-1F9C-80A8CFC0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2400" b="1" dirty="0"/>
          </a:p>
          <a:p>
            <a:pPr marL="0" indent="0" algn="ctr">
              <a:buNone/>
            </a:pPr>
            <a:endParaRPr lang="de-DE" sz="2400" b="1" dirty="0"/>
          </a:p>
          <a:p>
            <a:pPr marL="0" indent="0" algn="ctr">
              <a:buNone/>
            </a:pPr>
            <a:endParaRPr lang="de-DE" sz="2400" b="1" dirty="0"/>
          </a:p>
          <a:p>
            <a:pPr marL="0" indent="0" algn="ctr">
              <a:buNone/>
            </a:pPr>
            <a:r>
              <a:rPr lang="de-DE" sz="2400" b="1" dirty="0"/>
              <a:t>Vielen Dank für Ihre Aufmerksamkeit!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52C2B5A-7EB4-4F93-3E45-B14C64F2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&amp; Diskussion</a:t>
            </a:r>
          </a:p>
        </p:txBody>
      </p:sp>
    </p:spTree>
    <p:extLst>
      <p:ext uri="{BB962C8B-B14F-4D97-AF65-F5344CB8AC3E}">
        <p14:creationId xmlns:p14="http://schemas.microsoft.com/office/powerpoint/2010/main" val="343348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0CF87A-47C4-F84A-EE68-682A4ACD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1. Motivation zur Entwicklung von (OP)ALADIN</a:t>
            </a:r>
          </a:p>
          <a:p>
            <a:endParaRPr lang="de-DE" dirty="0"/>
          </a:p>
          <a:p>
            <a:r>
              <a:rPr lang="de-DE" dirty="0"/>
              <a:t>2. Zielstellungen von (OP)ALADIN</a:t>
            </a:r>
          </a:p>
          <a:p>
            <a:endParaRPr lang="de-DE" dirty="0"/>
          </a:p>
          <a:p>
            <a:r>
              <a:rPr lang="de-DE" dirty="0"/>
              <a:t>3. Generierung fachlich plausibler Aufgaben und Aufgabentypen in (OP)ALADIN</a:t>
            </a:r>
          </a:p>
          <a:p>
            <a:endParaRPr lang="de-DE" dirty="0"/>
          </a:p>
          <a:p>
            <a:r>
              <a:rPr lang="de-DE" dirty="0"/>
              <a:t>4. Lernmanagement und Didaktik in (OP)ALADIN</a:t>
            </a:r>
          </a:p>
          <a:p>
            <a:endParaRPr lang="de-DE" dirty="0"/>
          </a:p>
          <a:p>
            <a:r>
              <a:rPr lang="de-DE" dirty="0"/>
              <a:t>5. Zusammenfassung und Ausblick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64AC2C-2A3B-E0F5-0B2A-DC780113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347979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DF802C-46A2-964E-3A72-B1A09CA3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Motivation zur Entwicklung von (OP)ALADIN</a:t>
            </a:r>
          </a:p>
        </p:txBody>
      </p:sp>
      <p:pic>
        <p:nvPicPr>
          <p:cNvPr id="1026" name="Picture 2" descr="Lehrer - Kostenlose bildung Icons">
            <a:extLst>
              <a:ext uri="{FF2B5EF4-FFF2-40B4-BE49-F238E27FC236}">
                <a16:creationId xmlns:a16="http://schemas.microsoft.com/office/drawing/2014/main" id="{E8E43A38-ED40-FE5E-8D65-F35D0EC8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87" y="1079958"/>
            <a:ext cx="1389529" cy="138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male graduate student icon Royalty Free Vector Image">
            <a:extLst>
              <a:ext uri="{FF2B5EF4-FFF2-40B4-BE49-F238E27FC236}">
                <a16:creationId xmlns:a16="http://schemas.microsoft.com/office/drawing/2014/main" id="{EFB5D455-2B25-787A-1ECC-21CC55364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12636" r="19499" b="20714"/>
          <a:stretch/>
        </p:blipFill>
        <p:spPr bwMode="auto">
          <a:xfrm>
            <a:off x="2539460" y="1079957"/>
            <a:ext cx="1170575" cy="138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B318A18B-D949-2643-2FB9-37E2C563B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83" y="2791927"/>
            <a:ext cx="5530130" cy="2900661"/>
          </a:xfrm>
        </p:spPr>
        <p:txBody>
          <a:bodyPr/>
          <a:lstStyle/>
          <a:p>
            <a:r>
              <a:rPr lang="de-DE" dirty="0"/>
              <a:t>Nur wenige Übungsaufgaben und Musterklausuren</a:t>
            </a:r>
          </a:p>
          <a:p>
            <a:r>
              <a:rPr lang="de-DE" dirty="0"/>
              <a:t>Kaum unbekannte Aufgaben zum selbständigen Üben</a:t>
            </a:r>
          </a:p>
          <a:p>
            <a:r>
              <a:rPr lang="de-DE" dirty="0"/>
              <a:t>Keine motivierenden Impulse für Lernprozesse</a:t>
            </a:r>
          </a:p>
          <a:p>
            <a:r>
              <a:rPr lang="de-DE" dirty="0"/>
              <a:t>Keine orts- und zeitflexible Lehre</a:t>
            </a:r>
          </a:p>
          <a:p>
            <a:r>
              <a:rPr lang="de-DE" dirty="0"/>
              <a:t>Keine Individualisierung der Aufgaben hinsichtlich Schwierigkeitsgrad und Umfang</a:t>
            </a:r>
          </a:p>
          <a:p>
            <a:r>
              <a:rPr lang="de-DE" dirty="0"/>
              <a:t>Kein selbstorganisiertes und selbsttätiges Lernen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91331067-BCF4-C34E-7BA9-B53B74DA1BE1}"/>
              </a:ext>
            </a:extLst>
          </p:cNvPr>
          <p:cNvSpPr txBox="1">
            <a:spLocks/>
          </p:cNvSpPr>
          <p:nvPr/>
        </p:nvSpPr>
        <p:spPr>
          <a:xfrm>
            <a:off x="6302187" y="2791927"/>
            <a:ext cx="5530130" cy="290066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Hoher Aufwand… </a:t>
            </a:r>
          </a:p>
          <a:p>
            <a:pPr lvl="1"/>
            <a:r>
              <a:rPr lang="de-DE" dirty="0"/>
              <a:t>…bei der Erstellung neuer Aufgaben</a:t>
            </a:r>
          </a:p>
          <a:p>
            <a:pPr lvl="1"/>
            <a:r>
              <a:rPr lang="de-DE" dirty="0"/>
              <a:t>…bei der Erstellung neuer Aufgabentypen</a:t>
            </a:r>
          </a:p>
          <a:p>
            <a:pPr lvl="1"/>
            <a:r>
              <a:rPr lang="de-DE" dirty="0"/>
              <a:t>…bei der Korrektur von…</a:t>
            </a:r>
          </a:p>
          <a:p>
            <a:pPr lvl="2"/>
            <a:r>
              <a:rPr lang="de-DE" dirty="0"/>
              <a:t>…Übungen</a:t>
            </a:r>
          </a:p>
          <a:p>
            <a:pPr lvl="2"/>
            <a:r>
              <a:rPr lang="de-DE" dirty="0"/>
              <a:t>…Praktika</a:t>
            </a:r>
          </a:p>
          <a:p>
            <a:pPr lvl="2"/>
            <a:r>
              <a:rPr lang="de-DE" dirty="0"/>
              <a:t>…Prüfungen</a:t>
            </a:r>
          </a:p>
          <a:p>
            <a:pPr lvl="1"/>
            <a:r>
              <a:rPr lang="de-DE" dirty="0"/>
              <a:t>…bei der Erstellung von Lösungshilfen</a:t>
            </a:r>
          </a:p>
          <a:p>
            <a:r>
              <a:rPr lang="de-DE" dirty="0"/>
              <a:t>Hilfe bei der Lösung ausschließlich in Präsenz möglich</a:t>
            </a:r>
          </a:p>
        </p:txBody>
      </p:sp>
    </p:spTree>
    <p:extLst>
      <p:ext uri="{BB962C8B-B14F-4D97-AF65-F5344CB8AC3E}">
        <p14:creationId xmlns:p14="http://schemas.microsoft.com/office/powerpoint/2010/main" val="23371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0CF87A-47C4-F84A-EE68-682A4ACD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Motivation zur Entwicklung von (OP)ALADIN</a:t>
            </a:r>
          </a:p>
          <a:p>
            <a:endParaRPr lang="de-DE" dirty="0"/>
          </a:p>
          <a:p>
            <a:r>
              <a:rPr lang="de-DE" b="1" dirty="0"/>
              <a:t>2. Zielstellungen von (OP)ALADIN</a:t>
            </a:r>
          </a:p>
          <a:p>
            <a:endParaRPr lang="de-DE" dirty="0"/>
          </a:p>
          <a:p>
            <a:r>
              <a:rPr lang="de-DE" dirty="0"/>
              <a:t>3. Generierung fachlich plausibler Aufgaben und Aufgabentypen in (OP)ALADIN</a:t>
            </a:r>
          </a:p>
          <a:p>
            <a:endParaRPr lang="de-DE" dirty="0"/>
          </a:p>
          <a:p>
            <a:r>
              <a:rPr lang="de-DE" dirty="0"/>
              <a:t>4. Lernmanagement und Didaktik in (OP)ALADIN</a:t>
            </a:r>
          </a:p>
          <a:p>
            <a:endParaRPr lang="de-DE" dirty="0"/>
          </a:p>
          <a:p>
            <a:r>
              <a:rPr lang="de-DE" dirty="0"/>
              <a:t>5. Zusammenfassung und Ausblick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64AC2C-2A3B-E0F5-0B2A-DC780113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399627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DF802C-46A2-964E-3A72-B1A09CA3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Zielstellungen von (OP)ALADIN</a:t>
            </a:r>
          </a:p>
        </p:txBody>
      </p:sp>
      <p:pic>
        <p:nvPicPr>
          <p:cNvPr id="1026" name="Picture 2" descr="Lehrer - Kostenlose bildung Icons">
            <a:extLst>
              <a:ext uri="{FF2B5EF4-FFF2-40B4-BE49-F238E27FC236}">
                <a16:creationId xmlns:a16="http://schemas.microsoft.com/office/drawing/2014/main" id="{E8E43A38-ED40-FE5E-8D65-F35D0EC8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87" y="936524"/>
            <a:ext cx="1389529" cy="138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male graduate student icon Royalty Free Vector Image">
            <a:extLst>
              <a:ext uri="{FF2B5EF4-FFF2-40B4-BE49-F238E27FC236}">
                <a16:creationId xmlns:a16="http://schemas.microsoft.com/office/drawing/2014/main" id="{EFB5D455-2B25-787A-1ECC-21CC55364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12636" r="19499" b="20714"/>
          <a:stretch/>
        </p:blipFill>
        <p:spPr bwMode="auto">
          <a:xfrm>
            <a:off x="2539460" y="936523"/>
            <a:ext cx="1170575" cy="138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B318A18B-D949-2643-2FB9-37E2C563B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83" y="2343689"/>
            <a:ext cx="5530130" cy="2900661"/>
          </a:xfrm>
        </p:spPr>
        <p:txBody>
          <a:bodyPr/>
          <a:lstStyle/>
          <a:p>
            <a:r>
              <a:rPr lang="de-DE" dirty="0"/>
              <a:t>Anpassung der Aufgabenkomplexität an individuelle Leistungsfähigkeit</a:t>
            </a:r>
          </a:p>
          <a:p>
            <a:r>
              <a:rPr lang="de-DE" dirty="0"/>
              <a:t>Lernen mit eigener Geschwindigkeit</a:t>
            </a:r>
          </a:p>
          <a:p>
            <a:r>
              <a:rPr lang="de-DE" dirty="0"/>
              <a:t>Förderung hoher Problemlösungskompetenz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 h</a:t>
            </a:r>
            <a:r>
              <a:rPr lang="de-DE" dirty="0"/>
              <a:t>öherer Studienerfolg</a:t>
            </a:r>
          </a:p>
          <a:p>
            <a:r>
              <a:rPr lang="de-DE" dirty="0"/>
              <a:t>Generierung der Aufgaben parametrisier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/>
              <a:t>Lehrinhalt aktiv mitgestaltbar</a:t>
            </a:r>
          </a:p>
          <a:p>
            <a:r>
              <a:rPr lang="de-DE" dirty="0"/>
              <a:t>Vernetzung der Studierenden</a:t>
            </a:r>
          </a:p>
          <a:p>
            <a:r>
              <a:rPr lang="de-DE" dirty="0"/>
              <a:t>Asynchrones Feedback an/von Lehrende/n</a:t>
            </a:r>
          </a:p>
          <a:p>
            <a:endParaRPr lang="de-DE" dirty="0"/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91331067-BCF4-C34E-7BA9-B53B74DA1BE1}"/>
              </a:ext>
            </a:extLst>
          </p:cNvPr>
          <p:cNvSpPr txBox="1">
            <a:spLocks/>
          </p:cNvSpPr>
          <p:nvPr/>
        </p:nvSpPr>
        <p:spPr>
          <a:xfrm>
            <a:off x="6302187" y="2343689"/>
            <a:ext cx="5530130" cy="382144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Generierung leistungsgerechter Aufgaben für heterogene Zielgruppen</a:t>
            </a:r>
          </a:p>
          <a:p>
            <a:r>
              <a:rPr lang="de-DE" dirty="0"/>
              <a:t>Generierung von Online-Selbsttests und elektronischen Test- oder Probeklausuren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/>
              <a:t>sofortiges automatisches und leistungsabhängiges Feedback </a:t>
            </a:r>
          </a:p>
          <a:p>
            <a:r>
              <a:rPr lang="de-DE" dirty="0"/>
              <a:t>Fachlich und zeitlich unbegrenzte Wiederverwendbarkeit</a:t>
            </a:r>
          </a:p>
          <a:p>
            <a:r>
              <a:rPr lang="de-DE" dirty="0"/>
              <a:t>Zeitlich, räumlich und institutionell flexible Nutzbarkeit</a:t>
            </a:r>
          </a:p>
          <a:p>
            <a:r>
              <a:rPr lang="de-DE" dirty="0"/>
              <a:t>Erweiterbarkeit um neue Aufgabentypen</a:t>
            </a:r>
          </a:p>
          <a:p>
            <a:r>
              <a:rPr lang="de-DE" dirty="0"/>
              <a:t>Reduzierung des Aufwands hinsichtlich Aufgabenstellung, Lösungshilfen und Korrektur</a:t>
            </a:r>
          </a:p>
        </p:txBody>
      </p:sp>
    </p:spTree>
    <p:extLst>
      <p:ext uri="{BB962C8B-B14F-4D97-AF65-F5344CB8AC3E}">
        <p14:creationId xmlns:p14="http://schemas.microsoft.com/office/powerpoint/2010/main" val="206781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0CF87A-47C4-F84A-EE68-682A4ACD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Motivation zur Entwicklung von (OP)ALADIN</a:t>
            </a:r>
          </a:p>
          <a:p>
            <a:endParaRPr lang="de-DE" dirty="0"/>
          </a:p>
          <a:p>
            <a:r>
              <a:rPr lang="de-DE" dirty="0"/>
              <a:t>2. Zielstellungen von (OP)ALADIN</a:t>
            </a:r>
          </a:p>
          <a:p>
            <a:endParaRPr lang="de-DE" dirty="0"/>
          </a:p>
          <a:p>
            <a:r>
              <a:rPr lang="de-DE" b="1" dirty="0"/>
              <a:t>3. Generierung fachlich plausibler Aufgaben und Aufgabentypen in (OP)ALADIN</a:t>
            </a:r>
          </a:p>
          <a:p>
            <a:endParaRPr lang="de-DE" dirty="0"/>
          </a:p>
          <a:p>
            <a:r>
              <a:rPr lang="de-DE" dirty="0"/>
              <a:t>4. Lernmanagement und Didaktik in (OP)ALADIN</a:t>
            </a:r>
          </a:p>
          <a:p>
            <a:endParaRPr lang="de-DE" dirty="0"/>
          </a:p>
          <a:p>
            <a:r>
              <a:rPr lang="de-DE" dirty="0"/>
              <a:t>5. Zusammenfassung und Ausblick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64AC2C-2A3B-E0F5-0B2A-DC780113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244835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6882F5A-707C-DDB7-C25B-92A78A0B4E7A}"/>
              </a:ext>
            </a:extLst>
          </p:cNvPr>
          <p:cNvCxnSpPr>
            <a:cxnSpLocks/>
            <a:stCxn id="38" idx="0"/>
            <a:endCxn id="34" idx="3"/>
          </p:cNvCxnSpPr>
          <p:nvPr/>
        </p:nvCxnSpPr>
        <p:spPr>
          <a:xfrm flipV="1">
            <a:off x="2666983" y="1970298"/>
            <a:ext cx="2890370" cy="42844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896FD2A2-795D-0CE0-FC77-9DA1FAB559B9}"/>
              </a:ext>
            </a:extLst>
          </p:cNvPr>
          <p:cNvCxnSpPr>
            <a:cxnSpLocks/>
            <a:stCxn id="51" idx="0"/>
            <a:endCxn id="34" idx="5"/>
          </p:cNvCxnSpPr>
          <p:nvPr/>
        </p:nvCxnSpPr>
        <p:spPr>
          <a:xfrm flipH="1" flipV="1">
            <a:off x="6575587" y="1970298"/>
            <a:ext cx="2915467" cy="42844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8ECD3793-5CC5-5595-2E70-46FA5762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20" y="249601"/>
            <a:ext cx="10357518" cy="626334"/>
          </a:xfrm>
        </p:spPr>
        <p:txBody>
          <a:bodyPr/>
          <a:lstStyle/>
          <a:p>
            <a:r>
              <a:rPr lang="de-DE" dirty="0"/>
              <a:t>3.1 Aufgabentypen für Modellierungsaufgaben in (OP)ALADIN</a:t>
            </a:r>
            <a:br>
              <a:rPr lang="de-DE" dirty="0"/>
            </a:br>
            <a:endParaRPr lang="de-DE" dirty="0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28AD19AA-1DD7-104D-B102-7BB4947A1B71}"/>
              </a:ext>
            </a:extLst>
          </p:cNvPr>
          <p:cNvGrpSpPr/>
          <p:nvPr/>
        </p:nvGrpSpPr>
        <p:grpSpPr>
          <a:xfrm>
            <a:off x="5298345" y="741181"/>
            <a:ext cx="1595309" cy="1440000"/>
            <a:chOff x="5265019" y="1260908"/>
            <a:chExt cx="1595309" cy="1440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84834861-4D99-DD78-F721-3F7633B961BD}"/>
                </a:ext>
              </a:extLst>
            </p:cNvPr>
            <p:cNvSpPr/>
            <p:nvPr/>
          </p:nvSpPr>
          <p:spPr>
            <a:xfrm>
              <a:off x="5313144" y="1260908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851E9E6-3656-44A4-DB51-7AD14CBB9E25}"/>
                </a:ext>
              </a:extLst>
            </p:cNvPr>
            <p:cNvSpPr txBox="1"/>
            <p:nvPr/>
          </p:nvSpPr>
          <p:spPr>
            <a:xfrm>
              <a:off x="5265019" y="1790298"/>
              <a:ext cx="1595309" cy="369332"/>
            </a:xfrm>
            <a:prstGeom prst="rect">
              <a:avLst/>
            </a:prstGeom>
            <a:solidFill>
              <a:srgbClr val="E8EDF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Aufgabentyp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BE1D445-A76A-BC79-4888-290FE77F2B0E}"/>
              </a:ext>
            </a:extLst>
          </p:cNvPr>
          <p:cNvGrpSpPr/>
          <p:nvPr/>
        </p:nvGrpSpPr>
        <p:grpSpPr>
          <a:xfrm>
            <a:off x="1269419" y="2398739"/>
            <a:ext cx="2782579" cy="3760014"/>
            <a:chOff x="1269419" y="2398739"/>
            <a:chExt cx="2782579" cy="376001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569C2C1-287F-E9F5-02B4-6BCD5E4BD5B2}"/>
                </a:ext>
              </a:extLst>
            </p:cNvPr>
            <p:cNvSpPr/>
            <p:nvPr/>
          </p:nvSpPr>
          <p:spPr>
            <a:xfrm>
              <a:off x="1269419" y="2552013"/>
              <a:ext cx="2782579" cy="3606740"/>
            </a:xfrm>
            <a:prstGeom prst="rect">
              <a:avLst/>
            </a:prstGeom>
            <a:solidFill>
              <a:srgbClr val="E8EDF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5DF43BFD-820D-4611-A27F-287D8DDBEFD0}"/>
                </a:ext>
              </a:extLst>
            </p:cNvPr>
            <p:cNvSpPr/>
            <p:nvPr/>
          </p:nvSpPr>
          <p:spPr>
            <a:xfrm>
              <a:off x="1269419" y="2813246"/>
              <a:ext cx="2782579" cy="53333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Modellsyntax</a:t>
              </a: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A3AFDEE-834A-AB8F-282D-423A55C6FEDD}"/>
                </a:ext>
              </a:extLst>
            </p:cNvPr>
            <p:cNvSpPr/>
            <p:nvPr/>
          </p:nvSpPr>
          <p:spPr>
            <a:xfrm>
              <a:off x="2515783" y="2398739"/>
              <a:ext cx="302400" cy="306548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</p:grp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2BC2F140-CCEA-74F8-6F02-0C4DDF308053}"/>
              </a:ext>
            </a:extLst>
          </p:cNvPr>
          <p:cNvCxnSpPr>
            <a:cxnSpLocks/>
            <a:stCxn id="45" idx="0"/>
            <a:endCxn id="34" idx="4"/>
          </p:cNvCxnSpPr>
          <p:nvPr/>
        </p:nvCxnSpPr>
        <p:spPr>
          <a:xfrm flipV="1">
            <a:off x="6063119" y="2181181"/>
            <a:ext cx="3351" cy="217558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5E5934-2C3A-E87D-B36F-74E9C65F974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69419" y="3921543"/>
            <a:ext cx="2793497" cy="2193064"/>
          </a:xfrm>
        </p:spPr>
        <p:txBody>
          <a:bodyPr/>
          <a:lstStyle/>
          <a:p>
            <a:r>
              <a:rPr lang="de-DE" dirty="0"/>
              <a:t>Modellelemente und Verknüpfungsregeln </a:t>
            </a:r>
            <a:br>
              <a:rPr lang="de-DE" dirty="0"/>
            </a:br>
            <a:endParaRPr lang="de-DE" dirty="0"/>
          </a:p>
          <a:p>
            <a:r>
              <a:rPr lang="de-DE" dirty="0"/>
              <a:t>Aufgaben:</a:t>
            </a:r>
          </a:p>
          <a:p>
            <a:pPr lvl="1"/>
            <a:r>
              <a:rPr lang="de-DE" dirty="0"/>
              <a:t>Wissensfragen zu Modellelementen</a:t>
            </a:r>
          </a:p>
          <a:p>
            <a:pPr lvl="1"/>
            <a:r>
              <a:rPr lang="de-DE" dirty="0"/>
              <a:t>Finden syntaktischer Fehler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4EE6BF6-89F7-899E-CCB8-D0415F9C510B}"/>
              </a:ext>
            </a:extLst>
          </p:cNvPr>
          <p:cNvGrpSpPr/>
          <p:nvPr/>
        </p:nvGrpSpPr>
        <p:grpSpPr>
          <a:xfrm>
            <a:off x="2369900" y="3410944"/>
            <a:ext cx="581615" cy="439161"/>
            <a:chOff x="2369900" y="3410944"/>
            <a:chExt cx="581615" cy="439161"/>
          </a:xfrm>
        </p:grpSpPr>
        <p:grpSp>
          <p:nvGrpSpPr>
            <p:cNvPr id="2048" name="Gruppieren 2047">
              <a:extLst>
                <a:ext uri="{FF2B5EF4-FFF2-40B4-BE49-F238E27FC236}">
                  <a16:creationId xmlns:a16="http://schemas.microsoft.com/office/drawing/2014/main" id="{4F333383-CE31-7002-7485-4B2C833CCCFA}"/>
                </a:ext>
              </a:extLst>
            </p:cNvPr>
            <p:cNvGrpSpPr/>
            <p:nvPr/>
          </p:nvGrpSpPr>
          <p:grpSpPr>
            <a:xfrm>
              <a:off x="2369900" y="3410944"/>
              <a:ext cx="581615" cy="439161"/>
              <a:chOff x="9717417" y="1237366"/>
              <a:chExt cx="800301" cy="626334"/>
            </a:xfrm>
          </p:grpSpPr>
          <p:pic>
            <p:nvPicPr>
              <p:cNvPr id="2054" name="Picture 6" descr="Curly-Brackets Icons - Free SVG &amp; PNG Curly-Brackets Images - Noun Project">
                <a:extLst>
                  <a:ext uri="{FF2B5EF4-FFF2-40B4-BE49-F238E27FC236}">
                    <a16:creationId xmlns:a16="http://schemas.microsoft.com/office/drawing/2014/main" id="{0C40356B-EC8B-0281-B941-A806755965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7417" y="1237366"/>
                <a:ext cx="626334" cy="6263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6" descr="Curly-Brackets Icons - Free SVG &amp; PNG Curly-Brackets Images - Noun Project">
                <a:extLst>
                  <a:ext uri="{FF2B5EF4-FFF2-40B4-BE49-F238E27FC236}">
                    <a16:creationId xmlns:a16="http://schemas.microsoft.com/office/drawing/2014/main" id="{ECEDB3B6-B1B7-640A-056F-D9C02AD845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9891384" y="1237366"/>
                <a:ext cx="626334" cy="6263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49" name="Ellipse 2048">
              <a:extLst>
                <a:ext uri="{FF2B5EF4-FFF2-40B4-BE49-F238E27FC236}">
                  <a16:creationId xmlns:a16="http://schemas.microsoft.com/office/drawing/2014/main" id="{3B5AD07E-7B61-C75D-0A1E-86955E34CCB1}"/>
                </a:ext>
              </a:extLst>
            </p:cNvPr>
            <p:cNvSpPr/>
            <p:nvPr/>
          </p:nvSpPr>
          <p:spPr>
            <a:xfrm>
              <a:off x="2461351" y="3434225"/>
              <a:ext cx="392442" cy="3786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82155D4-EA29-DF2A-FA50-E4BDFF645085}"/>
              </a:ext>
            </a:extLst>
          </p:cNvPr>
          <p:cNvGrpSpPr/>
          <p:nvPr/>
        </p:nvGrpSpPr>
        <p:grpSpPr>
          <a:xfrm>
            <a:off x="4640458" y="2398739"/>
            <a:ext cx="2915467" cy="3751049"/>
            <a:chOff x="4640458" y="2398739"/>
            <a:chExt cx="2915467" cy="3751049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ED932B1D-C9B1-E54E-D230-A0536A121F2F}"/>
                </a:ext>
              </a:extLst>
            </p:cNvPr>
            <p:cNvGrpSpPr/>
            <p:nvPr/>
          </p:nvGrpSpPr>
          <p:grpSpPr>
            <a:xfrm>
              <a:off x="4640458" y="2398739"/>
              <a:ext cx="2915467" cy="3751049"/>
              <a:chOff x="343336" y="1591048"/>
              <a:chExt cx="3621049" cy="4457439"/>
            </a:xfrm>
          </p:grpSpPr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D92E1A54-D254-5FC1-5701-710F29E1EE5F}"/>
                  </a:ext>
                </a:extLst>
              </p:cNvPr>
              <p:cNvSpPr/>
              <p:nvPr/>
            </p:nvSpPr>
            <p:spPr>
              <a:xfrm>
                <a:off x="343336" y="1771048"/>
                <a:ext cx="3621049" cy="4277439"/>
              </a:xfrm>
              <a:prstGeom prst="rect">
                <a:avLst/>
              </a:prstGeom>
              <a:solidFill>
                <a:srgbClr val="E8EDF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1B4A4B7-0446-078F-E164-41BBC2DA1C72}"/>
                  </a:ext>
                </a:extLst>
              </p:cNvPr>
              <p:cNvSpPr/>
              <p:nvPr/>
            </p:nvSpPr>
            <p:spPr>
              <a:xfrm>
                <a:off x="343336" y="2077831"/>
                <a:ext cx="3621049" cy="6263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Modellsemantik</a:t>
                </a:r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71B18BCC-1700-0573-20C5-B8856897F4A6}"/>
                  </a:ext>
                </a:extLst>
              </p:cNvPr>
              <p:cNvSpPr/>
              <p:nvPr/>
            </p:nvSpPr>
            <p:spPr>
              <a:xfrm>
                <a:off x="1922508" y="1591048"/>
                <a:ext cx="375585" cy="360000"/>
              </a:xfrm>
              <a:prstGeom prst="ellipse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grpSp>
          <p:nvGrpSpPr>
            <p:cNvPr id="2055" name="Gruppieren 2054">
              <a:extLst>
                <a:ext uri="{FF2B5EF4-FFF2-40B4-BE49-F238E27FC236}">
                  <a16:creationId xmlns:a16="http://schemas.microsoft.com/office/drawing/2014/main" id="{B46C93E4-FE4A-C1DF-D02F-8E000C70816A}"/>
                </a:ext>
              </a:extLst>
            </p:cNvPr>
            <p:cNvGrpSpPr/>
            <p:nvPr/>
          </p:nvGrpSpPr>
          <p:grpSpPr>
            <a:xfrm>
              <a:off x="5868573" y="3429000"/>
              <a:ext cx="392442" cy="378627"/>
              <a:chOff x="9754551" y="1591671"/>
              <a:chExt cx="392442" cy="378627"/>
            </a:xfrm>
          </p:grpSpPr>
          <p:pic>
            <p:nvPicPr>
              <p:cNvPr id="2052" name="Picture 4" descr="Network Diagram Images - Free Download on Freepik">
                <a:extLst>
                  <a:ext uri="{FF2B5EF4-FFF2-40B4-BE49-F238E27FC236}">
                    <a16:creationId xmlns:a16="http://schemas.microsoft.com/office/drawing/2014/main" id="{C9C0C816-30FD-583A-683E-C4DCCB0936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6518" y="1608396"/>
                <a:ext cx="307758" cy="3077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53" name="Ellipse 2052">
                <a:extLst>
                  <a:ext uri="{FF2B5EF4-FFF2-40B4-BE49-F238E27FC236}">
                    <a16:creationId xmlns:a16="http://schemas.microsoft.com/office/drawing/2014/main" id="{9A431CCE-8206-AC8C-EF97-B43407B06962}"/>
                  </a:ext>
                </a:extLst>
              </p:cNvPr>
              <p:cNvSpPr/>
              <p:nvPr/>
            </p:nvSpPr>
            <p:spPr>
              <a:xfrm>
                <a:off x="9754551" y="1591671"/>
                <a:ext cx="392442" cy="3786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sp>
          <p:nvSpPr>
            <p:cNvPr id="2061" name="Inhaltsplatzhalter 3">
              <a:extLst>
                <a:ext uri="{FF2B5EF4-FFF2-40B4-BE49-F238E27FC236}">
                  <a16:creationId xmlns:a16="http://schemas.microsoft.com/office/drawing/2014/main" id="{9F5B0B21-8C9F-CC24-2203-C7DDB4753823}"/>
                </a:ext>
              </a:extLst>
            </p:cNvPr>
            <p:cNvSpPr txBox="1">
              <a:spLocks/>
            </p:cNvSpPr>
            <p:nvPr/>
          </p:nvSpPr>
          <p:spPr>
            <a:xfrm>
              <a:off x="4640458" y="3921543"/>
              <a:ext cx="2915467" cy="2193064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Blip>
                  <a:blip r:embed="rId5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Bedeutung der Elemente und Verknüpfungen des Modells</a:t>
              </a:r>
            </a:p>
            <a:p>
              <a:r>
                <a:rPr lang="de-DE" dirty="0"/>
                <a:t>Aufgaben:</a:t>
              </a:r>
            </a:p>
            <a:p>
              <a:pPr lvl="1"/>
              <a:r>
                <a:rPr lang="de-DE" dirty="0"/>
                <a:t>Ergänzung des Modells</a:t>
              </a:r>
            </a:p>
            <a:p>
              <a:pPr lvl="1"/>
              <a:r>
                <a:rPr lang="de-DE" dirty="0"/>
                <a:t>Finden semantischer Fehler</a:t>
              </a:r>
            </a:p>
            <a:p>
              <a:pPr marL="457200" lvl="1" indent="0">
                <a:buNone/>
              </a:pPr>
              <a:endParaRPr lang="de-DE" dirty="0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B558C96-0E78-43E2-142B-32E9AE90D9B7}"/>
              </a:ext>
            </a:extLst>
          </p:cNvPr>
          <p:cNvGrpSpPr/>
          <p:nvPr/>
        </p:nvGrpSpPr>
        <p:grpSpPr>
          <a:xfrm>
            <a:off x="8093490" y="2398739"/>
            <a:ext cx="2793972" cy="3742085"/>
            <a:chOff x="8093490" y="2398739"/>
            <a:chExt cx="2793972" cy="3742085"/>
          </a:xfrm>
        </p:grpSpPr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39E33F9C-3CC5-573C-1B74-470FC1BC80A8}"/>
                </a:ext>
              </a:extLst>
            </p:cNvPr>
            <p:cNvGrpSpPr/>
            <p:nvPr/>
          </p:nvGrpSpPr>
          <p:grpSpPr>
            <a:xfrm>
              <a:off x="8093490" y="2398739"/>
              <a:ext cx="2782579" cy="3742085"/>
              <a:chOff x="374507" y="1591048"/>
              <a:chExt cx="3456000" cy="4446787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D0ABC64F-5318-5D53-2ACF-1B3453BC5AE8}"/>
                  </a:ext>
                </a:extLst>
              </p:cNvPr>
              <p:cNvSpPr/>
              <p:nvPr/>
            </p:nvSpPr>
            <p:spPr>
              <a:xfrm>
                <a:off x="374507" y="1771048"/>
                <a:ext cx="3456000" cy="4266787"/>
              </a:xfrm>
              <a:prstGeom prst="rect">
                <a:avLst/>
              </a:prstGeom>
              <a:solidFill>
                <a:srgbClr val="E8EDF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536B42D4-6330-E0BA-6717-6CD91AE2CAB0}"/>
                  </a:ext>
                </a:extLst>
              </p:cNvPr>
              <p:cNvSpPr/>
              <p:nvPr/>
            </p:nvSpPr>
            <p:spPr>
              <a:xfrm>
                <a:off x="374507" y="2077831"/>
                <a:ext cx="3456000" cy="6263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Fachsemantik</a:t>
                </a:r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D1454A89-7FD9-E320-237E-2A1027B0169E}"/>
                  </a:ext>
                </a:extLst>
              </p:cNvPr>
              <p:cNvSpPr/>
              <p:nvPr/>
            </p:nvSpPr>
            <p:spPr>
              <a:xfrm>
                <a:off x="1922508" y="1591048"/>
                <a:ext cx="375585" cy="360000"/>
              </a:xfrm>
              <a:prstGeom prst="ellipse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grpSp>
          <p:nvGrpSpPr>
            <p:cNvPr id="2060" name="Gruppieren 2059">
              <a:extLst>
                <a:ext uri="{FF2B5EF4-FFF2-40B4-BE49-F238E27FC236}">
                  <a16:creationId xmlns:a16="http://schemas.microsoft.com/office/drawing/2014/main" id="{FC414D74-02C8-68A1-9CEA-04BBC84115B5}"/>
                </a:ext>
              </a:extLst>
            </p:cNvPr>
            <p:cNvGrpSpPr/>
            <p:nvPr/>
          </p:nvGrpSpPr>
          <p:grpSpPr>
            <a:xfrm>
              <a:off x="9288558" y="3421960"/>
              <a:ext cx="392442" cy="378627"/>
              <a:chOff x="8725224" y="1417932"/>
              <a:chExt cx="392442" cy="378627"/>
            </a:xfrm>
          </p:grpSpPr>
          <p:pic>
            <p:nvPicPr>
              <p:cNvPr id="2056" name="Picture 8" descr="Semantic Icon - Download in Glyph Style">
                <a:extLst>
                  <a:ext uri="{FF2B5EF4-FFF2-40B4-BE49-F238E27FC236}">
                    <a16:creationId xmlns:a16="http://schemas.microsoft.com/office/drawing/2014/main" id="{F5F90E08-F24A-F832-70D3-1307285A55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58000" y="1443978"/>
                <a:ext cx="333794" cy="333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59" name="Ellipse 2058">
                <a:extLst>
                  <a:ext uri="{FF2B5EF4-FFF2-40B4-BE49-F238E27FC236}">
                    <a16:creationId xmlns:a16="http://schemas.microsoft.com/office/drawing/2014/main" id="{70FBE809-9E1B-735E-7E90-272DD3F44168}"/>
                  </a:ext>
                </a:extLst>
              </p:cNvPr>
              <p:cNvSpPr/>
              <p:nvPr/>
            </p:nvSpPr>
            <p:spPr>
              <a:xfrm>
                <a:off x="8725224" y="1417932"/>
                <a:ext cx="392442" cy="3786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sp>
          <p:nvSpPr>
            <p:cNvPr id="2062" name="Inhaltsplatzhalter 3">
              <a:extLst>
                <a:ext uri="{FF2B5EF4-FFF2-40B4-BE49-F238E27FC236}">
                  <a16:creationId xmlns:a16="http://schemas.microsoft.com/office/drawing/2014/main" id="{85D2A07A-0535-BFBF-2E94-A4A98273871C}"/>
                </a:ext>
              </a:extLst>
            </p:cNvPr>
            <p:cNvSpPr txBox="1">
              <a:spLocks/>
            </p:cNvSpPr>
            <p:nvPr/>
          </p:nvSpPr>
          <p:spPr>
            <a:xfrm>
              <a:off x="8104646" y="3921543"/>
              <a:ext cx="2782816" cy="219781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Blip>
                  <a:blip r:embed="rId5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Modellierter fachlicher Inhalt</a:t>
              </a:r>
              <a:br>
                <a:rPr lang="de-DE" dirty="0"/>
              </a:br>
              <a:endParaRPr lang="de-DE" dirty="0"/>
            </a:p>
            <a:p>
              <a:r>
                <a:rPr lang="de-DE" dirty="0"/>
                <a:t>Aufgaben:</a:t>
              </a:r>
            </a:p>
            <a:p>
              <a:pPr lvl="1"/>
              <a:r>
                <a:rPr lang="de-DE" dirty="0"/>
                <a:t>Modellübersetzung: Sprache &lt;-&gt; Modell</a:t>
              </a:r>
            </a:p>
            <a:p>
              <a:pPr lvl="1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71049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C68E74D-A860-084D-1801-8D0BB24F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3.2 Generalisierung der Aufgabengenerierung für Verhaltensdiagramme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03EF913-F6CB-CE91-6EAB-D739ADF9D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137" y="1087404"/>
            <a:ext cx="3411606" cy="355846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C5F3470-4557-F107-C82A-066965F023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3" t="28421" r="1696" b="14671"/>
          <a:stretch/>
        </p:blipFill>
        <p:spPr>
          <a:xfrm>
            <a:off x="3957570" y="4903137"/>
            <a:ext cx="3994484" cy="394635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5F4E9E0-3335-C0DE-606B-C89DFBE0BAA5}"/>
              </a:ext>
            </a:extLst>
          </p:cNvPr>
          <p:cNvGrpSpPr/>
          <p:nvPr/>
        </p:nvGrpSpPr>
        <p:grpSpPr>
          <a:xfrm>
            <a:off x="3957569" y="5621454"/>
            <a:ext cx="3994484" cy="394635"/>
            <a:chOff x="3349593" y="3096929"/>
            <a:chExt cx="3994484" cy="394635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49847729-62CD-8124-6F73-FC134A1D27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73" t="28421" r="1696" b="14671"/>
            <a:stretch/>
          </p:blipFill>
          <p:spPr>
            <a:xfrm>
              <a:off x="3349593" y="3096929"/>
              <a:ext cx="3994484" cy="394635"/>
            </a:xfrm>
            <a:prstGeom prst="rect">
              <a:avLst/>
            </a:prstGeom>
          </p:spPr>
        </p:pic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DAFC3977-919E-4820-4279-7A4F2CD4AD44}"/>
                </a:ext>
              </a:extLst>
            </p:cNvPr>
            <p:cNvSpPr/>
            <p:nvPr/>
          </p:nvSpPr>
          <p:spPr>
            <a:xfrm>
              <a:off x="3445844" y="3164305"/>
              <a:ext cx="609175" cy="25988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9F81F0DC-B8A5-4BD5-BE8B-3FE3C98AEFC4}"/>
                </a:ext>
              </a:extLst>
            </p:cNvPr>
            <p:cNvSpPr/>
            <p:nvPr/>
          </p:nvSpPr>
          <p:spPr>
            <a:xfrm>
              <a:off x="4531894" y="3164304"/>
              <a:ext cx="609175" cy="25988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AD587813-3828-5AA9-2522-026C1F788E2E}"/>
                </a:ext>
              </a:extLst>
            </p:cNvPr>
            <p:cNvSpPr/>
            <p:nvPr/>
          </p:nvSpPr>
          <p:spPr>
            <a:xfrm>
              <a:off x="5486825" y="3229272"/>
              <a:ext cx="609175" cy="25988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AD2F7B24-D502-5A85-A153-A304800BA5FF}"/>
                </a:ext>
              </a:extLst>
            </p:cNvPr>
            <p:cNvSpPr/>
            <p:nvPr/>
          </p:nvSpPr>
          <p:spPr>
            <a:xfrm>
              <a:off x="6572875" y="3229272"/>
              <a:ext cx="609175" cy="120320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DEBC6A12-D885-AE7A-6136-9AEEF11D3BB6}"/>
              </a:ext>
            </a:extLst>
          </p:cNvPr>
          <p:cNvGrpSpPr/>
          <p:nvPr/>
        </p:nvGrpSpPr>
        <p:grpSpPr>
          <a:xfrm>
            <a:off x="1890460" y="1029800"/>
            <a:ext cx="11225372" cy="5101690"/>
            <a:chOff x="2163832" y="1039227"/>
            <a:chExt cx="11225372" cy="5101690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C56FDE2-3A3C-090B-6320-F81C1EC7C5D3}"/>
                </a:ext>
              </a:extLst>
            </p:cNvPr>
            <p:cNvSpPr/>
            <p:nvPr/>
          </p:nvSpPr>
          <p:spPr>
            <a:xfrm>
              <a:off x="2163832" y="5478203"/>
              <a:ext cx="1961671" cy="66271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Modellsyntax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46A66AD-0A24-9AEB-1481-0FB4B753D703}"/>
                </a:ext>
              </a:extLst>
            </p:cNvPr>
            <p:cNvSpPr/>
            <p:nvPr/>
          </p:nvSpPr>
          <p:spPr>
            <a:xfrm>
              <a:off x="2170727" y="4770695"/>
              <a:ext cx="1961671" cy="69503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Modellsemantik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7B6AC707-4979-691B-93FA-F2E43B63D271}"/>
                </a:ext>
              </a:extLst>
            </p:cNvPr>
            <p:cNvSpPr/>
            <p:nvPr/>
          </p:nvSpPr>
          <p:spPr>
            <a:xfrm>
              <a:off x="2170725" y="1043892"/>
              <a:ext cx="1961671" cy="37268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Fachliche Semantik</a:t>
              </a:r>
            </a:p>
          </p:txBody>
        </p: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B56754B7-2639-00F5-522B-A53F58C5E2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2396" y="4770695"/>
              <a:ext cx="925680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86A88F29-0D2E-0531-1462-7D0AFC4A00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2396" y="5478202"/>
              <a:ext cx="9244612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749C220B-F483-96E1-7FB4-6CAC07B763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2396" y="6140916"/>
              <a:ext cx="925680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18D112C3-7C77-FF68-8C3A-CC7040D79C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2396" y="1039227"/>
              <a:ext cx="924461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hteck 41">
            <a:extLst>
              <a:ext uri="{FF2B5EF4-FFF2-40B4-BE49-F238E27FC236}">
                <a16:creationId xmlns:a16="http://schemas.microsoft.com/office/drawing/2014/main" id="{63C0D10A-AC6E-7C5B-B8ED-4D9566A3FA5A}"/>
              </a:ext>
            </a:extLst>
          </p:cNvPr>
          <p:cNvSpPr/>
          <p:nvPr/>
        </p:nvSpPr>
        <p:spPr>
          <a:xfrm>
            <a:off x="1544703" y="1039228"/>
            <a:ext cx="334537" cy="5092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square" rtlCol="0" anchor="ctr">
            <a:noAutofit/>
          </a:bodyPr>
          <a:lstStyle/>
          <a:p>
            <a:pPr algn="ctr"/>
            <a:r>
              <a:rPr lang="de-DE" sz="2400" b="1" dirty="0"/>
              <a:t>Flowchart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67EC56A-1AF7-02C8-C34F-FA6268906F75}"/>
              </a:ext>
            </a:extLst>
          </p:cNvPr>
          <p:cNvSpPr/>
          <p:nvPr/>
        </p:nvSpPr>
        <p:spPr>
          <a:xfrm>
            <a:off x="1198894" y="1039228"/>
            <a:ext cx="334537" cy="5092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square" rtlCol="0" anchor="ctr">
            <a:noAutofit/>
          </a:bodyPr>
          <a:lstStyle/>
          <a:p>
            <a:pPr algn="ctr"/>
            <a:r>
              <a:rPr lang="de-DE" sz="2400" b="1" dirty="0"/>
              <a:t>UML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E6655579-7A2B-4C00-E4E0-1EF4BF619835}"/>
              </a:ext>
            </a:extLst>
          </p:cNvPr>
          <p:cNvSpPr/>
          <p:nvPr/>
        </p:nvSpPr>
        <p:spPr>
          <a:xfrm>
            <a:off x="847505" y="1039228"/>
            <a:ext cx="334537" cy="5092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square" rtlCol="0" anchor="ctr">
            <a:noAutofit/>
          </a:bodyPr>
          <a:lstStyle/>
          <a:p>
            <a:pPr algn="ctr"/>
            <a:r>
              <a:rPr lang="de-DE" sz="2400" b="1" dirty="0"/>
              <a:t>EPK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5B86F6C-1CE0-9A34-2E99-57F474C1571A}"/>
              </a:ext>
            </a:extLst>
          </p:cNvPr>
          <p:cNvSpPr/>
          <p:nvPr/>
        </p:nvSpPr>
        <p:spPr>
          <a:xfrm>
            <a:off x="500435" y="1039228"/>
            <a:ext cx="334537" cy="5092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square" rtlCol="0" anchor="ctr">
            <a:noAutofit/>
          </a:bodyPr>
          <a:lstStyle/>
          <a:p>
            <a:pPr algn="ctr"/>
            <a:r>
              <a:rPr lang="de-DE" sz="2400" b="1" dirty="0"/>
              <a:t>BPMN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A9D464-A2AF-B347-8240-7E3DE9399EFA}"/>
              </a:ext>
            </a:extLst>
          </p:cNvPr>
          <p:cNvSpPr/>
          <p:nvPr/>
        </p:nvSpPr>
        <p:spPr>
          <a:xfrm rot="10800000">
            <a:off x="145563" y="1039227"/>
            <a:ext cx="334537" cy="5092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square" rtlCol="0" anchor="t" anchorCtr="0">
            <a:noAutofit/>
          </a:bodyPr>
          <a:lstStyle/>
          <a:p>
            <a:pPr algn="ctr"/>
            <a:r>
              <a:rPr lang="de-DE" sz="2400" b="1" dirty="0"/>
              <a:t>…</a:t>
            </a:r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B92DA097-A394-1A1C-9213-93817DDA5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407" y="1104463"/>
            <a:ext cx="3034121" cy="3541403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D29948E2-45E0-8CDB-1D78-054B4097D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2672" y="4892630"/>
            <a:ext cx="1441377" cy="556158"/>
          </a:xfrm>
          <a:prstGeom prst="rect">
            <a:avLst/>
          </a:prstGeom>
        </p:spPr>
      </p:pic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8C915EB-2751-E3D0-ACD7-0B39D3CAA47A}"/>
              </a:ext>
            </a:extLst>
          </p:cNvPr>
          <p:cNvGrpSpPr/>
          <p:nvPr/>
        </p:nvGrpSpPr>
        <p:grpSpPr>
          <a:xfrm>
            <a:off x="3986143" y="5543439"/>
            <a:ext cx="1523129" cy="559344"/>
            <a:chOff x="6958201" y="6184031"/>
            <a:chExt cx="1523129" cy="559344"/>
          </a:xfrm>
        </p:grpSpPr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AA8722CE-16D7-FEF8-A316-A6F8B94D8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39954" y="6184031"/>
              <a:ext cx="1441376" cy="556158"/>
            </a:xfrm>
            <a:prstGeom prst="rect">
              <a:avLst/>
            </a:prstGeom>
          </p:spPr>
        </p:pic>
        <p:sp>
          <p:nvSpPr>
            <p:cNvPr id="74" name="Rechteck: abgerundete Ecken 73">
              <a:extLst>
                <a:ext uri="{FF2B5EF4-FFF2-40B4-BE49-F238E27FC236}">
                  <a16:creationId xmlns:a16="http://schemas.microsoft.com/office/drawing/2014/main" id="{E07C3C0C-29C5-A13B-2B13-9398684D2780}"/>
                </a:ext>
              </a:extLst>
            </p:cNvPr>
            <p:cNvSpPr/>
            <p:nvPr/>
          </p:nvSpPr>
          <p:spPr>
            <a:xfrm>
              <a:off x="6995133" y="6404949"/>
              <a:ext cx="640578" cy="4571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7AFA9221-FFBA-38F9-04A4-5CF825BF6BC1}"/>
                </a:ext>
              </a:extLst>
            </p:cNvPr>
            <p:cNvSpPr/>
            <p:nvPr/>
          </p:nvSpPr>
          <p:spPr>
            <a:xfrm>
              <a:off x="6958201" y="6697656"/>
              <a:ext cx="640578" cy="4571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94385E09-B7D0-BCE5-5A73-1C2258A7321F}"/>
                </a:ext>
              </a:extLst>
            </p:cNvPr>
            <p:cNvSpPr/>
            <p:nvPr/>
          </p:nvSpPr>
          <p:spPr>
            <a:xfrm>
              <a:off x="7760642" y="6266852"/>
              <a:ext cx="220715" cy="5716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45509E4C-D9B3-1FA3-9675-F3383ED9F488}"/>
                </a:ext>
              </a:extLst>
            </p:cNvPr>
            <p:cNvSpPr/>
            <p:nvPr/>
          </p:nvSpPr>
          <p:spPr>
            <a:xfrm>
              <a:off x="8161041" y="6295432"/>
              <a:ext cx="320289" cy="5716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CF81529C-84BC-1CAD-FB35-E891488FF896}"/>
                </a:ext>
              </a:extLst>
            </p:cNvPr>
            <p:cNvSpPr/>
            <p:nvPr/>
          </p:nvSpPr>
          <p:spPr>
            <a:xfrm>
              <a:off x="7760642" y="6551238"/>
              <a:ext cx="252142" cy="9465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: abgerundete Ecken 78">
              <a:extLst>
                <a:ext uri="{FF2B5EF4-FFF2-40B4-BE49-F238E27FC236}">
                  <a16:creationId xmlns:a16="http://schemas.microsoft.com/office/drawing/2014/main" id="{100E7B2E-846B-A00B-933E-B6D6A12EC5C3}"/>
                </a:ext>
              </a:extLst>
            </p:cNvPr>
            <p:cNvSpPr/>
            <p:nvPr/>
          </p:nvSpPr>
          <p:spPr>
            <a:xfrm>
              <a:off x="8182466" y="6532775"/>
              <a:ext cx="258998" cy="11312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81" name="Grafik 80">
            <a:extLst>
              <a:ext uri="{FF2B5EF4-FFF2-40B4-BE49-F238E27FC236}">
                <a16:creationId xmlns:a16="http://schemas.microsoft.com/office/drawing/2014/main" id="{6C9A6BED-4DF3-83A6-A874-F0F5366713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7851" y="4895576"/>
            <a:ext cx="4038950" cy="518205"/>
          </a:xfrm>
          <a:prstGeom prst="rect">
            <a:avLst/>
          </a:prstGeom>
        </p:spPr>
      </p:pic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6B898C7A-0766-2D6B-681C-A16F6F03B086}"/>
              </a:ext>
            </a:extLst>
          </p:cNvPr>
          <p:cNvGrpSpPr/>
          <p:nvPr/>
        </p:nvGrpSpPr>
        <p:grpSpPr>
          <a:xfrm>
            <a:off x="3957851" y="5595745"/>
            <a:ext cx="4038950" cy="518205"/>
            <a:chOff x="6453965" y="1787543"/>
            <a:chExt cx="4038950" cy="518205"/>
          </a:xfrm>
        </p:grpSpPr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C317AA6D-96A0-11E8-A1AF-B58E2ADD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3965" y="1787543"/>
              <a:ext cx="4038950" cy="518205"/>
            </a:xfrm>
            <a:prstGeom prst="rect">
              <a:avLst/>
            </a:prstGeom>
          </p:spPr>
        </p:pic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810E237D-EFB6-B0CA-8D6F-28E3F8890E35}"/>
                </a:ext>
              </a:extLst>
            </p:cNvPr>
            <p:cNvSpPr/>
            <p:nvPr/>
          </p:nvSpPr>
          <p:spPr>
            <a:xfrm>
              <a:off x="7449954" y="1857675"/>
              <a:ext cx="564242" cy="14437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DFD00F6F-0A9E-2A05-AE8B-C6C5DBA52910}"/>
                </a:ext>
              </a:extLst>
            </p:cNvPr>
            <p:cNvSpPr/>
            <p:nvPr/>
          </p:nvSpPr>
          <p:spPr>
            <a:xfrm>
              <a:off x="6626130" y="1895395"/>
              <a:ext cx="371436" cy="14437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: abgerundete Ecken 85">
              <a:extLst>
                <a:ext uri="{FF2B5EF4-FFF2-40B4-BE49-F238E27FC236}">
                  <a16:creationId xmlns:a16="http://schemas.microsoft.com/office/drawing/2014/main" id="{08D8B6CD-F949-6706-C406-5713CE3C4BF2}"/>
                </a:ext>
              </a:extLst>
            </p:cNvPr>
            <p:cNvSpPr/>
            <p:nvPr/>
          </p:nvSpPr>
          <p:spPr>
            <a:xfrm>
              <a:off x="8253796" y="1951088"/>
              <a:ext cx="564242" cy="14437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355CA26B-993A-4209-DE84-EBB4210E465A}"/>
                </a:ext>
              </a:extLst>
            </p:cNvPr>
            <p:cNvSpPr/>
            <p:nvPr/>
          </p:nvSpPr>
          <p:spPr>
            <a:xfrm>
              <a:off x="8977798" y="2080683"/>
              <a:ext cx="371436" cy="14437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E73BC505-9E1A-4F98-47AD-BA4093FF08F2}"/>
                </a:ext>
              </a:extLst>
            </p:cNvPr>
            <p:cNvSpPr/>
            <p:nvPr/>
          </p:nvSpPr>
          <p:spPr>
            <a:xfrm>
              <a:off x="9469758" y="2080682"/>
              <a:ext cx="371436" cy="14437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7B2E1055-C793-5197-780A-01EEB5307C06}"/>
                </a:ext>
              </a:extLst>
            </p:cNvPr>
            <p:cNvSpPr/>
            <p:nvPr/>
          </p:nvSpPr>
          <p:spPr>
            <a:xfrm>
              <a:off x="9795618" y="2095467"/>
              <a:ext cx="697296" cy="21028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0" name="Grafik 89">
            <a:extLst>
              <a:ext uri="{FF2B5EF4-FFF2-40B4-BE49-F238E27FC236}">
                <a16:creationId xmlns:a16="http://schemas.microsoft.com/office/drawing/2014/main" id="{E573DCE7-6499-5804-44D5-754D8D4C2E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7569" y="1122383"/>
            <a:ext cx="2893800" cy="3565237"/>
          </a:xfrm>
          <a:prstGeom prst="rect">
            <a:avLst/>
          </a:prstGeom>
        </p:spPr>
      </p:pic>
      <p:pic>
        <p:nvPicPr>
          <p:cNvPr id="91" name="Grafik 90">
            <a:extLst>
              <a:ext uri="{FF2B5EF4-FFF2-40B4-BE49-F238E27FC236}">
                <a16:creationId xmlns:a16="http://schemas.microsoft.com/office/drawing/2014/main" id="{C494B8E0-0AC5-F4E5-9039-871FFF809D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2030" y="4868493"/>
            <a:ext cx="1460249" cy="580295"/>
          </a:xfrm>
          <a:prstGeom prst="rect">
            <a:avLst/>
          </a:prstGeom>
        </p:spPr>
      </p:pic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846C287-5FF7-735B-2BAF-82BA702BF2DD}"/>
              </a:ext>
            </a:extLst>
          </p:cNvPr>
          <p:cNvGrpSpPr/>
          <p:nvPr/>
        </p:nvGrpSpPr>
        <p:grpSpPr>
          <a:xfrm>
            <a:off x="4405465" y="5532296"/>
            <a:ext cx="1460248" cy="569263"/>
            <a:chOff x="7594013" y="1517471"/>
            <a:chExt cx="2434033" cy="929721"/>
          </a:xfrm>
        </p:grpSpPr>
        <p:pic>
          <p:nvPicPr>
            <p:cNvPr id="93" name="Grafik 92">
              <a:extLst>
                <a:ext uri="{FF2B5EF4-FFF2-40B4-BE49-F238E27FC236}">
                  <a16:creationId xmlns:a16="http://schemas.microsoft.com/office/drawing/2014/main" id="{2429A11F-E88B-53D6-61F3-F6BD75CA8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88503" y="1517471"/>
              <a:ext cx="2339543" cy="929721"/>
            </a:xfrm>
            <a:prstGeom prst="rect">
              <a:avLst/>
            </a:prstGeom>
          </p:spPr>
        </p:pic>
        <p:sp>
          <p:nvSpPr>
            <p:cNvPr id="94" name="Rechteck: abgerundete Ecken 93">
              <a:extLst>
                <a:ext uri="{FF2B5EF4-FFF2-40B4-BE49-F238E27FC236}">
                  <a16:creationId xmlns:a16="http://schemas.microsoft.com/office/drawing/2014/main" id="{0C582676-E5C7-0B06-5949-66F18B74BDF6}"/>
                </a:ext>
              </a:extLst>
            </p:cNvPr>
            <p:cNvSpPr/>
            <p:nvPr/>
          </p:nvSpPr>
          <p:spPr>
            <a:xfrm>
              <a:off x="7594013" y="2187386"/>
              <a:ext cx="1238902" cy="14103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: abgerundete Ecken 94">
              <a:extLst>
                <a:ext uri="{FF2B5EF4-FFF2-40B4-BE49-F238E27FC236}">
                  <a16:creationId xmlns:a16="http://schemas.microsoft.com/office/drawing/2014/main" id="{5F68B575-E330-0B57-0529-D7ABC200A3B6}"/>
                </a:ext>
              </a:extLst>
            </p:cNvPr>
            <p:cNvSpPr/>
            <p:nvPr/>
          </p:nvSpPr>
          <p:spPr>
            <a:xfrm>
              <a:off x="7688504" y="1789747"/>
              <a:ext cx="795620" cy="141034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58E228BF-0CFA-F743-D53B-85FFF2305957}"/>
                </a:ext>
              </a:extLst>
            </p:cNvPr>
            <p:cNvSpPr/>
            <p:nvPr/>
          </p:nvSpPr>
          <p:spPr>
            <a:xfrm>
              <a:off x="8629140" y="1642195"/>
              <a:ext cx="326324" cy="13947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: abgerundete Ecken 96">
              <a:extLst>
                <a:ext uri="{FF2B5EF4-FFF2-40B4-BE49-F238E27FC236}">
                  <a16:creationId xmlns:a16="http://schemas.microsoft.com/office/drawing/2014/main" id="{F0D95F8E-4D06-A8BA-7886-E24EC3931C9B}"/>
                </a:ext>
              </a:extLst>
            </p:cNvPr>
            <p:cNvSpPr/>
            <p:nvPr/>
          </p:nvSpPr>
          <p:spPr>
            <a:xfrm>
              <a:off x="9144000" y="1691514"/>
              <a:ext cx="404317" cy="13947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hteck: abgerundete Ecken 97">
              <a:extLst>
                <a:ext uri="{FF2B5EF4-FFF2-40B4-BE49-F238E27FC236}">
                  <a16:creationId xmlns:a16="http://schemas.microsoft.com/office/drawing/2014/main" id="{F48DB7C3-AA27-E970-55D6-6AF709934D83}"/>
                </a:ext>
              </a:extLst>
            </p:cNvPr>
            <p:cNvSpPr/>
            <p:nvPr/>
          </p:nvSpPr>
          <p:spPr>
            <a:xfrm>
              <a:off x="9615340" y="1750363"/>
              <a:ext cx="412706" cy="80622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9" name="Grafik 98">
            <a:extLst>
              <a:ext uri="{FF2B5EF4-FFF2-40B4-BE49-F238E27FC236}">
                <a16:creationId xmlns:a16="http://schemas.microsoft.com/office/drawing/2014/main" id="{4DE6C09A-D70C-AEF7-49C1-5000DA9735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41750" y="1272915"/>
            <a:ext cx="2768687" cy="3263096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4B8A7ACE-857F-DC8D-E145-3B12421B4C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37702" y="1068243"/>
            <a:ext cx="4989482" cy="3639178"/>
          </a:xfrm>
          <a:prstGeom prst="rect">
            <a:avLst/>
          </a:prstGeom>
        </p:spPr>
      </p:pic>
      <p:pic>
        <p:nvPicPr>
          <p:cNvPr id="102" name="Picture 4" descr="The Virtual Knowledge Graph System Ontop (Extended Abstract)">
            <a:extLst>
              <a:ext uri="{FF2B5EF4-FFF2-40B4-BE49-F238E27FC236}">
                <a16:creationId xmlns:a16="http://schemas.microsoft.com/office/drawing/2014/main" id="{52A920B5-FE06-B2F1-78E1-2FE585E93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0" t="2580" r="20003" b="4051"/>
          <a:stretch/>
        </p:blipFill>
        <p:spPr bwMode="auto">
          <a:xfrm>
            <a:off x="8942346" y="1757164"/>
            <a:ext cx="3171097" cy="231899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2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40313 3.7037E-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56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022E-16 L 0.40469 1.11022E-1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3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4375 0.00254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0.30846 0.00278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13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33763 4.81481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0.33828 0.0018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1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9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8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8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17461 -1.11111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0.0987 0.00301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13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0.0987 -0.0092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47" grpId="0" animBg="1"/>
      <p:bldP spid="49" grpId="0" animBg="1"/>
    </p:bldLst>
  </p:timing>
</p:sld>
</file>

<file path=ppt/theme/theme1.xml><?xml version="1.0" encoding="utf-8"?>
<a:theme xmlns:a="http://schemas.openxmlformats.org/drawingml/2006/main" name="Office">
  <a:themeElements>
    <a:clrScheme name="HTW-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B1C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1231</Words>
  <Application>Microsoft Office PowerPoint</Application>
  <PresentationFormat>Breitbild</PresentationFormat>
  <Paragraphs>251</Paragraphs>
  <Slides>22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Bahnschrift SemiBold Condensed</vt:lpstr>
      <vt:lpstr>Calibri</vt:lpstr>
      <vt:lpstr>Office</vt:lpstr>
      <vt:lpstr>Von ALADIN zu OPALADIN</vt:lpstr>
      <vt:lpstr>Gliederung</vt:lpstr>
      <vt:lpstr>Gliederung</vt:lpstr>
      <vt:lpstr>1. Motivation zur Entwicklung von (OP)ALADIN</vt:lpstr>
      <vt:lpstr>Gliederung</vt:lpstr>
      <vt:lpstr>2. Zielstellungen von (OP)ALADIN</vt:lpstr>
      <vt:lpstr>Gliederung</vt:lpstr>
      <vt:lpstr>3.1 Aufgabentypen für Modellierungsaufgaben in (OP)ALADIN </vt:lpstr>
      <vt:lpstr>3.2 Generalisierung der Aufgabengenerierung für Verhaltensdiagramme</vt:lpstr>
      <vt:lpstr>3.4 Umsetzung von Modellierungsaufgabengeneratoren in (OP)ALADIN </vt:lpstr>
      <vt:lpstr>3.5 Anforderungen an eine bedeutungsvolle EPK-Modellierungs-Aufgabe</vt:lpstr>
      <vt:lpstr>3.6.1 Anforderungen an eine bedeutungsvolle SQL-Abfrage-Aufgabe</vt:lpstr>
      <vt:lpstr>3.6.2 Anforderungen an ein System zur Generierung  bedeutungsvoller SQL-Abfrage-Aufgaben</vt:lpstr>
      <vt:lpstr>3.6.3 Übersicht über ein System zur Generierung  bedeutungsvoller SQL-Abfrage-Aufgaben</vt:lpstr>
      <vt:lpstr>3.6.4 Erzeugung von Metamodellen und  Wissensgraphen für SQL-Abfrage-Aufgaben</vt:lpstr>
      <vt:lpstr>3.6.5 Generatoren für SQL-Abfragen und den dazugehörigen natürlichsprachigen Beschreibungen</vt:lpstr>
      <vt:lpstr>Gliederung</vt:lpstr>
      <vt:lpstr>4.1 Integration in OPAL</vt:lpstr>
      <vt:lpstr>4.2 Deklaratives Aufgabentyp-Autorentool </vt:lpstr>
      <vt:lpstr>4.3 Das 4R-Prinzip (+A) in (OP)ALADIN</vt:lpstr>
      <vt:lpstr>Zusammenfassung und Ausblick</vt:lpstr>
      <vt:lpstr>Fragen &amp; Diskussion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Paul Christ</cp:lastModifiedBy>
  <cp:revision>59</cp:revision>
  <dcterms:created xsi:type="dcterms:W3CDTF">2021-10-14T07:21:00Z</dcterms:created>
  <dcterms:modified xsi:type="dcterms:W3CDTF">2023-03-03T12:38:47Z</dcterms:modified>
</cp:coreProperties>
</file>