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8" r:id="rId2"/>
    <p:sldId id="261" r:id="rId3"/>
    <p:sldId id="264" r:id="rId4"/>
    <p:sldId id="257" r:id="rId5"/>
    <p:sldId id="260" r:id="rId6"/>
    <p:sldId id="259"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0" d="100"/>
          <a:sy n="80" d="100"/>
        </p:scale>
        <p:origin x="754" y="48"/>
      </p:cViewPr>
      <p:guideLst>
        <p:guide orient="horz" pos="50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C43CF-120A-484B-B881-0ADA2055594B}" type="datetimeFigureOut">
              <a:rPr lang="de-DE" smtClean="0"/>
              <a:t>19.12.2022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E6C57-0503-46DB-90D4-00DF5545ECB4}" type="slidenum">
              <a:rPr lang="de-DE" smtClean="0"/>
              <a:t>‹Nr.›</a:t>
            </a:fld>
            <a:endParaRPr lang="de-DE"/>
          </a:p>
        </p:txBody>
      </p:sp>
    </p:spTree>
    <p:extLst>
      <p:ext uri="{BB962C8B-B14F-4D97-AF65-F5344CB8AC3E}">
        <p14:creationId xmlns:p14="http://schemas.microsoft.com/office/powerpoint/2010/main" val="2233975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folie">
    <p:spTree>
      <p:nvGrpSpPr>
        <p:cNvPr id="1" name=""/>
        <p:cNvGrpSpPr/>
        <p:nvPr/>
      </p:nvGrpSpPr>
      <p:grpSpPr>
        <a:xfrm>
          <a:off x="0" y="0"/>
          <a:ext cx="0" cy="0"/>
          <a:chOff x="0" y="0"/>
          <a:chExt cx="0" cy="0"/>
        </a:xfrm>
      </p:grpSpPr>
      <p:sp>
        <p:nvSpPr>
          <p:cNvPr id="12" name="Title 1"/>
          <p:cNvSpPr>
            <a:spLocks noGrp="1"/>
          </p:cNvSpPr>
          <p:nvPr userDrawn="1">
            <p:ph type="ctrTitle" hasCustomPrompt="1"/>
          </p:nvPr>
        </p:nvSpPr>
        <p:spPr>
          <a:xfrm>
            <a:off x="792359" y="2583984"/>
            <a:ext cx="10834929" cy="918044"/>
          </a:xfrm>
        </p:spPr>
        <p:txBody>
          <a:bodyPr lIns="0" tIns="0" rIns="0" bIns="0" anchor="ctr" anchorCtr="0">
            <a:noAutofit/>
          </a:bodyPr>
          <a:lstStyle>
            <a:lvl1pPr algn="l">
              <a:defRPr sz="3200" b="1">
                <a:latin typeface="Arial" panose="020B0604020202020204" pitchFamily="34" charset="0"/>
                <a:cs typeface="Arial" panose="020B0604020202020204" pitchFamily="34" charset="0"/>
              </a:defRPr>
            </a:lvl1pPr>
          </a:lstStyle>
          <a:p>
            <a:r>
              <a:rPr lang="de-DE" dirty="0"/>
              <a:t>Hauptüberschrift Arial 32</a:t>
            </a:r>
            <a:endParaRPr lang="en-US" dirty="0"/>
          </a:p>
        </p:txBody>
      </p:sp>
      <p:sp>
        <p:nvSpPr>
          <p:cNvPr id="13" name="Subtitle 2"/>
          <p:cNvSpPr>
            <a:spLocks noGrp="1"/>
          </p:cNvSpPr>
          <p:nvPr userDrawn="1">
            <p:ph type="subTitle" idx="1" hasCustomPrompt="1"/>
          </p:nvPr>
        </p:nvSpPr>
        <p:spPr>
          <a:xfrm>
            <a:off x="792360" y="3656719"/>
            <a:ext cx="10834928" cy="1655762"/>
          </a:xfrm>
          <a:prstGeom prst="rect">
            <a:avLst/>
          </a:prstGeom>
        </p:spPr>
        <p:txBody>
          <a:bodyPr lIns="0" tIns="0" rIns="0" bIns="0">
            <a:noAutofit/>
          </a:bodyPr>
          <a:lstStyle>
            <a:lvl1pPr marL="0" indent="0" algn="l">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 Arial 18</a:t>
            </a:r>
            <a:endParaRPr lang="en-US" dirty="0"/>
          </a:p>
        </p:txBody>
      </p:sp>
      <p:sp>
        <p:nvSpPr>
          <p:cNvPr id="19" name="Parallelogramm 18"/>
          <p:cNvSpPr/>
          <p:nvPr userDrawn="1"/>
        </p:nvSpPr>
        <p:spPr>
          <a:xfrm>
            <a:off x="792360"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6977" y="267568"/>
            <a:ext cx="3140311" cy="540000"/>
          </a:xfrm>
          <a:prstGeom prst="rect">
            <a:avLst/>
          </a:prstGeom>
        </p:spPr>
      </p:pic>
      <p:grpSp>
        <p:nvGrpSpPr>
          <p:cNvPr id="2" name="Gruppieren 1"/>
          <p:cNvGrpSpPr/>
          <p:nvPr userDrawn="1"/>
        </p:nvGrpSpPr>
        <p:grpSpPr>
          <a:xfrm>
            <a:off x="8751781" y="4676778"/>
            <a:ext cx="3450626" cy="2200473"/>
            <a:chOff x="8751781" y="4676778"/>
            <a:chExt cx="3450626" cy="2200473"/>
          </a:xfrm>
        </p:grpSpPr>
        <p:sp>
          <p:nvSpPr>
            <p:cNvPr id="24" name="Freihandform 23"/>
            <p:cNvSpPr>
              <a:spLocks noChangeAspect="1"/>
            </p:cNvSpPr>
            <p:nvPr userDrawn="1"/>
          </p:nvSpPr>
          <p:spPr>
            <a:xfrm>
              <a:off x="8751781" y="6409446"/>
              <a:ext cx="690978" cy="467805"/>
            </a:xfrm>
            <a:custGeom>
              <a:avLst/>
              <a:gdLst>
                <a:gd name="connsiteX0" fmla="*/ 274285 w 690978"/>
                <a:gd name="connsiteY0" fmla="*/ 0 h 467805"/>
                <a:gd name="connsiteX1" fmla="*/ 690978 w 690978"/>
                <a:gd name="connsiteY1" fmla="*/ 0 h 467805"/>
                <a:gd name="connsiteX2" fmla="*/ 416693 w 690978"/>
                <a:gd name="connsiteY2" fmla="*/ 467805 h 467805"/>
                <a:gd name="connsiteX3" fmla="*/ 0 w 690978"/>
                <a:gd name="connsiteY3" fmla="*/ 467805 h 467805"/>
              </a:gdLst>
              <a:ahLst/>
              <a:cxnLst>
                <a:cxn ang="0">
                  <a:pos x="connsiteX0" y="connsiteY0"/>
                </a:cxn>
                <a:cxn ang="0">
                  <a:pos x="connsiteX1" y="connsiteY1"/>
                </a:cxn>
                <a:cxn ang="0">
                  <a:pos x="connsiteX2" y="connsiteY2"/>
                </a:cxn>
                <a:cxn ang="0">
                  <a:pos x="connsiteX3" y="connsiteY3"/>
                </a:cxn>
              </a:cxnLst>
              <a:rect l="l" t="t" r="r" b="b"/>
              <a:pathLst>
                <a:path w="690978" h="467805">
                  <a:moveTo>
                    <a:pt x="274285" y="0"/>
                  </a:moveTo>
                  <a:lnTo>
                    <a:pt x="690978" y="0"/>
                  </a:lnTo>
                  <a:lnTo>
                    <a:pt x="416693" y="467805"/>
                  </a:lnTo>
                  <a:lnTo>
                    <a:pt x="0" y="467805"/>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6" name="Parallelogramm 15"/>
            <p:cNvSpPr/>
            <p:nvPr userDrawn="1"/>
          </p:nvSpPr>
          <p:spPr>
            <a:xfrm>
              <a:off x="10162913" y="5112580"/>
              <a:ext cx="1464376" cy="1745420"/>
            </a:xfrm>
            <a:prstGeom prst="parallelogram">
              <a:avLst>
                <a:gd name="adj" fmla="val 69885"/>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9477507" y="5781930"/>
              <a:ext cx="1057517" cy="1092954"/>
            </a:xfrm>
            <a:custGeom>
              <a:avLst/>
              <a:gdLst>
                <a:gd name="connsiteX0" fmla="*/ 640824 w 1057517"/>
                <a:gd name="connsiteY0" fmla="*/ 0 h 1092954"/>
                <a:gd name="connsiteX1" fmla="*/ 1057517 w 1057517"/>
                <a:gd name="connsiteY1" fmla="*/ 0 h 1092954"/>
                <a:gd name="connsiteX2" fmla="*/ 416693 w 1057517"/>
                <a:gd name="connsiteY2" fmla="*/ 1092954 h 1092954"/>
                <a:gd name="connsiteX3" fmla="*/ 0 w 1057517"/>
                <a:gd name="connsiteY3" fmla="*/ 1092954 h 1092954"/>
              </a:gdLst>
              <a:ahLst/>
              <a:cxnLst>
                <a:cxn ang="0">
                  <a:pos x="connsiteX0" y="connsiteY0"/>
                </a:cxn>
                <a:cxn ang="0">
                  <a:pos x="connsiteX1" y="connsiteY1"/>
                </a:cxn>
                <a:cxn ang="0">
                  <a:pos x="connsiteX2" y="connsiteY2"/>
                </a:cxn>
                <a:cxn ang="0">
                  <a:pos x="connsiteX3" y="connsiteY3"/>
                </a:cxn>
              </a:cxnLst>
              <a:rect l="l" t="t" r="r" b="b"/>
              <a:pathLst>
                <a:path w="1057517" h="1092954">
                  <a:moveTo>
                    <a:pt x="640824" y="0"/>
                  </a:moveTo>
                  <a:lnTo>
                    <a:pt x="1057517" y="0"/>
                  </a:lnTo>
                  <a:lnTo>
                    <a:pt x="416693" y="1092954"/>
                  </a:lnTo>
                  <a:lnTo>
                    <a:pt x="0" y="1092954"/>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2" name="Freihandform 21"/>
            <p:cNvSpPr/>
            <p:nvPr userDrawn="1"/>
          </p:nvSpPr>
          <p:spPr>
            <a:xfrm>
              <a:off x="11186505" y="4676778"/>
              <a:ext cx="1015902" cy="1732667"/>
            </a:xfrm>
            <a:custGeom>
              <a:avLst/>
              <a:gdLst>
                <a:gd name="connsiteX0" fmla="*/ 1015902 w 1015902"/>
                <a:gd name="connsiteY0" fmla="*/ 0 h 1732667"/>
                <a:gd name="connsiteX1" fmla="*/ 1015902 w 1015902"/>
                <a:gd name="connsiteY1" fmla="*/ 811562 h 1732667"/>
                <a:gd name="connsiteX2" fmla="*/ 475837 w 1015902"/>
                <a:gd name="connsiteY2" fmla="*/ 1732667 h 1732667"/>
                <a:gd name="connsiteX3" fmla="*/ 0 w 1015902"/>
                <a:gd name="connsiteY3" fmla="*/ 1732667 h 1732667"/>
              </a:gdLst>
              <a:ahLst/>
              <a:cxnLst>
                <a:cxn ang="0">
                  <a:pos x="connsiteX0" y="connsiteY0"/>
                </a:cxn>
                <a:cxn ang="0">
                  <a:pos x="connsiteX1" y="connsiteY1"/>
                </a:cxn>
                <a:cxn ang="0">
                  <a:pos x="connsiteX2" y="connsiteY2"/>
                </a:cxn>
                <a:cxn ang="0">
                  <a:pos x="connsiteX3" y="connsiteY3"/>
                </a:cxn>
              </a:cxnLst>
              <a:rect l="l" t="t" r="r" b="b"/>
              <a:pathLst>
                <a:path w="1015902" h="1732667">
                  <a:moveTo>
                    <a:pt x="1015902" y="0"/>
                  </a:moveTo>
                  <a:lnTo>
                    <a:pt x="1015902" y="811562"/>
                  </a:lnTo>
                  <a:lnTo>
                    <a:pt x="475837" y="1732667"/>
                  </a:lnTo>
                  <a:lnTo>
                    <a:pt x="0" y="1732667"/>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spTree>
    <p:extLst>
      <p:ext uri="{BB962C8B-B14F-4D97-AF65-F5344CB8AC3E}">
        <p14:creationId xmlns:p14="http://schemas.microsoft.com/office/powerpoint/2010/main" val="1847686308"/>
      </p:ext>
    </p:extLst>
  </p:cSld>
  <p:clrMapOvr>
    <a:masterClrMapping/>
  </p:clrMapOvr>
  <p:extLst>
    <p:ext uri="{DCECCB84-F9BA-43D5-87BE-67443E8EF086}">
      <p15:sldGuideLst xmlns:p15="http://schemas.microsoft.com/office/powerpoint/2012/main">
        <p15:guide id="1" pos="57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n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27434" y="1757293"/>
            <a:ext cx="10515600" cy="3469944"/>
          </a:xfrm>
          <a:prstGeom prst="rect">
            <a:avLst/>
          </a:prstGeom>
        </p:spPr>
        <p:txBody>
          <a:bodyPr lIns="0" tIns="0" rIns="0" bIns="0"/>
          <a:lstStyle>
            <a:lvl1pPr marL="228600" indent="-228600" algn="l" defTabSz="914400" rtl="0" eaLnBrk="1" latinLnBrk="0" hangingPunct="1">
              <a:lnSpc>
                <a:spcPct val="90000"/>
              </a:lnSpc>
              <a:buFontTx/>
              <a:buBlip>
                <a:blip r:embed="rId2"/>
              </a:buBlip>
              <a:defRPr lang="de-DE" sz="1800" kern="1200" dirty="0" smtClean="0">
                <a:solidFill>
                  <a:schemeClr val="tx1"/>
                </a:solidFill>
                <a:latin typeface="+mn-lt"/>
                <a:ea typeface="+mn-ea"/>
                <a:cs typeface="+mn-cs"/>
              </a:defRPr>
            </a:lvl1pPr>
            <a:lvl2pPr marL="685800" indent="-228600" algn="l" defTabSz="914400" rtl="0" eaLnBrk="1" latinLnBrk="0" hangingPunct="1">
              <a:lnSpc>
                <a:spcPct val="90000"/>
              </a:lnSpc>
              <a:buFontTx/>
              <a:buBlip>
                <a:blip r:embed="rId2"/>
              </a:buBlip>
              <a:defRPr lang="de-DE" sz="1800" kern="1200" dirty="0" smtClean="0">
                <a:solidFill>
                  <a:schemeClr val="tx1"/>
                </a:solidFill>
                <a:latin typeface="+mn-lt"/>
                <a:ea typeface="+mn-ea"/>
                <a:cs typeface="+mn-cs"/>
              </a:defRPr>
            </a:lvl2pPr>
            <a:lvl3pPr marL="1143000" indent="-228600" algn="l" defTabSz="914400" rtl="0" eaLnBrk="1" latinLnBrk="0" hangingPunct="1">
              <a:lnSpc>
                <a:spcPct val="90000"/>
              </a:lnSpc>
              <a:buFontTx/>
              <a:buBlip>
                <a:blip r:embed="rId2"/>
              </a:buBlip>
              <a:defRPr lang="de-DE" sz="1600" kern="1200" dirty="0" smtClean="0">
                <a:solidFill>
                  <a:schemeClr val="tx1"/>
                </a:solidFill>
                <a:latin typeface="+mn-lt"/>
                <a:ea typeface="+mn-ea"/>
                <a:cs typeface="+mn-cs"/>
              </a:defRPr>
            </a:lvl3pPr>
            <a:lvl4pPr marL="1600200" indent="-228600" algn="l" defTabSz="914400" rtl="0" eaLnBrk="1" latinLnBrk="0" hangingPunct="1">
              <a:lnSpc>
                <a:spcPct val="90000"/>
              </a:lnSpc>
              <a:buFontTx/>
              <a:buBlip>
                <a:blip r:embed="rId2"/>
              </a:buBlip>
              <a:defRPr lang="de-DE" sz="1600" kern="1200" dirty="0" smtClean="0">
                <a:solidFill>
                  <a:schemeClr val="tx1"/>
                </a:solidFill>
                <a:latin typeface="+mn-lt"/>
                <a:ea typeface="+mn-ea"/>
                <a:cs typeface="+mn-cs"/>
              </a:defRPr>
            </a:lvl4pPr>
            <a:lvl5pPr marL="2057400" indent="-228600" algn="l" defTabSz="914400" rtl="0" eaLnBrk="1" latinLnBrk="0" hangingPunct="1">
              <a:lnSpc>
                <a:spcPct val="90000"/>
              </a:lnSpc>
              <a:buFontTx/>
              <a:buBlip>
                <a:blip r:embed="rId2"/>
              </a:buBlip>
              <a:defRPr lang="de-DE" sz="1600" kern="1200" dirty="0">
                <a:solidFill>
                  <a:schemeClr val="tx1"/>
                </a:solidFill>
                <a:latin typeface="+mn-lt"/>
                <a:ea typeface="+mn-ea"/>
                <a:cs typeface="+mn-cs"/>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
        <p:nvSpPr>
          <p:cNvPr id="8" name="Parallelogramm 7"/>
          <p:cNvSpPr/>
          <p:nvPr userDrawn="1"/>
        </p:nvSpPr>
        <p:spPr>
          <a:xfrm>
            <a:off x="527434"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251391"/>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25" userDrawn="1">
          <p15:clr>
            <a:srgbClr val="FBAE40"/>
          </p15:clr>
        </p15:guide>
        <p15:guide id="3" pos="1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8" name="Parallelogramm 7"/>
          <p:cNvSpPr/>
          <p:nvPr userDrawn="1"/>
        </p:nvSpPr>
        <p:spPr>
          <a:xfrm>
            <a:off x="518891"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2040731457"/>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olientitel, Inhalt und Bilder">
    <p:spTree>
      <p:nvGrpSpPr>
        <p:cNvPr id="1" name=""/>
        <p:cNvGrpSpPr/>
        <p:nvPr/>
      </p:nvGrpSpPr>
      <p:grpSpPr>
        <a:xfrm>
          <a:off x="0" y="0"/>
          <a:ext cx="0" cy="0"/>
          <a:chOff x="0" y="0"/>
          <a:chExt cx="0" cy="0"/>
        </a:xfrm>
      </p:grpSpPr>
      <p:sp>
        <p:nvSpPr>
          <p:cNvPr id="8" name="Parallelogramm 7"/>
          <p:cNvSpPr/>
          <p:nvPr userDrawn="1"/>
        </p:nvSpPr>
        <p:spPr>
          <a:xfrm>
            <a:off x="518891"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518898" y="1727254"/>
            <a:ext cx="3588809" cy="1248644"/>
          </a:xfrm>
          <a:prstGeom prst="rect">
            <a:avLst/>
          </a:prstGeom>
        </p:spPr>
        <p:txBody>
          <a:bodyPr lIns="0" tIns="0" rIns="0" bIns="0"/>
          <a:lstStyle>
            <a:lvl1pPr marL="0" indent="0">
              <a:buNone/>
              <a:defRPr sz="1400"/>
            </a:lvl1pPr>
          </a:lstStyle>
          <a:p>
            <a:r>
              <a:rPr lang="de-DE" dirty="0"/>
              <a:t>Bild durch Klicken auf Symbol hinzufügen</a:t>
            </a:r>
          </a:p>
        </p:txBody>
      </p:sp>
      <p:sp>
        <p:nvSpPr>
          <p:cNvPr id="11" name="Bildplatzhalter 2"/>
          <p:cNvSpPr>
            <a:spLocks noGrp="1"/>
          </p:cNvSpPr>
          <p:nvPr>
            <p:ph type="pic" sz="quarter" idx="13"/>
          </p:nvPr>
        </p:nvSpPr>
        <p:spPr>
          <a:xfrm>
            <a:off x="518897" y="3107038"/>
            <a:ext cx="3588810" cy="1248644"/>
          </a:xfrm>
          <a:prstGeom prst="rect">
            <a:avLst/>
          </a:prstGeom>
        </p:spPr>
        <p:txBody>
          <a:bodyPr lIns="0" tIns="0" rIns="0" bIns="0"/>
          <a:lstStyle>
            <a:lvl1pPr marL="0" indent="0">
              <a:buNone/>
              <a:defRPr sz="1400"/>
            </a:lvl1pPr>
          </a:lstStyle>
          <a:p>
            <a:r>
              <a:rPr lang="de-DE" dirty="0"/>
              <a:t>Bild durch Klicken auf Symbol hinzufügen</a:t>
            </a:r>
          </a:p>
        </p:txBody>
      </p:sp>
      <p:sp>
        <p:nvSpPr>
          <p:cNvPr id="14" name="Bildplatzhalter 2"/>
          <p:cNvSpPr>
            <a:spLocks noGrp="1"/>
          </p:cNvSpPr>
          <p:nvPr>
            <p:ph type="pic" sz="quarter" idx="14"/>
          </p:nvPr>
        </p:nvSpPr>
        <p:spPr>
          <a:xfrm>
            <a:off x="518896" y="4486822"/>
            <a:ext cx="3588811" cy="1248644"/>
          </a:xfrm>
          <a:prstGeom prst="rect">
            <a:avLst/>
          </a:prstGeom>
        </p:spPr>
        <p:txBody>
          <a:bodyPr lIns="0" tIns="0" rIns="0" bIns="0"/>
          <a:lstStyle>
            <a:lvl1pPr marL="0" indent="0">
              <a:buNone/>
              <a:defRPr sz="1400"/>
            </a:lvl1pPr>
          </a:lstStyle>
          <a:p>
            <a:r>
              <a:rPr lang="de-DE" dirty="0"/>
              <a:t>Bild durch Klicken auf Symbol hinzufügen</a:t>
            </a:r>
          </a:p>
        </p:txBody>
      </p:sp>
      <p:sp>
        <p:nvSpPr>
          <p:cNvPr id="15" name="Content Placeholder 3"/>
          <p:cNvSpPr>
            <a:spLocks noGrp="1"/>
          </p:cNvSpPr>
          <p:nvPr>
            <p:ph sz="half" idx="2"/>
          </p:nvPr>
        </p:nvSpPr>
        <p:spPr>
          <a:xfrm>
            <a:off x="4466783" y="1727254"/>
            <a:ext cx="7151618"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2946686536"/>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Folientitel, Inhalt und Bilder">
    <p:spTree>
      <p:nvGrpSpPr>
        <p:cNvPr id="1" name=""/>
        <p:cNvGrpSpPr/>
        <p:nvPr/>
      </p:nvGrpSpPr>
      <p:grpSpPr>
        <a:xfrm>
          <a:off x="0" y="0"/>
          <a:ext cx="0" cy="0"/>
          <a:chOff x="0" y="0"/>
          <a:chExt cx="0" cy="0"/>
        </a:xfrm>
      </p:grpSpPr>
      <p:sp>
        <p:nvSpPr>
          <p:cNvPr id="8" name="Parallelogramm 7"/>
          <p:cNvSpPr/>
          <p:nvPr userDrawn="1"/>
        </p:nvSpPr>
        <p:spPr>
          <a:xfrm>
            <a:off x="518896"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6501040" y="1672772"/>
            <a:ext cx="5117352" cy="4008212"/>
          </a:xfrm>
          <a:prstGeom prst="rect">
            <a:avLst/>
          </a:prstGeom>
        </p:spPr>
        <p:txBody>
          <a:bodyPr lIns="0" tIns="0" rIns="0" bIns="0"/>
          <a:lstStyle>
            <a:lvl1pPr marL="0" indent="0">
              <a:buNone/>
              <a:defRPr sz="1400"/>
            </a:lvl1pPr>
          </a:lstStyle>
          <a:p>
            <a:r>
              <a:rPr lang="de-DE" dirty="0"/>
              <a:t>Bild durch Klicken auf Symbol hinzufügen</a:t>
            </a:r>
          </a:p>
        </p:txBody>
      </p:sp>
      <p:sp>
        <p:nvSpPr>
          <p:cNvPr id="15" name="Content Placeholder 3"/>
          <p:cNvSpPr>
            <a:spLocks noGrp="1"/>
          </p:cNvSpPr>
          <p:nvPr>
            <p:ph sz="half" idx="2"/>
          </p:nvPr>
        </p:nvSpPr>
        <p:spPr>
          <a:xfrm>
            <a:off x="518889" y="1672772"/>
            <a:ext cx="512341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3009406881"/>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olientitel und 2x Inhalt">
    <p:spTree>
      <p:nvGrpSpPr>
        <p:cNvPr id="1" name=""/>
        <p:cNvGrpSpPr/>
        <p:nvPr/>
      </p:nvGrpSpPr>
      <p:grpSpPr>
        <a:xfrm>
          <a:off x="0" y="0"/>
          <a:ext cx="0" cy="0"/>
          <a:chOff x="0" y="0"/>
          <a:chExt cx="0" cy="0"/>
        </a:xfrm>
      </p:grpSpPr>
      <p:sp>
        <p:nvSpPr>
          <p:cNvPr id="8" name="Parallelogramm 7"/>
          <p:cNvSpPr/>
          <p:nvPr userDrawn="1"/>
        </p:nvSpPr>
        <p:spPr>
          <a:xfrm>
            <a:off x="518889"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16" name="Content Placeholder 3"/>
          <p:cNvSpPr>
            <a:spLocks noGrp="1"/>
          </p:cNvSpPr>
          <p:nvPr>
            <p:ph sz="half" idx="14"/>
          </p:nvPr>
        </p:nvSpPr>
        <p:spPr>
          <a:xfrm>
            <a:off x="6272394" y="1672772"/>
            <a:ext cx="534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8" name="Content Placeholder 3"/>
          <p:cNvSpPr>
            <a:spLocks noGrp="1"/>
          </p:cNvSpPr>
          <p:nvPr>
            <p:ph sz="half" idx="15"/>
          </p:nvPr>
        </p:nvSpPr>
        <p:spPr>
          <a:xfrm>
            <a:off x="518891" y="1672772"/>
            <a:ext cx="5344489"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1106284205"/>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Folientitel und 3x Inhalt">
    <p:spTree>
      <p:nvGrpSpPr>
        <p:cNvPr id="1" name=""/>
        <p:cNvGrpSpPr/>
        <p:nvPr/>
      </p:nvGrpSpPr>
      <p:grpSpPr>
        <a:xfrm>
          <a:off x="0" y="0"/>
          <a:ext cx="0" cy="0"/>
          <a:chOff x="0" y="0"/>
          <a:chExt cx="0" cy="0"/>
        </a:xfrm>
      </p:grpSpPr>
      <p:sp>
        <p:nvSpPr>
          <p:cNvPr id="8" name="Parallelogramm 7"/>
          <p:cNvSpPr/>
          <p:nvPr userDrawn="1"/>
        </p:nvSpPr>
        <p:spPr>
          <a:xfrm>
            <a:off x="518892"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11" name="Content Placeholder 3"/>
          <p:cNvSpPr>
            <a:spLocks noGrp="1"/>
          </p:cNvSpPr>
          <p:nvPr>
            <p:ph sz="half" idx="12"/>
          </p:nvPr>
        </p:nvSpPr>
        <p:spPr>
          <a:xfrm>
            <a:off x="4340641" y="1672772"/>
            <a:ext cx="345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6" name="Content Placeholder 3"/>
          <p:cNvSpPr>
            <a:spLocks noGrp="1"/>
          </p:cNvSpPr>
          <p:nvPr>
            <p:ph sz="half" idx="14"/>
          </p:nvPr>
        </p:nvSpPr>
        <p:spPr>
          <a:xfrm>
            <a:off x="8162394" y="1672772"/>
            <a:ext cx="345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Content Placeholder 3"/>
          <p:cNvSpPr>
            <a:spLocks noGrp="1"/>
          </p:cNvSpPr>
          <p:nvPr>
            <p:ph sz="half" idx="15"/>
          </p:nvPr>
        </p:nvSpPr>
        <p:spPr>
          <a:xfrm>
            <a:off x="518889" y="1672772"/>
            <a:ext cx="3456000" cy="4008212"/>
          </a:xfrm>
          <a:prstGeom prst="rect">
            <a:avLst/>
          </a:prstGeom>
        </p:spPr>
        <p:txBody>
          <a:bodyPr lIns="0" tIns="0" rIns="0" bIns="0">
            <a:noAutofit/>
          </a:bodyPr>
          <a:lstStyle>
            <a:lvl1pPr marL="228600" indent="-228600">
              <a:buFontTx/>
              <a:buBlip>
                <a:blip r:embed="rId2"/>
              </a:buBlip>
              <a:defRPr sz="1800"/>
            </a:lvl1pPr>
            <a:lvl2pPr marL="742950" indent="-285750">
              <a:buFontTx/>
              <a:buBlip>
                <a:blip r:embed="rId2"/>
              </a:buBlip>
              <a:defRPr sz="1800"/>
            </a:lvl2pPr>
            <a:lvl3pPr marL="1143000" indent="-228600">
              <a:buFontTx/>
              <a:buBlip>
                <a:blip r:embed="rId2"/>
              </a:buBlip>
              <a:defRPr sz="1400"/>
            </a:lvl3pPr>
            <a:lvl4pPr marL="1600200" indent="-228600">
              <a:buFontTx/>
              <a:buBlip>
                <a:blip r:embed="rId2"/>
              </a:buBlip>
              <a:defRPr sz="1400"/>
            </a:lvl4pPr>
            <a:lvl5pPr marL="2057400" indent="-228600">
              <a:buFontTx/>
              <a:buBlip>
                <a:blip r:embed="rId2"/>
              </a:buBlip>
              <a:defRPr sz="140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5"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3864410090"/>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Folientitel und Bild">
    <p:spTree>
      <p:nvGrpSpPr>
        <p:cNvPr id="1" name=""/>
        <p:cNvGrpSpPr/>
        <p:nvPr/>
      </p:nvGrpSpPr>
      <p:grpSpPr>
        <a:xfrm>
          <a:off x="0" y="0"/>
          <a:ext cx="0" cy="0"/>
          <a:chOff x="0" y="0"/>
          <a:chExt cx="0" cy="0"/>
        </a:xfrm>
      </p:grpSpPr>
      <p:sp>
        <p:nvSpPr>
          <p:cNvPr id="8" name="Parallelogramm 7"/>
          <p:cNvSpPr/>
          <p:nvPr userDrawn="1"/>
        </p:nvSpPr>
        <p:spPr>
          <a:xfrm>
            <a:off x="518892"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p:cNvCxnSpPr/>
          <p:nvPr userDrawn="1"/>
        </p:nvCxnSpPr>
        <p:spPr>
          <a:xfrm>
            <a:off x="0" y="6176963"/>
            <a:ext cx="12192000" cy="0"/>
          </a:xfrm>
          <a:prstGeom prst="line">
            <a:avLst/>
          </a:prstGeom>
          <a:ln w="12700">
            <a:solidFill>
              <a:srgbClr val="F99B1C"/>
            </a:solidFill>
          </a:ln>
        </p:spPr>
        <p:style>
          <a:lnRef idx="1">
            <a:schemeClr val="accent1"/>
          </a:lnRef>
          <a:fillRef idx="0">
            <a:schemeClr val="accent1"/>
          </a:fillRef>
          <a:effectRef idx="0">
            <a:schemeClr val="accent1"/>
          </a:effectRef>
          <a:fontRef idx="minor">
            <a:schemeClr val="tx1"/>
          </a:fontRef>
        </p:style>
      </p:cxnSp>
      <p:sp>
        <p:nvSpPr>
          <p:cNvPr id="3" name="Bildplatzhalter 2"/>
          <p:cNvSpPr>
            <a:spLocks noGrp="1"/>
          </p:cNvSpPr>
          <p:nvPr>
            <p:ph type="pic" sz="quarter" idx="12"/>
          </p:nvPr>
        </p:nvSpPr>
        <p:spPr>
          <a:xfrm>
            <a:off x="518888" y="1727254"/>
            <a:ext cx="11099502" cy="4080483"/>
          </a:xfrm>
          <a:prstGeom prst="rect">
            <a:avLst/>
          </a:prstGeom>
        </p:spPr>
        <p:txBody>
          <a:bodyPr lIns="0" tIns="0" rIns="0" bIns="0"/>
          <a:lstStyle>
            <a:lvl1pPr marL="0" indent="0">
              <a:buFont typeface="Arial" panose="020B0604020202020204" pitchFamily="34" charset="0"/>
              <a:buNone/>
              <a:defRPr sz="1400" baseline="0"/>
            </a:lvl1pPr>
          </a:lstStyle>
          <a:p>
            <a:r>
              <a:rPr lang="de-DE" dirty="0"/>
              <a:t>Bild durch Klicken auf Symbol hinzufügen</a:t>
            </a:r>
          </a:p>
        </p:txBody>
      </p:sp>
      <p:sp>
        <p:nvSpPr>
          <p:cNvPr id="14" name="Titel 6"/>
          <p:cNvSpPr>
            <a:spLocks noGrp="1"/>
          </p:cNvSpPr>
          <p:nvPr>
            <p:ph type="title"/>
          </p:nvPr>
        </p:nvSpPr>
        <p:spPr>
          <a:xfrm>
            <a:off x="1414692" y="249601"/>
            <a:ext cx="10212245" cy="626334"/>
          </a:xfrm>
        </p:spPr>
        <p:txBody>
          <a:bodyPr wrap="square" anchor="b" anchorCtr="0"/>
          <a:lstStyle>
            <a:lvl1pPr>
              <a:defRPr b="1"/>
            </a:lvl1pPr>
          </a:lstStyle>
          <a:p>
            <a:r>
              <a:rPr lang="de-DE" dirty="0"/>
              <a:t>Titelmasterformat durch Klicken bearbeiten</a:t>
            </a:r>
          </a:p>
        </p:txBody>
      </p:sp>
    </p:spTree>
    <p:extLst>
      <p:ext uri="{BB962C8B-B14F-4D97-AF65-F5344CB8AC3E}">
        <p14:creationId xmlns:p14="http://schemas.microsoft.com/office/powerpoint/2010/main" val="732054891"/>
      </p:ext>
    </p:extLst>
  </p:cSld>
  <p:clrMapOvr>
    <a:masterClrMapping/>
  </p:clrMapOvr>
  <p:extLst>
    <p:ext uri="{DCECCB84-F9BA-43D5-87BE-67443E8EF086}">
      <p15:sldGuideLst xmlns:p15="http://schemas.microsoft.com/office/powerpoint/2012/main">
        <p15:guide id="1" orient="horz" pos="504">
          <p15:clr>
            <a:srgbClr val="FBAE40"/>
          </p15:clr>
        </p15:guide>
        <p15:guide id="2" pos="325" userDrawn="1">
          <p15:clr>
            <a:srgbClr val="FBAE40"/>
          </p15:clr>
        </p15:guide>
        <p15:guide id="3" pos="15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tartfolie">
    <p:spTree>
      <p:nvGrpSpPr>
        <p:cNvPr id="1" name=""/>
        <p:cNvGrpSpPr/>
        <p:nvPr/>
      </p:nvGrpSpPr>
      <p:grpSpPr>
        <a:xfrm>
          <a:off x="0" y="0"/>
          <a:ext cx="0" cy="0"/>
          <a:chOff x="0" y="0"/>
          <a:chExt cx="0" cy="0"/>
        </a:xfrm>
      </p:grpSpPr>
      <p:sp>
        <p:nvSpPr>
          <p:cNvPr id="12" name="Title 1"/>
          <p:cNvSpPr>
            <a:spLocks noGrp="1"/>
          </p:cNvSpPr>
          <p:nvPr>
            <p:ph type="ctrTitle" hasCustomPrompt="1"/>
          </p:nvPr>
        </p:nvSpPr>
        <p:spPr>
          <a:xfrm>
            <a:off x="792359" y="2583984"/>
            <a:ext cx="10834929" cy="918044"/>
          </a:xfrm>
        </p:spPr>
        <p:txBody>
          <a:bodyPr lIns="0" tIns="0" rIns="0" bIns="0" anchor="ctr" anchorCtr="0">
            <a:noAutofit/>
          </a:bodyPr>
          <a:lstStyle>
            <a:lvl1pPr algn="l">
              <a:defRPr sz="3200" b="1">
                <a:latin typeface="Arial" panose="020B0604020202020204" pitchFamily="34" charset="0"/>
                <a:cs typeface="Arial" panose="020B0604020202020204" pitchFamily="34" charset="0"/>
              </a:defRPr>
            </a:lvl1pPr>
          </a:lstStyle>
          <a:p>
            <a:r>
              <a:rPr lang="de-DE" dirty="0"/>
              <a:t>Hauptüberschrift Arial 32</a:t>
            </a:r>
            <a:endParaRPr lang="en-US" dirty="0"/>
          </a:p>
        </p:txBody>
      </p:sp>
      <p:sp>
        <p:nvSpPr>
          <p:cNvPr id="13" name="Subtitle 2"/>
          <p:cNvSpPr>
            <a:spLocks noGrp="1"/>
          </p:cNvSpPr>
          <p:nvPr>
            <p:ph type="subTitle" idx="1" hasCustomPrompt="1"/>
          </p:nvPr>
        </p:nvSpPr>
        <p:spPr>
          <a:xfrm>
            <a:off x="792360" y="3656719"/>
            <a:ext cx="10834928" cy="1655762"/>
          </a:xfrm>
          <a:prstGeom prst="rect">
            <a:avLst/>
          </a:prstGeom>
        </p:spPr>
        <p:txBody>
          <a:bodyPr lIns="0" tIns="0" rIns="0" bIns="0">
            <a:noAutofit/>
          </a:bodyPr>
          <a:lstStyle>
            <a:lvl1pPr marL="0" indent="0" algn="l">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 Arial 18</a:t>
            </a:r>
            <a:endParaRPr lang="en-US" dirty="0"/>
          </a:p>
        </p:txBody>
      </p:sp>
      <p:sp>
        <p:nvSpPr>
          <p:cNvPr id="19" name="Parallelogramm 18"/>
          <p:cNvSpPr/>
          <p:nvPr userDrawn="1"/>
        </p:nvSpPr>
        <p:spPr>
          <a:xfrm>
            <a:off x="792360" y="0"/>
            <a:ext cx="887258" cy="807568"/>
          </a:xfrm>
          <a:prstGeom prst="parallelogram">
            <a:avLst>
              <a:gd name="adj" fmla="val 59899"/>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58375" y="411294"/>
            <a:ext cx="2304488" cy="396274"/>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38353" y="304759"/>
            <a:ext cx="1995901" cy="609343"/>
          </a:xfrm>
          <a:prstGeom prst="rect">
            <a:avLst/>
          </a:prstGeom>
        </p:spPr>
      </p:pic>
      <p:grpSp>
        <p:nvGrpSpPr>
          <p:cNvPr id="25" name="Gruppieren 24"/>
          <p:cNvGrpSpPr/>
          <p:nvPr userDrawn="1"/>
        </p:nvGrpSpPr>
        <p:grpSpPr>
          <a:xfrm>
            <a:off x="8751781" y="4676778"/>
            <a:ext cx="3450626" cy="2200473"/>
            <a:chOff x="8751781" y="4676778"/>
            <a:chExt cx="3450626" cy="2200473"/>
          </a:xfrm>
        </p:grpSpPr>
        <p:sp>
          <p:nvSpPr>
            <p:cNvPr id="26" name="Freihandform 25"/>
            <p:cNvSpPr>
              <a:spLocks noChangeAspect="1"/>
            </p:cNvSpPr>
            <p:nvPr userDrawn="1"/>
          </p:nvSpPr>
          <p:spPr>
            <a:xfrm>
              <a:off x="8751781" y="6409446"/>
              <a:ext cx="690978" cy="467805"/>
            </a:xfrm>
            <a:custGeom>
              <a:avLst/>
              <a:gdLst>
                <a:gd name="connsiteX0" fmla="*/ 274285 w 690978"/>
                <a:gd name="connsiteY0" fmla="*/ 0 h 467805"/>
                <a:gd name="connsiteX1" fmla="*/ 690978 w 690978"/>
                <a:gd name="connsiteY1" fmla="*/ 0 h 467805"/>
                <a:gd name="connsiteX2" fmla="*/ 416693 w 690978"/>
                <a:gd name="connsiteY2" fmla="*/ 467805 h 467805"/>
                <a:gd name="connsiteX3" fmla="*/ 0 w 690978"/>
                <a:gd name="connsiteY3" fmla="*/ 467805 h 467805"/>
              </a:gdLst>
              <a:ahLst/>
              <a:cxnLst>
                <a:cxn ang="0">
                  <a:pos x="connsiteX0" y="connsiteY0"/>
                </a:cxn>
                <a:cxn ang="0">
                  <a:pos x="connsiteX1" y="connsiteY1"/>
                </a:cxn>
                <a:cxn ang="0">
                  <a:pos x="connsiteX2" y="connsiteY2"/>
                </a:cxn>
                <a:cxn ang="0">
                  <a:pos x="connsiteX3" y="connsiteY3"/>
                </a:cxn>
              </a:cxnLst>
              <a:rect l="l" t="t" r="r" b="b"/>
              <a:pathLst>
                <a:path w="690978" h="467805">
                  <a:moveTo>
                    <a:pt x="274285" y="0"/>
                  </a:moveTo>
                  <a:lnTo>
                    <a:pt x="690978" y="0"/>
                  </a:lnTo>
                  <a:lnTo>
                    <a:pt x="416693" y="467805"/>
                  </a:lnTo>
                  <a:lnTo>
                    <a:pt x="0" y="467805"/>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7" name="Parallelogramm 26"/>
            <p:cNvSpPr/>
            <p:nvPr userDrawn="1"/>
          </p:nvSpPr>
          <p:spPr>
            <a:xfrm>
              <a:off x="10162913" y="5112580"/>
              <a:ext cx="1464376" cy="1745420"/>
            </a:xfrm>
            <a:prstGeom prst="parallelogram">
              <a:avLst>
                <a:gd name="adj" fmla="val 69885"/>
              </a:avLst>
            </a:pr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9477507" y="5781930"/>
              <a:ext cx="1057517" cy="1092954"/>
            </a:xfrm>
            <a:custGeom>
              <a:avLst/>
              <a:gdLst>
                <a:gd name="connsiteX0" fmla="*/ 640824 w 1057517"/>
                <a:gd name="connsiteY0" fmla="*/ 0 h 1092954"/>
                <a:gd name="connsiteX1" fmla="*/ 1057517 w 1057517"/>
                <a:gd name="connsiteY1" fmla="*/ 0 h 1092954"/>
                <a:gd name="connsiteX2" fmla="*/ 416693 w 1057517"/>
                <a:gd name="connsiteY2" fmla="*/ 1092954 h 1092954"/>
                <a:gd name="connsiteX3" fmla="*/ 0 w 1057517"/>
                <a:gd name="connsiteY3" fmla="*/ 1092954 h 1092954"/>
              </a:gdLst>
              <a:ahLst/>
              <a:cxnLst>
                <a:cxn ang="0">
                  <a:pos x="connsiteX0" y="connsiteY0"/>
                </a:cxn>
                <a:cxn ang="0">
                  <a:pos x="connsiteX1" y="connsiteY1"/>
                </a:cxn>
                <a:cxn ang="0">
                  <a:pos x="connsiteX2" y="connsiteY2"/>
                </a:cxn>
                <a:cxn ang="0">
                  <a:pos x="connsiteX3" y="connsiteY3"/>
                </a:cxn>
              </a:cxnLst>
              <a:rect l="l" t="t" r="r" b="b"/>
              <a:pathLst>
                <a:path w="1057517" h="1092954">
                  <a:moveTo>
                    <a:pt x="640824" y="0"/>
                  </a:moveTo>
                  <a:lnTo>
                    <a:pt x="1057517" y="0"/>
                  </a:lnTo>
                  <a:lnTo>
                    <a:pt x="416693" y="1092954"/>
                  </a:lnTo>
                  <a:lnTo>
                    <a:pt x="0" y="1092954"/>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29" name="Freihandform 28"/>
            <p:cNvSpPr/>
            <p:nvPr userDrawn="1"/>
          </p:nvSpPr>
          <p:spPr>
            <a:xfrm>
              <a:off x="11186505" y="4676778"/>
              <a:ext cx="1015902" cy="1732667"/>
            </a:xfrm>
            <a:custGeom>
              <a:avLst/>
              <a:gdLst>
                <a:gd name="connsiteX0" fmla="*/ 1015902 w 1015902"/>
                <a:gd name="connsiteY0" fmla="*/ 0 h 1732667"/>
                <a:gd name="connsiteX1" fmla="*/ 1015902 w 1015902"/>
                <a:gd name="connsiteY1" fmla="*/ 811562 h 1732667"/>
                <a:gd name="connsiteX2" fmla="*/ 475837 w 1015902"/>
                <a:gd name="connsiteY2" fmla="*/ 1732667 h 1732667"/>
                <a:gd name="connsiteX3" fmla="*/ 0 w 1015902"/>
                <a:gd name="connsiteY3" fmla="*/ 1732667 h 1732667"/>
              </a:gdLst>
              <a:ahLst/>
              <a:cxnLst>
                <a:cxn ang="0">
                  <a:pos x="connsiteX0" y="connsiteY0"/>
                </a:cxn>
                <a:cxn ang="0">
                  <a:pos x="connsiteX1" y="connsiteY1"/>
                </a:cxn>
                <a:cxn ang="0">
                  <a:pos x="connsiteX2" y="connsiteY2"/>
                </a:cxn>
                <a:cxn ang="0">
                  <a:pos x="connsiteX3" y="connsiteY3"/>
                </a:cxn>
              </a:cxnLst>
              <a:rect l="l" t="t" r="r" b="b"/>
              <a:pathLst>
                <a:path w="1015902" h="1732667">
                  <a:moveTo>
                    <a:pt x="1015902" y="0"/>
                  </a:moveTo>
                  <a:lnTo>
                    <a:pt x="1015902" y="811562"/>
                  </a:lnTo>
                  <a:lnTo>
                    <a:pt x="475837" y="1732667"/>
                  </a:lnTo>
                  <a:lnTo>
                    <a:pt x="0" y="1732667"/>
                  </a:lnTo>
                  <a:close/>
                </a:path>
              </a:pathLst>
            </a:custGeom>
            <a:solidFill>
              <a:srgbClr val="F99B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grpSp>
    </p:spTree>
    <p:extLst>
      <p:ext uri="{BB962C8B-B14F-4D97-AF65-F5344CB8AC3E}">
        <p14:creationId xmlns:p14="http://schemas.microsoft.com/office/powerpoint/2010/main" val="1651794389"/>
      </p:ext>
    </p:extLst>
  </p:cSld>
  <p:clrMapOvr>
    <a:masterClrMapping/>
  </p:clrMapOvr>
  <p:extLst>
    <p:ext uri="{DCECCB84-F9BA-43D5-87BE-67443E8EF086}">
      <p15:sldGuideLst xmlns:p15="http://schemas.microsoft.com/office/powerpoint/2012/main">
        <p15:guide id="1" pos="57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792359" y="971879"/>
            <a:ext cx="10212245" cy="626334"/>
          </a:xfrm>
          <a:prstGeom prst="rect">
            <a:avLst/>
          </a:prstGeom>
        </p:spPr>
        <p:txBody>
          <a:bodyPr vert="horz" lIns="0" tIns="0" rIns="0" bIns="0" rtlCol="0" anchor="t" anchorCtr="0">
            <a:noAutofit/>
          </a:bodyPr>
          <a:lstStyle/>
          <a:p>
            <a:r>
              <a:rPr lang="de-DE" dirty="0"/>
              <a:t>Das ist eine Überschrift </a:t>
            </a:r>
            <a:br>
              <a:rPr lang="de-DE" dirty="0"/>
            </a:br>
            <a:r>
              <a:rPr lang="de-DE" dirty="0"/>
              <a:t>in zwei Zeilen</a:t>
            </a:r>
            <a:endParaRPr lang="en-US" dirty="0"/>
          </a:p>
        </p:txBody>
      </p:sp>
      <p:pic>
        <p:nvPicPr>
          <p:cNvPr id="9" name="Grafik 8"/>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2360" y="6308104"/>
            <a:ext cx="960524" cy="369331"/>
          </a:xfrm>
          <a:prstGeom prst="rect">
            <a:avLst/>
          </a:prstGeom>
        </p:spPr>
      </p:pic>
      <p:sp>
        <p:nvSpPr>
          <p:cNvPr id="2" name="Textfeld 1">
            <a:extLst>
              <a:ext uri="{FF2B5EF4-FFF2-40B4-BE49-F238E27FC236}">
                <a16:creationId xmlns:a16="http://schemas.microsoft.com/office/drawing/2014/main" id="{3D1E6DF5-E44A-4FDF-93FB-55FE4FA19239}"/>
              </a:ext>
            </a:extLst>
          </p:cNvPr>
          <p:cNvSpPr txBox="1"/>
          <p:nvPr userDrawn="1"/>
        </p:nvSpPr>
        <p:spPr>
          <a:xfrm>
            <a:off x="2538101" y="6285019"/>
            <a:ext cx="6136772" cy="415498"/>
          </a:xfrm>
          <a:prstGeom prst="rect">
            <a:avLst/>
          </a:prstGeom>
          <a:noFill/>
        </p:spPr>
        <p:txBody>
          <a:bodyPr wrap="square" lIns="0" tIns="0" rIns="0" bIns="0" rtlCol="0">
            <a:spAutoFit/>
          </a:bodyPr>
          <a:lstStyle/>
          <a:p>
            <a:r>
              <a:rPr lang="de-DE" sz="900" dirty="0"/>
              <a:t>Zwischenergebnisse des Teilprojektes OPALADIN</a:t>
            </a:r>
          </a:p>
          <a:p>
            <a:r>
              <a:rPr lang="de-DE" sz="900" dirty="0"/>
              <a:t>Fakultät Informatik/Mathematik der HTW Dresden</a:t>
            </a:r>
          </a:p>
          <a:p>
            <a:r>
              <a:rPr lang="de-DE" sz="900" dirty="0"/>
              <a:t>Paul Christ und Torsten Munkelt, 2022-12-20</a:t>
            </a:r>
          </a:p>
        </p:txBody>
      </p:sp>
      <p:sp>
        <p:nvSpPr>
          <p:cNvPr id="3" name="Textfeld 2">
            <a:extLst>
              <a:ext uri="{FF2B5EF4-FFF2-40B4-BE49-F238E27FC236}">
                <a16:creationId xmlns:a16="http://schemas.microsoft.com/office/drawing/2014/main" id="{53DB90F5-3E2F-4064-A655-0FC50DC9549E}"/>
              </a:ext>
            </a:extLst>
          </p:cNvPr>
          <p:cNvSpPr txBox="1"/>
          <p:nvPr userDrawn="1"/>
        </p:nvSpPr>
        <p:spPr>
          <a:xfrm>
            <a:off x="9460090" y="6377352"/>
            <a:ext cx="731520" cy="230832"/>
          </a:xfrm>
          <a:prstGeom prst="rect">
            <a:avLst/>
          </a:prstGeom>
          <a:noFill/>
        </p:spPr>
        <p:txBody>
          <a:bodyPr wrap="square" rtlCol="0">
            <a:spAutoFit/>
          </a:bodyPr>
          <a:lstStyle/>
          <a:p>
            <a:r>
              <a:rPr lang="de-DE" sz="900" dirty="0"/>
              <a:t>Folie </a:t>
            </a:r>
            <a:fld id="{77ACFEDA-907D-47BE-ABA4-E9A641CC65C2}" type="slidenum">
              <a:rPr lang="de-DE" sz="900" smtClean="0"/>
              <a:t>‹Nr.›</a:t>
            </a:fld>
            <a:endParaRPr lang="de-DE" sz="900" dirty="0"/>
          </a:p>
        </p:txBody>
      </p:sp>
    </p:spTree>
    <p:extLst>
      <p:ext uri="{BB962C8B-B14F-4D97-AF65-F5344CB8AC3E}">
        <p14:creationId xmlns:p14="http://schemas.microsoft.com/office/powerpoint/2010/main" val="400263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5" r:id="rId8"/>
    <p:sldLayoutId id="2147483656" r:id="rId9"/>
  </p:sldLayoutIdLst>
  <p:hf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Zwischenarbeitsergebnisse Teilprojekt OPALADIN</a:t>
            </a:r>
          </a:p>
        </p:txBody>
      </p:sp>
      <p:sp>
        <p:nvSpPr>
          <p:cNvPr id="3" name="Untertitel 2"/>
          <p:cNvSpPr>
            <a:spLocks noGrp="1"/>
          </p:cNvSpPr>
          <p:nvPr>
            <p:ph type="subTitle" idx="1"/>
          </p:nvPr>
        </p:nvSpPr>
        <p:spPr/>
        <p:txBody>
          <a:bodyPr/>
          <a:lstStyle/>
          <a:p>
            <a:r>
              <a:rPr lang="de-DE" dirty="0"/>
              <a:t>HTW Dresden, Paul Christ und Torsten Munkelt</a:t>
            </a:r>
          </a:p>
        </p:txBody>
      </p:sp>
    </p:spTree>
    <p:extLst>
      <p:ext uri="{BB962C8B-B14F-4D97-AF65-F5344CB8AC3E}">
        <p14:creationId xmlns:p14="http://schemas.microsoft.com/office/powerpoint/2010/main" val="418483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0D994E0-12AE-40B4-A7B4-4E5F7B4B8CCF}"/>
              </a:ext>
            </a:extLst>
          </p:cNvPr>
          <p:cNvSpPr>
            <a:spLocks noGrp="1"/>
          </p:cNvSpPr>
          <p:nvPr>
            <p:ph idx="1"/>
          </p:nvPr>
        </p:nvSpPr>
        <p:spPr/>
        <p:txBody>
          <a:bodyPr/>
          <a:lstStyle/>
          <a:p>
            <a:r>
              <a:rPr lang="de-DE" dirty="0"/>
              <a:t>Einleitungstext vorweg</a:t>
            </a:r>
          </a:p>
          <a:p>
            <a:r>
              <a:rPr lang="de-DE" dirty="0"/>
              <a:t>Anschließend ausgewählte Aufgaben präsentieren</a:t>
            </a:r>
          </a:p>
          <a:p>
            <a:endParaRPr lang="de-DE" dirty="0"/>
          </a:p>
          <a:p>
            <a:r>
              <a:rPr lang="de-DE" dirty="0"/>
              <a:t>Alle Grafiken sind relativ hochauflösend, ggf. ohne Verlust skaliert worden</a:t>
            </a:r>
          </a:p>
          <a:p>
            <a:r>
              <a:rPr lang="de-DE" dirty="0"/>
              <a:t>Grafiken und Text sind separat verwendbar</a:t>
            </a:r>
          </a:p>
          <a:p>
            <a:r>
              <a:rPr lang="de-DE" dirty="0"/>
              <a:t>Stoff für ein Viertel (DIN A2) eines DIN-A0-Posters ausreichend?!</a:t>
            </a:r>
          </a:p>
          <a:p>
            <a:r>
              <a:rPr lang="de-DE" dirty="0"/>
              <a:t>Bei Fragen bitte telefonisch bei Torsten Munkelt melden; quasi durchgängig erreichbar</a:t>
            </a:r>
          </a:p>
        </p:txBody>
      </p:sp>
      <p:sp>
        <p:nvSpPr>
          <p:cNvPr id="3" name="Titel 2">
            <a:extLst>
              <a:ext uri="{FF2B5EF4-FFF2-40B4-BE49-F238E27FC236}">
                <a16:creationId xmlns:a16="http://schemas.microsoft.com/office/drawing/2014/main" id="{59CC08D4-0810-41D1-8EB5-4299E01FDB7E}"/>
              </a:ext>
            </a:extLst>
          </p:cNvPr>
          <p:cNvSpPr>
            <a:spLocks noGrp="1"/>
          </p:cNvSpPr>
          <p:nvPr>
            <p:ph type="title"/>
          </p:nvPr>
        </p:nvSpPr>
        <p:spPr/>
        <p:txBody>
          <a:bodyPr/>
          <a:lstStyle/>
          <a:p>
            <a:r>
              <a:rPr lang="de-DE" dirty="0"/>
              <a:t>Hinweise zur Verwendung der nachfolgenden Inhalte auf einem Poster</a:t>
            </a:r>
          </a:p>
        </p:txBody>
      </p:sp>
    </p:spTree>
    <p:extLst>
      <p:ext uri="{BB962C8B-B14F-4D97-AF65-F5344CB8AC3E}">
        <p14:creationId xmlns:p14="http://schemas.microsoft.com/office/powerpoint/2010/main" val="18970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353C10B-F3FB-BB4B-C277-FC8CB5162A6B}"/>
              </a:ext>
            </a:extLst>
          </p:cNvPr>
          <p:cNvSpPr>
            <a:spLocks noGrp="1"/>
          </p:cNvSpPr>
          <p:nvPr>
            <p:ph idx="1"/>
          </p:nvPr>
        </p:nvSpPr>
        <p:spPr/>
        <p:txBody>
          <a:bodyPr/>
          <a:lstStyle/>
          <a:p>
            <a:pPr marL="457200" lvl="1" indent="0">
              <a:buNone/>
            </a:pPr>
            <a:r>
              <a:rPr lang="de-DE" b="1" dirty="0"/>
              <a:t>OPALADIN</a:t>
            </a:r>
            <a:r>
              <a:rPr lang="de-DE" dirty="0"/>
              <a:t>: ALADIN </a:t>
            </a:r>
            <a:r>
              <a:rPr lang="de-DE" dirty="0" err="1"/>
              <a:t>goes</a:t>
            </a:r>
            <a:r>
              <a:rPr lang="de-DE" dirty="0"/>
              <a:t> OPAL. OPAL ist das Lernmanagementsystem der sächsischen Hochschulen. ALADIN steht für Generator für </a:t>
            </a:r>
            <a:r>
              <a:rPr lang="de-DE" b="1" dirty="0"/>
              <a:t>A</a:t>
            </a:r>
            <a:r>
              <a:rPr lang="de-DE" dirty="0"/>
              <a:t>ufgaben und </a:t>
            </a:r>
            <a:r>
              <a:rPr lang="de-DE" b="1" dirty="0"/>
              <a:t>L</a:t>
            </a:r>
            <a:r>
              <a:rPr lang="de-DE" dirty="0"/>
              <a:t>ösung(</a:t>
            </a:r>
            <a:r>
              <a:rPr lang="de-DE" dirty="0" err="1"/>
              <a:t>shilf</a:t>
            </a:r>
            <a:r>
              <a:rPr lang="de-DE" dirty="0"/>
              <a:t>)en </a:t>
            </a:r>
            <a:r>
              <a:rPr lang="de-DE" b="1" dirty="0"/>
              <a:t>a</a:t>
            </a:r>
            <a:r>
              <a:rPr lang="de-DE" dirty="0"/>
              <a:t>us </a:t>
            </a:r>
            <a:r>
              <a:rPr lang="de-DE" b="1" dirty="0"/>
              <a:t>d</a:t>
            </a:r>
            <a:r>
              <a:rPr lang="de-DE" dirty="0"/>
              <a:t>er </a:t>
            </a:r>
            <a:r>
              <a:rPr lang="de-DE" b="1" dirty="0"/>
              <a:t>I</a:t>
            </a:r>
            <a:r>
              <a:rPr lang="de-DE" dirty="0"/>
              <a:t>nformatik und angrenzenden Diszipline</a:t>
            </a:r>
            <a:r>
              <a:rPr lang="de-DE" b="1" dirty="0"/>
              <a:t>n</a:t>
            </a:r>
            <a:r>
              <a:rPr lang="de-DE" dirty="0"/>
              <a:t>. ALADIN ist ein Framework </a:t>
            </a:r>
            <a:r>
              <a:rPr lang="de-DE" sz="1800" dirty="0"/>
              <a:t>zur deklarativen Modellierung von Aufgabentypen, zur automatischen und parametrisierbaren Generierung von Aufgaben und Lösung(</a:t>
            </a:r>
            <a:r>
              <a:rPr lang="de-DE" sz="1800" dirty="0" err="1"/>
              <a:t>shilf</a:t>
            </a:r>
            <a:r>
              <a:rPr lang="de-DE" sz="1800" dirty="0"/>
              <a:t>)en, zur interaktiven Bearbeitung von individualisierten Übungsaufgaben und zum asynchronen Austausch und Nachvollziehen von Lösungsversuchen. </a:t>
            </a:r>
            <a:br>
              <a:rPr lang="de-DE" sz="1800" dirty="0"/>
            </a:br>
            <a:r>
              <a:rPr lang="de-DE" dirty="0"/>
              <a:t>Das OPALADIN-Projekt verfolgt neben der Integration von ALADIN in OPAL die Umsetzung weiterer Aufgabentypen in ALADIN, viele davon aus Disziplinen fernab der Informatik. Eine Auswahl von Prototypen zur Generierung weiterer Aufgabentypen werden im Folgenden vorgestellt.</a:t>
            </a:r>
          </a:p>
        </p:txBody>
      </p:sp>
      <p:sp>
        <p:nvSpPr>
          <p:cNvPr id="3" name="Titel 2">
            <a:extLst>
              <a:ext uri="{FF2B5EF4-FFF2-40B4-BE49-F238E27FC236}">
                <a16:creationId xmlns:a16="http://schemas.microsoft.com/office/drawing/2014/main" id="{E5FC70B8-EC6F-3254-C74C-A3109C3A16B5}"/>
              </a:ext>
            </a:extLst>
          </p:cNvPr>
          <p:cNvSpPr>
            <a:spLocks noGrp="1"/>
          </p:cNvSpPr>
          <p:nvPr>
            <p:ph type="title"/>
          </p:nvPr>
        </p:nvSpPr>
        <p:spPr/>
        <p:txBody>
          <a:bodyPr/>
          <a:lstStyle/>
          <a:p>
            <a:r>
              <a:rPr lang="de-DE" dirty="0"/>
              <a:t>Einleitungstext</a:t>
            </a:r>
          </a:p>
        </p:txBody>
      </p:sp>
    </p:spTree>
    <p:extLst>
      <p:ext uri="{BB962C8B-B14F-4D97-AF65-F5344CB8AC3E}">
        <p14:creationId xmlns:p14="http://schemas.microsoft.com/office/powerpoint/2010/main" val="422299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Generierung ereignisgesteuerter</a:t>
            </a:r>
            <a:br>
              <a:rPr lang="de-DE" dirty="0"/>
            </a:br>
            <a:r>
              <a:rPr lang="de-DE" dirty="0"/>
              <a:t>Prozessketten (</a:t>
            </a:r>
            <a:r>
              <a:rPr lang="de-DE" dirty="0" err="1"/>
              <a:t>EPKen</a:t>
            </a:r>
            <a:r>
              <a:rPr lang="de-DE" dirty="0"/>
              <a:t>)</a:t>
            </a:r>
          </a:p>
        </p:txBody>
      </p:sp>
      <p:pic>
        <p:nvPicPr>
          <p:cNvPr id="7" name="Grafik 6">
            <a:extLst>
              <a:ext uri="{FF2B5EF4-FFF2-40B4-BE49-F238E27FC236}">
                <a16:creationId xmlns:a16="http://schemas.microsoft.com/office/drawing/2014/main" id="{A1843004-D626-4F1A-8D51-869B240A403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82683" y="0"/>
            <a:ext cx="809317" cy="6858000"/>
          </a:xfrm>
          <a:prstGeom prst="rect">
            <a:avLst/>
          </a:prstGeom>
        </p:spPr>
      </p:pic>
      <p:pic>
        <p:nvPicPr>
          <p:cNvPr id="9" name="Grafik 8">
            <a:extLst>
              <a:ext uri="{FF2B5EF4-FFF2-40B4-BE49-F238E27FC236}">
                <a16:creationId xmlns:a16="http://schemas.microsoft.com/office/drawing/2014/main" id="{87FA1F2D-055E-4908-BD1A-278AB431099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58004" y="0"/>
            <a:ext cx="968739" cy="6858000"/>
          </a:xfrm>
          <a:prstGeom prst="rect">
            <a:avLst/>
          </a:prstGeom>
        </p:spPr>
      </p:pic>
      <p:sp>
        <p:nvSpPr>
          <p:cNvPr id="10" name="Inhaltsplatzhalter 9">
            <a:extLst>
              <a:ext uri="{FF2B5EF4-FFF2-40B4-BE49-F238E27FC236}">
                <a16:creationId xmlns:a16="http://schemas.microsoft.com/office/drawing/2014/main" id="{6DD786FA-CF2A-4DEC-BB55-7E1EEBD1E4C4}"/>
              </a:ext>
            </a:extLst>
          </p:cNvPr>
          <p:cNvSpPr>
            <a:spLocks noGrp="1"/>
          </p:cNvSpPr>
          <p:nvPr>
            <p:ph idx="1"/>
          </p:nvPr>
        </p:nvSpPr>
        <p:spPr>
          <a:xfrm>
            <a:off x="527434" y="1757293"/>
            <a:ext cx="10515600" cy="3469944"/>
          </a:xfrm>
        </p:spPr>
        <p:txBody>
          <a:bodyPr/>
          <a:lstStyle/>
          <a:p>
            <a:r>
              <a:rPr lang="de-DE" dirty="0"/>
              <a:t>Komplexität der </a:t>
            </a:r>
            <a:r>
              <a:rPr lang="de-DE" dirty="0" err="1"/>
              <a:t>EPKen</a:t>
            </a:r>
            <a:r>
              <a:rPr lang="de-DE" dirty="0"/>
              <a:t> ist parametrisierbar, um zufallsbasiert Aufgaben </a:t>
            </a:r>
            <a:br>
              <a:rPr lang="de-DE" dirty="0"/>
            </a:br>
            <a:r>
              <a:rPr lang="de-DE" dirty="0"/>
              <a:t>unterschiedlichen Schwierigkeitsgrads zu generieren</a:t>
            </a:r>
          </a:p>
          <a:p>
            <a:r>
              <a:rPr lang="de-DE" dirty="0"/>
              <a:t>Bildet die Basis für u.a. die Aufgabentypen:</a:t>
            </a:r>
          </a:p>
          <a:p>
            <a:pPr lvl="1"/>
            <a:r>
              <a:rPr lang="de-DE" dirty="0"/>
              <a:t>Finden und Korrigieren von Fehlern in </a:t>
            </a:r>
            <a:r>
              <a:rPr lang="de-DE" dirty="0" err="1"/>
              <a:t>EPKen</a:t>
            </a:r>
            <a:endParaRPr lang="de-DE" dirty="0"/>
          </a:p>
          <a:p>
            <a:pPr lvl="1"/>
            <a:r>
              <a:rPr lang="de-DE" dirty="0"/>
              <a:t>Modellieren von </a:t>
            </a:r>
            <a:r>
              <a:rPr lang="de-DE" dirty="0" err="1"/>
              <a:t>EPKen</a:t>
            </a:r>
            <a:r>
              <a:rPr lang="de-DE" dirty="0"/>
              <a:t> aufgrund textueller Beschreibungen</a:t>
            </a:r>
          </a:p>
          <a:p>
            <a:r>
              <a:rPr lang="de-DE" dirty="0"/>
              <a:t>Nächste Schritte (automatisiert):</a:t>
            </a:r>
          </a:p>
          <a:p>
            <a:pPr lvl="1"/>
            <a:r>
              <a:rPr lang="de-DE" dirty="0"/>
              <a:t>Einbau von Fehlern in generierten </a:t>
            </a:r>
            <a:r>
              <a:rPr lang="de-DE" dirty="0" err="1"/>
              <a:t>EPKen</a:t>
            </a:r>
            <a:endParaRPr lang="de-DE" dirty="0"/>
          </a:p>
          <a:p>
            <a:pPr lvl="1"/>
            <a:r>
              <a:rPr lang="de-DE" dirty="0"/>
              <a:t>Benennen der Funktionen und Ereignisse der generierten </a:t>
            </a:r>
            <a:r>
              <a:rPr lang="de-DE" dirty="0" err="1"/>
              <a:t>EPKen</a:t>
            </a:r>
            <a:endParaRPr lang="de-DE" dirty="0"/>
          </a:p>
          <a:p>
            <a:pPr lvl="1"/>
            <a:r>
              <a:rPr lang="de-DE" dirty="0"/>
              <a:t>Generieren textueller Beschreibungen aus den generierten </a:t>
            </a:r>
            <a:r>
              <a:rPr lang="de-DE" dirty="0" err="1"/>
              <a:t>EPKen</a:t>
            </a:r>
            <a:endParaRPr lang="de-DE" dirty="0"/>
          </a:p>
        </p:txBody>
      </p:sp>
      <p:pic>
        <p:nvPicPr>
          <p:cNvPr id="11" name="Grafik 10">
            <a:extLst>
              <a:ext uri="{FF2B5EF4-FFF2-40B4-BE49-F238E27FC236}">
                <a16:creationId xmlns:a16="http://schemas.microsoft.com/office/drawing/2014/main" id="{AACC6BE7-C148-4952-8C11-395A38B820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45390" y="0"/>
            <a:ext cx="1237293" cy="6858000"/>
          </a:xfrm>
          <a:prstGeom prst="rect">
            <a:avLst/>
          </a:prstGeom>
        </p:spPr>
      </p:pic>
    </p:spTree>
    <p:extLst>
      <p:ext uri="{BB962C8B-B14F-4D97-AF65-F5344CB8AC3E}">
        <p14:creationId xmlns:p14="http://schemas.microsoft.com/office/powerpoint/2010/main" val="26391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a:extLst>
              <a:ext uri="{FF2B5EF4-FFF2-40B4-BE49-F238E27FC236}">
                <a16:creationId xmlns:a16="http://schemas.microsoft.com/office/drawing/2014/main" id="{97E5BF7E-8579-4AEB-8C70-35268ED336BD}"/>
              </a:ext>
            </a:extLst>
          </p:cNvPr>
          <p:cNvSpPr>
            <a:spLocks noGrp="1"/>
          </p:cNvSpPr>
          <p:nvPr>
            <p:ph idx="1"/>
          </p:nvPr>
        </p:nvSpPr>
        <p:spPr>
          <a:xfrm>
            <a:off x="491574" y="1757293"/>
            <a:ext cx="10515600" cy="3469944"/>
          </a:xfrm>
        </p:spPr>
        <p:txBody>
          <a:bodyPr/>
          <a:lstStyle/>
          <a:p>
            <a:r>
              <a:rPr lang="de-DE" dirty="0"/>
              <a:t>Komplexität der Moleküle ist parametrisierbar, um zufallsbasiert Aufgaben </a:t>
            </a:r>
            <a:br>
              <a:rPr lang="de-DE" dirty="0"/>
            </a:br>
            <a:r>
              <a:rPr lang="de-DE" dirty="0"/>
              <a:t>unterschiedlichen Schwierigkeitsgrads zu generieren</a:t>
            </a:r>
          </a:p>
          <a:p>
            <a:r>
              <a:rPr lang="de-DE" dirty="0"/>
              <a:t>Bildet die Basis für u.a. die Aufgabentypen:</a:t>
            </a:r>
          </a:p>
          <a:p>
            <a:pPr lvl="1"/>
            <a:r>
              <a:rPr lang="de-DE" dirty="0"/>
              <a:t>Finden und Korrigieren von Fehlern in Molekülen</a:t>
            </a:r>
          </a:p>
          <a:p>
            <a:pPr lvl="1"/>
            <a:r>
              <a:rPr lang="de-DE" dirty="0"/>
              <a:t>Erstellen eines Moleküls aufgrund seines gegebenen Namens</a:t>
            </a:r>
          </a:p>
          <a:p>
            <a:pPr lvl="1"/>
            <a:r>
              <a:rPr lang="de-DE" dirty="0"/>
              <a:t>Ermitteln eines Namens für ein gegebenes Molekül</a:t>
            </a:r>
          </a:p>
          <a:p>
            <a:r>
              <a:rPr lang="de-DE" dirty="0"/>
              <a:t>Visualisierung in Molekülviewern (2- und 3D) anhand </a:t>
            </a:r>
            <a:br>
              <a:rPr lang="de-DE" dirty="0"/>
            </a:br>
            <a:r>
              <a:rPr lang="de-DE" dirty="0"/>
              <a:t>erzeugter SMILES-Codes [1]</a:t>
            </a:r>
          </a:p>
          <a:p>
            <a:r>
              <a:rPr lang="de-DE" dirty="0"/>
              <a:t>Nächste Schritte (automatisiert):</a:t>
            </a:r>
          </a:p>
          <a:p>
            <a:pPr lvl="1"/>
            <a:r>
              <a:rPr lang="de-DE" dirty="0"/>
              <a:t>Generierung von Molekülnamen aufgrund von Strukturformeln</a:t>
            </a:r>
          </a:p>
          <a:p>
            <a:pPr lvl="1"/>
            <a:r>
              <a:rPr lang="de-DE" dirty="0"/>
              <a:t>Generierung von Strukturformeln aufgrund von Molekülnamen</a:t>
            </a:r>
          </a:p>
          <a:p>
            <a:pPr lvl="1"/>
            <a:r>
              <a:rPr lang="de-DE" dirty="0"/>
              <a:t>Eventuelle Generalisierung mittels Einbezug weiterer Atome</a:t>
            </a:r>
          </a:p>
          <a:p>
            <a:pPr marL="0" indent="0">
              <a:buNone/>
            </a:pPr>
            <a:endParaRPr lang="de-DE" dirty="0"/>
          </a:p>
        </p:txBody>
      </p:sp>
      <p:sp>
        <p:nvSpPr>
          <p:cNvPr id="4" name="Titel 3">
            <a:extLst>
              <a:ext uri="{FF2B5EF4-FFF2-40B4-BE49-F238E27FC236}">
                <a16:creationId xmlns:a16="http://schemas.microsoft.com/office/drawing/2014/main" id="{62EA5D2C-7623-490C-9C25-FCF3A1AA5320}"/>
              </a:ext>
            </a:extLst>
          </p:cNvPr>
          <p:cNvSpPr>
            <a:spLocks noGrp="1"/>
          </p:cNvSpPr>
          <p:nvPr>
            <p:ph type="title"/>
          </p:nvPr>
        </p:nvSpPr>
        <p:spPr/>
        <p:txBody>
          <a:bodyPr/>
          <a:lstStyle/>
          <a:p>
            <a:r>
              <a:rPr lang="de-DE" dirty="0"/>
              <a:t>Generierung von </a:t>
            </a:r>
            <a:r>
              <a:rPr lang="de-DE" dirty="0" err="1"/>
              <a:t>C</a:t>
            </a:r>
            <a:r>
              <a:rPr lang="de-DE" baseline="-25000" dirty="0" err="1"/>
              <a:t>x</a:t>
            </a:r>
            <a:r>
              <a:rPr lang="de-DE" dirty="0" err="1"/>
              <a:t>H</a:t>
            </a:r>
            <a:r>
              <a:rPr lang="de-DE" baseline="-25000" dirty="0" err="1"/>
              <a:t>y</a:t>
            </a:r>
            <a:r>
              <a:rPr lang="de-DE" dirty="0" err="1"/>
              <a:t>O</a:t>
            </a:r>
            <a:r>
              <a:rPr lang="de-DE" baseline="-25000" dirty="0" err="1"/>
              <a:t>z</a:t>
            </a:r>
            <a:r>
              <a:rPr lang="de-DE" dirty="0"/>
              <a:t>-Molekülen</a:t>
            </a:r>
          </a:p>
        </p:txBody>
      </p:sp>
      <p:sp>
        <p:nvSpPr>
          <p:cNvPr id="2" name="Textfeld 1">
            <a:extLst>
              <a:ext uri="{FF2B5EF4-FFF2-40B4-BE49-F238E27FC236}">
                <a16:creationId xmlns:a16="http://schemas.microsoft.com/office/drawing/2014/main" id="{83855BAC-5936-5921-C5E2-BA1D76A4AE6D}"/>
              </a:ext>
            </a:extLst>
          </p:cNvPr>
          <p:cNvSpPr txBox="1"/>
          <p:nvPr/>
        </p:nvSpPr>
        <p:spPr>
          <a:xfrm>
            <a:off x="5785234" y="6173886"/>
            <a:ext cx="5248598" cy="707886"/>
          </a:xfrm>
          <a:prstGeom prst="rect">
            <a:avLst/>
          </a:prstGeom>
          <a:noFill/>
        </p:spPr>
        <p:txBody>
          <a:bodyPr wrap="square" rtlCol="0">
            <a:spAutoFit/>
          </a:bodyPr>
          <a:lstStyle/>
          <a:p>
            <a:pPr algn="l"/>
            <a:r>
              <a:rPr lang="en-US" sz="800" b="1" i="0" dirty="0">
                <a:solidFill>
                  <a:srgbClr val="000000"/>
                </a:solidFill>
                <a:effectLst/>
                <a:latin typeface="Roboto" panose="020B0604020202020204" pitchFamily="2" charset="0"/>
              </a:rPr>
              <a:t>[1] SMILES, a chemical language and information system. 1. Introduction to methodology and encoding rules</a:t>
            </a:r>
          </a:p>
          <a:p>
            <a:pPr algn="l"/>
            <a:r>
              <a:rPr lang="en-US" sz="800" b="0" i="0" dirty="0">
                <a:solidFill>
                  <a:srgbClr val="000000"/>
                </a:solidFill>
                <a:effectLst/>
                <a:latin typeface="Roboto" panose="020B0604020202020204" pitchFamily="2" charset="0"/>
              </a:rPr>
              <a:t>David </a:t>
            </a:r>
            <a:r>
              <a:rPr lang="en-US" sz="800" b="0" i="0" dirty="0" err="1">
                <a:solidFill>
                  <a:srgbClr val="000000"/>
                </a:solidFill>
                <a:effectLst/>
                <a:latin typeface="Roboto" panose="020B0604020202020204" pitchFamily="2" charset="0"/>
              </a:rPr>
              <a:t>Weininger</a:t>
            </a:r>
            <a:endParaRPr lang="en-US" sz="800" b="0" i="0" dirty="0">
              <a:solidFill>
                <a:srgbClr val="000000"/>
              </a:solidFill>
              <a:effectLst/>
              <a:latin typeface="Roboto" panose="020B0604020202020204" pitchFamily="2" charset="0"/>
            </a:endParaRPr>
          </a:p>
          <a:p>
            <a:pPr algn="l"/>
            <a:r>
              <a:rPr lang="en-US" sz="800" b="0" i="1" dirty="0">
                <a:solidFill>
                  <a:srgbClr val="000000"/>
                </a:solidFill>
                <a:effectLst/>
                <a:latin typeface="Roboto" panose="020B0604020202020204" pitchFamily="2" charset="0"/>
              </a:rPr>
              <a:t>Journal of Chemical Information and Computer Sciences</a:t>
            </a:r>
            <a:r>
              <a:rPr lang="en-US" sz="800" b="0" i="0" dirty="0">
                <a:solidFill>
                  <a:srgbClr val="000000"/>
                </a:solidFill>
                <a:effectLst/>
                <a:latin typeface="Roboto" panose="020B0604020202020204" pitchFamily="2" charset="0"/>
              </a:rPr>
              <a:t> </a:t>
            </a:r>
            <a:r>
              <a:rPr lang="en-US" sz="800" b="1" i="0" dirty="0">
                <a:solidFill>
                  <a:srgbClr val="000000"/>
                </a:solidFill>
                <a:effectLst/>
                <a:latin typeface="Roboto" panose="020B0604020202020204" pitchFamily="2" charset="0"/>
              </a:rPr>
              <a:t>1988</a:t>
            </a:r>
            <a:r>
              <a:rPr lang="en-US" sz="800" b="0" i="0" dirty="0">
                <a:solidFill>
                  <a:srgbClr val="000000"/>
                </a:solidFill>
                <a:effectLst/>
                <a:latin typeface="Roboto" panose="020B0604020202020204" pitchFamily="2" charset="0"/>
              </a:rPr>
              <a:t> </a:t>
            </a:r>
            <a:r>
              <a:rPr lang="en-US" sz="800" b="0" i="1" dirty="0">
                <a:solidFill>
                  <a:srgbClr val="000000"/>
                </a:solidFill>
                <a:effectLst/>
                <a:latin typeface="Roboto" panose="020B0604020202020204" pitchFamily="2" charset="0"/>
              </a:rPr>
              <a:t>28</a:t>
            </a:r>
            <a:r>
              <a:rPr lang="en-US" sz="800" b="0" i="0" dirty="0">
                <a:solidFill>
                  <a:srgbClr val="000000"/>
                </a:solidFill>
                <a:effectLst/>
                <a:latin typeface="Roboto" panose="020B0604020202020204" pitchFamily="2" charset="0"/>
              </a:rPr>
              <a:t> (1), 31-36</a:t>
            </a:r>
          </a:p>
          <a:p>
            <a:pPr algn="l"/>
            <a:r>
              <a:rPr lang="en-US" sz="800" b="0" i="0" dirty="0">
                <a:solidFill>
                  <a:srgbClr val="000000"/>
                </a:solidFill>
                <a:effectLst/>
                <a:latin typeface="Roboto" panose="020B0604020202020204" pitchFamily="2" charset="0"/>
              </a:rPr>
              <a:t>DOI: 10.1021/ci00057a005</a:t>
            </a:r>
          </a:p>
          <a:p>
            <a:r>
              <a:rPr lang="de-DE" sz="800" dirty="0"/>
              <a:t>https://pubs.acs.org/doi/10.1021/ci00057a005</a:t>
            </a:r>
          </a:p>
        </p:txBody>
      </p:sp>
      <p:pic>
        <p:nvPicPr>
          <p:cNvPr id="8" name="Grafik 7">
            <a:extLst>
              <a:ext uri="{FF2B5EF4-FFF2-40B4-BE49-F238E27FC236}">
                <a16:creationId xmlns:a16="http://schemas.microsoft.com/office/drawing/2014/main" id="{2F4004C4-C931-C40A-613F-344143E06319}"/>
              </a:ext>
            </a:extLst>
          </p:cNvPr>
          <p:cNvPicPr>
            <a:picLocks noChangeAspect="1"/>
          </p:cNvPicPr>
          <p:nvPr/>
        </p:nvPicPr>
        <p:blipFill>
          <a:blip r:embed="rId2"/>
          <a:stretch>
            <a:fillRect/>
          </a:stretch>
        </p:blipFill>
        <p:spPr>
          <a:xfrm>
            <a:off x="7494143" y="2177845"/>
            <a:ext cx="4583936" cy="1423402"/>
          </a:xfrm>
          <a:prstGeom prst="rect">
            <a:avLst/>
          </a:prstGeom>
        </p:spPr>
      </p:pic>
      <p:pic>
        <p:nvPicPr>
          <p:cNvPr id="10" name="Grafik 9">
            <a:extLst>
              <a:ext uri="{FF2B5EF4-FFF2-40B4-BE49-F238E27FC236}">
                <a16:creationId xmlns:a16="http://schemas.microsoft.com/office/drawing/2014/main" id="{163C70CD-55BC-F564-3860-435F58303F8E}"/>
              </a:ext>
            </a:extLst>
          </p:cNvPr>
          <p:cNvPicPr>
            <a:picLocks noChangeAspect="1"/>
          </p:cNvPicPr>
          <p:nvPr/>
        </p:nvPicPr>
        <p:blipFill>
          <a:blip r:embed="rId3"/>
          <a:stretch>
            <a:fillRect/>
          </a:stretch>
        </p:blipFill>
        <p:spPr>
          <a:xfrm>
            <a:off x="8123496" y="370614"/>
            <a:ext cx="3070015" cy="1469728"/>
          </a:xfrm>
          <a:prstGeom prst="rect">
            <a:avLst/>
          </a:prstGeom>
        </p:spPr>
      </p:pic>
      <p:pic>
        <p:nvPicPr>
          <p:cNvPr id="12" name="Grafik 11">
            <a:extLst>
              <a:ext uri="{FF2B5EF4-FFF2-40B4-BE49-F238E27FC236}">
                <a16:creationId xmlns:a16="http://schemas.microsoft.com/office/drawing/2014/main" id="{9B77F673-2151-FCC3-5B90-89DBAEDCB3FA}"/>
              </a:ext>
            </a:extLst>
          </p:cNvPr>
          <p:cNvPicPr>
            <a:picLocks noChangeAspect="1"/>
          </p:cNvPicPr>
          <p:nvPr/>
        </p:nvPicPr>
        <p:blipFill>
          <a:blip r:embed="rId4"/>
          <a:stretch>
            <a:fillRect/>
          </a:stretch>
        </p:blipFill>
        <p:spPr>
          <a:xfrm>
            <a:off x="8514638" y="4074571"/>
            <a:ext cx="2287728" cy="1781247"/>
          </a:xfrm>
          <a:prstGeom prst="rect">
            <a:avLst/>
          </a:prstGeom>
        </p:spPr>
      </p:pic>
      <p:sp>
        <p:nvSpPr>
          <p:cNvPr id="13" name="Textfeld 12">
            <a:extLst>
              <a:ext uri="{FF2B5EF4-FFF2-40B4-BE49-F238E27FC236}">
                <a16:creationId xmlns:a16="http://schemas.microsoft.com/office/drawing/2014/main" id="{AD2B78AB-2A4D-7381-CEE0-DE0D40455933}"/>
              </a:ext>
            </a:extLst>
          </p:cNvPr>
          <p:cNvSpPr txBox="1"/>
          <p:nvPr/>
        </p:nvSpPr>
        <p:spPr>
          <a:xfrm>
            <a:off x="10070266" y="5416093"/>
            <a:ext cx="1927131" cy="369332"/>
          </a:xfrm>
          <a:prstGeom prst="rect">
            <a:avLst/>
          </a:prstGeom>
          <a:noFill/>
        </p:spPr>
        <p:txBody>
          <a:bodyPr wrap="none" rtlCol="0">
            <a:spAutoFit/>
          </a:bodyPr>
          <a:lstStyle/>
          <a:p>
            <a:r>
              <a:rPr lang="de-DE" dirty="0" err="1"/>
              <a:t>Glyoxal</a:t>
            </a:r>
            <a:r>
              <a:rPr lang="de-DE" dirty="0"/>
              <a:t> - C</a:t>
            </a:r>
            <a:r>
              <a:rPr lang="de-DE" baseline="-25000" dirty="0"/>
              <a:t>2</a:t>
            </a:r>
            <a:r>
              <a:rPr lang="de-DE" dirty="0"/>
              <a:t>H</a:t>
            </a:r>
            <a:r>
              <a:rPr lang="de-DE" baseline="-25000" dirty="0"/>
              <a:t>2</a:t>
            </a:r>
            <a:r>
              <a:rPr lang="de-DE" dirty="0"/>
              <a:t>O</a:t>
            </a:r>
            <a:r>
              <a:rPr lang="de-DE" baseline="-25000" dirty="0"/>
              <a:t>2</a:t>
            </a:r>
            <a:endParaRPr lang="de-DE" dirty="0"/>
          </a:p>
        </p:txBody>
      </p:sp>
      <p:sp>
        <p:nvSpPr>
          <p:cNvPr id="14" name="Textfeld 13">
            <a:extLst>
              <a:ext uri="{FF2B5EF4-FFF2-40B4-BE49-F238E27FC236}">
                <a16:creationId xmlns:a16="http://schemas.microsoft.com/office/drawing/2014/main" id="{DDABC546-8597-2C4D-9CEA-CE552213964E}"/>
              </a:ext>
            </a:extLst>
          </p:cNvPr>
          <p:cNvSpPr txBox="1"/>
          <p:nvPr/>
        </p:nvSpPr>
        <p:spPr>
          <a:xfrm>
            <a:off x="7046039" y="3577129"/>
            <a:ext cx="5145961" cy="369332"/>
          </a:xfrm>
          <a:prstGeom prst="rect">
            <a:avLst/>
          </a:prstGeom>
          <a:noFill/>
        </p:spPr>
        <p:txBody>
          <a:bodyPr wrap="none" rtlCol="0">
            <a:spAutoFit/>
          </a:bodyPr>
          <a:lstStyle/>
          <a:p>
            <a:r>
              <a:rPr lang="de-DE" dirty="0"/>
              <a:t>[(E)-prop-1-enyl] prop-2-ynyl </a:t>
            </a:r>
            <a:r>
              <a:rPr lang="de-DE" dirty="0" err="1"/>
              <a:t>carbonate</a:t>
            </a:r>
            <a:r>
              <a:rPr lang="de-DE" dirty="0"/>
              <a:t> - C</a:t>
            </a:r>
            <a:r>
              <a:rPr lang="de-DE" baseline="-25000" dirty="0"/>
              <a:t>7</a:t>
            </a:r>
            <a:r>
              <a:rPr lang="de-DE" dirty="0"/>
              <a:t>H</a:t>
            </a:r>
            <a:r>
              <a:rPr lang="de-DE" baseline="-25000" dirty="0"/>
              <a:t>8</a:t>
            </a:r>
            <a:r>
              <a:rPr lang="de-DE" dirty="0"/>
              <a:t>O</a:t>
            </a:r>
            <a:r>
              <a:rPr lang="de-DE" baseline="-25000" dirty="0"/>
              <a:t>3</a:t>
            </a:r>
            <a:endParaRPr lang="de-DE" dirty="0"/>
          </a:p>
        </p:txBody>
      </p:sp>
      <p:sp>
        <p:nvSpPr>
          <p:cNvPr id="15" name="Textfeld 14">
            <a:extLst>
              <a:ext uri="{FF2B5EF4-FFF2-40B4-BE49-F238E27FC236}">
                <a16:creationId xmlns:a16="http://schemas.microsoft.com/office/drawing/2014/main" id="{3D4CBC41-44F5-EA79-CFFF-1534332AF158}"/>
              </a:ext>
            </a:extLst>
          </p:cNvPr>
          <p:cNvSpPr txBox="1"/>
          <p:nvPr/>
        </p:nvSpPr>
        <p:spPr>
          <a:xfrm>
            <a:off x="9308840" y="1759819"/>
            <a:ext cx="2688557" cy="369332"/>
          </a:xfrm>
          <a:prstGeom prst="rect">
            <a:avLst/>
          </a:prstGeom>
          <a:noFill/>
        </p:spPr>
        <p:txBody>
          <a:bodyPr wrap="none" rtlCol="0">
            <a:spAutoFit/>
          </a:bodyPr>
          <a:lstStyle/>
          <a:p>
            <a:r>
              <a:rPr lang="de-DE" dirty="0" err="1"/>
              <a:t>Diethynyl</a:t>
            </a:r>
            <a:r>
              <a:rPr lang="de-DE" dirty="0"/>
              <a:t> Ether – C</a:t>
            </a:r>
            <a:r>
              <a:rPr lang="de-DE" baseline="-25000" dirty="0"/>
              <a:t>4</a:t>
            </a:r>
            <a:r>
              <a:rPr lang="de-DE" dirty="0"/>
              <a:t>H</a:t>
            </a:r>
            <a:r>
              <a:rPr lang="de-DE" baseline="-25000" dirty="0"/>
              <a:t>2</a:t>
            </a:r>
            <a:r>
              <a:rPr lang="de-DE" dirty="0"/>
              <a:t>O</a:t>
            </a:r>
          </a:p>
        </p:txBody>
      </p:sp>
    </p:spTree>
    <p:extLst>
      <p:ext uri="{BB962C8B-B14F-4D97-AF65-F5344CB8AC3E}">
        <p14:creationId xmlns:p14="http://schemas.microsoft.com/office/powerpoint/2010/main" val="253674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nhaltsplatzhalter 16">
            <a:extLst>
              <a:ext uri="{FF2B5EF4-FFF2-40B4-BE49-F238E27FC236}">
                <a16:creationId xmlns:a16="http://schemas.microsoft.com/office/drawing/2014/main" id="{5EEA40D7-8FA9-4C97-A290-5EF39AC28428}"/>
              </a:ext>
            </a:extLst>
          </p:cNvPr>
          <p:cNvSpPr>
            <a:spLocks noGrp="1"/>
          </p:cNvSpPr>
          <p:nvPr>
            <p:ph idx="1"/>
          </p:nvPr>
        </p:nvSpPr>
        <p:spPr>
          <a:xfrm>
            <a:off x="509504" y="1757293"/>
            <a:ext cx="10515600" cy="3469944"/>
          </a:xfrm>
        </p:spPr>
        <p:txBody>
          <a:bodyPr/>
          <a:lstStyle/>
          <a:p>
            <a:r>
              <a:rPr lang="de-DE" dirty="0"/>
              <a:t>Generierung textueller Aufgaben zur</a:t>
            </a:r>
            <a:br>
              <a:rPr lang="de-DE" dirty="0"/>
            </a:br>
            <a:r>
              <a:rPr lang="de-DE" dirty="0"/>
              <a:t>Berechnung zu versteuernden Einkommens</a:t>
            </a:r>
          </a:p>
          <a:p>
            <a:r>
              <a:rPr lang="de-DE" dirty="0"/>
              <a:t>Schwierigkeitsgrad nach Bedarf variierbar</a:t>
            </a:r>
          </a:p>
          <a:p>
            <a:r>
              <a:rPr lang="de-DE" dirty="0"/>
              <a:t>Sieben steuerrelevante Sachverhalte</a:t>
            </a:r>
            <a:br>
              <a:rPr lang="de-DE" dirty="0"/>
            </a:br>
            <a:r>
              <a:rPr lang="de-DE" dirty="0"/>
              <a:t>mehrfach in Aufgaben enthalten</a:t>
            </a:r>
          </a:p>
          <a:p>
            <a:r>
              <a:rPr lang="de-DE" dirty="0"/>
              <a:t>Angabe rechtlicher Grundlagen integriert</a:t>
            </a:r>
          </a:p>
          <a:p>
            <a:r>
              <a:rPr lang="de-DE" dirty="0"/>
              <a:t>Automatische Lösung(</a:t>
            </a:r>
            <a:r>
              <a:rPr lang="de-DE" dirty="0" err="1"/>
              <a:t>shilf</a:t>
            </a:r>
            <a:r>
              <a:rPr lang="de-DE" dirty="0"/>
              <a:t>)en verfügbar</a:t>
            </a:r>
          </a:p>
          <a:p>
            <a:r>
              <a:rPr lang="de-DE" dirty="0"/>
              <a:t>Nutzung großer Sprachmodelle,</a:t>
            </a:r>
            <a:br>
              <a:rPr lang="de-DE" dirty="0"/>
            </a:br>
            <a:r>
              <a:rPr lang="de-DE" dirty="0"/>
              <a:t>wie z. B. BERT zur Generierung </a:t>
            </a:r>
            <a:br>
              <a:rPr lang="de-DE" dirty="0"/>
            </a:br>
            <a:r>
              <a:rPr lang="de-DE" dirty="0" err="1"/>
              <a:t>natürlichsprachiger</a:t>
            </a:r>
            <a:r>
              <a:rPr lang="de-DE" dirty="0"/>
              <a:t> Aufgaben</a:t>
            </a:r>
          </a:p>
          <a:p>
            <a:r>
              <a:rPr lang="de-DE" dirty="0"/>
              <a:t>Webbasierte grafische Benutzeroberfläche</a:t>
            </a:r>
          </a:p>
        </p:txBody>
      </p:sp>
      <p:sp>
        <p:nvSpPr>
          <p:cNvPr id="3" name="Titel 2">
            <a:extLst>
              <a:ext uri="{FF2B5EF4-FFF2-40B4-BE49-F238E27FC236}">
                <a16:creationId xmlns:a16="http://schemas.microsoft.com/office/drawing/2014/main" id="{EA17EF29-4FC8-4FF0-A823-1468BDC772B9}"/>
              </a:ext>
            </a:extLst>
          </p:cNvPr>
          <p:cNvSpPr>
            <a:spLocks noGrp="1"/>
          </p:cNvSpPr>
          <p:nvPr>
            <p:ph type="title"/>
          </p:nvPr>
        </p:nvSpPr>
        <p:spPr/>
        <p:txBody>
          <a:bodyPr/>
          <a:lstStyle/>
          <a:p>
            <a:r>
              <a:rPr lang="de-DE" dirty="0"/>
              <a:t>Generierung von Aufgaben aus dem Steuerrecht</a:t>
            </a:r>
          </a:p>
        </p:txBody>
      </p:sp>
      <p:sp>
        <p:nvSpPr>
          <p:cNvPr id="4" name="Rectangle 4">
            <a:extLst>
              <a:ext uri="{FF2B5EF4-FFF2-40B4-BE49-F238E27FC236}">
                <a16:creationId xmlns:a16="http://schemas.microsoft.com/office/drawing/2014/main" id="{6243A940-2FAE-40B1-807A-14D6A0774F2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6" name="Rectangle 8">
            <a:extLst>
              <a:ext uri="{FF2B5EF4-FFF2-40B4-BE49-F238E27FC236}">
                <a16:creationId xmlns:a16="http://schemas.microsoft.com/office/drawing/2014/main" id="{FE66C934-0BFE-4BC8-9467-6DF4A79CAB50}"/>
              </a:ext>
            </a:extLst>
          </p:cNvPr>
          <p:cNvSpPr>
            <a:spLocks noChangeArrowheads="1"/>
          </p:cNvSpPr>
          <p:nvPr/>
        </p:nvSpPr>
        <p:spPr bwMode="auto">
          <a:xfrm>
            <a:off x="4057650" y="2200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pic>
        <p:nvPicPr>
          <p:cNvPr id="8" name="Grafik 7">
            <a:extLst>
              <a:ext uri="{FF2B5EF4-FFF2-40B4-BE49-F238E27FC236}">
                <a16:creationId xmlns:a16="http://schemas.microsoft.com/office/drawing/2014/main" id="{7BA8E16C-BB8C-4146-ABD9-98B52ACA5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763" y="1161139"/>
            <a:ext cx="6872308" cy="4535722"/>
          </a:xfrm>
          <a:prstGeom prst="rect">
            <a:avLst/>
          </a:prstGeom>
        </p:spPr>
      </p:pic>
    </p:spTree>
    <p:extLst>
      <p:ext uri="{BB962C8B-B14F-4D97-AF65-F5344CB8AC3E}">
        <p14:creationId xmlns:p14="http://schemas.microsoft.com/office/powerpoint/2010/main" val="348965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5F66503-1932-4DBC-8436-CE9CB4C69A2D}"/>
              </a:ext>
            </a:extLst>
          </p:cNvPr>
          <p:cNvSpPr>
            <a:spLocks noGrp="1"/>
          </p:cNvSpPr>
          <p:nvPr>
            <p:ph idx="1"/>
          </p:nvPr>
        </p:nvSpPr>
        <p:spPr>
          <a:xfrm>
            <a:off x="527434" y="1757293"/>
            <a:ext cx="10515600" cy="3971154"/>
          </a:xfrm>
        </p:spPr>
        <p:txBody>
          <a:bodyPr/>
          <a:lstStyle/>
          <a:p>
            <a:r>
              <a:rPr lang="de-DE" dirty="0"/>
              <a:t>Generierung von Aufgaben zum manuellen</a:t>
            </a:r>
          </a:p>
          <a:p>
            <a:pPr lvl="1"/>
            <a:r>
              <a:rPr lang="de-DE" dirty="0"/>
              <a:t>Erzeugen von Schlüsseln</a:t>
            </a:r>
          </a:p>
          <a:p>
            <a:pPr lvl="1"/>
            <a:r>
              <a:rPr lang="de-DE" dirty="0"/>
              <a:t>Ver- und Entschlüsseln</a:t>
            </a:r>
            <a:br>
              <a:rPr lang="de-DE" dirty="0"/>
            </a:br>
            <a:r>
              <a:rPr lang="de-DE" dirty="0"/>
              <a:t>von Zahlen und Texten</a:t>
            </a:r>
          </a:p>
          <a:p>
            <a:r>
              <a:rPr lang="de-DE" dirty="0"/>
              <a:t>mittels asynchroner RSA-Verschlüsselung</a:t>
            </a:r>
          </a:p>
          <a:p>
            <a:r>
              <a:rPr lang="de-DE" dirty="0"/>
              <a:t>Aufgabenumfang je nach Bedarf variierbar</a:t>
            </a:r>
          </a:p>
          <a:p>
            <a:r>
              <a:rPr lang="de-DE" dirty="0"/>
              <a:t>Ausführliche Lösung(</a:t>
            </a:r>
            <a:r>
              <a:rPr lang="de-DE" dirty="0" err="1"/>
              <a:t>shilf</a:t>
            </a:r>
            <a:r>
              <a:rPr lang="de-DE" dirty="0"/>
              <a:t>)en in englischer Sprache</a:t>
            </a:r>
            <a:br>
              <a:rPr lang="de-DE" dirty="0"/>
            </a:br>
            <a:r>
              <a:rPr lang="de-DE" dirty="0"/>
              <a:t>auf unterschiedlichen Niveaus einblendbar</a:t>
            </a:r>
          </a:p>
          <a:p>
            <a:r>
              <a:rPr lang="de-DE" dirty="0"/>
              <a:t>Webbasierte, grafische Benutzeroberfläche im „Responsive Design“</a:t>
            </a:r>
          </a:p>
          <a:p>
            <a:r>
              <a:rPr lang="de-DE" dirty="0"/>
              <a:t>Nächste Schritte:</a:t>
            </a:r>
          </a:p>
          <a:p>
            <a:pPr lvl="1"/>
            <a:r>
              <a:rPr lang="de-DE" dirty="0"/>
              <a:t>Weitere Verschlüsselungsalgorithmen umsetzen</a:t>
            </a:r>
          </a:p>
        </p:txBody>
      </p:sp>
      <p:sp>
        <p:nvSpPr>
          <p:cNvPr id="3" name="Titel 2">
            <a:extLst>
              <a:ext uri="{FF2B5EF4-FFF2-40B4-BE49-F238E27FC236}">
                <a16:creationId xmlns:a16="http://schemas.microsoft.com/office/drawing/2014/main" id="{BC28A537-D98B-426F-8EF3-36E0E95A8ED2}"/>
              </a:ext>
            </a:extLst>
          </p:cNvPr>
          <p:cNvSpPr>
            <a:spLocks noGrp="1"/>
          </p:cNvSpPr>
          <p:nvPr>
            <p:ph type="title"/>
          </p:nvPr>
        </p:nvSpPr>
        <p:spPr>
          <a:xfrm>
            <a:off x="1414692" y="249601"/>
            <a:ext cx="10212245" cy="626334"/>
          </a:xfrm>
        </p:spPr>
        <p:txBody>
          <a:bodyPr/>
          <a:lstStyle/>
          <a:p>
            <a:r>
              <a:rPr lang="de-DE" dirty="0"/>
              <a:t>Kryptographie</a:t>
            </a:r>
          </a:p>
        </p:txBody>
      </p:sp>
      <p:pic>
        <p:nvPicPr>
          <p:cNvPr id="2056" name="Picture 8">
            <a:extLst>
              <a:ext uri="{FF2B5EF4-FFF2-40B4-BE49-F238E27FC236}">
                <a16:creationId xmlns:a16="http://schemas.microsoft.com/office/drawing/2014/main" id="{437A95A1-D2F8-489C-9EC0-2499411D6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887" y="0"/>
            <a:ext cx="29321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61ACAC3C-AEA6-4B51-A3EC-439833FA3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841" y="95153"/>
            <a:ext cx="3992960" cy="249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20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0960590-F41F-4869-9EB0-2893868A2410}"/>
              </a:ext>
            </a:extLst>
          </p:cNvPr>
          <p:cNvSpPr>
            <a:spLocks noGrp="1"/>
          </p:cNvSpPr>
          <p:nvPr>
            <p:ph idx="1"/>
          </p:nvPr>
        </p:nvSpPr>
        <p:spPr/>
        <p:txBody>
          <a:bodyPr/>
          <a:lstStyle/>
          <a:p>
            <a:r>
              <a:rPr lang="de-DE" dirty="0"/>
              <a:t>Generierung von Aufgaben zum manuellen,</a:t>
            </a:r>
            <a:br>
              <a:rPr lang="de-DE" dirty="0"/>
            </a:br>
            <a:r>
              <a:rPr lang="de-DE" dirty="0"/>
              <a:t>schrittweisen Ausführen von Sortieralgorithmen</a:t>
            </a:r>
          </a:p>
          <a:p>
            <a:r>
              <a:rPr lang="de-DE" dirty="0"/>
              <a:t>Unterstützung vier gebräuchlicher</a:t>
            </a:r>
            <a:br>
              <a:rPr lang="de-DE" dirty="0"/>
            </a:br>
            <a:r>
              <a:rPr lang="de-DE" dirty="0"/>
              <a:t>Sortieralgorithmen</a:t>
            </a:r>
          </a:p>
          <a:p>
            <a:r>
              <a:rPr lang="de-DE" dirty="0"/>
              <a:t>Schwierigkeitsgrad und Umfang der Aufgaben</a:t>
            </a:r>
            <a:br>
              <a:rPr lang="de-DE" dirty="0"/>
            </a:br>
            <a:r>
              <a:rPr lang="de-DE" dirty="0"/>
              <a:t>je nach Bedarf variierbar</a:t>
            </a:r>
          </a:p>
          <a:p>
            <a:r>
              <a:rPr lang="de-DE" dirty="0"/>
              <a:t>Übungs- und Prüfungsmodus</a:t>
            </a:r>
          </a:p>
          <a:p>
            <a:r>
              <a:rPr lang="de-DE" dirty="0"/>
              <a:t>Integrierte Funktion zum</a:t>
            </a:r>
            <a:br>
              <a:rPr lang="de-DE" dirty="0"/>
            </a:br>
            <a:r>
              <a:rPr lang="de-DE" dirty="0"/>
              <a:t>Rückgängigmachen (und Wiederholen)</a:t>
            </a:r>
          </a:p>
          <a:p>
            <a:r>
              <a:rPr lang="de-DE" dirty="0"/>
              <a:t>Nächste Schritte:</a:t>
            </a:r>
          </a:p>
          <a:p>
            <a:pPr lvl="1"/>
            <a:r>
              <a:rPr lang="de-DE" dirty="0"/>
              <a:t>Überführung des Aufgabentyps</a:t>
            </a:r>
            <a:br>
              <a:rPr lang="de-DE" dirty="0"/>
            </a:br>
            <a:r>
              <a:rPr lang="de-DE" dirty="0"/>
              <a:t>in eine Webanwendung mit</a:t>
            </a:r>
            <a:br>
              <a:rPr lang="de-DE" dirty="0"/>
            </a:br>
            <a:r>
              <a:rPr lang="de-DE" dirty="0"/>
              <a:t>grafischer Benutzeroberfläche</a:t>
            </a:r>
          </a:p>
        </p:txBody>
      </p:sp>
      <p:sp>
        <p:nvSpPr>
          <p:cNvPr id="3" name="Titel 2">
            <a:extLst>
              <a:ext uri="{FF2B5EF4-FFF2-40B4-BE49-F238E27FC236}">
                <a16:creationId xmlns:a16="http://schemas.microsoft.com/office/drawing/2014/main" id="{FA3519F9-9715-497C-AC2F-1A74E5373A26}"/>
              </a:ext>
            </a:extLst>
          </p:cNvPr>
          <p:cNvSpPr>
            <a:spLocks noGrp="1"/>
          </p:cNvSpPr>
          <p:nvPr>
            <p:ph type="title"/>
          </p:nvPr>
        </p:nvSpPr>
        <p:spPr/>
        <p:txBody>
          <a:bodyPr/>
          <a:lstStyle/>
          <a:p>
            <a:r>
              <a:rPr lang="de-DE" dirty="0"/>
              <a:t>Sortieralgorithmen</a:t>
            </a:r>
          </a:p>
        </p:txBody>
      </p:sp>
      <p:pic>
        <p:nvPicPr>
          <p:cNvPr id="4" name="Picture 2">
            <a:extLst>
              <a:ext uri="{FF2B5EF4-FFF2-40B4-BE49-F238E27FC236}">
                <a16:creationId xmlns:a16="http://schemas.microsoft.com/office/drawing/2014/main" id="{55597A82-EACF-4777-9532-E1DABA2A9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39" y="3630254"/>
            <a:ext cx="7388634" cy="25331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204B15A-2254-4C46-A546-53570570C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479" y="2377578"/>
            <a:ext cx="6191794" cy="11636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AB32BC56-257A-4D5E-B598-B2EE70B34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230" y="0"/>
            <a:ext cx="5988770" cy="2288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581754"/>
      </p:ext>
    </p:extLst>
  </p:cSld>
  <p:clrMapOvr>
    <a:masterClrMapping/>
  </p:clrMapOvr>
</p:sld>
</file>

<file path=ppt/theme/theme1.xml><?xml version="1.0" encoding="utf-8"?>
<a:theme xmlns:a="http://schemas.openxmlformats.org/drawingml/2006/main" name="Office">
  <a:themeElements>
    <a:clrScheme name="HTW-21">
      <a:dk1>
        <a:sysClr val="windowText" lastClr="000000"/>
      </a:dk1>
      <a:lt1>
        <a:sysClr val="window" lastClr="FFFFFF"/>
      </a:lt1>
      <a:dk2>
        <a:srgbClr val="44546A"/>
      </a:dk2>
      <a:lt2>
        <a:srgbClr val="E7E6E6"/>
      </a:lt2>
      <a:accent1>
        <a:srgbClr val="F99B1C"/>
      </a:accent1>
      <a:accent2>
        <a:srgbClr val="006EB7"/>
      </a:accent2>
      <a:accent3>
        <a:srgbClr val="6C737B"/>
      </a:accent3>
      <a:accent4>
        <a:srgbClr val="999999"/>
      </a:accent4>
      <a:accent5>
        <a:srgbClr val="FBC376"/>
      </a:accent5>
      <a:accent6>
        <a:srgbClr val="3AB0FF"/>
      </a:accent6>
      <a:hlink>
        <a:srgbClr val="0563C1"/>
      </a:hlink>
      <a:folHlink>
        <a:srgbClr val="954F72"/>
      </a:folHlink>
    </a:clrScheme>
    <a:fontScheme name="Benutzerdefiniert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571</Words>
  <Application>Microsoft Office PowerPoint</Application>
  <PresentationFormat>Breitbild</PresentationFormat>
  <Paragraphs>66</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Roboto</vt:lpstr>
      <vt:lpstr>Office</vt:lpstr>
      <vt:lpstr>Zwischenarbeitsergebnisse Teilprojekt OPALADIN</vt:lpstr>
      <vt:lpstr>Hinweise zur Verwendung der nachfolgenden Inhalte auf einem Poster</vt:lpstr>
      <vt:lpstr>Einleitungstext</vt:lpstr>
      <vt:lpstr>Generierung ereignisgesteuerter Prozessketten (EPKen)</vt:lpstr>
      <vt:lpstr>Generierung von CxHyOz-Molekülen</vt:lpstr>
      <vt:lpstr>Generierung von Aufgaben aus dem Steuerrecht</vt:lpstr>
      <vt:lpstr>Kryptographie</vt:lpstr>
      <vt:lpstr>Sortieralgorithmen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Richter, Lisanne</dc:creator>
  <cp:lastModifiedBy>Paul Christ</cp:lastModifiedBy>
  <cp:revision>47</cp:revision>
  <dcterms:created xsi:type="dcterms:W3CDTF">2021-10-14T07:21:00Z</dcterms:created>
  <dcterms:modified xsi:type="dcterms:W3CDTF">2022-12-19T19:07:47Z</dcterms:modified>
</cp:coreProperties>
</file>