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2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9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OPALADIN</a:t>
            </a:r>
          </a:p>
          <a:p>
            <a:r>
              <a:rPr lang="de-DE" sz="900" dirty="0"/>
              <a:t>Fakultät Informatik/Mathematik</a:t>
            </a:r>
          </a:p>
          <a:p>
            <a:r>
              <a:rPr lang="de-DE" sz="900" dirty="0"/>
              <a:t>Torsten Munkelt und Paul Christ // Jan.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viva.pressbooks.pub/openmusictheory/chapter/neo-riemannian-triadic-progressions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gagingstudentsmusic.org/about/submi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www.fransabsil.nl/htm/tonnetz_riemannian_transformations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zwerk-welt.de/common_files/BWL/EPK.pdf" TargetMode="External"/><Relationship Id="rId2" Type="http://schemas.openxmlformats.org/officeDocument/2006/relationships/hyperlink" Target="https://www.affinis.de/fachartikel/projektmanagement/ereignisgesteuerte-prozesskette-ep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B8426-A4A6-E7C7-5D3F-A080A8F36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OPALADIN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C6D1C6-D1AC-972C-7686-983D44F97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Generator für Aufgaben und Lösung(</a:t>
            </a:r>
            <a:r>
              <a:rPr lang="de-DE" dirty="0" err="1"/>
              <a:t>shilf</a:t>
            </a:r>
            <a:r>
              <a:rPr lang="de-DE" dirty="0"/>
              <a:t>)en aus der Informatik und angrenzenden Disziplinen (ALADIN) </a:t>
            </a:r>
            <a:r>
              <a:rPr lang="de-DE" dirty="0" err="1"/>
              <a:t>goes</a:t>
            </a:r>
            <a:r>
              <a:rPr lang="de-DE" dirty="0"/>
              <a:t> OPAL</a:t>
            </a:r>
          </a:p>
        </p:txBody>
      </p:sp>
    </p:spTree>
    <p:extLst>
      <p:ext uri="{BB962C8B-B14F-4D97-AF65-F5344CB8AC3E}">
        <p14:creationId xmlns:p14="http://schemas.microsoft.com/office/powerpoint/2010/main" val="86034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BC6027-ACF4-AE66-CBA8-E85E79BE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Selbes Thema wie für Projektseminaristen </a:t>
            </a:r>
          </a:p>
          <a:p>
            <a:pPr lvl="1"/>
            <a:r>
              <a:rPr lang="de-DE" dirty="0"/>
              <a:t>Eine Aufgabe aus Aufgabenkatalog umsetzen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Graph Grammatik?</a:t>
            </a:r>
          </a:p>
          <a:p>
            <a:pPr lvl="1"/>
            <a:r>
              <a:rPr lang="de-DE" dirty="0"/>
              <a:t>Vergleich von Frameworks</a:t>
            </a:r>
          </a:p>
          <a:p>
            <a:pPr lvl="1"/>
            <a:r>
              <a:rPr lang="de-DE" dirty="0"/>
              <a:t>Vergleich von Grammatikarten</a:t>
            </a:r>
          </a:p>
          <a:p>
            <a:pPr lvl="1"/>
            <a:r>
              <a:rPr lang="de-DE" dirty="0"/>
              <a:t>Integration von </a:t>
            </a:r>
            <a:r>
              <a:rPr lang="de-DE" dirty="0" err="1"/>
              <a:t>Constraints</a:t>
            </a:r>
            <a:r>
              <a:rPr lang="de-DE" dirty="0"/>
              <a:t> in Grammatiken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EE3D1A-3309-EF98-62B7-53080C73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19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80D0E5-D66C-60DE-427B-6263E358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wenige Übungsaufgaben/Musterklausuren (manuelle Erstellung)</a:t>
            </a:r>
          </a:p>
          <a:p>
            <a:endParaRPr lang="de-DE" dirty="0"/>
          </a:p>
          <a:p>
            <a:r>
              <a:rPr lang="de-DE" dirty="0"/>
              <a:t>keine Skalierung der Aufgaben hinsichtlich Schwierigkeitsgrad und Umfang</a:t>
            </a:r>
          </a:p>
          <a:p>
            <a:endParaRPr lang="de-DE" dirty="0"/>
          </a:p>
          <a:p>
            <a:r>
              <a:rPr lang="de-DE" dirty="0"/>
              <a:t>keine orts- und zeitflexible Lehre (synchrone Lehre)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keine Selbstkontrolle beim Lernen durch Abgleich mit Musterlösungen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keine </a:t>
            </a:r>
            <a:r>
              <a:rPr lang="de-DE" dirty="0"/>
              <a:t>motivierenden Impulse für Lernprozesse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A93210-07FE-47DA-FF89-33B6DC31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zu (OP)ALADIN</a:t>
            </a:r>
          </a:p>
        </p:txBody>
      </p:sp>
    </p:spTree>
    <p:extLst>
      <p:ext uri="{BB962C8B-B14F-4D97-AF65-F5344CB8AC3E}">
        <p14:creationId xmlns:p14="http://schemas.microsoft.com/office/powerpoint/2010/main" val="38048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381E1C0-DF9A-2E2C-81F5-EE3CC93E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…</a:t>
            </a:r>
          </a:p>
          <a:p>
            <a:pPr lvl="1"/>
            <a:r>
              <a:rPr lang="de-DE" dirty="0"/>
              <a:t>… zur deklarativen Modellierung von Aufgabentypen</a:t>
            </a:r>
          </a:p>
          <a:p>
            <a:pPr lvl="1"/>
            <a:r>
              <a:rPr lang="de-DE" dirty="0"/>
              <a:t>… zur automatischen Generierung von Aufgaben und Lösung(</a:t>
            </a:r>
            <a:r>
              <a:rPr lang="de-DE" dirty="0" err="1"/>
              <a:t>shilf</a:t>
            </a:r>
            <a:r>
              <a:rPr lang="de-DE" dirty="0"/>
              <a:t>)en</a:t>
            </a:r>
          </a:p>
          <a:p>
            <a:pPr lvl="1"/>
            <a:r>
              <a:rPr lang="de-DE" dirty="0"/>
              <a:t>… zur interaktiven Bearbeitung von individualisierten Übungsaufgaben</a:t>
            </a:r>
          </a:p>
          <a:p>
            <a:pPr lvl="1"/>
            <a:r>
              <a:rPr lang="de-DE" dirty="0"/>
              <a:t>… zum asynchronen Austausch und Nachvollziehen von Lösungsversuchen</a:t>
            </a:r>
          </a:p>
          <a:p>
            <a:pPr lvl="1"/>
            <a:endParaRPr lang="de-DE" dirty="0"/>
          </a:p>
          <a:p>
            <a:r>
              <a:rPr lang="de-DE" dirty="0"/>
              <a:t>Aufgabentypen basieren größtenteils auf Graphen</a:t>
            </a:r>
          </a:p>
          <a:p>
            <a:pPr lvl="1"/>
            <a:r>
              <a:rPr lang="de-DE" dirty="0"/>
              <a:t>Stücklistenauflösung (</a:t>
            </a:r>
            <a:r>
              <a:rPr lang="de-DE" dirty="0" err="1"/>
              <a:t>Gozintograph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Terminplanung (Netzplan)</a:t>
            </a:r>
          </a:p>
          <a:p>
            <a:pPr lvl="1"/>
            <a:r>
              <a:rPr lang="de-DE" dirty="0"/>
              <a:t>SQL-Abfragen (Abstract Syntax </a:t>
            </a:r>
            <a:r>
              <a:rPr lang="de-DE" dirty="0" err="1"/>
              <a:t>Tree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Finden kürzester Pfade (Dijkstra, </a:t>
            </a:r>
            <a:r>
              <a:rPr lang="de-DE" dirty="0" err="1"/>
              <a:t>Bellman</a:t>
            </a:r>
            <a:r>
              <a:rPr lang="de-DE" dirty="0"/>
              <a:t>-Ford, etc.)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AE2BA0-15F3-C836-20A9-88D06324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Leistungsumfang und Basis von (OP)ALADIN</a:t>
            </a:r>
          </a:p>
        </p:txBody>
      </p:sp>
    </p:spTree>
    <p:extLst>
      <p:ext uri="{BB962C8B-B14F-4D97-AF65-F5344CB8AC3E}">
        <p14:creationId xmlns:p14="http://schemas.microsoft.com/office/powerpoint/2010/main" val="346570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1C4020C-E9E2-8DA0-1A9D-3359DFC8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Themen:</a:t>
            </a:r>
          </a:p>
          <a:p>
            <a:pPr lvl="1"/>
            <a:r>
              <a:rPr lang="de-DE" dirty="0"/>
              <a:t>Erweiterung des ALADIN-Frameworks um generische Funktionalität</a:t>
            </a:r>
          </a:p>
          <a:p>
            <a:pPr lvl="2"/>
            <a:r>
              <a:rPr lang="de-DE" dirty="0"/>
              <a:t>Rein deklarative Erstellung von Aufgabentypen</a:t>
            </a:r>
          </a:p>
          <a:p>
            <a:pPr lvl="2"/>
            <a:r>
              <a:rPr lang="de-DE" dirty="0"/>
              <a:t>Schnittstellen zu OPAL/ONYX</a:t>
            </a:r>
          </a:p>
          <a:p>
            <a:pPr lvl="1"/>
            <a:r>
              <a:rPr lang="de-DE" dirty="0"/>
              <a:t>Erweiterung um neue Aufgabentypen in ALADIN</a:t>
            </a:r>
          </a:p>
          <a:p>
            <a:pPr lvl="2"/>
            <a:r>
              <a:rPr lang="de-DE" dirty="0"/>
              <a:t>Modellierung, Chemie, Juristerei, Musiktheorie</a:t>
            </a:r>
          </a:p>
          <a:p>
            <a:pPr lvl="2"/>
            <a:endParaRPr lang="de-DE" dirty="0"/>
          </a:p>
          <a:p>
            <a:r>
              <a:rPr lang="de-DE" dirty="0"/>
              <a:t>Spannende und vielfältige Lösungsansätze unter anderem aus den Bereichen: </a:t>
            </a:r>
          </a:p>
          <a:p>
            <a:pPr lvl="1"/>
            <a:r>
              <a:rPr lang="de-DE" dirty="0"/>
              <a:t>Graphentheorie</a:t>
            </a:r>
          </a:p>
          <a:p>
            <a:pPr lvl="1"/>
            <a:r>
              <a:rPr lang="de-DE" dirty="0"/>
              <a:t>Künstliche Intelligenz </a:t>
            </a:r>
          </a:p>
          <a:p>
            <a:pPr lvl="2"/>
            <a:r>
              <a:rPr lang="de-DE" dirty="0"/>
              <a:t>Deep Learning (Natural Language Processing)</a:t>
            </a:r>
          </a:p>
          <a:p>
            <a:pPr lvl="2"/>
            <a:r>
              <a:rPr lang="de-DE" dirty="0"/>
              <a:t>Generative Grammatiken und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142D65-29EF-765D-042C-055AC3A7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Forschungsbereiche und -methoden</a:t>
            </a:r>
          </a:p>
        </p:txBody>
      </p:sp>
    </p:spTree>
    <p:extLst>
      <p:ext uri="{BB962C8B-B14F-4D97-AF65-F5344CB8AC3E}">
        <p14:creationId xmlns:p14="http://schemas.microsoft.com/office/powerpoint/2010/main" val="421221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F4282-C1C0-E8E2-CED0-B3F9E964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Musiktheorie (neo-</a:t>
            </a:r>
            <a:r>
              <a:rPr lang="de-DE" dirty="0" err="1"/>
              <a:t>riemansche</a:t>
            </a:r>
            <a:r>
              <a:rPr lang="de-DE" dirty="0"/>
              <a:t> Triaden-Transformationen)</a:t>
            </a:r>
          </a:p>
          <a:p>
            <a:r>
              <a:rPr lang="de-DE" dirty="0"/>
              <a:t>Chemie </a:t>
            </a:r>
          </a:p>
          <a:p>
            <a:r>
              <a:rPr lang="de-DE" dirty="0"/>
              <a:t>Jura (bspw. Steuerrecht)</a:t>
            </a:r>
          </a:p>
          <a:p>
            <a:r>
              <a:rPr lang="de-DE" dirty="0"/>
              <a:t>Geschäftsprozessmodellierung mit EPK</a:t>
            </a:r>
          </a:p>
          <a:p>
            <a:r>
              <a:rPr lang="de-DE" dirty="0"/>
              <a:t>Endliche Automaten (Finite State Machines)</a:t>
            </a:r>
          </a:p>
          <a:p>
            <a:r>
              <a:rPr lang="de-DE" dirty="0"/>
              <a:t>Regular </a:t>
            </a:r>
            <a:r>
              <a:rPr lang="de-DE" dirty="0" err="1"/>
              <a:t>Expressions</a:t>
            </a:r>
            <a:endParaRPr lang="de-DE" dirty="0"/>
          </a:p>
          <a:p>
            <a:r>
              <a:rPr lang="de-DE" dirty="0" err="1"/>
              <a:t>Spatial</a:t>
            </a:r>
            <a:r>
              <a:rPr lang="de-DE" dirty="0"/>
              <a:t> SQL</a:t>
            </a:r>
          </a:p>
          <a:p>
            <a:r>
              <a:rPr lang="de-DE" dirty="0"/>
              <a:t>Entscheidungsbäume</a:t>
            </a:r>
          </a:p>
          <a:p>
            <a:r>
              <a:rPr lang="de-DE" dirty="0"/>
              <a:t>Hierarchische Clusteranalyse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37FA60A-197F-CE63-B19E-11E204AE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Aufgabentypen</a:t>
            </a:r>
          </a:p>
        </p:txBody>
      </p:sp>
    </p:spTree>
    <p:extLst>
      <p:ext uri="{BB962C8B-B14F-4D97-AF65-F5344CB8AC3E}">
        <p14:creationId xmlns:p14="http://schemas.microsoft.com/office/powerpoint/2010/main" val="11096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B29ED4-3517-612C-4702-B84E7A1D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45" y="986328"/>
            <a:ext cx="10515600" cy="3469944"/>
          </a:xfrm>
        </p:spPr>
        <p:txBody>
          <a:bodyPr/>
          <a:lstStyle/>
          <a:p>
            <a:r>
              <a:rPr lang="de-DE" b="1" dirty="0"/>
              <a:t>1-2 Personen</a:t>
            </a:r>
            <a:endParaRPr lang="de-DE" dirty="0"/>
          </a:p>
          <a:p>
            <a:r>
              <a:rPr lang="de-DE" dirty="0" err="1"/>
              <a:t>Anstrebung</a:t>
            </a:r>
            <a:r>
              <a:rPr lang="de-DE" dirty="0"/>
              <a:t> einer wissenschaftlichen Publikation</a:t>
            </a:r>
            <a:br>
              <a:rPr lang="de-DE" dirty="0"/>
            </a:br>
            <a:r>
              <a:rPr lang="de-DE" sz="1600" dirty="0"/>
              <a:t>(s. </a:t>
            </a:r>
            <a:r>
              <a:rPr lang="de-DE" sz="1600" dirty="0">
                <a:hlinkClick r:id="rId2"/>
              </a:rPr>
              <a:t>https://engagingstudentsmusic.org/about/submissions</a:t>
            </a:r>
            <a:r>
              <a:rPr lang="de-DE" sz="1600" dirty="0"/>
              <a:t>)</a:t>
            </a:r>
            <a:endParaRPr lang="de-DE" dirty="0"/>
          </a:p>
          <a:p>
            <a:r>
              <a:rPr lang="de-DE" dirty="0"/>
              <a:t>Direkte Integration in ALADIN</a:t>
            </a:r>
          </a:p>
          <a:p>
            <a:endParaRPr lang="de-DE" dirty="0"/>
          </a:p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Finde Sequenz mit n Transformationen um von</a:t>
            </a:r>
            <a:br>
              <a:rPr lang="de-DE" dirty="0"/>
            </a:br>
            <a:r>
              <a:rPr lang="de-DE" dirty="0"/>
              <a:t>Anfangszustand zu Endzustand zu gelangen</a:t>
            </a:r>
          </a:p>
          <a:p>
            <a:pPr lvl="2"/>
            <a:r>
              <a:rPr lang="de-DE" dirty="0"/>
              <a:t>Input: Anfangs- und Endzustand, n</a:t>
            </a:r>
          </a:p>
          <a:p>
            <a:pPr lvl="2"/>
            <a:r>
              <a:rPr lang="de-DE" dirty="0"/>
              <a:t>Output: Tonfolge</a:t>
            </a:r>
          </a:p>
          <a:p>
            <a:pPr lvl="1"/>
            <a:r>
              <a:rPr lang="de-DE" dirty="0"/>
              <a:t>Komponiere n Takte und beachte zusätzliche </a:t>
            </a:r>
            <a:r>
              <a:rPr lang="de-DE" dirty="0" err="1"/>
              <a:t>Constraints</a:t>
            </a:r>
            <a:endParaRPr lang="de-DE" dirty="0"/>
          </a:p>
          <a:p>
            <a:pPr lvl="2"/>
            <a:r>
              <a:rPr lang="de-DE" dirty="0"/>
              <a:t>Input: n, [</a:t>
            </a:r>
            <a:r>
              <a:rPr lang="de-DE" dirty="0" err="1"/>
              <a:t>Constraints</a:t>
            </a:r>
            <a:r>
              <a:rPr lang="de-DE" dirty="0"/>
              <a:t>]</a:t>
            </a:r>
          </a:p>
          <a:p>
            <a:pPr lvl="2"/>
            <a:r>
              <a:rPr lang="de-DE" dirty="0"/>
              <a:t>Output: Tonfolge</a:t>
            </a:r>
          </a:p>
          <a:p>
            <a:pPr lvl="1"/>
            <a:endParaRPr lang="de-DE" dirty="0"/>
          </a:p>
          <a:p>
            <a:r>
              <a:rPr lang="de-DE" dirty="0"/>
              <a:t>Ressourcen</a:t>
            </a:r>
          </a:p>
          <a:p>
            <a:pPr lvl="1"/>
            <a:r>
              <a:rPr lang="de-DE" sz="1100" dirty="0">
                <a:hlinkClick r:id="rId3"/>
              </a:rPr>
              <a:t>https://viva.pressbooks.pub/openmusictheory/chapter/neo-riemannian-triadic-progressions/</a:t>
            </a:r>
            <a:r>
              <a:rPr lang="de-DE" sz="1100" dirty="0"/>
              <a:t>  </a:t>
            </a:r>
          </a:p>
          <a:p>
            <a:pPr lvl="1"/>
            <a:r>
              <a:rPr lang="de-DE" sz="1100" dirty="0">
                <a:hlinkClick r:id="rId4"/>
              </a:rPr>
              <a:t>https://www.fransabsil.nl/htm/tonnetz_riemannian_transformations.htm</a:t>
            </a:r>
            <a:r>
              <a:rPr lang="de-DE" sz="1100" dirty="0"/>
              <a:t>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0443E64-B430-8F09-5954-699F2171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Musiktheorie (neo-</a:t>
            </a:r>
            <a:r>
              <a:rPr lang="de-DE" dirty="0" err="1"/>
              <a:t>Riemansche</a:t>
            </a:r>
            <a:r>
              <a:rPr lang="de-DE" dirty="0"/>
              <a:t> Triaden-Transformationen)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55B8C1-7848-F0E5-05F6-AE495B20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013" y="986328"/>
            <a:ext cx="5087342" cy="26135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3CEE2E-2E8F-5255-6D65-B783DE75E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811" y="4054882"/>
            <a:ext cx="2095792" cy="1228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0E1261-A22F-1AF0-CB20-15A458609A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8786" y="3795254"/>
            <a:ext cx="222956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2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7F7844-AC6C-AE74-B616-A20B86E5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05" y="1443529"/>
            <a:ext cx="10515600" cy="3469944"/>
          </a:xfrm>
        </p:spPr>
        <p:txBody>
          <a:bodyPr/>
          <a:lstStyle/>
          <a:p>
            <a:r>
              <a:rPr lang="de-DE" b="1" dirty="0"/>
              <a:t>1-2 Personen</a:t>
            </a:r>
          </a:p>
          <a:p>
            <a:endParaRPr lang="de-DE" dirty="0"/>
          </a:p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Finden syntaktischer Fehler</a:t>
            </a:r>
          </a:p>
          <a:p>
            <a:pPr lvl="2"/>
            <a:r>
              <a:rPr lang="de-DE" dirty="0"/>
              <a:t>Input: EPK</a:t>
            </a:r>
          </a:p>
          <a:p>
            <a:pPr lvl="2"/>
            <a:r>
              <a:rPr lang="de-DE" dirty="0"/>
              <a:t>Output: Markieren/Benennen der Fehler</a:t>
            </a:r>
          </a:p>
          <a:p>
            <a:pPr lvl="1"/>
            <a:r>
              <a:rPr lang="de-DE" dirty="0"/>
              <a:t>Modelliere Prozessbeschreibung mittels EPK</a:t>
            </a:r>
          </a:p>
          <a:p>
            <a:pPr lvl="2"/>
            <a:r>
              <a:rPr lang="de-DE" dirty="0"/>
              <a:t>Input: (Stichpunkartige) Prozessbeschreibung</a:t>
            </a:r>
          </a:p>
          <a:p>
            <a:pPr lvl="2"/>
            <a:r>
              <a:rPr lang="de-DE" dirty="0"/>
              <a:t>Output: EPK</a:t>
            </a:r>
          </a:p>
          <a:p>
            <a:endParaRPr lang="de-DE" dirty="0"/>
          </a:p>
          <a:p>
            <a:r>
              <a:rPr lang="de-DE" dirty="0"/>
              <a:t>Ressourcen:</a:t>
            </a:r>
          </a:p>
          <a:p>
            <a:pPr lvl="1"/>
            <a:r>
              <a:rPr lang="de-DE" sz="1100" dirty="0">
                <a:hlinkClick r:id="rId2"/>
              </a:rPr>
              <a:t>https://www.affinis.de/fachartikel/projektmanagement/ereignisgesteuerte-prozesskette-epk/</a:t>
            </a:r>
            <a:r>
              <a:rPr lang="de-DE" sz="1100" dirty="0"/>
              <a:t>  </a:t>
            </a:r>
            <a:endParaRPr lang="de-DE" dirty="0"/>
          </a:p>
          <a:p>
            <a:pPr lvl="1"/>
            <a:r>
              <a:rPr lang="de-DE" sz="1100" dirty="0">
                <a:hlinkClick r:id="rId3"/>
              </a:rPr>
              <a:t>http://www.netzwerk-welt.de/common_files/BWL/EPK.pdf</a:t>
            </a:r>
            <a:r>
              <a:rPr lang="de-DE" sz="1100" dirty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57D16D3-44C6-2D4E-B937-E6F0655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Geschäftsprozessmodellierung mit EPK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00CDFF4-7852-BFE5-0225-6FBD334F511D}"/>
              </a:ext>
            </a:extLst>
          </p:cNvPr>
          <p:cNvGrpSpPr/>
          <p:nvPr/>
        </p:nvGrpSpPr>
        <p:grpSpPr>
          <a:xfrm>
            <a:off x="7882521" y="562768"/>
            <a:ext cx="3744416" cy="5455164"/>
            <a:chOff x="6888088" y="764704"/>
            <a:chExt cx="3850123" cy="564684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83856B1-A859-A1FB-CC43-0C6F329FA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088" y="764704"/>
              <a:ext cx="3850123" cy="5646847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8697933-7FE9-DE4A-6D1F-3F3A2686CC2E}"/>
                </a:ext>
              </a:extLst>
            </p:cNvPr>
            <p:cNvSpPr/>
            <p:nvPr/>
          </p:nvSpPr>
          <p:spPr bwMode="auto">
            <a:xfrm>
              <a:off x="9270646" y="766122"/>
              <a:ext cx="1467565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7124E97-3E6D-74F4-8155-1FDC53B924C7}"/>
                </a:ext>
              </a:extLst>
            </p:cNvPr>
            <p:cNvSpPr/>
            <p:nvPr/>
          </p:nvSpPr>
          <p:spPr bwMode="auto">
            <a:xfrm>
              <a:off x="9685844" y="1090840"/>
              <a:ext cx="1052367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7AF13A9-370F-17E3-34C3-95D8AECA2547}"/>
                </a:ext>
              </a:extLst>
            </p:cNvPr>
            <p:cNvSpPr/>
            <p:nvPr/>
          </p:nvSpPr>
          <p:spPr bwMode="auto">
            <a:xfrm>
              <a:off x="9840416" y="1306227"/>
              <a:ext cx="897795" cy="12947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21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3260056-537E-047A-916F-507DA89C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93" y="1004257"/>
            <a:ext cx="10515600" cy="3469944"/>
          </a:xfrm>
        </p:spPr>
        <p:txBody>
          <a:bodyPr/>
          <a:lstStyle/>
          <a:p>
            <a:r>
              <a:rPr lang="de-DE" b="1" dirty="0"/>
              <a:t>1-2 Personen</a:t>
            </a:r>
          </a:p>
          <a:p>
            <a:endParaRPr lang="de-DE" dirty="0"/>
          </a:p>
          <a:p>
            <a:r>
              <a:rPr lang="de-DE" dirty="0"/>
              <a:t>Mögliche Aufgaben</a:t>
            </a:r>
          </a:p>
          <a:p>
            <a:pPr lvl="1"/>
            <a:r>
              <a:rPr lang="de-DE" dirty="0"/>
              <a:t>Erzeuge Zustandsdiagram | Zustandstabelle:</a:t>
            </a:r>
          </a:p>
          <a:p>
            <a:pPr lvl="2"/>
            <a:r>
              <a:rPr lang="de-DE" dirty="0"/>
              <a:t>Input: Zustandstabelle | Zustandsdiagramm</a:t>
            </a:r>
          </a:p>
          <a:p>
            <a:pPr lvl="2"/>
            <a:r>
              <a:rPr lang="de-DE" dirty="0"/>
              <a:t>Output: Zustandsdiagramm | Zustandstabelle</a:t>
            </a:r>
          </a:p>
          <a:p>
            <a:pPr lvl="1"/>
            <a:r>
              <a:rPr lang="de-DE" dirty="0"/>
              <a:t>Erzeuge Ausgabe zu einer </a:t>
            </a:r>
            <a:br>
              <a:rPr lang="de-DE" dirty="0"/>
            </a:br>
            <a:r>
              <a:rPr lang="de-DE" dirty="0"/>
              <a:t>gegebenen Eingabe (oder umgekehrt)</a:t>
            </a:r>
          </a:p>
          <a:p>
            <a:pPr lvl="2"/>
            <a:r>
              <a:rPr lang="de-DE" dirty="0"/>
              <a:t>Input: Eingabesequenz, FSM</a:t>
            </a:r>
          </a:p>
          <a:p>
            <a:pPr lvl="2"/>
            <a:r>
              <a:rPr lang="de-DE" dirty="0"/>
              <a:t>Output: Ausgabesequenz</a:t>
            </a:r>
          </a:p>
          <a:p>
            <a:pPr lvl="1"/>
            <a:r>
              <a:rPr lang="de-DE" dirty="0"/>
              <a:t>Bestimme ob Eingabe verarbeitet </a:t>
            </a:r>
            <a:br>
              <a:rPr lang="de-DE" dirty="0"/>
            </a:br>
            <a:r>
              <a:rPr lang="de-DE" dirty="0"/>
              <a:t>werden kann (u. finde Fehler falls nicht)</a:t>
            </a:r>
          </a:p>
          <a:p>
            <a:pPr lvl="2"/>
            <a:r>
              <a:rPr lang="de-DE" dirty="0"/>
              <a:t>Input: Eingabesequenz, FSM</a:t>
            </a:r>
          </a:p>
          <a:p>
            <a:pPr lvl="2"/>
            <a:r>
              <a:rPr lang="de-DE" dirty="0"/>
              <a:t>Output: Verarbeitbarkeit, [Fehlerstellen]</a:t>
            </a:r>
          </a:p>
          <a:p>
            <a:endParaRPr lang="de-DE" dirty="0"/>
          </a:p>
          <a:p>
            <a:r>
              <a:rPr lang="de-DE" dirty="0"/>
              <a:t>Ressourcen:</a:t>
            </a:r>
          </a:p>
          <a:p>
            <a:pPr lvl="1"/>
            <a:r>
              <a:rPr lang="en-US" sz="1100" dirty="0"/>
              <a:t>Rosen, Kenneth H. </a:t>
            </a:r>
            <a:r>
              <a:rPr lang="en-US" sz="1100" b="1" dirty="0"/>
              <a:t>Discrete mathematics</a:t>
            </a:r>
            <a:r>
              <a:rPr lang="en-US" sz="1100" dirty="0"/>
              <a:t> </a:t>
            </a:r>
            <a:r>
              <a:rPr lang="en-US" sz="1100" b="1" dirty="0"/>
              <a:t>and</a:t>
            </a:r>
            <a:r>
              <a:rPr lang="en-US" sz="1100" dirty="0"/>
              <a:t> </a:t>
            </a:r>
            <a:r>
              <a:rPr lang="en-US" sz="1100" b="1" dirty="0"/>
              <a:t>its applications</a:t>
            </a:r>
            <a:r>
              <a:rPr lang="en-US" sz="1100" dirty="0"/>
              <a:t> </a:t>
            </a:r>
            <a:r>
              <a:rPr lang="en-US" dirty="0"/>
              <a:t>(</a:t>
            </a:r>
            <a:r>
              <a:rPr lang="en-US" dirty="0" err="1"/>
              <a:t>Kapitel</a:t>
            </a:r>
            <a:r>
              <a:rPr lang="en-US" dirty="0"/>
              <a:t> 13.2 ff.)</a:t>
            </a:r>
            <a:endParaRPr lang="de-DE" sz="1100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2D656E-305B-2788-6F57-B65CA9B9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Endliche Automaten (Finite State Machines)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368E0D-43A9-FA8B-7398-F62F37C35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1" t="1423" r="4972" b="2932"/>
          <a:stretch/>
        </p:blipFill>
        <p:spPr>
          <a:xfrm>
            <a:off x="7888941" y="641080"/>
            <a:ext cx="4069977" cy="55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3B34B2-897A-CD2B-BF82-05D0BA6B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die Aufmerksamkeit!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453386-E4B3-C558-3007-3DC92E64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</p:spTree>
    <p:extLst>
      <p:ext uri="{BB962C8B-B14F-4D97-AF65-F5344CB8AC3E}">
        <p14:creationId xmlns:p14="http://schemas.microsoft.com/office/powerpoint/2010/main" val="209995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523</Words>
  <Application>Microsoft Office PowerPoint</Application>
  <PresentationFormat>Breitbild</PresentationFormat>
  <Paragraphs>109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</vt:lpstr>
      <vt:lpstr>OPALADIN</vt:lpstr>
      <vt:lpstr>Motivation zu (OP)ALADIN</vt:lpstr>
      <vt:lpstr>Leistungsumfang und Basis von (OP)ALADIN</vt:lpstr>
      <vt:lpstr>Forschungsbereiche und -methoden</vt:lpstr>
      <vt:lpstr>Aufgabentypen</vt:lpstr>
      <vt:lpstr>Musiktheorie (neo-Riemansche Triaden-Transformationen)</vt:lpstr>
      <vt:lpstr>Geschäftsprozessmodellierung mit EPK</vt:lpstr>
      <vt:lpstr>Endliche Automaten (Finite State Machines)</vt:lpstr>
      <vt:lpstr>Fragen &amp; Diskussion</vt:lpstr>
      <vt:lpstr>PowerPoint-Präsentation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39</cp:revision>
  <dcterms:created xsi:type="dcterms:W3CDTF">2021-10-14T07:21:00Z</dcterms:created>
  <dcterms:modified xsi:type="dcterms:W3CDTF">2023-01-26T09:07:05Z</dcterms:modified>
</cp:coreProperties>
</file>