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77" r:id="rId4"/>
    <p:sldId id="267" r:id="rId5"/>
    <p:sldId id="269" r:id="rId6"/>
    <p:sldId id="270" r:id="rId7"/>
    <p:sldId id="268" r:id="rId8"/>
    <p:sldId id="271" r:id="rId9"/>
    <p:sldId id="272" r:id="rId10"/>
    <p:sldId id="273" r:id="rId11"/>
    <p:sldId id="275" r:id="rId12"/>
    <p:sldId id="27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08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9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Themenvorstellung F&amp;E-Seminar, Sommersemester 2023</a:t>
            </a:r>
          </a:p>
          <a:p>
            <a:r>
              <a:rPr lang="de-DE" sz="900" dirty="0"/>
              <a:t>Informatik / Mathematik der HTW Dresden / </a:t>
            </a:r>
          </a:p>
          <a:p>
            <a:r>
              <a:rPr lang="de-DE" sz="900" dirty="0"/>
              <a:t>Prof. Torsten Munkelt / Themenvorstellung F&amp;E-Seminar // Jan.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orsten.munkelt@htw-dresden.de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zwerk-welt.de/common_files/BWL/EPK.pdf" TargetMode="External"/><Relationship Id="rId2" Type="http://schemas.openxmlformats.org/officeDocument/2006/relationships/hyperlink" Target="https://www.affinis.de/fachartikel/projektmanagement/ereignisgesteuerte-prozesskette-ep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viva.pressbooks.pub/openmusictheory/chapter/neo-riemannian-triadic-progression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engagingstudentsmusic.org/about/submi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www.fransabsil.nl/htm/tonnetz_riemannian_transformations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>
                <a:latin typeface="Abadi" panose="020B0604020104020204" pitchFamily="34" charset="0"/>
              </a:rPr>
              <a:t>Forschungsgruppe Prof. Munkelt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badi" panose="020B0604020104020204" pitchFamily="34" charset="0"/>
              </a:rPr>
              <a:t>Themenvorstellung F&amp;E-Seminar, Sommersemester 2023</a:t>
            </a:r>
          </a:p>
          <a:p>
            <a:r>
              <a:rPr lang="de-DE" dirty="0">
                <a:latin typeface="Abadi" panose="020B0604020104020204" pitchFamily="34" charset="0"/>
              </a:rPr>
              <a:t>Prof. Torsten Munkelt, Paul Christ, Martin Krockert, Marvin Matthes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9D18EE-215A-D0E6-5A3A-DB242D93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Unbekannte Übergangs- und Bearbeitungszeiten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47C5150-9CCA-270E-69EC-85579209D448}"/>
              </a:ext>
            </a:extLst>
          </p:cNvPr>
          <p:cNvSpPr/>
          <p:nvPr/>
        </p:nvSpPr>
        <p:spPr>
          <a:xfrm>
            <a:off x="1687474" y="3511742"/>
            <a:ext cx="1612901" cy="7128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Arbeitsgang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BBA6A4-7BD2-DAF3-E013-DCDBD7ADD4B1}"/>
              </a:ext>
            </a:extLst>
          </p:cNvPr>
          <p:cNvSpPr/>
          <p:nvPr/>
        </p:nvSpPr>
        <p:spPr>
          <a:xfrm>
            <a:off x="4859299" y="3511742"/>
            <a:ext cx="1612901" cy="7128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Arbeitsgang 2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4851B2D9-13CD-2291-6AA0-810B1DE82230}"/>
              </a:ext>
            </a:extLst>
          </p:cNvPr>
          <p:cNvSpPr/>
          <p:nvPr/>
        </p:nvSpPr>
        <p:spPr>
          <a:xfrm rot="16200000" flipV="1">
            <a:off x="724284" y="3685307"/>
            <a:ext cx="367456" cy="15589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6D350A6-36A9-8751-C43B-A8BF8510EEDC}"/>
              </a:ext>
            </a:extLst>
          </p:cNvPr>
          <p:cNvSpPr/>
          <p:nvPr/>
        </p:nvSpPr>
        <p:spPr>
          <a:xfrm>
            <a:off x="9545599" y="3511742"/>
            <a:ext cx="1612901" cy="7128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Arbeitsgang n</a:t>
            </a: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F0952799-A79C-ABF1-979B-04542AD5D16C}"/>
              </a:ext>
            </a:extLst>
          </p:cNvPr>
          <p:cNvSpPr/>
          <p:nvPr/>
        </p:nvSpPr>
        <p:spPr>
          <a:xfrm rot="16200000" flipV="1">
            <a:off x="5459796" y="-217890"/>
            <a:ext cx="367457" cy="1102995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B7073F3D-D392-493E-2E2C-B526F4CE40AC}"/>
              </a:ext>
            </a:extLst>
          </p:cNvPr>
          <p:cNvSpPr/>
          <p:nvPr/>
        </p:nvSpPr>
        <p:spPr>
          <a:xfrm rot="16200000" flipV="1">
            <a:off x="3896109" y="3713510"/>
            <a:ext cx="367456" cy="15589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ECD96747-1720-938A-FB47-003AE87ACCC6}"/>
              </a:ext>
            </a:extLst>
          </p:cNvPr>
          <p:cNvSpPr/>
          <p:nvPr/>
        </p:nvSpPr>
        <p:spPr>
          <a:xfrm rot="5400000">
            <a:off x="2310196" y="2458543"/>
            <a:ext cx="367456" cy="16129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6A1450F5-4860-BE40-81A2-33661886C50B}"/>
              </a:ext>
            </a:extLst>
          </p:cNvPr>
          <p:cNvSpPr/>
          <p:nvPr/>
        </p:nvSpPr>
        <p:spPr>
          <a:xfrm rot="5400000">
            <a:off x="5482021" y="2458543"/>
            <a:ext cx="367456" cy="16129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94D1672E-0BCD-8B1D-C494-DDE08B53FDB6}"/>
              </a:ext>
            </a:extLst>
          </p:cNvPr>
          <p:cNvSpPr/>
          <p:nvPr/>
        </p:nvSpPr>
        <p:spPr>
          <a:xfrm rot="5400000">
            <a:off x="10168323" y="2454885"/>
            <a:ext cx="367456" cy="16129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4EEC5DDF-DCA8-5986-914E-5910E82D63EC}"/>
              </a:ext>
            </a:extLst>
          </p:cNvPr>
          <p:cNvSpPr/>
          <p:nvPr/>
        </p:nvSpPr>
        <p:spPr>
          <a:xfrm rot="16200000" flipV="1">
            <a:off x="8582409" y="3713510"/>
            <a:ext cx="367456" cy="15589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D6F030-23D7-B0E9-5A5A-272F08543CC3}"/>
              </a:ext>
            </a:extLst>
          </p:cNvPr>
          <p:cNvSpPr txBox="1"/>
          <p:nvPr/>
        </p:nvSpPr>
        <p:spPr>
          <a:xfrm>
            <a:off x="3947194" y="5480815"/>
            <a:ext cx="339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Durchlaufzeit Produktionsauftrag?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C2633AB-7388-DA29-8C3F-3FAA12A034D6}"/>
              </a:ext>
            </a:extLst>
          </p:cNvPr>
          <p:cNvSpPr txBox="1"/>
          <p:nvPr/>
        </p:nvSpPr>
        <p:spPr>
          <a:xfrm>
            <a:off x="1562839" y="2648913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Bearbeitungszeit?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50AC8E-82FB-9632-44FC-8C4FA5A37411}"/>
              </a:ext>
            </a:extLst>
          </p:cNvPr>
          <p:cNvSpPr txBox="1"/>
          <p:nvPr/>
        </p:nvSpPr>
        <p:spPr>
          <a:xfrm>
            <a:off x="4734661" y="2648913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Bearbeitungszeit?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4F0E38C-8FFC-D7EA-1F05-6435C20E34C1}"/>
              </a:ext>
            </a:extLst>
          </p:cNvPr>
          <p:cNvSpPr txBox="1"/>
          <p:nvPr/>
        </p:nvSpPr>
        <p:spPr>
          <a:xfrm>
            <a:off x="9420961" y="2648913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Bearbeitungszeit?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7F1D340-C00D-028C-E163-47EA93084CCA}"/>
              </a:ext>
            </a:extLst>
          </p:cNvPr>
          <p:cNvSpPr txBox="1"/>
          <p:nvPr/>
        </p:nvSpPr>
        <p:spPr>
          <a:xfrm>
            <a:off x="98464" y="4661292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Übergangszeit?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9F96F89-0A8E-0E8F-A6E6-29AB9178D647}"/>
              </a:ext>
            </a:extLst>
          </p:cNvPr>
          <p:cNvSpPr txBox="1"/>
          <p:nvPr/>
        </p:nvSpPr>
        <p:spPr>
          <a:xfrm>
            <a:off x="3270288" y="4648497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Übergangszeit?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CD6338-6177-909B-633E-BCDE6D8D533E}"/>
              </a:ext>
            </a:extLst>
          </p:cNvPr>
          <p:cNvSpPr txBox="1"/>
          <p:nvPr/>
        </p:nvSpPr>
        <p:spPr>
          <a:xfrm>
            <a:off x="7956588" y="4648497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Übergangszeit?</a:t>
            </a: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F367A7DC-8D0C-2BE6-4021-3399D36A5DDB}"/>
              </a:ext>
            </a:extLst>
          </p:cNvPr>
          <p:cNvSpPr/>
          <p:nvPr/>
        </p:nvSpPr>
        <p:spPr>
          <a:xfrm>
            <a:off x="2381174" y="1760191"/>
            <a:ext cx="1862176" cy="904963"/>
          </a:xfrm>
          <a:custGeom>
            <a:avLst/>
            <a:gdLst>
              <a:gd name="connsiteX0" fmla="*/ 0 w 4200525"/>
              <a:gd name="connsiteY0" fmla="*/ 904963 h 904963"/>
              <a:gd name="connsiteX1" fmla="*/ 1095375 w 4200525"/>
              <a:gd name="connsiteY1" fmla="*/ 714463 h 904963"/>
              <a:gd name="connsiteX2" fmla="*/ 1895475 w 4200525"/>
              <a:gd name="connsiteY2" fmla="*/ 88 h 904963"/>
              <a:gd name="connsiteX3" fmla="*/ 3181350 w 4200525"/>
              <a:gd name="connsiteY3" fmla="*/ 666838 h 904963"/>
              <a:gd name="connsiteX4" fmla="*/ 4200525 w 4200525"/>
              <a:gd name="connsiteY4" fmla="*/ 876388 h 9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0525" h="904963">
                <a:moveTo>
                  <a:pt x="0" y="904963"/>
                </a:moveTo>
                <a:cubicBezTo>
                  <a:pt x="389731" y="885119"/>
                  <a:pt x="779462" y="865276"/>
                  <a:pt x="1095375" y="714463"/>
                </a:cubicBezTo>
                <a:cubicBezTo>
                  <a:pt x="1411288" y="563650"/>
                  <a:pt x="1547813" y="8025"/>
                  <a:pt x="1895475" y="88"/>
                </a:cubicBezTo>
                <a:cubicBezTo>
                  <a:pt x="2243137" y="-7849"/>
                  <a:pt x="2797175" y="520788"/>
                  <a:pt x="3181350" y="666838"/>
                </a:cubicBezTo>
                <a:cubicBezTo>
                  <a:pt x="3565525" y="812888"/>
                  <a:pt x="3954463" y="835113"/>
                  <a:pt x="4200525" y="8763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5345EAEF-1C4C-787E-F4C6-B0B4FD0DB2DC}"/>
              </a:ext>
            </a:extLst>
          </p:cNvPr>
          <p:cNvSpPr/>
          <p:nvPr/>
        </p:nvSpPr>
        <p:spPr>
          <a:xfrm>
            <a:off x="10329824" y="1760191"/>
            <a:ext cx="1862176" cy="904963"/>
          </a:xfrm>
          <a:custGeom>
            <a:avLst/>
            <a:gdLst>
              <a:gd name="connsiteX0" fmla="*/ 0 w 4200525"/>
              <a:gd name="connsiteY0" fmla="*/ 904963 h 904963"/>
              <a:gd name="connsiteX1" fmla="*/ 1095375 w 4200525"/>
              <a:gd name="connsiteY1" fmla="*/ 714463 h 904963"/>
              <a:gd name="connsiteX2" fmla="*/ 1895475 w 4200525"/>
              <a:gd name="connsiteY2" fmla="*/ 88 h 904963"/>
              <a:gd name="connsiteX3" fmla="*/ 3181350 w 4200525"/>
              <a:gd name="connsiteY3" fmla="*/ 666838 h 904963"/>
              <a:gd name="connsiteX4" fmla="*/ 4200525 w 4200525"/>
              <a:gd name="connsiteY4" fmla="*/ 876388 h 9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0525" h="904963">
                <a:moveTo>
                  <a:pt x="0" y="904963"/>
                </a:moveTo>
                <a:cubicBezTo>
                  <a:pt x="389731" y="885119"/>
                  <a:pt x="779462" y="865276"/>
                  <a:pt x="1095375" y="714463"/>
                </a:cubicBezTo>
                <a:cubicBezTo>
                  <a:pt x="1411288" y="563650"/>
                  <a:pt x="1547813" y="8025"/>
                  <a:pt x="1895475" y="88"/>
                </a:cubicBezTo>
                <a:cubicBezTo>
                  <a:pt x="2243137" y="-7849"/>
                  <a:pt x="2797175" y="520788"/>
                  <a:pt x="3181350" y="666838"/>
                </a:cubicBezTo>
                <a:cubicBezTo>
                  <a:pt x="3565525" y="812888"/>
                  <a:pt x="3954463" y="835113"/>
                  <a:pt x="4200525" y="8763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2ABF130A-C9E7-0323-B229-1A68F926A295}"/>
              </a:ext>
            </a:extLst>
          </p:cNvPr>
          <p:cNvSpPr/>
          <p:nvPr/>
        </p:nvSpPr>
        <p:spPr>
          <a:xfrm>
            <a:off x="5643524" y="1740061"/>
            <a:ext cx="1862176" cy="904963"/>
          </a:xfrm>
          <a:custGeom>
            <a:avLst/>
            <a:gdLst>
              <a:gd name="connsiteX0" fmla="*/ 0 w 4200525"/>
              <a:gd name="connsiteY0" fmla="*/ 904963 h 904963"/>
              <a:gd name="connsiteX1" fmla="*/ 1095375 w 4200525"/>
              <a:gd name="connsiteY1" fmla="*/ 714463 h 904963"/>
              <a:gd name="connsiteX2" fmla="*/ 1895475 w 4200525"/>
              <a:gd name="connsiteY2" fmla="*/ 88 h 904963"/>
              <a:gd name="connsiteX3" fmla="*/ 3181350 w 4200525"/>
              <a:gd name="connsiteY3" fmla="*/ 666838 h 904963"/>
              <a:gd name="connsiteX4" fmla="*/ 4200525 w 4200525"/>
              <a:gd name="connsiteY4" fmla="*/ 876388 h 9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0525" h="904963">
                <a:moveTo>
                  <a:pt x="0" y="904963"/>
                </a:moveTo>
                <a:cubicBezTo>
                  <a:pt x="389731" y="885119"/>
                  <a:pt x="779462" y="865276"/>
                  <a:pt x="1095375" y="714463"/>
                </a:cubicBezTo>
                <a:cubicBezTo>
                  <a:pt x="1411288" y="563650"/>
                  <a:pt x="1547813" y="8025"/>
                  <a:pt x="1895475" y="88"/>
                </a:cubicBezTo>
                <a:cubicBezTo>
                  <a:pt x="2243137" y="-7849"/>
                  <a:pt x="2797175" y="520788"/>
                  <a:pt x="3181350" y="666838"/>
                </a:cubicBezTo>
                <a:cubicBezTo>
                  <a:pt x="3565525" y="812888"/>
                  <a:pt x="3954463" y="835113"/>
                  <a:pt x="4200525" y="8763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BCD88E9-FA9D-AFEF-8F6A-7C915DD36783}"/>
              </a:ext>
            </a:extLst>
          </p:cNvPr>
          <p:cNvSpPr txBox="1"/>
          <p:nvPr/>
        </p:nvSpPr>
        <p:spPr>
          <a:xfrm>
            <a:off x="7157735" y="6221837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Durchlaufzeit Kundenauftrag?</a:t>
            </a:r>
          </a:p>
        </p:txBody>
      </p:sp>
    </p:spTree>
    <p:extLst>
      <p:ext uri="{BB962C8B-B14F-4D97-AF65-F5344CB8AC3E}">
        <p14:creationId xmlns:p14="http://schemas.microsoft.com/office/powerpoint/2010/main" val="266640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733F4B-BF79-5CDD-EED7-F0C16B43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1.) Identifikation multipler Ursachen für Abweichungen von Zeiten (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Causal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Discovery)</a:t>
            </a:r>
          </a:p>
          <a:p>
            <a:pPr marL="0" indent="0"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2.) Prognose realistischer Zeiten mittels ML/KI</a:t>
            </a:r>
          </a:p>
          <a:p>
            <a:pPr marL="0" indent="0"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3.) Anbindung der Prognose realistischer Zeiten an ein existierendes Planungssystem</a:t>
            </a:r>
          </a:p>
          <a:p>
            <a:pPr marL="0" indent="0"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4.) Generierung von Testdaten für REPLAKI</a:t>
            </a:r>
          </a:p>
          <a:p>
            <a:pPr marL="0" indent="0"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5.) Simulation einer Produktion und ML/KI-basierte Planung zu Testzwecken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7149CFC-A48F-A687-BFF2-FDD570ED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Themen</a:t>
            </a:r>
          </a:p>
        </p:txBody>
      </p:sp>
    </p:spTree>
    <p:extLst>
      <p:ext uri="{BB962C8B-B14F-4D97-AF65-F5344CB8AC3E}">
        <p14:creationId xmlns:p14="http://schemas.microsoft.com/office/powerpoint/2010/main" val="316578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5FF5AC-0F40-4F28-3D14-8089702C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Kontakt</a:t>
            </a:r>
          </a:p>
        </p:txBody>
      </p:sp>
      <p:pic>
        <p:nvPicPr>
          <p:cNvPr id="4" name="Picture 4" descr="HTW Dresden - Apps: Forscherprofil">
            <a:extLst>
              <a:ext uri="{FF2B5EF4-FFF2-40B4-BE49-F238E27FC236}">
                <a16:creationId xmlns:a16="http://schemas.microsoft.com/office/drawing/2014/main" id="{0F804137-44BA-198D-69BD-B9CA61A3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80" y="2615697"/>
            <a:ext cx="1371601" cy="17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1D727DD-F6E1-D2BF-91A1-3966448F5B5C}"/>
              </a:ext>
            </a:extLst>
          </p:cNvPr>
          <p:cNvSpPr txBox="1"/>
          <p:nvPr/>
        </p:nvSpPr>
        <p:spPr>
          <a:xfrm>
            <a:off x="5054788" y="31468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badi" panose="020B0604020104020204" pitchFamily="34" charset="0"/>
              </a:rPr>
              <a:t>Prof. Dr. Torsten Munkelt</a:t>
            </a:r>
          </a:p>
          <a:p>
            <a:r>
              <a:rPr lang="de-DE" dirty="0">
                <a:latin typeface="Abadi" panose="020B0604020104020204" pitchFamily="34" charset="0"/>
                <a:hlinkClick r:id="rId3"/>
              </a:rPr>
              <a:t>torsten.munkelt@htw-dresden.de</a:t>
            </a:r>
            <a:endParaRPr lang="de-DE" dirty="0">
              <a:latin typeface="Abadi" panose="020B0604020104020204" pitchFamily="34" charset="0"/>
            </a:endParaRPr>
          </a:p>
          <a:p>
            <a:r>
              <a:rPr lang="de-DE" dirty="0">
                <a:latin typeface="Abadi" panose="020B0604020104020204" pitchFamily="34" charset="0"/>
              </a:rPr>
              <a:t>+49 351 462 2650</a:t>
            </a:r>
          </a:p>
        </p:txBody>
      </p:sp>
    </p:spTree>
    <p:extLst>
      <p:ext uri="{BB962C8B-B14F-4D97-AF65-F5344CB8AC3E}">
        <p14:creationId xmlns:p14="http://schemas.microsoft.com/office/powerpoint/2010/main" val="316853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BD088C3-7CF0-3C1D-1237-9F5F5C4AB5EE}"/>
              </a:ext>
            </a:extLst>
          </p:cNvPr>
          <p:cNvSpPr txBox="1">
            <a:spLocks/>
          </p:cNvSpPr>
          <p:nvPr/>
        </p:nvSpPr>
        <p:spPr>
          <a:xfrm>
            <a:off x="477979" y="1122363"/>
            <a:ext cx="1100580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Thema 1: OPALADIN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enerator für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ufgaben und Lösung(</a:t>
            </a:r>
            <a:r>
              <a:rPr kumimoji="0" lang="de-DE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shilf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)en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nformatik und angrenzenden Diszipline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ALADIN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de-DE" sz="18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goes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OPAL</a:t>
            </a:r>
            <a:endParaRPr kumimoji="0" lang="en-US" sz="18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EEC3E9-F6DD-CB95-5818-F2BC22D0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B82221B-B493-E138-4FAE-BED420F0488F}"/>
              </a:ext>
            </a:extLst>
          </p:cNvPr>
          <p:cNvGrpSpPr/>
          <p:nvPr/>
        </p:nvGrpSpPr>
        <p:grpSpPr>
          <a:xfrm>
            <a:off x="2220811" y="1273434"/>
            <a:ext cx="7380000" cy="4179712"/>
            <a:chOff x="6500666" y="3749324"/>
            <a:chExt cx="7380000" cy="381600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7428BD9-563D-378E-8E2A-EB98DB9DBDCD}"/>
                </a:ext>
              </a:extLst>
            </p:cNvPr>
            <p:cNvGrpSpPr/>
            <p:nvPr/>
          </p:nvGrpSpPr>
          <p:grpSpPr>
            <a:xfrm>
              <a:off x="6500666" y="3749324"/>
              <a:ext cx="7380000" cy="1764000"/>
              <a:chOff x="1535383" y="2152866"/>
              <a:chExt cx="7380000" cy="1764000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7FEDDA9-F561-4A58-A432-7063C8DF0BD8}"/>
                  </a:ext>
                </a:extLst>
              </p:cNvPr>
              <p:cNvSpPr/>
              <p:nvPr/>
            </p:nvSpPr>
            <p:spPr>
              <a:xfrm>
                <a:off x="1535383" y="2152866"/>
                <a:ext cx="7380000" cy="1764000"/>
              </a:xfrm>
              <a:prstGeom prst="rect">
                <a:avLst/>
              </a:prstGeom>
              <a:solidFill>
                <a:srgbClr val="B4123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Nur wenige Übungsaufgaben/Musterklausuren, welche manuell erstellt werden müssen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Keine Skalierung der Aufgaben hinsichtlich Schwierigkeitsgrad und Umfang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Keine orts- und zeitflexible Lehre (synchrone Lehre)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Keine Selbstkontrolle beim Lernen durch Abgleich mit Musterlösungen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Keine motivierenden Impulse für Lernprozesse</a:t>
                </a:r>
              </a:p>
            </p:txBody>
          </p:sp>
          <p:pic>
            <p:nvPicPr>
              <p:cNvPr id="13" name="Grafik 12" descr="Traurige Gesichtskontur mit einfarbiger Füllung">
                <a:extLst>
                  <a:ext uri="{FF2B5EF4-FFF2-40B4-BE49-F238E27FC236}">
                    <a16:creationId xmlns:a16="http://schemas.microsoft.com/office/drawing/2014/main" id="{83E60F01-D374-E38D-A422-2E9EFD241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0428" y="2836866"/>
                <a:ext cx="396000" cy="396000"/>
              </a:xfrm>
              <a:prstGeom prst="rect">
                <a:avLst/>
              </a:prstGeom>
            </p:spPr>
          </p:pic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3A87C2B9-5EC9-3D1C-989C-430F5BB55136}"/>
                </a:ext>
              </a:extLst>
            </p:cNvPr>
            <p:cNvGrpSpPr/>
            <p:nvPr/>
          </p:nvGrpSpPr>
          <p:grpSpPr>
            <a:xfrm>
              <a:off x="6500666" y="6233324"/>
              <a:ext cx="7380000" cy="1332000"/>
              <a:chOff x="1535383" y="4969037"/>
              <a:chExt cx="7380000" cy="1332000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4034527-E152-034F-558E-CC0B31961D85}"/>
                  </a:ext>
                </a:extLst>
              </p:cNvPr>
              <p:cNvSpPr/>
              <p:nvPr/>
            </p:nvSpPr>
            <p:spPr>
              <a:xfrm>
                <a:off x="1535383" y="4969037"/>
                <a:ext cx="7380000" cy="1332000"/>
              </a:xfrm>
              <a:prstGeom prst="rect">
                <a:avLst/>
              </a:prstGeom>
              <a:solidFill>
                <a:srgbClr val="69AF23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Ins="7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Aufgabentypen lassen sich deklarativ modellieren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Individualisierbar generierbare Aufgaben und Lösung(</a:t>
                </a:r>
                <a:r>
                  <a:rPr lang="de-DE" sz="1400" dirty="0" err="1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shilf</a:t>
                </a: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)en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Interaktive Bearbeitung von Übungsaufgaben möglich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Asynchroner Austausch über, und Nachvollziehbarkeit der Lösungsversuche</a:t>
                </a:r>
              </a:p>
            </p:txBody>
          </p:sp>
          <p:pic>
            <p:nvPicPr>
              <p:cNvPr id="11" name="Grafik 10" descr="Lächelnde Gesichtskontur mit einfarbiger Füllung">
                <a:extLst>
                  <a:ext uri="{FF2B5EF4-FFF2-40B4-BE49-F238E27FC236}">
                    <a16:creationId xmlns:a16="http://schemas.microsoft.com/office/drawing/2014/main" id="{D40A9BD3-92D6-2FE0-11A1-CCA7D0AD8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07383" y="5437037"/>
                <a:ext cx="396000" cy="39600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F8A17356-26A7-83C4-BC70-7EE7CB4A7F15}"/>
                </a:ext>
              </a:extLst>
            </p:cNvPr>
            <p:cNvGrpSpPr/>
            <p:nvPr/>
          </p:nvGrpSpPr>
          <p:grpSpPr>
            <a:xfrm>
              <a:off x="6500666" y="5585324"/>
              <a:ext cx="7380000" cy="576000"/>
              <a:chOff x="1535383" y="4131925"/>
              <a:chExt cx="7380000" cy="576000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E766640-FE45-45CD-3750-DD9C5C296A71}"/>
                  </a:ext>
                </a:extLst>
              </p:cNvPr>
              <p:cNvSpPr/>
              <p:nvPr/>
            </p:nvSpPr>
            <p:spPr>
              <a:xfrm>
                <a:off x="1535383" y="4131925"/>
                <a:ext cx="7380000" cy="576000"/>
              </a:xfrm>
              <a:prstGeom prst="rect">
                <a:avLst/>
              </a:prstGeom>
              <a:solidFill>
                <a:srgbClr val="F5A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Automatisches Generieren von Aufgaben</a:t>
                </a:r>
              </a:p>
            </p:txBody>
          </p:sp>
          <p:pic>
            <p:nvPicPr>
              <p:cNvPr id="9" name="Grafik 8" descr="Lichter an mit einfarbiger Füllung">
                <a:extLst>
                  <a:ext uri="{FF2B5EF4-FFF2-40B4-BE49-F238E27FC236}">
                    <a16:creationId xmlns:a16="http://schemas.microsoft.com/office/drawing/2014/main" id="{1C3EE5DF-45C8-6BCB-A300-EC9B842AB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71383" y="4185925"/>
                <a:ext cx="468000" cy="46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8975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F4282-C1C0-E8E2-CED0-B3F9E964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Aufgabentypen:</a:t>
            </a:r>
          </a:p>
          <a:p>
            <a:pPr lvl="1"/>
            <a:r>
              <a:rPr lang="de-DE" dirty="0"/>
              <a:t>Geschäftsprozessmodellierung mit Ereignisgesteuerten Prozessketten (EPK)</a:t>
            </a:r>
          </a:p>
          <a:p>
            <a:pPr lvl="1"/>
            <a:r>
              <a:rPr lang="de-DE" dirty="0"/>
              <a:t>Endliche Automaten (Finite State Machines) mit bspw. Regular </a:t>
            </a:r>
            <a:r>
              <a:rPr lang="de-DE" dirty="0" err="1"/>
              <a:t>Expressions</a:t>
            </a:r>
            <a:endParaRPr lang="de-DE" dirty="0"/>
          </a:p>
          <a:p>
            <a:pPr lvl="1"/>
            <a:r>
              <a:rPr lang="de-DE" dirty="0"/>
              <a:t>Musiktheorie (neo-</a:t>
            </a:r>
            <a:r>
              <a:rPr lang="de-DE" dirty="0" err="1"/>
              <a:t>riemansche</a:t>
            </a:r>
            <a:r>
              <a:rPr lang="de-DE" dirty="0"/>
              <a:t> Triaden-Transformationen)</a:t>
            </a:r>
          </a:p>
          <a:p>
            <a:pPr lvl="1"/>
            <a:r>
              <a:rPr lang="de-DE" dirty="0"/>
              <a:t>… (Gerne können auch Sie Ihren eigenen Aufgabentyp mitbringen)</a:t>
            </a:r>
          </a:p>
          <a:p>
            <a:endParaRPr lang="de-DE" dirty="0"/>
          </a:p>
          <a:p>
            <a:r>
              <a:rPr lang="de-DE" dirty="0"/>
              <a:t>Spannende und vielfältige Lösungsansätze unter anderem aus den Bereichen: </a:t>
            </a:r>
          </a:p>
          <a:p>
            <a:pPr lvl="1"/>
            <a:r>
              <a:rPr lang="de-DE" dirty="0"/>
              <a:t>Graphentheorie</a:t>
            </a:r>
          </a:p>
          <a:p>
            <a:pPr lvl="1"/>
            <a:r>
              <a:rPr lang="de-DE" dirty="0"/>
              <a:t>Künstliche Intelligenz </a:t>
            </a:r>
          </a:p>
          <a:p>
            <a:pPr lvl="2"/>
            <a:r>
              <a:rPr lang="de-DE" dirty="0"/>
              <a:t>Deep Learning (Natural Language Processing)</a:t>
            </a:r>
          </a:p>
          <a:p>
            <a:pPr lvl="2"/>
            <a:r>
              <a:rPr lang="de-DE" dirty="0"/>
              <a:t>Generative Graph-Grammatik (</a:t>
            </a:r>
            <a:r>
              <a:rPr lang="de-DE" dirty="0" err="1"/>
              <a:t>Graphersetzungssysteme</a:t>
            </a:r>
            <a:r>
              <a:rPr lang="de-DE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37FA60A-197F-CE63-B19E-11E204AE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Aufgabentypen und Methoden zur Umsetzung</a:t>
            </a:r>
          </a:p>
        </p:txBody>
      </p:sp>
    </p:spTree>
    <p:extLst>
      <p:ext uri="{BB962C8B-B14F-4D97-AF65-F5344CB8AC3E}">
        <p14:creationId xmlns:p14="http://schemas.microsoft.com/office/powerpoint/2010/main" val="110960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7F7844-AC6C-AE74-B616-A20B86E5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05" y="1443529"/>
            <a:ext cx="10515600" cy="3469944"/>
          </a:xfrm>
        </p:spPr>
        <p:txBody>
          <a:bodyPr/>
          <a:lstStyle/>
          <a:p>
            <a:r>
              <a:rPr lang="de-DE" dirty="0"/>
              <a:t>Mögliche Aufgaben</a:t>
            </a:r>
          </a:p>
          <a:p>
            <a:pPr lvl="1"/>
            <a:r>
              <a:rPr lang="de-DE" dirty="0"/>
              <a:t>Finden syntaktischer Fehler</a:t>
            </a:r>
          </a:p>
          <a:p>
            <a:pPr lvl="2"/>
            <a:r>
              <a:rPr lang="de-DE" dirty="0"/>
              <a:t>Input: EPK</a:t>
            </a:r>
          </a:p>
          <a:p>
            <a:pPr lvl="2"/>
            <a:r>
              <a:rPr lang="de-DE" dirty="0"/>
              <a:t>Output: Markieren/Benennen der Fehler</a:t>
            </a:r>
          </a:p>
          <a:p>
            <a:pPr lvl="1"/>
            <a:r>
              <a:rPr lang="de-DE" dirty="0"/>
              <a:t>Modelliere Prozessbeschreibung mittels EPK</a:t>
            </a:r>
          </a:p>
          <a:p>
            <a:pPr lvl="2"/>
            <a:r>
              <a:rPr lang="de-DE" dirty="0"/>
              <a:t>Input: (Stichpunkartige) Prozessbeschreibung</a:t>
            </a:r>
          </a:p>
          <a:p>
            <a:pPr lvl="2"/>
            <a:r>
              <a:rPr lang="de-DE" dirty="0"/>
              <a:t>Output: EPK</a:t>
            </a:r>
          </a:p>
          <a:p>
            <a:endParaRPr lang="de-DE" dirty="0"/>
          </a:p>
          <a:p>
            <a:r>
              <a:rPr lang="de-DE" dirty="0"/>
              <a:t>Ressourcen:</a:t>
            </a:r>
          </a:p>
          <a:p>
            <a:pPr lvl="1"/>
            <a:r>
              <a:rPr lang="de-DE" sz="1100" dirty="0">
                <a:hlinkClick r:id="rId2"/>
              </a:rPr>
              <a:t>https://www.affinis.de/fachartikel/projektmanagement/ereignisgesteuerte-prozesskette-epk/</a:t>
            </a:r>
            <a:r>
              <a:rPr lang="de-DE" sz="1100" dirty="0"/>
              <a:t>  </a:t>
            </a:r>
            <a:endParaRPr lang="de-DE" dirty="0"/>
          </a:p>
          <a:p>
            <a:pPr lvl="1"/>
            <a:r>
              <a:rPr lang="de-DE" sz="1100" dirty="0">
                <a:hlinkClick r:id="rId3"/>
              </a:rPr>
              <a:t>http://www.netzwerk-welt.de/common_files/BWL/EPK.pdf</a:t>
            </a:r>
            <a:r>
              <a:rPr lang="de-DE" sz="1100" dirty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57D16D3-44C6-2D4E-B937-E6F0655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Geschäftsprozessmodellierung mit EPK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00CDFF4-7852-BFE5-0225-6FBD334F511D}"/>
              </a:ext>
            </a:extLst>
          </p:cNvPr>
          <p:cNvGrpSpPr/>
          <p:nvPr/>
        </p:nvGrpSpPr>
        <p:grpSpPr>
          <a:xfrm>
            <a:off x="7882521" y="562768"/>
            <a:ext cx="3744416" cy="5455164"/>
            <a:chOff x="6888088" y="764704"/>
            <a:chExt cx="3850123" cy="564684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83856B1-A859-A1FB-CC43-0C6F329FA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088" y="764704"/>
              <a:ext cx="3850123" cy="5646847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8697933-7FE9-DE4A-6D1F-3F3A2686CC2E}"/>
                </a:ext>
              </a:extLst>
            </p:cNvPr>
            <p:cNvSpPr/>
            <p:nvPr/>
          </p:nvSpPr>
          <p:spPr bwMode="auto">
            <a:xfrm>
              <a:off x="9270646" y="766122"/>
              <a:ext cx="1467565" cy="12947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7124E97-3E6D-74F4-8155-1FDC53B924C7}"/>
                </a:ext>
              </a:extLst>
            </p:cNvPr>
            <p:cNvSpPr/>
            <p:nvPr/>
          </p:nvSpPr>
          <p:spPr bwMode="auto">
            <a:xfrm>
              <a:off x="9685844" y="1090840"/>
              <a:ext cx="1052367" cy="12947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7AF13A9-370F-17E3-34C3-95D8AECA2547}"/>
                </a:ext>
              </a:extLst>
            </p:cNvPr>
            <p:cNvSpPr/>
            <p:nvPr/>
          </p:nvSpPr>
          <p:spPr bwMode="auto">
            <a:xfrm>
              <a:off x="9840416" y="1306227"/>
              <a:ext cx="897795" cy="12947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21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3260056-537E-047A-916F-507DA89C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93" y="1004257"/>
            <a:ext cx="10515600" cy="3469944"/>
          </a:xfrm>
        </p:spPr>
        <p:txBody>
          <a:bodyPr/>
          <a:lstStyle/>
          <a:p>
            <a:r>
              <a:rPr lang="de-DE" dirty="0"/>
              <a:t>Mögliche Aufgaben</a:t>
            </a:r>
          </a:p>
          <a:p>
            <a:pPr lvl="1"/>
            <a:r>
              <a:rPr lang="de-DE" dirty="0"/>
              <a:t>Erzeuge Zustandsdiagram | Zustandstabelle:</a:t>
            </a:r>
          </a:p>
          <a:p>
            <a:pPr lvl="2"/>
            <a:r>
              <a:rPr lang="de-DE" dirty="0"/>
              <a:t>Input: Zustandstabelle | Zustandsdiagramm</a:t>
            </a:r>
          </a:p>
          <a:p>
            <a:pPr lvl="2"/>
            <a:r>
              <a:rPr lang="de-DE" dirty="0"/>
              <a:t>Output: Zustandsdiagramm | Zustandstabelle</a:t>
            </a:r>
          </a:p>
          <a:p>
            <a:pPr lvl="1"/>
            <a:r>
              <a:rPr lang="de-DE" dirty="0"/>
              <a:t>Erzeuge Ausgabe zu einer </a:t>
            </a:r>
            <a:br>
              <a:rPr lang="de-DE" dirty="0"/>
            </a:br>
            <a:r>
              <a:rPr lang="de-DE" dirty="0"/>
              <a:t>gegebenen Eingabe (oder umgekehrt)</a:t>
            </a:r>
          </a:p>
          <a:p>
            <a:pPr lvl="2"/>
            <a:r>
              <a:rPr lang="de-DE" dirty="0"/>
              <a:t>Input: Eingabesequenz, FSM</a:t>
            </a:r>
          </a:p>
          <a:p>
            <a:pPr lvl="2"/>
            <a:r>
              <a:rPr lang="de-DE" dirty="0"/>
              <a:t>Output: Ausgabesequenz</a:t>
            </a:r>
          </a:p>
          <a:p>
            <a:pPr lvl="1"/>
            <a:r>
              <a:rPr lang="de-DE" dirty="0"/>
              <a:t>Bestimme ob Eingabe verarbeitet </a:t>
            </a:r>
            <a:br>
              <a:rPr lang="de-DE" dirty="0"/>
            </a:br>
            <a:r>
              <a:rPr lang="de-DE" dirty="0"/>
              <a:t>werden kann (u. finde Fehler falls nicht)</a:t>
            </a:r>
          </a:p>
          <a:p>
            <a:pPr lvl="2"/>
            <a:r>
              <a:rPr lang="de-DE" dirty="0"/>
              <a:t>Input: Eingabesequenz, FSM</a:t>
            </a:r>
          </a:p>
          <a:p>
            <a:pPr lvl="2"/>
            <a:r>
              <a:rPr lang="de-DE" dirty="0"/>
              <a:t>Output: Verarbeitbarkeit, [Fehlerstellen]</a:t>
            </a:r>
          </a:p>
          <a:p>
            <a:endParaRPr lang="de-DE" dirty="0"/>
          </a:p>
          <a:p>
            <a:r>
              <a:rPr lang="de-DE" dirty="0"/>
              <a:t>Ressourcen:</a:t>
            </a:r>
          </a:p>
          <a:p>
            <a:pPr lvl="1"/>
            <a:r>
              <a:rPr lang="en-US" sz="1100" dirty="0"/>
              <a:t>Rosen, Kenneth H. </a:t>
            </a:r>
            <a:r>
              <a:rPr lang="en-US" sz="1100" b="1" dirty="0"/>
              <a:t>Discrete mathematics</a:t>
            </a:r>
            <a:r>
              <a:rPr lang="en-US" sz="1100" dirty="0"/>
              <a:t> </a:t>
            </a:r>
            <a:r>
              <a:rPr lang="en-US" sz="1100" b="1" dirty="0"/>
              <a:t>and</a:t>
            </a:r>
            <a:r>
              <a:rPr lang="en-US" sz="1100" dirty="0"/>
              <a:t> </a:t>
            </a:r>
            <a:r>
              <a:rPr lang="en-US" sz="1100" b="1" dirty="0"/>
              <a:t>its applications</a:t>
            </a:r>
            <a:r>
              <a:rPr lang="en-US" sz="1100" dirty="0"/>
              <a:t> </a:t>
            </a:r>
            <a:r>
              <a:rPr lang="en-US" dirty="0"/>
              <a:t>(</a:t>
            </a:r>
            <a:r>
              <a:rPr lang="en-US" dirty="0" err="1"/>
              <a:t>Kapitel</a:t>
            </a:r>
            <a:r>
              <a:rPr lang="en-US" dirty="0"/>
              <a:t> 13.2 ff.)</a:t>
            </a:r>
            <a:endParaRPr lang="de-DE" sz="1100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2D656E-305B-2788-6F57-B65CA9B9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Endliche Automaten (Finite State Machines)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368E0D-43A9-FA8B-7398-F62F37C35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1" t="1423" r="4972" b="2932"/>
          <a:stretch/>
        </p:blipFill>
        <p:spPr>
          <a:xfrm>
            <a:off x="7888941" y="641080"/>
            <a:ext cx="4069977" cy="55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B29ED4-3517-612C-4702-B84E7A1D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45" y="986328"/>
            <a:ext cx="10515600" cy="4227510"/>
          </a:xfrm>
        </p:spPr>
        <p:txBody>
          <a:bodyPr/>
          <a:lstStyle/>
          <a:p>
            <a:r>
              <a:rPr lang="de-DE" dirty="0" err="1"/>
              <a:t>Anstrebung</a:t>
            </a:r>
            <a:r>
              <a:rPr lang="de-DE" dirty="0"/>
              <a:t> einer wissenschaftlichen Publikation</a:t>
            </a:r>
            <a:br>
              <a:rPr lang="de-DE" dirty="0"/>
            </a:br>
            <a:r>
              <a:rPr lang="de-DE" sz="1600" dirty="0"/>
              <a:t>(s. </a:t>
            </a:r>
            <a:r>
              <a:rPr lang="de-DE" sz="1600" dirty="0">
                <a:hlinkClick r:id="rId2"/>
              </a:rPr>
              <a:t>https://engagingstudentsmusic.org/about/submissions</a:t>
            </a:r>
            <a:r>
              <a:rPr lang="de-DE" sz="1600" dirty="0"/>
              <a:t>)</a:t>
            </a:r>
            <a:endParaRPr lang="de-DE" dirty="0"/>
          </a:p>
          <a:p>
            <a:r>
              <a:rPr lang="de-DE" dirty="0"/>
              <a:t>Direkte Integration in ALADIN</a:t>
            </a:r>
          </a:p>
          <a:p>
            <a:endParaRPr lang="de-DE" dirty="0"/>
          </a:p>
          <a:p>
            <a:r>
              <a:rPr lang="de-DE" dirty="0"/>
              <a:t>Mögliche Aufgaben</a:t>
            </a:r>
          </a:p>
          <a:p>
            <a:pPr lvl="1"/>
            <a:r>
              <a:rPr lang="de-DE" dirty="0"/>
              <a:t>Finde Sequenz mit n Transformationen um von</a:t>
            </a:r>
            <a:br>
              <a:rPr lang="de-DE" dirty="0"/>
            </a:br>
            <a:r>
              <a:rPr lang="de-DE" dirty="0"/>
              <a:t>Anfangszustand zu Endzustand zu gelangen</a:t>
            </a:r>
          </a:p>
          <a:p>
            <a:pPr lvl="2"/>
            <a:r>
              <a:rPr lang="de-DE" dirty="0"/>
              <a:t>Input: Anfangs- und Endzustand, n</a:t>
            </a:r>
          </a:p>
          <a:p>
            <a:pPr lvl="2"/>
            <a:r>
              <a:rPr lang="de-DE" dirty="0"/>
              <a:t>Output: Tonfolge</a:t>
            </a:r>
          </a:p>
          <a:p>
            <a:pPr lvl="1"/>
            <a:r>
              <a:rPr lang="de-DE" dirty="0"/>
              <a:t>Komponiere n Takte und beachte zusätzliche </a:t>
            </a:r>
            <a:r>
              <a:rPr lang="de-DE" dirty="0" err="1"/>
              <a:t>Constraints</a:t>
            </a:r>
            <a:endParaRPr lang="de-DE" dirty="0"/>
          </a:p>
          <a:p>
            <a:pPr lvl="2"/>
            <a:r>
              <a:rPr lang="de-DE" dirty="0"/>
              <a:t>Input: n, [</a:t>
            </a:r>
            <a:r>
              <a:rPr lang="de-DE" dirty="0" err="1"/>
              <a:t>Constraints</a:t>
            </a:r>
            <a:r>
              <a:rPr lang="de-DE" dirty="0"/>
              <a:t>]</a:t>
            </a:r>
          </a:p>
          <a:p>
            <a:pPr lvl="2"/>
            <a:r>
              <a:rPr lang="de-DE" dirty="0"/>
              <a:t>Output: Tonfolge</a:t>
            </a:r>
          </a:p>
          <a:p>
            <a:pPr lvl="1"/>
            <a:endParaRPr lang="de-DE" dirty="0"/>
          </a:p>
          <a:p>
            <a:r>
              <a:rPr lang="de-DE" dirty="0"/>
              <a:t>Ressourcen</a:t>
            </a:r>
          </a:p>
          <a:p>
            <a:pPr lvl="1"/>
            <a:r>
              <a:rPr lang="de-DE" sz="1100" dirty="0">
                <a:hlinkClick r:id="rId3"/>
              </a:rPr>
              <a:t>https://viva.pressbooks.pub/openmusictheory/chapter/neo-riemannian-triadic-progressions/</a:t>
            </a:r>
            <a:r>
              <a:rPr lang="de-DE" sz="1100" dirty="0"/>
              <a:t>  </a:t>
            </a:r>
          </a:p>
          <a:p>
            <a:pPr lvl="1"/>
            <a:r>
              <a:rPr lang="de-DE" sz="1100" dirty="0">
                <a:hlinkClick r:id="rId4"/>
              </a:rPr>
              <a:t>https://www.fransabsil.nl/htm/tonnetz_riemannian_transformations.htm</a:t>
            </a:r>
            <a:r>
              <a:rPr lang="de-DE" sz="1100" dirty="0"/>
              <a:t>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0443E64-B430-8F09-5954-699F2171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Musiktheorie (neo-</a:t>
            </a:r>
            <a:r>
              <a:rPr lang="de-DE" dirty="0" err="1"/>
              <a:t>Riemansche</a:t>
            </a:r>
            <a:r>
              <a:rPr lang="de-DE" dirty="0"/>
              <a:t> Triaden-Transformationen)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55B8C1-7848-F0E5-05F6-AE495B20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013" y="986328"/>
            <a:ext cx="5087342" cy="26135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3CEE2E-2E8F-5255-6D65-B783DE75E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811" y="4054882"/>
            <a:ext cx="2095792" cy="1228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0E1261-A22F-1AF0-CB20-15A458609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8786" y="3795254"/>
            <a:ext cx="222956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743A4FB-DE7E-97D6-1C45-5F82557D28E3}"/>
              </a:ext>
            </a:extLst>
          </p:cNvPr>
          <p:cNvSpPr txBox="1">
            <a:spLocks/>
          </p:cNvSpPr>
          <p:nvPr/>
        </p:nvSpPr>
        <p:spPr>
          <a:xfrm>
            <a:off x="477979" y="1122363"/>
            <a:ext cx="6233371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Thema 2: REPLAKI</a:t>
            </a:r>
            <a:br>
              <a:rPr lang="en-US" sz="4800" dirty="0">
                <a:latin typeface="+mj-lt"/>
                <a:ea typeface="+mj-ea"/>
                <a:cs typeface="+mj-cs"/>
              </a:rPr>
            </a:br>
            <a:r>
              <a:rPr lang="de-DE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Re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alistischer </a:t>
            </a:r>
            <a:r>
              <a:rPr lang="de-DE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Pla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nen mithilfe </a:t>
            </a:r>
            <a:r>
              <a:rPr lang="de-DE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k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ünstlicher </a:t>
            </a:r>
            <a:r>
              <a:rPr lang="de-DE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ntelligenz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1873-863A-5167-D759-62091042E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086" y="3054265"/>
            <a:ext cx="2967427" cy="8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8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EEC3E9-F6DD-CB95-5818-F2BC22D0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B82221B-B493-E138-4FAE-BED420F0488F}"/>
              </a:ext>
            </a:extLst>
          </p:cNvPr>
          <p:cNvGrpSpPr/>
          <p:nvPr/>
        </p:nvGrpSpPr>
        <p:grpSpPr>
          <a:xfrm>
            <a:off x="2220811" y="1273434"/>
            <a:ext cx="7380000" cy="4179712"/>
            <a:chOff x="6500666" y="3749324"/>
            <a:chExt cx="7380000" cy="381600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7428BD9-563D-378E-8E2A-EB98DB9DBDCD}"/>
                </a:ext>
              </a:extLst>
            </p:cNvPr>
            <p:cNvGrpSpPr/>
            <p:nvPr/>
          </p:nvGrpSpPr>
          <p:grpSpPr>
            <a:xfrm>
              <a:off x="6500666" y="3749324"/>
              <a:ext cx="7380000" cy="1764000"/>
              <a:chOff x="1535383" y="2152866"/>
              <a:chExt cx="7380000" cy="1764000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7FEDDA9-F561-4A58-A432-7063C8DF0BD8}"/>
                  </a:ext>
                </a:extLst>
              </p:cNvPr>
              <p:cNvSpPr/>
              <p:nvPr/>
            </p:nvSpPr>
            <p:spPr>
              <a:xfrm>
                <a:off x="1535383" y="2152866"/>
                <a:ext cx="7380000" cy="1764000"/>
              </a:xfrm>
              <a:prstGeom prst="rect">
                <a:avLst/>
              </a:prstGeom>
              <a:solidFill>
                <a:srgbClr val="B4123C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Bisher starre Prozessdauern aus angeschlossenen, datenführenden Systemen unter Vernachlässigung von Wirkbeziehungen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Abweichungen zwischen Plan und Umsetzung durch systematische Fehler in den Stammdaten oder manuellen Eingriff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Häufiges Neu-/Umplanen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Fertigungspläne sind instabil/nicht robust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Falsche Prognose der Liefertermine, Vertragsstrafen, Verlust an Reputation</a:t>
                </a:r>
              </a:p>
            </p:txBody>
          </p:sp>
          <p:pic>
            <p:nvPicPr>
              <p:cNvPr id="13" name="Grafik 12" descr="Traurige Gesichtskontur mit einfarbiger Füllung">
                <a:extLst>
                  <a:ext uri="{FF2B5EF4-FFF2-40B4-BE49-F238E27FC236}">
                    <a16:creationId xmlns:a16="http://schemas.microsoft.com/office/drawing/2014/main" id="{83E60F01-D374-E38D-A422-2E9EFD241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20428" y="2836866"/>
                <a:ext cx="396000" cy="396000"/>
              </a:xfrm>
              <a:prstGeom prst="rect">
                <a:avLst/>
              </a:prstGeom>
            </p:spPr>
          </p:pic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3A87C2B9-5EC9-3D1C-989C-430F5BB55136}"/>
                </a:ext>
              </a:extLst>
            </p:cNvPr>
            <p:cNvGrpSpPr/>
            <p:nvPr/>
          </p:nvGrpSpPr>
          <p:grpSpPr>
            <a:xfrm>
              <a:off x="6500666" y="6233324"/>
              <a:ext cx="7380000" cy="1332000"/>
              <a:chOff x="1535383" y="4969037"/>
              <a:chExt cx="7380000" cy="1332000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4034527-E152-034F-558E-CC0B31961D85}"/>
                  </a:ext>
                </a:extLst>
              </p:cNvPr>
              <p:cNvSpPr/>
              <p:nvPr/>
            </p:nvSpPr>
            <p:spPr>
              <a:xfrm>
                <a:off x="1535383" y="4969037"/>
                <a:ext cx="7380000" cy="1332000"/>
              </a:xfrm>
              <a:prstGeom prst="rect">
                <a:avLst/>
              </a:prstGeom>
              <a:solidFill>
                <a:srgbClr val="69AF23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Ins="7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Höhere Vorhersagegenauigkeit bei der Planung durch eine dynamische Anpassung der Plan-Prozessdauern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Längere Planungshorizonte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Weniger Planungsaufwand</a:t>
                </a:r>
              </a:p>
              <a:p>
                <a:pPr marL="108000" lvl="1" indent="-108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Realistischere Lieferterminprognose </a:t>
                </a:r>
              </a:p>
            </p:txBody>
          </p:sp>
          <p:pic>
            <p:nvPicPr>
              <p:cNvPr id="11" name="Grafik 10" descr="Lächelnde Gesichtskontur mit einfarbiger Füllung">
                <a:extLst>
                  <a:ext uri="{FF2B5EF4-FFF2-40B4-BE49-F238E27FC236}">
                    <a16:creationId xmlns:a16="http://schemas.microsoft.com/office/drawing/2014/main" id="{D40A9BD3-92D6-2FE0-11A1-CCA7D0AD8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07383" y="5437037"/>
                <a:ext cx="396000" cy="39600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F8A17356-26A7-83C4-BC70-7EE7CB4A7F15}"/>
                </a:ext>
              </a:extLst>
            </p:cNvPr>
            <p:cNvGrpSpPr/>
            <p:nvPr/>
          </p:nvGrpSpPr>
          <p:grpSpPr>
            <a:xfrm>
              <a:off x="6500666" y="5585324"/>
              <a:ext cx="7380000" cy="576000"/>
              <a:chOff x="1535383" y="4131925"/>
              <a:chExt cx="7380000" cy="576000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E766640-FE45-45CD-3750-DD9C5C296A71}"/>
                  </a:ext>
                </a:extLst>
              </p:cNvPr>
              <p:cNvSpPr/>
              <p:nvPr/>
            </p:nvSpPr>
            <p:spPr>
              <a:xfrm>
                <a:off x="1535383" y="4131925"/>
                <a:ext cx="7380000" cy="576000"/>
              </a:xfrm>
              <a:prstGeom prst="rect">
                <a:avLst/>
              </a:prstGeom>
              <a:solidFill>
                <a:srgbClr val="F5A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lvl="1" indent="-108000">
                  <a:buFont typeface="Arial" panose="020B0604020202020204" pitchFamily="34" charset="0"/>
                  <a:buChar char="•"/>
                </a:pPr>
                <a:r>
                  <a:rPr lang="de-DE" sz="14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Analyse von Wirkbeziehungen zwischen Einflussgrößen und Ist-Prozessdauern anhand von historischen Daten</a:t>
                </a:r>
              </a:p>
            </p:txBody>
          </p:sp>
          <p:pic>
            <p:nvPicPr>
              <p:cNvPr id="9" name="Grafik 8" descr="Lichter an mit einfarbiger Füllung">
                <a:extLst>
                  <a:ext uri="{FF2B5EF4-FFF2-40B4-BE49-F238E27FC236}">
                    <a16:creationId xmlns:a16="http://schemas.microsoft.com/office/drawing/2014/main" id="{1C3EE5DF-45C8-6BCB-A300-EC9B842AB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71383" y="4185925"/>
                <a:ext cx="468000" cy="46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1228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628</Words>
  <Application>Microsoft Office PowerPoint</Application>
  <PresentationFormat>Breitbild</PresentationFormat>
  <Paragraphs>107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Office</vt:lpstr>
      <vt:lpstr>Forschungsgruppe Prof. Munkelt</vt:lpstr>
      <vt:lpstr>PowerPoint-Präsentation</vt:lpstr>
      <vt:lpstr>Motivation</vt:lpstr>
      <vt:lpstr>Aufgabentypen und Methoden zur Umsetzung</vt:lpstr>
      <vt:lpstr>Geschäftsprozessmodellierung mit EPK</vt:lpstr>
      <vt:lpstr>Endliche Automaten (Finite State Machines)</vt:lpstr>
      <vt:lpstr>Musiktheorie (neo-Riemansche Triaden-Transformationen)</vt:lpstr>
      <vt:lpstr>PowerPoint-Präsentation</vt:lpstr>
      <vt:lpstr>Motivation</vt:lpstr>
      <vt:lpstr>Unbekannte Übergangs- und Bearbeitungszeiten</vt:lpstr>
      <vt:lpstr>Mögliche Themen</vt:lpstr>
      <vt:lpstr>Kontakt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38</cp:revision>
  <dcterms:created xsi:type="dcterms:W3CDTF">2021-10-14T07:21:00Z</dcterms:created>
  <dcterms:modified xsi:type="dcterms:W3CDTF">2023-01-26T12:10:41Z</dcterms:modified>
</cp:coreProperties>
</file>