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</p:sldMasterIdLst>
  <p:notesMasterIdLst>
    <p:notesMasterId r:id="rId11"/>
  </p:notesMasterIdLst>
  <p:handoutMasterIdLst>
    <p:handoutMasterId r:id="rId12"/>
  </p:handoutMasterIdLst>
  <p:sldIdLst>
    <p:sldId id="277" r:id="rId3"/>
    <p:sldId id="314" r:id="rId4"/>
    <p:sldId id="303" r:id="rId5"/>
    <p:sldId id="287" r:id="rId6"/>
    <p:sldId id="305" r:id="rId7"/>
    <p:sldId id="304" r:id="rId8"/>
    <p:sldId id="315" r:id="rId9"/>
    <p:sldId id="313" r:id="rId10"/>
  </p:sldIdLst>
  <p:sldSz cx="12192000" cy="6858000"/>
  <p:notesSz cx="6888163" cy="96234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89FF"/>
    <a:srgbClr val="FF9EFF"/>
    <a:srgbClr val="B9C5FF"/>
    <a:srgbClr val="5DF971"/>
    <a:srgbClr val="F99B1C"/>
    <a:srgbClr val="F5AD36"/>
    <a:srgbClr val="F88C21"/>
    <a:srgbClr val="EEEEEE"/>
    <a:srgbClr val="FF990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2"/>
  </p:normalViewPr>
  <p:slideViewPr>
    <p:cSldViewPr showGuides="1">
      <p:cViewPr varScale="1">
        <p:scale>
          <a:sx n="108" d="100"/>
          <a:sy n="108" d="100"/>
        </p:scale>
        <p:origin x="972" y="108"/>
      </p:cViewPr>
      <p:guideLst>
        <p:guide orient="horz" pos="2024"/>
        <p:guide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88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FD760A10-92D6-E64E-83D4-602FD2599EA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506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8125" y="722313"/>
            <a:ext cx="64119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570413"/>
            <a:ext cx="504983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  <a:p>
            <a:pPr lvl="0"/>
            <a:r>
              <a:rPr lang="de-DE"/>
              <a:t>Zweite Ebene</a:t>
            </a:r>
          </a:p>
          <a:p>
            <a:pPr lvl="0"/>
            <a:r>
              <a:rPr lang="de-DE"/>
              <a:t>Dritte Ebene</a:t>
            </a:r>
          </a:p>
          <a:p>
            <a:pPr lvl="0"/>
            <a:r>
              <a:rPr lang="de-DE"/>
              <a:t>Vierte Ebene</a:t>
            </a:r>
          </a:p>
          <a:p>
            <a:pPr lvl="0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AB9EDB5D-BD4B-C740-8F6C-B28044BEA9E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21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6000" y="1052736"/>
            <a:ext cx="10992608" cy="5256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576000" y="180000"/>
            <a:ext cx="78728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E1367-9E3D-40D1-85EE-D913570D3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6F519E-8EE9-4F8A-B58E-A2CED1AF3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BF1006-B07E-4DB8-B360-145D4419C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996BF8-798D-4FD5-9BAE-E6E37367A7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2161A4-4481-4D19-BADA-0B6DC606ACC2}" type="datetime1">
              <a:rPr lang="de-DE" smtClean="0"/>
              <a:t>23.06.2022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4E44E2-7C47-4950-A487-4F920710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AF4C79-261D-42E6-92F7-2EC53DDE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E43FF9-BC08-4508-B32D-B90C35D8F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0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A52C5-F049-4C58-B107-CAEEF93A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4F6ED0A-77B6-451D-A593-F3A5F9BCF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A30746-D3AB-40FF-BBFD-37A0E45F5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EF01F2-0B20-48F3-83D7-A6260B2C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6746A5-0F15-4E8B-A528-A31E2B37FB3D}" type="datetime1">
              <a:rPr lang="de-DE" smtClean="0"/>
              <a:t>23.06.2022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A64904-1D74-49D6-ADD4-62C035B0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08647E-4030-4A33-A6F9-37CAF0E5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E43FF9-BC08-4508-B32D-B90C35D8F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459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43C4E-5F2A-4B4B-BF44-9A77B46B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31F419-5234-443B-B415-E6B3FCDEA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C866B7-0154-4B63-8085-5F4DF6EB6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6A5FB4-53D3-42F4-A8F2-4B1FDB1B077D}" type="datetime1">
              <a:rPr lang="de-DE" smtClean="0"/>
              <a:t>23.06.2022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FFC7B7-B426-4BB5-994A-B7009FF8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908C8F-226B-4EA8-8287-648C742C4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E43FF9-BC08-4508-B32D-B90C35D8F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334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4A2F73-B6CC-41EF-AA73-E29B79783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2D87A4-3106-4D1D-B5C3-6C7A873D9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076707-346E-433D-AEA8-EB68D412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264CEF-BC2A-4C4F-8AB0-0F766C7B9A9C}" type="datetime1">
              <a:rPr lang="de-DE" smtClean="0"/>
              <a:t>23.06.2022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00F313-F50F-449C-B9CA-E8C548D3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FA3560-CFC6-4332-8A93-EDEEB260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E43FF9-BC08-4508-B32D-B90C35D8F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20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76000" y="1052736"/>
            <a:ext cx="10992608" cy="5256584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576000" y="180000"/>
            <a:ext cx="78728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C4A28-FE3C-4B9D-BC39-3F62381C2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13FDC3-749E-4DEF-AF18-896D43612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EFA48D-2003-430B-86FD-655F6852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04B8A-A3D9-47F8-B36E-727BE06DA953}" type="datetime1">
              <a:rPr lang="de-DE" smtClean="0"/>
              <a:t>23.06.2022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FBB9BE-D17B-4756-9E40-14B4D819D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6ED015-1BC4-4A46-800F-D0E68E7A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E43FF9-BC08-4508-B32D-B90C35D8F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5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37B98-6330-45DD-8EE8-29E08BA83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76E0F-7B90-4483-A434-F06D9AE63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487176-2F25-47DF-9811-A87B9566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5DC349-F513-42B9-BC62-0926AC33B29B}" type="datetime1">
              <a:rPr lang="de-DE" smtClean="0"/>
              <a:t>23.06.2022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A3366F-8321-4395-B262-3312F512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58992E-C6CC-4CA7-A1B8-E2E58340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E43FF9-BC08-4508-B32D-B90C35D8F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70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35C4D-DA87-4FD9-BDFA-E34B229C3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432578-0BA3-4445-9C76-06221E34C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F204BD-6E76-4923-8D1F-B11BAA4C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66561B-8590-4FC2-ACBE-72E43704D17D}" type="datetime1">
              <a:rPr lang="de-DE" smtClean="0"/>
              <a:t>23.06.2022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99F5AB-B897-4212-BB4B-4791E61E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E5E8D1-AA44-444B-B77B-9A384417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E43FF9-BC08-4508-B32D-B90C35D8F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30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0FBCD-67C3-4321-9090-30793ABA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C9B9A5-263A-455F-84A8-E4A190A76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9154AE-8C16-46E8-BF6A-894F74DCF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E71431-B142-4583-99FA-B113C1C0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B5FBBF-2F4C-4D60-902F-2249C8065703}" type="datetime1">
              <a:rPr lang="de-DE" smtClean="0"/>
              <a:t>23.06.2022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760D36-F2E1-4DEC-9BFC-C9FF3B4D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C7F7E2-5FB7-48B8-962E-858AC625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E43FF9-BC08-4508-B32D-B90C35D8F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56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EFB85-EBF5-4F7E-B7B4-B36C1ADEC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28290B-AF0A-4322-A7AF-7896EC1A8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D164C7-560E-494B-AD16-A328F37A3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7291C5-6B58-4AEC-9172-20BF23011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04C281-4BD7-4AFF-B347-0E4816C92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25261B-F143-4E24-A7BA-CEC54180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CD6FFF-D91A-4B6C-B8F5-4FD0BFF1964D}" type="datetime1">
              <a:rPr lang="de-DE" smtClean="0"/>
              <a:t>23.06.2022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DCAD63B-6394-439B-8003-9F55A321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CE53CCA-5692-4568-8867-811E6B94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E43FF9-BC08-4508-B32D-B90C35D8F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69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7D638-D6B5-4DFA-948E-4CF4E82B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2FE102-883C-4DC9-9976-D7E9E946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1FA6E1-38CB-44A0-A87E-FC26A77A6F9E}" type="datetime1">
              <a:rPr lang="de-DE" smtClean="0"/>
              <a:t>23.06.2022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14FCBE-A8E0-4CA8-82C9-7D5DE793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359F23-3844-4DEC-9AFE-09D33DB1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E43FF9-BC08-4508-B32D-B90C35D8F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3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D037F3-B333-490F-884D-F420D99C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A15676-1D12-415D-B183-E28478E127C3}" type="datetime1">
              <a:rPr lang="de-DE" smtClean="0"/>
              <a:t>23.06.2022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D85BD3-A805-4073-B4DB-F43C91C6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F268C5-1461-4B92-9378-DCFD123D2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E43FF9-BC08-4508-B32D-B90C35D8F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36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ext Box 11"/>
          <p:cNvSpPr txBox="1">
            <a:spLocks noChangeArrowheads="1"/>
          </p:cNvSpPr>
          <p:nvPr userDrawn="1"/>
        </p:nvSpPr>
        <p:spPr bwMode="auto">
          <a:xfrm>
            <a:off x="341714" y="6588000"/>
            <a:ext cx="15782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r>
              <a:rPr lang="de-DE" sz="800" dirty="0"/>
              <a:t>Torsten Munkelt und Paul Christ</a:t>
            </a:r>
          </a:p>
        </p:txBody>
      </p:sp>
      <p:sp>
        <p:nvSpPr>
          <p:cNvPr id="6168" name="Text Box 24"/>
          <p:cNvSpPr txBox="1">
            <a:spLocks noChangeArrowheads="1"/>
          </p:cNvSpPr>
          <p:nvPr userDrawn="1"/>
        </p:nvSpPr>
        <p:spPr bwMode="auto">
          <a:xfrm>
            <a:off x="2400000" y="6588000"/>
            <a:ext cx="2235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OPALADIN  Kickoff Cluster AK E-Learning</a:t>
            </a:r>
          </a:p>
        </p:txBody>
      </p:sp>
      <p:cxnSp>
        <p:nvCxnSpPr>
          <p:cNvPr id="29" name="Gerade Verbindung 28"/>
          <p:cNvCxnSpPr/>
          <p:nvPr userDrawn="1"/>
        </p:nvCxnSpPr>
        <p:spPr bwMode="auto">
          <a:xfrm>
            <a:off x="0" y="6576864"/>
            <a:ext cx="12192000" cy="16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 Verbindung 38"/>
          <p:cNvCxnSpPr/>
          <p:nvPr userDrawn="1"/>
        </p:nvCxnSpPr>
        <p:spPr bwMode="auto">
          <a:xfrm rot="5400000">
            <a:off x="8827559" y="6690174"/>
            <a:ext cx="228600" cy="2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 Verbindung 39"/>
          <p:cNvCxnSpPr/>
          <p:nvPr userDrawn="1"/>
        </p:nvCxnSpPr>
        <p:spPr bwMode="auto">
          <a:xfrm rot="5400000">
            <a:off x="2121959" y="6690174"/>
            <a:ext cx="228600" cy="2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2"/>
          <p:cNvCxnSpPr/>
          <p:nvPr userDrawn="1"/>
        </p:nvCxnSpPr>
        <p:spPr bwMode="auto">
          <a:xfrm rot="5400000">
            <a:off x="10554759" y="6690174"/>
            <a:ext cx="228600" cy="2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 Box 24"/>
          <p:cNvSpPr txBox="1">
            <a:spLocks noChangeArrowheads="1"/>
          </p:cNvSpPr>
          <p:nvPr userDrawn="1"/>
        </p:nvSpPr>
        <p:spPr bwMode="auto">
          <a:xfrm>
            <a:off x="10822888" y="6583510"/>
            <a:ext cx="15492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Freitag, 15. Januar 2022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-1320800" y="106680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800" dirty="0"/>
          </a:p>
        </p:txBody>
      </p:sp>
      <p:cxnSp>
        <p:nvCxnSpPr>
          <p:cNvPr id="17" name="Gerade Verbindung 16"/>
          <p:cNvCxnSpPr/>
          <p:nvPr userDrawn="1"/>
        </p:nvCxnSpPr>
        <p:spPr bwMode="auto">
          <a:xfrm>
            <a:off x="480000" y="676957"/>
            <a:ext cx="7920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 Box 24"/>
          <p:cNvSpPr txBox="1">
            <a:spLocks noChangeArrowheads="1"/>
          </p:cNvSpPr>
          <p:nvPr userDrawn="1"/>
        </p:nvSpPr>
        <p:spPr bwMode="auto">
          <a:xfrm>
            <a:off x="9120000" y="6588000"/>
            <a:ext cx="1344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Seite </a:t>
            </a:r>
            <a:fld id="{4C790DD4-CCC4-1747-B78A-F5A5F626767F}" type="slidenum">
              <a:rPr lang="de-DE" sz="800" smtClean="0"/>
              <a:pPr algn="l"/>
              <a:t>‹Nr.›</a:t>
            </a:fld>
            <a:endParaRPr lang="de-DE" sz="800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192970"/>
            <a:ext cx="2814571" cy="4839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369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6111FC7-9C70-45C2-AB9A-ABFC8D059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>
              <a:buNone/>
            </a:pPr>
            <a:endParaRPr lang="de-DE" sz="2800" dirty="0">
              <a:latin typeface="Calibri"/>
              <a:ea typeface="+mn-lt"/>
              <a:cs typeface="+mn-lt"/>
            </a:endParaRPr>
          </a:p>
          <a:p>
            <a:pPr marL="0" indent="0" algn="ctr">
              <a:buNone/>
            </a:pPr>
            <a:endParaRPr lang="de-DE" sz="2800" dirty="0">
              <a:latin typeface="Calibri"/>
              <a:ea typeface="+mn-lt"/>
              <a:cs typeface="+mn-lt"/>
            </a:endParaRPr>
          </a:p>
          <a:p>
            <a:pPr marL="0" indent="0" algn="ctr">
              <a:buNone/>
            </a:pPr>
            <a:endParaRPr lang="de-DE" sz="2800" dirty="0">
              <a:latin typeface="Calibri"/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de-DE" sz="2800" dirty="0">
                <a:latin typeface="Calibri"/>
                <a:ea typeface="+mn-lt"/>
                <a:cs typeface="+mn-lt"/>
              </a:rPr>
              <a:t>Generator für </a:t>
            </a:r>
            <a:r>
              <a:rPr lang="de-DE" sz="2800" b="1" dirty="0">
                <a:latin typeface="Calibri"/>
                <a:ea typeface="+mn-lt"/>
                <a:cs typeface="+mn-lt"/>
              </a:rPr>
              <a:t>A</a:t>
            </a:r>
            <a:r>
              <a:rPr lang="de-DE" sz="2800" dirty="0">
                <a:latin typeface="Calibri"/>
                <a:ea typeface="+mn-lt"/>
                <a:cs typeface="+mn-lt"/>
              </a:rPr>
              <a:t>ufgaben und </a:t>
            </a:r>
            <a:r>
              <a:rPr lang="de-DE" sz="2800" b="1" dirty="0">
                <a:latin typeface="Calibri"/>
                <a:ea typeface="+mn-lt"/>
                <a:cs typeface="+mn-lt"/>
              </a:rPr>
              <a:t>L</a:t>
            </a:r>
            <a:r>
              <a:rPr lang="de-DE" sz="2800" dirty="0">
                <a:latin typeface="Calibri"/>
                <a:ea typeface="+mn-lt"/>
                <a:cs typeface="+mn-lt"/>
              </a:rPr>
              <a:t>ösung(shilf)en </a:t>
            </a:r>
            <a:r>
              <a:rPr lang="de-DE" sz="2800" b="1" dirty="0">
                <a:latin typeface="Calibri"/>
                <a:ea typeface="+mn-lt"/>
                <a:cs typeface="+mn-lt"/>
              </a:rPr>
              <a:t>a</a:t>
            </a:r>
            <a:r>
              <a:rPr lang="de-DE" sz="2800" dirty="0">
                <a:latin typeface="Calibri"/>
                <a:ea typeface="+mn-lt"/>
                <a:cs typeface="+mn-lt"/>
              </a:rPr>
              <a:t>us </a:t>
            </a:r>
            <a:r>
              <a:rPr lang="de-DE" sz="2800" b="1" dirty="0">
                <a:latin typeface="Calibri"/>
                <a:ea typeface="+mn-lt"/>
                <a:cs typeface="+mn-lt"/>
              </a:rPr>
              <a:t>d</a:t>
            </a:r>
            <a:r>
              <a:rPr lang="de-DE" sz="2800" dirty="0">
                <a:latin typeface="Calibri"/>
                <a:ea typeface="+mn-lt"/>
                <a:cs typeface="+mn-lt"/>
              </a:rPr>
              <a:t>er </a:t>
            </a:r>
            <a:r>
              <a:rPr lang="de-DE" sz="2800" b="1" dirty="0">
                <a:latin typeface="Calibri"/>
                <a:ea typeface="+mn-lt"/>
                <a:cs typeface="+mn-lt"/>
              </a:rPr>
              <a:t>I</a:t>
            </a:r>
            <a:r>
              <a:rPr lang="de-DE" sz="2800" dirty="0">
                <a:latin typeface="Calibri"/>
                <a:ea typeface="+mn-lt"/>
                <a:cs typeface="+mn-lt"/>
              </a:rPr>
              <a:t>nformatik </a:t>
            </a:r>
            <a:br>
              <a:rPr lang="de-DE" sz="2800" dirty="0">
                <a:latin typeface="Calibri"/>
                <a:ea typeface="+mn-lt"/>
                <a:cs typeface="+mn-lt"/>
              </a:rPr>
            </a:br>
            <a:r>
              <a:rPr lang="de-DE" sz="2800" dirty="0">
                <a:latin typeface="Calibri"/>
                <a:ea typeface="+mn-lt"/>
                <a:cs typeface="+mn-lt"/>
              </a:rPr>
              <a:t>und angrenzenden Diszipline</a:t>
            </a:r>
            <a:r>
              <a:rPr lang="de-DE" sz="2800" b="1" dirty="0">
                <a:latin typeface="Calibri"/>
                <a:ea typeface="+mn-lt"/>
                <a:cs typeface="+mn-lt"/>
              </a:rPr>
              <a:t>n</a:t>
            </a:r>
            <a:r>
              <a:rPr lang="de-DE" sz="2800" dirty="0">
                <a:latin typeface="Calibri"/>
                <a:ea typeface="+mn-lt"/>
                <a:cs typeface="+mn-lt"/>
              </a:rPr>
              <a:t>“ </a:t>
            </a:r>
            <a:r>
              <a:rPr lang="de-DE" sz="2800" b="1" dirty="0" err="1">
                <a:latin typeface="Calibri"/>
                <a:ea typeface="+mn-lt"/>
                <a:cs typeface="+mn-lt"/>
              </a:rPr>
              <a:t>goes</a:t>
            </a:r>
            <a:r>
              <a:rPr lang="de-DE" sz="2800" b="1" dirty="0">
                <a:latin typeface="Calibri"/>
                <a:ea typeface="+mn-lt"/>
                <a:cs typeface="+mn-lt"/>
              </a:rPr>
              <a:t> OPAL</a:t>
            </a:r>
            <a:endParaRPr lang="de-DE" sz="2800" b="1" dirty="0">
              <a:latin typeface="Calibri"/>
              <a:cs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B56AB2-54E7-4B96-9928-9B31E6702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>
                <a:latin typeface="Calibri"/>
                <a:cs typeface="Arial"/>
              </a:rPr>
              <a:t> </a:t>
            </a:r>
            <a:endParaRPr lang="de-DE" sz="2400" dirty="0">
              <a:latin typeface="Arial"/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600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520DB6D-070E-4888-9516-5119B7912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Welche Ergebnisse können mit Blick auf die vorhandenen finanziellen Mittel erzielt werden?</a:t>
            </a:r>
          </a:p>
          <a:p>
            <a:pPr lvl="1"/>
            <a:r>
              <a:rPr lang="de-DE" dirty="0"/>
              <a:t>Das Framework ALADIN betreffend voraussichtlich alle</a:t>
            </a:r>
          </a:p>
          <a:p>
            <a:pPr lvl="1"/>
            <a:r>
              <a:rPr lang="de-DE" dirty="0"/>
              <a:t>Kopplung an externe System evtl. problematisch (OPAL, ONYX)</a:t>
            </a:r>
          </a:p>
          <a:p>
            <a:r>
              <a:rPr lang="de-DE" dirty="0"/>
              <a:t>Ergeben sich Veränderungen gegenüber der ursprünglichen Skizze?</a:t>
            </a:r>
          </a:p>
          <a:p>
            <a:pPr lvl="1"/>
            <a:r>
              <a:rPr lang="de-DE" dirty="0"/>
              <a:t>Nein.</a:t>
            </a:r>
          </a:p>
          <a:p>
            <a:r>
              <a:rPr lang="de-DE" dirty="0"/>
              <a:t>Welche Konsequenzen ergeben sich für einzelne Arbeitspakete?</a:t>
            </a:r>
          </a:p>
          <a:p>
            <a:pPr lvl="1"/>
            <a:r>
              <a:rPr lang="de-DE" dirty="0"/>
              <a:t>Da an Softwareentwicklungsprozess gekettet, ergeben sich keine Änderungen.</a:t>
            </a:r>
          </a:p>
          <a:p>
            <a:r>
              <a:rPr lang="de-DE" dirty="0"/>
              <a:t>Welche (potenziellen) Probleme und Risiken sind gegenwärtig absehbar?</a:t>
            </a:r>
          </a:p>
          <a:p>
            <a:pPr lvl="1"/>
            <a:r>
              <a:rPr lang="de-DE" dirty="0" err="1"/>
              <a:t>s.O.</a:t>
            </a:r>
            <a:endParaRPr lang="de-DE" dirty="0"/>
          </a:p>
          <a:p>
            <a:r>
              <a:rPr lang="de-DE" dirty="0"/>
              <a:t>Haben Sie ggf. bereits Kontakt mit externen Partner aufgenommen?</a:t>
            </a:r>
          </a:p>
          <a:p>
            <a:pPr lvl="1"/>
            <a:r>
              <a:rPr lang="de-DE" dirty="0"/>
              <a:t>Ja, folgende: </a:t>
            </a:r>
          </a:p>
          <a:p>
            <a:pPr lvl="2"/>
            <a:r>
              <a:rPr lang="de-DE" dirty="0"/>
              <a:t>Veröffentlichung zu ALADIN mit Herrn Laue</a:t>
            </a:r>
          </a:p>
          <a:p>
            <a:pPr lvl="2"/>
            <a:r>
              <a:rPr lang="de-DE" dirty="0"/>
              <a:t>Kommunikation bezüglich verfügbarer Schnittstellen mit der BPS GmbH</a:t>
            </a:r>
          </a:p>
          <a:p>
            <a:pPr lvl="2"/>
            <a:endParaRPr lang="de-DE" dirty="0"/>
          </a:p>
          <a:p>
            <a:r>
              <a:rPr lang="de-DE" dirty="0"/>
              <a:t>Text aus Email kopieren (Stichpunkte)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240776F-1B10-49E1-9192-5D45C928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beantwortende Fragen</a:t>
            </a:r>
          </a:p>
        </p:txBody>
      </p:sp>
    </p:spTree>
    <p:extLst>
      <p:ext uri="{BB962C8B-B14F-4D97-AF65-F5344CB8AC3E}">
        <p14:creationId xmlns:p14="http://schemas.microsoft.com/office/powerpoint/2010/main" val="427146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733F0E2-6E83-41E1-942D-398BFBB1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Übersicht Onyx/QTI/ALADIN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B2E0F70-2966-4F96-82F8-865F1896A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052736"/>
            <a:ext cx="10992608" cy="5112568"/>
          </a:xfrm>
        </p:spPr>
        <p:txBody>
          <a:bodyPr/>
          <a:lstStyle/>
          <a:p>
            <a:r>
              <a:rPr lang="de-DE" dirty="0"/>
              <a:t>Was ist QTI?</a:t>
            </a:r>
            <a:br>
              <a:rPr lang="de-DE" dirty="0"/>
            </a:br>
            <a:r>
              <a:rPr lang="de-DE" sz="1800" i="1" dirty="0"/>
              <a:t>„</a:t>
            </a:r>
            <a:r>
              <a:rPr lang="en-US" sz="1600" i="1" dirty="0"/>
              <a:t>QTI is primarily a transfer protocol, created to move assessment content from one place to another. The assessment content is put together in a Content Package, which includes a manifest that lists </a:t>
            </a:r>
            <a:r>
              <a:rPr lang="en-US" sz="1600" b="1" i="1" dirty="0"/>
              <a:t>all</a:t>
            </a:r>
            <a:r>
              <a:rPr lang="en-US" sz="1600" i="1" dirty="0"/>
              <a:t> the resources inside a package. […] A package can include all the parts of a whole test, multiple tests, or any of the pieces of assessment content.</a:t>
            </a:r>
            <a:r>
              <a:rPr lang="de-DE" sz="1800" i="1" dirty="0"/>
              <a:t>“</a:t>
            </a:r>
          </a:p>
          <a:p>
            <a:endParaRPr lang="de-DE" i="1" dirty="0"/>
          </a:p>
          <a:p>
            <a:r>
              <a:rPr lang="de-DE" dirty="0"/>
              <a:t>Was ist Onyx?</a:t>
            </a:r>
          </a:p>
          <a:p>
            <a:pPr lvl="1"/>
            <a:r>
              <a:rPr lang="de-DE" sz="1600" dirty="0"/>
              <a:t>QTI-konforme Assessment-Suite</a:t>
            </a:r>
          </a:p>
          <a:p>
            <a:pPr lvl="2"/>
            <a:r>
              <a:rPr lang="de-DE" sz="1400" dirty="0"/>
              <a:t>Authoring (Komposition von QTI-Elementen)</a:t>
            </a:r>
          </a:p>
          <a:p>
            <a:pPr lvl="2"/>
            <a:r>
              <a:rPr lang="de-DE" sz="1400" dirty="0" err="1"/>
              <a:t>Delivery</a:t>
            </a:r>
            <a:r>
              <a:rPr lang="de-DE" sz="1400" dirty="0"/>
              <a:t>    (Engine zur Darstellung/Ausführung)</a:t>
            </a:r>
          </a:p>
          <a:p>
            <a:pPr lvl="2"/>
            <a:r>
              <a:rPr lang="de-DE" sz="1400" dirty="0"/>
              <a:t>Reporting (Auswertung von Assessments)</a:t>
            </a:r>
          </a:p>
          <a:p>
            <a:pPr lvl="2"/>
            <a:endParaRPr lang="de-DE" sz="1400" dirty="0"/>
          </a:p>
          <a:p>
            <a:r>
              <a:rPr lang="de-DE" sz="1800" dirty="0"/>
              <a:t>Was ist ALADIN?</a:t>
            </a:r>
          </a:p>
          <a:p>
            <a:pPr lvl="1"/>
            <a:r>
              <a:rPr lang="de-DE" sz="1600" dirty="0"/>
              <a:t>Konfigurierbarer Generator für Aufgabenressourcen</a:t>
            </a:r>
          </a:p>
          <a:p>
            <a:pPr lvl="2"/>
            <a:r>
              <a:rPr lang="de-DE" sz="1400" dirty="0"/>
              <a:t>Aufgabeninstanzen</a:t>
            </a:r>
          </a:p>
          <a:p>
            <a:pPr lvl="2"/>
            <a:r>
              <a:rPr lang="de-DE" sz="1400" dirty="0"/>
              <a:t>Lösungen</a:t>
            </a:r>
          </a:p>
          <a:p>
            <a:pPr lvl="1"/>
            <a:r>
              <a:rPr lang="de-DE" sz="1600" dirty="0"/>
              <a:t>Engine zur Bearbeitung/Aufzeichnung/Wiedergabe der Aufgaben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4D390B-ECCC-4D29-BCC2-CD071AEED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304" y="2864990"/>
            <a:ext cx="5782482" cy="264832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9F65911-1DC4-4BA4-943D-C6BE6FE525C9}"/>
              </a:ext>
            </a:extLst>
          </p:cNvPr>
          <p:cNvSpPr txBox="1"/>
          <p:nvPr/>
        </p:nvSpPr>
        <p:spPr>
          <a:xfrm>
            <a:off x="7367061" y="2420888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Was ist ein Assessment ?</a:t>
            </a:r>
          </a:p>
        </p:txBody>
      </p:sp>
    </p:spTree>
    <p:extLst>
      <p:ext uri="{BB962C8B-B14F-4D97-AF65-F5344CB8AC3E}">
        <p14:creationId xmlns:p14="http://schemas.microsoft.com/office/powerpoint/2010/main" val="280919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733F0E2-6E83-41E1-942D-398BFBB1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Serialisierung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9429D66-6C5A-4F61-9F51-993BDA474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3573016"/>
            <a:ext cx="2810463" cy="2643592"/>
          </a:xfrm>
          <a:prstGeom prst="rect">
            <a:avLst/>
          </a:prstGeom>
          <a:solidFill>
            <a:srgbClr val="CC89FF"/>
          </a:solidFill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E63379B-D3DC-4BAD-9A5C-8C01206B1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672" y="1250718"/>
            <a:ext cx="6702405" cy="435656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89B145C-982B-49DD-B7EB-938F569B4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456" y="915664"/>
            <a:ext cx="3191044" cy="238235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9EE5974-E3F5-47B8-A4F1-A8CC03683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9557" y="5031218"/>
            <a:ext cx="4680520" cy="34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1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733F0E2-6E83-41E1-942D-398BFBB1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Mögliche Kopplung/Integration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C579DB4-C011-4E79-B48C-FCC99758C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980728"/>
            <a:ext cx="3024336" cy="2844766"/>
          </a:xfrm>
          <a:prstGeom prst="rect">
            <a:avLst/>
          </a:prstGeom>
          <a:solidFill>
            <a:srgbClr val="CC89FF"/>
          </a:solidFill>
        </p:spPr>
      </p:pic>
      <p:graphicFrame>
        <p:nvGraphicFramePr>
          <p:cNvPr id="14" name="Inhaltsplatzhalter 13">
            <a:extLst>
              <a:ext uri="{FF2B5EF4-FFF2-40B4-BE49-F238E27FC236}">
                <a16:creationId xmlns:a16="http://schemas.microsoft.com/office/drawing/2014/main" id="{9AD9C82D-9B0F-4AF4-B06F-12C2D0ABF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449207"/>
              </p:ext>
            </p:extLst>
          </p:nvPr>
        </p:nvGraphicFramePr>
        <p:xfrm>
          <a:off x="4223792" y="1821103"/>
          <a:ext cx="727280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5152">
                  <a:extLst>
                    <a:ext uri="{9D8B030D-6E8A-4147-A177-3AD203B41FA5}">
                      <a16:colId xmlns:a16="http://schemas.microsoft.com/office/drawing/2014/main" val="2694424818"/>
                    </a:ext>
                  </a:extLst>
                </a:gridCol>
                <a:gridCol w="4347656">
                  <a:extLst>
                    <a:ext uri="{9D8B030D-6E8A-4147-A177-3AD203B41FA5}">
                      <a16:colId xmlns:a16="http://schemas.microsoft.com/office/drawing/2014/main" val="925732518"/>
                    </a:ext>
                  </a:extLst>
                </a:gridCol>
              </a:tblGrid>
              <a:tr h="319374">
                <a:tc>
                  <a:txBody>
                    <a:bodyPr/>
                    <a:lstStyle/>
                    <a:p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Answer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9C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Durch ALADIN generierte Lösung</a:t>
                      </a:r>
                    </a:p>
                  </a:txBody>
                  <a:tcPr>
                    <a:solidFill>
                      <a:srgbClr val="B9C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925922"/>
                  </a:ext>
                </a:extLst>
              </a:tr>
              <a:tr h="319374">
                <a:tc>
                  <a:txBody>
                    <a:bodyPr/>
                    <a:lstStyle/>
                    <a:p>
                      <a:r>
                        <a:rPr lang="de-DE" dirty="0"/>
                        <a:t>Stimulus</a:t>
                      </a:r>
                    </a:p>
                  </a:txBody>
                  <a:tcPr>
                    <a:solidFill>
                      <a:srgbClr val="FF9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Durch ALADIN generierter Graph</a:t>
                      </a:r>
                    </a:p>
                  </a:txBody>
                  <a:tcPr>
                    <a:solidFill>
                      <a:srgbClr val="FF9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046716"/>
                  </a:ext>
                </a:extLst>
              </a:tr>
              <a:tr h="319374">
                <a:tc>
                  <a:txBody>
                    <a:bodyPr/>
                    <a:lstStyle/>
                    <a:p>
                      <a:r>
                        <a:rPr lang="de-DE" dirty="0"/>
                        <a:t>Prompt</a:t>
                      </a:r>
                    </a:p>
                  </a:txBody>
                  <a:tcPr>
                    <a:solidFill>
                      <a:srgbClr val="FF9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Durch ALADIN generierte Aufgabenbeschreibung</a:t>
                      </a:r>
                    </a:p>
                  </a:txBody>
                  <a:tcPr>
                    <a:solidFill>
                      <a:srgbClr val="FF9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749530"/>
                  </a:ext>
                </a:extLst>
              </a:tr>
              <a:tr h="319374">
                <a:tc>
                  <a:txBody>
                    <a:bodyPr/>
                    <a:lstStyle/>
                    <a:p>
                      <a:r>
                        <a:rPr lang="de-DE" dirty="0"/>
                        <a:t>Interaction</a:t>
                      </a:r>
                    </a:p>
                  </a:txBody>
                  <a:tcPr>
                    <a:solidFill>
                      <a:srgbClr val="FF9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ALADIN UI-Element</a:t>
                      </a:r>
                    </a:p>
                  </a:txBody>
                  <a:tcPr>
                    <a:solidFill>
                      <a:srgbClr val="FF9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173793"/>
                  </a:ext>
                </a:extLst>
              </a:tr>
              <a:tr h="319374">
                <a:tc>
                  <a:txBody>
                    <a:bodyPr/>
                    <a:lstStyle/>
                    <a:p>
                      <a:r>
                        <a:rPr lang="de-DE" dirty="0"/>
                        <a:t>Response Processing</a:t>
                      </a:r>
                    </a:p>
                  </a:txBody>
                  <a:tcPr>
                    <a:solidFill>
                      <a:srgbClr val="CC8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Methode zur Ergebnisprüfung</a:t>
                      </a:r>
                    </a:p>
                  </a:txBody>
                  <a:tcPr>
                    <a:solidFill>
                      <a:srgbClr val="CC8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841123"/>
                  </a:ext>
                </a:extLst>
              </a:tr>
            </a:tbl>
          </a:graphicData>
        </a:graphic>
      </p:graphicFrame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32ED5FA-23EE-46DD-96AA-4785136F192F}"/>
              </a:ext>
            </a:extLst>
          </p:cNvPr>
          <p:cNvCxnSpPr>
            <a:cxnSpLocks/>
          </p:cNvCxnSpPr>
          <p:nvPr/>
        </p:nvCxnSpPr>
        <p:spPr bwMode="auto">
          <a:xfrm>
            <a:off x="3431704" y="1772816"/>
            <a:ext cx="720080" cy="2623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CDEEA18-F70C-4158-BA40-7A10642FD156}"/>
              </a:ext>
            </a:extLst>
          </p:cNvPr>
          <p:cNvCxnSpPr>
            <a:cxnSpLocks/>
            <a:endCxn id="34" idx="1"/>
          </p:cNvCxnSpPr>
          <p:nvPr/>
        </p:nvCxnSpPr>
        <p:spPr bwMode="auto">
          <a:xfrm flipV="1">
            <a:off x="3431704" y="2739222"/>
            <a:ext cx="536258" cy="1161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4865C4B-C807-439F-BF96-D8E17716FDE0}"/>
              </a:ext>
            </a:extLst>
          </p:cNvPr>
          <p:cNvCxnSpPr>
            <a:cxnSpLocks/>
          </p:cNvCxnSpPr>
          <p:nvPr/>
        </p:nvCxnSpPr>
        <p:spPr bwMode="auto">
          <a:xfrm>
            <a:off x="3467708" y="3501008"/>
            <a:ext cx="68407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Geschweifte Klammer links 33">
            <a:extLst>
              <a:ext uri="{FF2B5EF4-FFF2-40B4-BE49-F238E27FC236}">
                <a16:creationId xmlns:a16="http://schemas.microsoft.com/office/drawing/2014/main" id="{C6742BCA-3333-4227-8FFE-2BABF984739B}"/>
              </a:ext>
            </a:extLst>
          </p:cNvPr>
          <p:cNvSpPr/>
          <p:nvPr/>
        </p:nvSpPr>
        <p:spPr bwMode="auto">
          <a:xfrm>
            <a:off x="3967962" y="2236961"/>
            <a:ext cx="255830" cy="1004521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Inhaltsplatzhalter 4">
            <a:extLst>
              <a:ext uri="{FF2B5EF4-FFF2-40B4-BE49-F238E27FC236}">
                <a16:creationId xmlns:a16="http://schemas.microsoft.com/office/drawing/2014/main" id="{C35F8486-B99D-4979-905F-67BE5DED4AD9}"/>
              </a:ext>
            </a:extLst>
          </p:cNvPr>
          <p:cNvSpPr txBox="1">
            <a:spLocks/>
          </p:cNvSpPr>
          <p:nvPr/>
        </p:nvSpPr>
        <p:spPr>
          <a:xfrm>
            <a:off x="407368" y="4365463"/>
            <a:ext cx="11089232" cy="19671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ヒラギノ角ゴ Pro W3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de-DE" kern="0" dirty="0"/>
              <a:t>Umbau von ALADIN zur Generierung von QTI-konformen Assessment-Strukturen und Kopplung an Assessment-Struktur-Datenbanken von Onyx </a:t>
            </a:r>
          </a:p>
          <a:p>
            <a:pPr marL="457200" indent="-457200">
              <a:buFont typeface="+mj-lt"/>
              <a:buAutoNum type="arabicPeriod"/>
            </a:pPr>
            <a:endParaRPr lang="de-DE" kern="0" dirty="0"/>
          </a:p>
          <a:p>
            <a:pPr marL="457200" indent="-457200">
              <a:buFont typeface="+mj-lt"/>
              <a:buAutoNum type="arabicPeriod"/>
            </a:pPr>
            <a:r>
              <a:rPr lang="de-DE" kern="0" dirty="0"/>
              <a:t>Integration von ALADIN in Onyx mittels Erweiterung um </a:t>
            </a:r>
            <a:r>
              <a:rPr lang="de-DE" sz="1800" kern="0" dirty="0"/>
              <a:t>Ressourcengeneratoren und Response-Processing-Methoden</a:t>
            </a:r>
          </a:p>
        </p:txBody>
      </p:sp>
    </p:spTree>
    <p:extLst>
      <p:ext uri="{BB962C8B-B14F-4D97-AF65-F5344CB8AC3E}">
        <p14:creationId xmlns:p14="http://schemas.microsoft.com/office/powerpoint/2010/main" val="171616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733F0E2-6E83-41E1-942D-398BFBB1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Limitationen von Onyx/ALADIN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B2E0F70-2966-4F96-82F8-865F1896A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052736"/>
            <a:ext cx="10776584" cy="4968552"/>
          </a:xfrm>
        </p:spPr>
        <p:txBody>
          <a:bodyPr/>
          <a:lstStyle/>
          <a:p>
            <a:r>
              <a:rPr lang="de-DE" dirty="0"/>
              <a:t>Limitation von Onyx:</a:t>
            </a:r>
          </a:p>
          <a:p>
            <a:pPr lvl="1"/>
            <a:r>
              <a:rPr lang="de-DE" dirty="0"/>
              <a:t>Anlegen einer Instanz eines Aufgabentyps erfordert manuelle Arbeit</a:t>
            </a:r>
          </a:p>
          <a:p>
            <a:pPr lvl="2"/>
            <a:r>
              <a:rPr lang="de-DE" dirty="0"/>
              <a:t>Ausnahme: simple Variablen (String, Numerisch, Bild) welche zufällig aus endlicher deklarierten Menge wählen</a:t>
            </a:r>
          </a:p>
          <a:p>
            <a:pPr lvl="1"/>
            <a:r>
              <a:rPr lang="de-DE" dirty="0"/>
              <a:t>Proprietäre Anwendung</a:t>
            </a:r>
          </a:p>
          <a:p>
            <a:pPr lvl="2"/>
            <a:r>
              <a:rPr lang="de-DE" dirty="0"/>
              <a:t>Implementation neuer Interaktionen erfolgt durch BPS</a:t>
            </a:r>
          </a:p>
          <a:p>
            <a:pPr lvl="2"/>
            <a:r>
              <a:rPr lang="de-DE" dirty="0"/>
              <a:t>Item-Bank nicht für alle zugänglich</a:t>
            </a:r>
          </a:p>
          <a:p>
            <a:pPr lvl="2"/>
            <a:r>
              <a:rPr lang="de-DE" dirty="0"/>
              <a:t>Erschwert Erweiterbarkeit/Innovation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r>
              <a:rPr lang="de-DE" dirty="0"/>
              <a:t>Limitation von ALADIN:</a:t>
            </a:r>
          </a:p>
          <a:p>
            <a:pPr lvl="1"/>
            <a:r>
              <a:rPr lang="de-DE" dirty="0"/>
              <a:t>Keine Portabilität von Aufgaben möglich</a:t>
            </a:r>
          </a:p>
          <a:p>
            <a:pPr lvl="1"/>
            <a:r>
              <a:rPr lang="de-DE" dirty="0"/>
              <a:t>Geringe Nutzerbasis/Bekanntheitsgrad</a:t>
            </a:r>
          </a:p>
          <a:p>
            <a:pPr lvl="1"/>
            <a:r>
              <a:rPr lang="de-DE" dirty="0"/>
              <a:t>Mitarbeit von Dritten erschwert durch eigene Formate (nicht standardkonform)</a:t>
            </a:r>
          </a:p>
        </p:txBody>
      </p:sp>
    </p:spTree>
    <p:extLst>
      <p:ext uri="{BB962C8B-B14F-4D97-AF65-F5344CB8AC3E}">
        <p14:creationId xmlns:p14="http://schemas.microsoft.com/office/powerpoint/2010/main" val="153648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7DDA01A-C72E-4B6F-8B8D-5D35B01DB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457" y="848866"/>
            <a:ext cx="9721080" cy="5677745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44C178D-1ABC-4914-830A-D468BAE2E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16632"/>
            <a:ext cx="7872875" cy="533400"/>
          </a:xfrm>
        </p:spPr>
        <p:txBody>
          <a:bodyPr/>
          <a:lstStyle/>
          <a:p>
            <a:r>
              <a:rPr lang="de-DE" dirty="0"/>
              <a:t>Pipeline zur Erzeugung semantisch plausibler Aufgaben </a:t>
            </a:r>
            <a:br>
              <a:rPr lang="de-DE" dirty="0"/>
            </a:br>
            <a:r>
              <a:rPr lang="de-DE" dirty="0"/>
              <a:t>am Beispiel von SQL-Abfragen </a:t>
            </a:r>
          </a:p>
        </p:txBody>
      </p:sp>
    </p:spTree>
    <p:extLst>
      <p:ext uri="{BB962C8B-B14F-4D97-AF65-F5344CB8AC3E}">
        <p14:creationId xmlns:p14="http://schemas.microsoft.com/office/powerpoint/2010/main" val="418696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D5D6A5-B792-48C1-8136-6DBC113BC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Vielen Dank für die Aufmerksamkeit!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51F0EB4-A2BF-4204-AD63-60EF19F0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Fragen &amp; Diskussion</a:t>
            </a:r>
          </a:p>
        </p:txBody>
      </p:sp>
    </p:spTree>
    <p:extLst>
      <p:ext uri="{BB962C8B-B14F-4D97-AF65-F5344CB8AC3E}">
        <p14:creationId xmlns:p14="http://schemas.microsoft.com/office/powerpoint/2010/main" val="3365206507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Vorlage">
  <a:themeElements>
    <a:clrScheme name="Benutzerdefiniert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99B1C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Powerpoin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625FA15-0317-4D8B-843F-83A7F4B53AF5}">
  <we:reference id="wa104038830" version="1.0.0.3" store="de-DE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424</Words>
  <Application>Microsoft Office PowerPoint</Application>
  <PresentationFormat>Breitbild</PresentationFormat>
  <Paragraphs>75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ヒラギノ角ゴ Pro W3</vt:lpstr>
      <vt:lpstr>Powerpoint_Vorlage</vt:lpstr>
      <vt:lpstr>Benutzerdefiniertes Design</vt:lpstr>
      <vt:lpstr> </vt:lpstr>
      <vt:lpstr>Zu beantwortende Fragen</vt:lpstr>
      <vt:lpstr>1. Übersicht Onyx/QTI/ALADIN</vt:lpstr>
      <vt:lpstr>2. Serialisierung</vt:lpstr>
      <vt:lpstr>4. Mögliche Kopplung/Integration</vt:lpstr>
      <vt:lpstr>3. Limitationen von Onyx/ALADIN</vt:lpstr>
      <vt:lpstr>Pipeline zur Erzeugung semantisch plausibler Aufgaben  am Beispiel von SQL-Abfragen </vt:lpstr>
      <vt:lpstr>4. Fragen &amp; Diskussion</vt:lpstr>
    </vt:vector>
  </TitlesOfParts>
  <Company>HTW Dresden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Folienüberschrift 1</dc:title>
  <dc:subject>testthema</dc:subject>
  <dc:creator>niehues</dc:creator>
  <cp:lastModifiedBy>Paul Christ</cp:lastModifiedBy>
  <cp:revision>642</cp:revision>
  <cp:lastPrinted>2011-09-28T10:49:02Z</cp:lastPrinted>
  <dcterms:created xsi:type="dcterms:W3CDTF">2011-12-19T14:51:39Z</dcterms:created>
  <dcterms:modified xsi:type="dcterms:W3CDTF">2022-06-24T10:21:40Z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earbeiter">
    <vt:lpwstr>H. Mustermann</vt:lpwstr>
  </property>
</Properties>
</file>