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61" r:id="rId2"/>
    <p:sldId id="26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14" y="102"/>
      </p:cViewPr>
      <p:guideLst>
        <p:guide orient="horz" pos="5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C43CF-120A-484B-B881-0ADA2055594B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6C57-0503-46DB-90D4-00DF5545EC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97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 Erfüllungsgrad | Entwicklungsstadium</a:t>
            </a:r>
          </a:p>
          <a:p>
            <a:endParaRPr lang="de-DE" dirty="0"/>
          </a:p>
          <a:p>
            <a:r>
              <a:rPr lang="de-DE" dirty="0"/>
              <a:t>**Im Sinne von, es existiert eine wohldefinierte Schnittstelle über die beliebige Validierungsanwendungen angebunden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17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Hauptüberschrift Arial 32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Arial 18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977" y="267568"/>
            <a:ext cx="3140311" cy="540000"/>
          </a:xfrm>
          <a:prstGeom prst="rect">
            <a:avLst/>
          </a:prstGeom>
        </p:spPr>
      </p:pic>
      <p:grpSp>
        <p:nvGrpSpPr>
          <p:cNvPr id="2" name="Gruppieren 1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</p:grpSpPr>
        <p:sp>
          <p:nvSpPr>
            <p:cNvPr id="24" name="Freihandform 23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" name="Parallelogramm 15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7686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434" y="1757293"/>
            <a:ext cx="10515600" cy="34699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Parallelogramm 7"/>
          <p:cNvSpPr/>
          <p:nvPr userDrawn="1"/>
        </p:nvSpPr>
        <p:spPr>
          <a:xfrm>
            <a:off x="527434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5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0731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98" y="1727254"/>
            <a:ext cx="3588809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18897" y="3107038"/>
            <a:ext cx="3588810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18896" y="4486822"/>
            <a:ext cx="3588811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466783" y="1727254"/>
            <a:ext cx="7151618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46686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6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501040" y="1672772"/>
            <a:ext cx="5117352" cy="40082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518889" y="1672772"/>
            <a:ext cx="512341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9406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lientitel und 2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89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6272394" y="1672772"/>
            <a:ext cx="534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518891" y="1672772"/>
            <a:ext cx="5344489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06284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olientitel und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half" idx="12"/>
          </p:nvPr>
        </p:nvSpPr>
        <p:spPr>
          <a:xfrm>
            <a:off x="4340641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162394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518889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64410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olien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88" y="1727254"/>
            <a:ext cx="11099502" cy="4080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sz="1400" baseline="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32054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Hauptüberschrift Arial 32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Arial 18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375" y="411294"/>
            <a:ext cx="2304488" cy="39627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353" y="304759"/>
            <a:ext cx="1995901" cy="609343"/>
          </a:xfrm>
          <a:prstGeom prst="rect">
            <a:avLst/>
          </a:prstGeom>
        </p:spPr>
      </p:pic>
      <p:grpSp>
        <p:nvGrpSpPr>
          <p:cNvPr id="25" name="Gruppieren 24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</p:grpSpPr>
        <p:sp>
          <p:nvSpPr>
            <p:cNvPr id="26" name="Freihandform 25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" name="Parallelogramm 26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 27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179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92359" y="971879"/>
            <a:ext cx="10212245" cy="6263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 </a:t>
            </a:r>
            <a:br>
              <a:rPr lang="de-DE" dirty="0"/>
            </a:br>
            <a:r>
              <a:rPr lang="de-DE" dirty="0"/>
              <a:t>in zwei Zeilen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60" y="6308104"/>
            <a:ext cx="960524" cy="36933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D1E6DF5-E44A-4FDF-93FB-55FE4FA19239}"/>
              </a:ext>
            </a:extLst>
          </p:cNvPr>
          <p:cNvSpPr txBox="1"/>
          <p:nvPr userDrawn="1"/>
        </p:nvSpPr>
        <p:spPr>
          <a:xfrm>
            <a:off x="2538101" y="6285019"/>
            <a:ext cx="61367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/>
              <a:t>OPALADIN</a:t>
            </a:r>
          </a:p>
          <a:p>
            <a:r>
              <a:rPr lang="de-DE" sz="900" dirty="0"/>
              <a:t>Fakultät Informatik/Mathematik</a:t>
            </a:r>
          </a:p>
          <a:p>
            <a:r>
              <a:rPr lang="de-DE" sz="900" dirty="0"/>
              <a:t>Torsten Munkelt und Paul Christ / Tagung der </a:t>
            </a:r>
            <a:r>
              <a:rPr lang="de-DE" sz="900" dirty="0" err="1"/>
              <a:t>Verbundskoordination</a:t>
            </a:r>
            <a:r>
              <a:rPr lang="de-DE" sz="900" dirty="0"/>
              <a:t> AK-E-</a:t>
            </a:r>
            <a:r>
              <a:rPr lang="de-DE" sz="900" dirty="0" err="1"/>
              <a:t>learning</a:t>
            </a:r>
            <a:r>
              <a:rPr lang="de-DE" sz="900" dirty="0"/>
              <a:t> // Jan. 2023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DB90F5-3E2F-4064-A655-0FC50DC9549E}"/>
              </a:ext>
            </a:extLst>
          </p:cNvPr>
          <p:cNvSpPr txBox="1"/>
          <p:nvPr userDrawn="1"/>
        </p:nvSpPr>
        <p:spPr>
          <a:xfrm>
            <a:off x="9460090" y="6377352"/>
            <a:ext cx="731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Folie </a:t>
            </a:r>
            <a:fld id="{77ACFEDA-907D-47BE-ABA4-E9A641CC65C2}" type="slidenum">
              <a:rPr lang="de-DE" sz="900" smtClean="0"/>
              <a:t>‹Nr.›</a:t>
            </a:fld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00263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5" r:id="rId8"/>
    <p:sldLayoutId id="214748365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A558F19-D53D-2EED-CAAC-BED841C24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9" y="1515245"/>
            <a:ext cx="10515600" cy="4284920"/>
          </a:xfrm>
        </p:spPr>
        <p:txBody>
          <a:bodyPr/>
          <a:lstStyle/>
          <a:p>
            <a:r>
              <a:rPr lang="de-DE" b="1" dirty="0"/>
              <a:t>Projektstart: </a:t>
            </a:r>
          </a:p>
          <a:p>
            <a:pPr lvl="1"/>
            <a:r>
              <a:rPr lang="de-DE" dirty="0"/>
              <a:t>Offizieller Start am </a:t>
            </a:r>
            <a:r>
              <a:rPr lang="de-DE" b="1" dirty="0"/>
              <a:t>01.01.2023</a:t>
            </a:r>
          </a:p>
          <a:p>
            <a:pPr lvl="1"/>
            <a:r>
              <a:rPr lang="de-DE" i="1" dirty="0"/>
              <a:t>Begründung: </a:t>
            </a:r>
          </a:p>
          <a:p>
            <a:pPr lvl="2"/>
            <a:r>
              <a:rPr lang="de-DE" dirty="0"/>
              <a:t>Projektmitarbeiter ist bis zum genannten Zeitpunkt in anderen Vorhaben gebunden </a:t>
            </a:r>
            <a:br>
              <a:rPr lang="de-DE" dirty="0"/>
            </a:br>
            <a:r>
              <a:rPr lang="de-DE" dirty="0"/>
              <a:t>(ALADIN II, Masterstudium, Nebentätigkeit)</a:t>
            </a:r>
          </a:p>
          <a:p>
            <a:r>
              <a:rPr lang="de-DE" b="1" dirty="0"/>
              <a:t>Zwischenergebnisse:</a:t>
            </a:r>
          </a:p>
          <a:p>
            <a:pPr lvl="1"/>
            <a:r>
              <a:rPr lang="de-DE" dirty="0"/>
              <a:t>Aufgrund der Einbeziehung studentischer Ressourcen (Abschlussarbeit, Projektseminare, etc.) konnten dennoch bereits (größtenteils konzeptionelle) Vorarbeiten umgesetzt werden</a:t>
            </a:r>
          </a:p>
          <a:p>
            <a:r>
              <a:rPr lang="de-DE" b="1" dirty="0"/>
              <a:t>Ausblick:</a:t>
            </a:r>
          </a:p>
          <a:p>
            <a:pPr lvl="1"/>
            <a:r>
              <a:rPr lang="de-DE" dirty="0"/>
              <a:t>Komprimierung der Bearbeitungszeit auf eine einjährige Vollzeitstelle</a:t>
            </a:r>
          </a:p>
          <a:p>
            <a:pPr lvl="1"/>
            <a:r>
              <a:rPr lang="de-DE" dirty="0"/>
              <a:t>Auslagern konzeptioneller Arbeiten in studentische Projekte ermöglicht unmittelbare Umsetzung einiger Teilziele</a:t>
            </a:r>
          </a:p>
          <a:p>
            <a:r>
              <a:rPr lang="de-DE" b="1" dirty="0"/>
              <a:t>Mittelverwendung:</a:t>
            </a:r>
          </a:p>
          <a:p>
            <a:pPr lvl="1"/>
            <a:r>
              <a:rPr lang="de-DE" dirty="0"/>
              <a:t>Aufgrund der Personalsituation wurden alle Mittel auf das Jahr 2023 umgewidmet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9D15B76-C53F-3974-EC9F-5A220AAB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Projektüberblick und bisheriger Projektverlauf</a:t>
            </a:r>
          </a:p>
        </p:txBody>
      </p:sp>
    </p:spTree>
    <p:extLst>
      <p:ext uri="{BB962C8B-B14F-4D97-AF65-F5344CB8AC3E}">
        <p14:creationId xmlns:p14="http://schemas.microsoft.com/office/powerpoint/2010/main" val="427947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7B6AD6B6-6D24-865D-33E8-5516EA948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340635"/>
              </p:ext>
            </p:extLst>
          </p:nvPr>
        </p:nvGraphicFramePr>
        <p:xfrm>
          <a:off x="851050" y="1039288"/>
          <a:ext cx="10489899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6044">
                  <a:extLst>
                    <a:ext uri="{9D8B030D-6E8A-4147-A177-3AD203B41FA5}">
                      <a16:colId xmlns:a16="http://schemas.microsoft.com/office/drawing/2014/main" val="3181233308"/>
                    </a:ext>
                  </a:extLst>
                </a:gridCol>
                <a:gridCol w="1283855">
                  <a:extLst>
                    <a:ext uri="{9D8B030D-6E8A-4147-A177-3AD203B41FA5}">
                      <a16:colId xmlns:a16="http://schemas.microsoft.com/office/drawing/2014/main" val="261040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Kernfunktionalität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Erfüllungsgrad*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990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600" dirty="0"/>
                        <a:t>Integration von ALADIN in OPAL mittels der LTI-Schnittstelle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166830"/>
                  </a:ext>
                </a:extLst>
              </a:tr>
              <a:tr h="135428">
                <a:tc>
                  <a:txBody>
                    <a:bodyPr/>
                    <a:lstStyle/>
                    <a:p>
                      <a:pPr algn="l"/>
                      <a:r>
                        <a:rPr lang="de-DE" sz="1600" dirty="0"/>
                        <a:t>Generische Generierung von Aufgaben mittels der Verknüpfung generativer Graph-Grammatiken, </a:t>
                      </a:r>
                      <a:r>
                        <a:rPr lang="de-DE" sz="1600" dirty="0" err="1"/>
                        <a:t>Constraint</a:t>
                      </a:r>
                      <a:r>
                        <a:rPr lang="de-DE" sz="1600" dirty="0"/>
                        <a:t>-Programmierung und semantischer Wissensdatenbanken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840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600" dirty="0"/>
                        <a:t>Lernanreize durch </a:t>
                      </a:r>
                      <a:r>
                        <a:rPr lang="de-DE" sz="1600" dirty="0" err="1"/>
                        <a:t>Spaced</a:t>
                      </a:r>
                      <a:r>
                        <a:rPr lang="de-DE" sz="1600" dirty="0"/>
                        <a:t>-Repetition-Algorithmen und Gamification-Konzepte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45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600" dirty="0"/>
                        <a:t>(Möglichst) Programmierfeie Deklaration von Aufgabentypen mittels eines visuellen Konfigurators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489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600" dirty="0"/>
                        <a:t>Aufzeichnung, Speicherung, Analyse und Wiedergabe von Lösungsversuchen und </a:t>
                      </a:r>
                      <a:r>
                        <a:rPr lang="de-DE" sz="1600" dirty="0" err="1"/>
                        <a:t>Lernendendaten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54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600" dirty="0"/>
                        <a:t>Datenschutzrichtlinien und -konzepte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578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600" dirty="0"/>
                        <a:t>Umsetzung relevanter Aufgabentypen verschiedener Fachbereiche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58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600" dirty="0"/>
                        <a:t>Standardisierte** (semantische) Validierung und Bewertung von Aufgaben, inkl. der Generierung individueller Lösungshinweise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52131"/>
                  </a:ext>
                </a:extLst>
              </a:tr>
            </a:tbl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D095C4CA-5815-F6F9-1501-FF0E152F5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Projektstand gemäß der spezifizierten </a:t>
            </a:r>
            <a:br>
              <a:rPr lang="de-DE" dirty="0"/>
            </a:br>
            <a:r>
              <a:rPr lang="de-DE" dirty="0"/>
              <a:t>Kernfunktionalität und Arbeitspakete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FCD4EC4-F45F-B9FF-0D7A-DE8C37A83FC6}"/>
              </a:ext>
            </a:extLst>
          </p:cNvPr>
          <p:cNvSpPr/>
          <p:nvPr/>
        </p:nvSpPr>
        <p:spPr>
          <a:xfrm>
            <a:off x="1006308" y="5022501"/>
            <a:ext cx="180000" cy="1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3FC09C7-2C2D-BBBA-5716-9BBD24AA2DBB}"/>
              </a:ext>
            </a:extLst>
          </p:cNvPr>
          <p:cNvCxnSpPr/>
          <p:nvPr/>
        </p:nvCxnSpPr>
        <p:spPr>
          <a:xfrm>
            <a:off x="1006308" y="5556424"/>
            <a:ext cx="9929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3423F756-3C2D-5DC3-02FC-4F4EE94D97B6}"/>
              </a:ext>
            </a:extLst>
          </p:cNvPr>
          <p:cNvSpPr/>
          <p:nvPr/>
        </p:nvSpPr>
        <p:spPr>
          <a:xfrm>
            <a:off x="2449740" y="5702626"/>
            <a:ext cx="180000" cy="18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F51A418-9B64-EE05-B651-27555823A943}"/>
              </a:ext>
            </a:extLst>
          </p:cNvPr>
          <p:cNvSpPr/>
          <p:nvPr/>
        </p:nvSpPr>
        <p:spPr>
          <a:xfrm>
            <a:off x="5430854" y="5699733"/>
            <a:ext cx="180000" cy="18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8A6677C-BCC5-93EF-17A7-3112A58C15BA}"/>
              </a:ext>
            </a:extLst>
          </p:cNvPr>
          <p:cNvSpPr/>
          <p:nvPr/>
        </p:nvSpPr>
        <p:spPr>
          <a:xfrm>
            <a:off x="3868504" y="502230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0B557F-CD93-BF4A-F39D-C3851100A65F}"/>
              </a:ext>
            </a:extLst>
          </p:cNvPr>
          <p:cNvSpPr txBox="1"/>
          <p:nvPr/>
        </p:nvSpPr>
        <p:spPr>
          <a:xfrm>
            <a:off x="186098" y="5240840"/>
            <a:ext cx="2000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AP1: Anforderungsanalyse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927DD94-6ABF-8415-C247-AF0F0BDD422D}"/>
              </a:ext>
            </a:extLst>
          </p:cNvPr>
          <p:cNvSpPr txBox="1"/>
          <p:nvPr/>
        </p:nvSpPr>
        <p:spPr>
          <a:xfrm>
            <a:off x="1414692" y="5879733"/>
            <a:ext cx="2818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AP2: Analyse des Standes der Technik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014F447-2DEE-A5A5-EEAC-B51FAE1D8F65}"/>
              </a:ext>
            </a:extLst>
          </p:cNvPr>
          <p:cNvSpPr txBox="1"/>
          <p:nvPr/>
        </p:nvSpPr>
        <p:spPr>
          <a:xfrm>
            <a:off x="3417330" y="5238865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AP3: Entwurf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4E0A58E-7AD7-BC1E-8830-D5DBCBCBE8A6}"/>
              </a:ext>
            </a:extLst>
          </p:cNvPr>
          <p:cNvSpPr txBox="1"/>
          <p:nvPr/>
        </p:nvSpPr>
        <p:spPr>
          <a:xfrm>
            <a:off x="4669499" y="5879732"/>
            <a:ext cx="1702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AP4: Implementierung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280DFD8-1A79-A8A0-DFFE-B98E3E5C3580}"/>
              </a:ext>
            </a:extLst>
          </p:cNvPr>
          <p:cNvSpPr txBox="1"/>
          <p:nvPr/>
        </p:nvSpPr>
        <p:spPr>
          <a:xfrm>
            <a:off x="7376848" y="5240840"/>
            <a:ext cx="84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AP5: Test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AF154D4-313B-9D53-B7CA-48861587C1CE}"/>
              </a:ext>
            </a:extLst>
          </p:cNvPr>
          <p:cNvSpPr txBox="1"/>
          <p:nvPr/>
        </p:nvSpPr>
        <p:spPr>
          <a:xfrm>
            <a:off x="9089521" y="5879731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AP6: Dokumentation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391C73E-2445-CA06-8F0B-4C06A8547599}"/>
              </a:ext>
            </a:extLst>
          </p:cNvPr>
          <p:cNvSpPr/>
          <p:nvPr/>
        </p:nvSpPr>
        <p:spPr>
          <a:xfrm>
            <a:off x="7707509" y="5020006"/>
            <a:ext cx="180000" cy="1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C6B3109-024D-7B7B-D3BB-869A1DF87215}"/>
              </a:ext>
            </a:extLst>
          </p:cNvPr>
          <p:cNvSpPr/>
          <p:nvPr/>
        </p:nvSpPr>
        <p:spPr>
          <a:xfrm>
            <a:off x="9705573" y="5699733"/>
            <a:ext cx="180000" cy="18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7DD34D4-8EAD-E43A-1CA8-0B2E504DE06F}"/>
              </a:ext>
            </a:extLst>
          </p:cNvPr>
          <p:cNvCxnSpPr>
            <a:cxnSpLocks/>
          </p:cNvCxnSpPr>
          <p:nvPr/>
        </p:nvCxnSpPr>
        <p:spPr>
          <a:xfrm>
            <a:off x="6325145" y="5110006"/>
            <a:ext cx="0" cy="9082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24CEF9A7-415D-D674-4CF2-29294D675A3A}"/>
              </a:ext>
            </a:extLst>
          </p:cNvPr>
          <p:cNvSpPr/>
          <p:nvPr/>
        </p:nvSpPr>
        <p:spPr>
          <a:xfrm>
            <a:off x="10573152" y="2149084"/>
            <a:ext cx="180000" cy="18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99889D0-CEA3-74D9-F6F2-E789EF7CFB00}"/>
              </a:ext>
            </a:extLst>
          </p:cNvPr>
          <p:cNvSpPr/>
          <p:nvPr/>
        </p:nvSpPr>
        <p:spPr>
          <a:xfrm>
            <a:off x="10663152" y="2149090"/>
            <a:ext cx="9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3C5D657-C987-33BB-593C-B4FAFD8F6222}"/>
              </a:ext>
            </a:extLst>
          </p:cNvPr>
          <p:cNvSpPr/>
          <p:nvPr/>
        </p:nvSpPr>
        <p:spPr>
          <a:xfrm>
            <a:off x="10573152" y="1702921"/>
            <a:ext cx="180000" cy="18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0E0F9DB-FE7F-C1AC-4454-ABEAACCDA8BE}"/>
              </a:ext>
            </a:extLst>
          </p:cNvPr>
          <p:cNvSpPr/>
          <p:nvPr/>
        </p:nvSpPr>
        <p:spPr>
          <a:xfrm>
            <a:off x="10573152" y="2623132"/>
            <a:ext cx="180000" cy="1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FAA36DB-553D-7F39-A1CC-C98C525DF7C9}"/>
              </a:ext>
            </a:extLst>
          </p:cNvPr>
          <p:cNvSpPr/>
          <p:nvPr/>
        </p:nvSpPr>
        <p:spPr>
          <a:xfrm>
            <a:off x="10573152" y="2949098"/>
            <a:ext cx="180000" cy="1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2C23E99-9016-6860-BD37-3C8CEB3BD08E}"/>
              </a:ext>
            </a:extLst>
          </p:cNvPr>
          <p:cNvSpPr/>
          <p:nvPr/>
        </p:nvSpPr>
        <p:spPr>
          <a:xfrm>
            <a:off x="10573152" y="3638903"/>
            <a:ext cx="180000" cy="1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80AC119-3AA5-3939-70EC-F1AB169B5CC7}"/>
              </a:ext>
            </a:extLst>
          </p:cNvPr>
          <p:cNvSpPr/>
          <p:nvPr/>
        </p:nvSpPr>
        <p:spPr>
          <a:xfrm>
            <a:off x="10573152" y="3962209"/>
            <a:ext cx="180000" cy="18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0C15822-5E0A-8465-B771-3A6489D936AF}"/>
              </a:ext>
            </a:extLst>
          </p:cNvPr>
          <p:cNvSpPr/>
          <p:nvPr/>
        </p:nvSpPr>
        <p:spPr>
          <a:xfrm>
            <a:off x="10573152" y="3962209"/>
            <a:ext cx="9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3B77DB0-DBCB-8E6B-E985-52F54A9B911B}"/>
              </a:ext>
            </a:extLst>
          </p:cNvPr>
          <p:cNvSpPr/>
          <p:nvPr/>
        </p:nvSpPr>
        <p:spPr>
          <a:xfrm>
            <a:off x="10573152" y="4375515"/>
            <a:ext cx="180000" cy="1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077C6EA-9C41-CAFC-A381-31457358F9FE}"/>
              </a:ext>
            </a:extLst>
          </p:cNvPr>
          <p:cNvSpPr/>
          <p:nvPr/>
        </p:nvSpPr>
        <p:spPr>
          <a:xfrm>
            <a:off x="10573152" y="3292451"/>
            <a:ext cx="180000" cy="18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52EA02C-7656-CFA0-9F7F-59382FA44A37}"/>
              </a:ext>
            </a:extLst>
          </p:cNvPr>
          <p:cNvSpPr/>
          <p:nvPr/>
        </p:nvSpPr>
        <p:spPr>
          <a:xfrm>
            <a:off x="10573152" y="3292451"/>
            <a:ext cx="9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50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HTW-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9B1C"/>
      </a:accent1>
      <a:accent2>
        <a:srgbClr val="006EB7"/>
      </a:accent2>
      <a:accent3>
        <a:srgbClr val="6C737B"/>
      </a:accent3>
      <a:accent4>
        <a:srgbClr val="999999"/>
      </a:accent4>
      <a:accent5>
        <a:srgbClr val="FBC376"/>
      </a:accent5>
      <a:accent6>
        <a:srgbClr val="3AB0FF"/>
      </a:accent6>
      <a:hlink>
        <a:srgbClr val="0563C1"/>
      </a:hlink>
      <a:folHlink>
        <a:srgbClr val="954F72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218</Words>
  <Application>Microsoft Office PowerPoint</Application>
  <PresentationFormat>Breitbild</PresentationFormat>
  <Paragraphs>33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</vt:lpstr>
      <vt:lpstr>Projektüberblick und bisheriger Projektverlauf</vt:lpstr>
      <vt:lpstr>Projektstand gemäß der spezifizierten  Kernfunktionalität und Arbeitspakete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Richter, Lisanne</dc:creator>
  <cp:lastModifiedBy>Paul Christ</cp:lastModifiedBy>
  <cp:revision>37</cp:revision>
  <dcterms:created xsi:type="dcterms:W3CDTF">2021-10-14T07:21:00Z</dcterms:created>
  <dcterms:modified xsi:type="dcterms:W3CDTF">2022-12-01T12:19:10Z</dcterms:modified>
</cp:coreProperties>
</file>