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62" r:id="rId2"/>
    <p:sldId id="267" r:id="rId3"/>
    <p:sldId id="269" r:id="rId4"/>
    <p:sldId id="281" r:id="rId5"/>
    <p:sldId id="283" r:id="rId6"/>
    <p:sldId id="278" r:id="rId7"/>
    <p:sldId id="282" r:id="rId8"/>
    <p:sldId id="284" r:id="rId9"/>
    <p:sldId id="285" r:id="rId10"/>
    <p:sldId id="286" r:id="rId11"/>
    <p:sldId id="287" r:id="rId12"/>
    <p:sldId id="288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36" y="102"/>
      </p:cViewPr>
      <p:guideLst>
        <p:guide orient="horz" pos="5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C43CF-120A-484B-B881-0ADA2055594B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6C57-0503-46DB-90D4-00DF5545EC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97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970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55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62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702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426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Hauptüberschrift Arial 32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Arial 18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77" y="267568"/>
            <a:ext cx="3140311" cy="540000"/>
          </a:xfrm>
          <a:prstGeom prst="rect">
            <a:avLst/>
          </a:prstGeom>
        </p:spPr>
      </p:pic>
      <p:grpSp>
        <p:nvGrpSpPr>
          <p:cNvPr id="2" name="Gruppieren 1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4" name="Freihandform 23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" name="Parallelogramm 15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768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434" y="1757293"/>
            <a:ext cx="10515600" cy="34699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Parallelogramm 7"/>
          <p:cNvSpPr/>
          <p:nvPr userDrawn="1"/>
        </p:nvSpPr>
        <p:spPr>
          <a:xfrm>
            <a:off x="527434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5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0731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98" y="1727254"/>
            <a:ext cx="3588809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18897" y="3107038"/>
            <a:ext cx="3588810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18896" y="4486822"/>
            <a:ext cx="3588811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466783" y="1727254"/>
            <a:ext cx="7151618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46686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6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501040" y="1672772"/>
            <a:ext cx="5117352" cy="40082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518889" y="1672772"/>
            <a:ext cx="512341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9406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lientitel und 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89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6272394" y="1672772"/>
            <a:ext cx="534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518891" y="1672772"/>
            <a:ext cx="5344489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06284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olientitel und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half" idx="12"/>
          </p:nvPr>
        </p:nvSpPr>
        <p:spPr>
          <a:xfrm>
            <a:off x="4340641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162394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518889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64410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olien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88" y="1727254"/>
            <a:ext cx="11099502" cy="4080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1400" baseline="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32054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Hauptüberschrift Arial 32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Arial 18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375" y="411294"/>
            <a:ext cx="2304488" cy="39627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353" y="304759"/>
            <a:ext cx="1995901" cy="609343"/>
          </a:xfrm>
          <a:prstGeom prst="rect">
            <a:avLst/>
          </a:prstGeom>
        </p:spPr>
      </p:pic>
      <p:grpSp>
        <p:nvGrpSpPr>
          <p:cNvPr id="25" name="Gruppieren 24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6" name="Freihandform 25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" name="Parallelogramm 26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 27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179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92359" y="971879"/>
            <a:ext cx="10212245" cy="6263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 </a:t>
            </a:r>
            <a:br>
              <a:rPr lang="de-DE" dirty="0"/>
            </a:br>
            <a:r>
              <a:rPr lang="de-DE" dirty="0"/>
              <a:t>in zwei Zeilen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60" y="6308104"/>
            <a:ext cx="960524" cy="36933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D1E6DF5-E44A-4FDF-93FB-55FE4FA19239}"/>
              </a:ext>
            </a:extLst>
          </p:cNvPr>
          <p:cNvSpPr txBox="1"/>
          <p:nvPr userDrawn="1"/>
        </p:nvSpPr>
        <p:spPr>
          <a:xfrm>
            <a:off x="2538101" y="6285019"/>
            <a:ext cx="61367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/>
              <a:t>OPALADIN</a:t>
            </a:r>
          </a:p>
          <a:p>
            <a:r>
              <a:rPr lang="de-DE" sz="900" dirty="0"/>
              <a:t>Fakultät Informatik/Mathematik</a:t>
            </a:r>
          </a:p>
          <a:p>
            <a:r>
              <a:rPr lang="de-DE" sz="900" dirty="0"/>
              <a:t>Torsten Munkelt und Paul Christ // Feb. 2023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DB90F5-3E2F-4064-A655-0FC50DC9549E}"/>
              </a:ext>
            </a:extLst>
          </p:cNvPr>
          <p:cNvSpPr txBox="1"/>
          <p:nvPr userDrawn="1"/>
        </p:nvSpPr>
        <p:spPr>
          <a:xfrm>
            <a:off x="9460090" y="6377352"/>
            <a:ext cx="731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Folie </a:t>
            </a:r>
            <a:fld id="{77ACFEDA-907D-47BE-ABA4-E9A641CC65C2}" type="slidenum">
              <a:rPr lang="de-DE" sz="900" smtClean="0"/>
              <a:t>‹Nr.›</a:t>
            </a:fld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00263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5" r:id="rId8"/>
    <p:sldLayoutId id="214748365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chapter/10.1007/978-3-031-08848-3_9" TargetMode="External"/><Relationship Id="rId3" Type="http://schemas.openxmlformats.org/officeDocument/2006/relationships/hyperlink" Target="https://arxiv.org/abs/2203.08031" TargetMode="External"/><Relationship Id="rId7" Type="http://schemas.openxmlformats.org/officeDocument/2006/relationships/hyperlink" Target="https://arxiv.org/pdf/2109.04881.pdf" TargetMode="External"/><Relationship Id="rId2" Type="http://schemas.openxmlformats.org/officeDocument/2006/relationships/hyperlink" Target="http://www.info.uni-karlsruhe.de/software/grg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pii/S030643792100079X" TargetMode="External"/><Relationship Id="rId11" Type="http://schemas.openxmlformats.org/officeDocument/2006/relationships/hyperlink" Target="https://github.com/StructureGenerator/surge" TargetMode="External"/><Relationship Id="rId5" Type="http://schemas.openxmlformats.org/officeDocument/2006/relationships/hyperlink" Target="https://www.nature.com/articles/s41598-022-06940-y" TargetMode="External"/><Relationship Id="rId10" Type="http://schemas.openxmlformats.org/officeDocument/2006/relationships/hyperlink" Target="https://www.researchgate.net/publication/354074219_On_the_Use_of_Knowledge_Graph_Completion_Methods_for_Activity_Recommendation_in_Business_Process_Modeling" TargetMode="External"/><Relationship Id="rId4" Type="http://schemas.openxmlformats.org/officeDocument/2006/relationships/hyperlink" Target="https://www.researchgate.net/publication/335635624_BBO_BPMN_20_Based_Ontology_for_Business_Process_Representation" TargetMode="External"/><Relationship Id="rId9" Type="http://schemas.openxmlformats.org/officeDocument/2006/relationships/hyperlink" Target="https://git.ai.wu.ac.at/teaming-ai/business-process-management-to-knowledge-grap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7.png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9F932-0D92-4E2F-5DC3-0B80C9684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Von ALADIN zu OPALADIN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EE508E-1E53-2FF7-C6F0-01426A214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Generator von Aufgaben und Lösung(</a:t>
            </a:r>
            <a:r>
              <a:rPr lang="de-DE" dirty="0" err="1"/>
              <a:t>shilf</a:t>
            </a:r>
            <a:r>
              <a:rPr lang="de-DE" dirty="0"/>
              <a:t> )en aus verschiedenen Disziplinen in OPAL</a:t>
            </a:r>
          </a:p>
        </p:txBody>
      </p:sp>
    </p:spTree>
    <p:extLst>
      <p:ext uri="{BB962C8B-B14F-4D97-AF65-F5344CB8AC3E}">
        <p14:creationId xmlns:p14="http://schemas.microsoft.com/office/powerpoint/2010/main" val="20214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CB4A3EE-E93E-DA30-A858-850F9198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Natural Language Generation Pipeline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C08D5E-512F-A33A-33A0-1CC46FBEC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834" y="1178370"/>
            <a:ext cx="7175332" cy="217597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6BBA2FB-0ECF-8556-239A-92FF486BC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474" y="4305801"/>
            <a:ext cx="5113463" cy="79254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B06E551-564D-AD18-83CE-1254F70E2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469" y="3588410"/>
            <a:ext cx="5136325" cy="215664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68B38C4-7BB2-1029-6ECA-61ACCD8A3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8203" y="172719"/>
            <a:ext cx="2248108" cy="1008787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F2197580-493E-4391-EA0D-6D4FFEED43F4}"/>
              </a:ext>
            </a:extLst>
          </p:cNvPr>
          <p:cNvSpPr/>
          <p:nvPr/>
        </p:nvSpPr>
        <p:spPr>
          <a:xfrm>
            <a:off x="11165023" y="832382"/>
            <a:ext cx="461914" cy="24087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D62687E-563E-C948-4E29-53AF17DB6423}"/>
              </a:ext>
            </a:extLst>
          </p:cNvPr>
          <p:cNvSpPr/>
          <p:nvPr/>
        </p:nvSpPr>
        <p:spPr>
          <a:xfrm>
            <a:off x="10388339" y="854159"/>
            <a:ext cx="461914" cy="24087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2912186-C565-D052-0984-5CA17CDFF7FB}"/>
              </a:ext>
            </a:extLst>
          </p:cNvPr>
          <p:cNvSpPr/>
          <p:nvPr/>
        </p:nvSpPr>
        <p:spPr>
          <a:xfrm>
            <a:off x="10388339" y="368505"/>
            <a:ext cx="461914" cy="24087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3539D12-D5EA-28C8-F927-FECCD3B18D9E}"/>
              </a:ext>
            </a:extLst>
          </p:cNvPr>
          <p:cNvSpPr/>
          <p:nvPr/>
        </p:nvSpPr>
        <p:spPr>
          <a:xfrm>
            <a:off x="11165023" y="403474"/>
            <a:ext cx="461914" cy="240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89510F0-10D8-E448-1801-71FB6765D3E8}"/>
              </a:ext>
            </a:extLst>
          </p:cNvPr>
          <p:cNvSpPr/>
          <p:nvPr/>
        </p:nvSpPr>
        <p:spPr>
          <a:xfrm>
            <a:off x="2432920" y="2486949"/>
            <a:ext cx="1903410" cy="240870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A560FA7-5490-C121-CC55-694659FAF09C}"/>
              </a:ext>
            </a:extLst>
          </p:cNvPr>
          <p:cNvSpPr/>
          <p:nvPr/>
        </p:nvSpPr>
        <p:spPr>
          <a:xfrm>
            <a:off x="5062194" y="1978198"/>
            <a:ext cx="1234912" cy="240870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733A14B-7D90-905A-9909-C05C2F75D1B1}"/>
              </a:ext>
            </a:extLst>
          </p:cNvPr>
          <p:cNvSpPr/>
          <p:nvPr/>
        </p:nvSpPr>
        <p:spPr>
          <a:xfrm>
            <a:off x="675461" y="1619550"/>
            <a:ext cx="1234912" cy="240870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Baseline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F3EC823-C35B-E744-8E5D-A1E20520E4DC}"/>
              </a:ext>
            </a:extLst>
          </p:cNvPr>
          <p:cNvSpPr/>
          <p:nvPr/>
        </p:nvSpPr>
        <p:spPr>
          <a:xfrm>
            <a:off x="5062195" y="2266359"/>
            <a:ext cx="1234912" cy="24087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2549FAF-73FC-DD4F-A121-42156DFB7068}"/>
              </a:ext>
            </a:extLst>
          </p:cNvPr>
          <p:cNvSpPr/>
          <p:nvPr/>
        </p:nvSpPr>
        <p:spPr>
          <a:xfrm>
            <a:off x="4790389" y="2620652"/>
            <a:ext cx="1761240" cy="3110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C46BD9F-6FFA-EB04-6730-8BEC16115B34}"/>
              </a:ext>
            </a:extLst>
          </p:cNvPr>
          <p:cNvSpPr/>
          <p:nvPr/>
        </p:nvSpPr>
        <p:spPr>
          <a:xfrm>
            <a:off x="7079533" y="2178275"/>
            <a:ext cx="1753382" cy="24087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20695A3-BC5C-F575-8524-DAE00427BFA2}"/>
              </a:ext>
            </a:extLst>
          </p:cNvPr>
          <p:cNvSpPr/>
          <p:nvPr/>
        </p:nvSpPr>
        <p:spPr>
          <a:xfrm>
            <a:off x="675461" y="2162855"/>
            <a:ext cx="1234912" cy="24087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86C3388B-2E7B-5653-211D-54BD50FA1374}"/>
              </a:ext>
            </a:extLst>
          </p:cNvPr>
          <p:cNvGrpSpPr/>
          <p:nvPr/>
        </p:nvGrpSpPr>
        <p:grpSpPr>
          <a:xfrm>
            <a:off x="3384625" y="2480995"/>
            <a:ext cx="951705" cy="240714"/>
            <a:chOff x="3384625" y="2480995"/>
            <a:chExt cx="951705" cy="240714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BA9718A8-661A-667C-25AF-6EA1A90F46E6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3384625" y="2480995"/>
              <a:ext cx="951705" cy="595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4C9CA62B-D63B-69E1-4E6F-9999AD5C28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4625" y="2715755"/>
              <a:ext cx="951705" cy="595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DBAEAB2B-29EE-F8B3-064A-45552C22FAEF}"/>
                </a:ext>
              </a:extLst>
            </p:cNvPr>
            <p:cNvCxnSpPr>
              <a:cxnSpLocks/>
            </p:cNvCxnSpPr>
            <p:nvPr/>
          </p:nvCxnSpPr>
          <p:spPr>
            <a:xfrm>
              <a:off x="4336330" y="2487517"/>
              <a:ext cx="0" cy="22823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B6EDF0AD-114E-1356-8E0B-A4C2C62B51B0}"/>
              </a:ext>
            </a:extLst>
          </p:cNvPr>
          <p:cNvGrpSpPr/>
          <p:nvPr/>
        </p:nvGrpSpPr>
        <p:grpSpPr>
          <a:xfrm>
            <a:off x="5627801" y="1974657"/>
            <a:ext cx="670787" cy="240714"/>
            <a:chOff x="3384625" y="2480995"/>
            <a:chExt cx="951705" cy="240714"/>
          </a:xfrm>
        </p:grpSpPr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E662B07F-76A8-8377-D6D1-4C62764475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4625" y="2480995"/>
              <a:ext cx="951705" cy="595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86163CD0-B98B-6723-B525-C28E8F762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4625" y="2715755"/>
              <a:ext cx="951705" cy="595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24DB1A34-6FE2-306E-05EC-F1C294CF65BA}"/>
                </a:ext>
              </a:extLst>
            </p:cNvPr>
            <p:cNvCxnSpPr>
              <a:cxnSpLocks/>
            </p:cNvCxnSpPr>
            <p:nvPr/>
          </p:nvCxnSpPr>
          <p:spPr>
            <a:xfrm>
              <a:off x="4336330" y="2487517"/>
              <a:ext cx="0" cy="22823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Grafik 41">
            <a:extLst>
              <a:ext uri="{FF2B5EF4-FFF2-40B4-BE49-F238E27FC236}">
                <a16:creationId xmlns:a16="http://schemas.microsoft.com/office/drawing/2014/main" id="{BE5A68F5-731F-3538-C18D-F2942B1890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7569" y="1619550"/>
            <a:ext cx="1391683" cy="600815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0466AA5E-B823-6DAE-34F4-CBB7D13F06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8643" y="2266998"/>
            <a:ext cx="1288968" cy="1349587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F3599868-2210-9994-515B-2ECA9B6C14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63411" y="2266998"/>
            <a:ext cx="1222143" cy="134958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2547AEA-9EFA-3665-25A3-5AFB0ABF6B74}"/>
              </a:ext>
            </a:extLst>
          </p:cNvPr>
          <p:cNvSpPr txBox="1"/>
          <p:nvPr/>
        </p:nvSpPr>
        <p:spPr>
          <a:xfrm>
            <a:off x="3065755" y="1432334"/>
            <a:ext cx="7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Was?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77F046F-9719-352D-CD89-124109CC6D11}"/>
              </a:ext>
            </a:extLst>
          </p:cNvPr>
          <p:cNvSpPr txBox="1"/>
          <p:nvPr/>
        </p:nvSpPr>
        <p:spPr>
          <a:xfrm>
            <a:off x="5390630" y="106307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Wie?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0176FC4-5E6D-3A27-8585-1B5FEBD08389}"/>
              </a:ext>
            </a:extLst>
          </p:cNvPr>
          <p:cNvSpPr txBox="1"/>
          <p:nvPr/>
        </p:nvSpPr>
        <p:spPr>
          <a:xfrm>
            <a:off x="7266665" y="146524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Korrekte Form</a:t>
            </a:r>
          </a:p>
        </p:txBody>
      </p:sp>
    </p:spTree>
    <p:extLst>
      <p:ext uri="{BB962C8B-B14F-4D97-AF65-F5344CB8AC3E}">
        <p14:creationId xmlns:p14="http://schemas.microsoft.com/office/powerpoint/2010/main" val="401604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12" grpId="0"/>
      <p:bldP spid="22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4F8ED4C-5E18-BE06-69CF-A8215A1A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EPK-Produktionsregeln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299957F2-80AD-EC57-9F2C-E14D906B3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24" y="875936"/>
            <a:ext cx="7821581" cy="529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33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DF3B9CD-EC9D-953E-BC36-6595FB469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E169952-3EBA-C150-2D85-FE825080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Graphersetzungsbeispiel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832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E2A7561-72C2-3EE8-A963-98BB9B38E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64" y="1391829"/>
            <a:ext cx="10515600" cy="4570431"/>
          </a:xfrm>
        </p:spPr>
        <p:txBody>
          <a:bodyPr/>
          <a:lstStyle/>
          <a:p>
            <a:r>
              <a:rPr lang="de-DE" dirty="0"/>
              <a:t>Technologieauswahl des </a:t>
            </a:r>
            <a:r>
              <a:rPr lang="de-DE" dirty="0" err="1"/>
              <a:t>Graphersetzungssystems</a:t>
            </a:r>
            <a:endParaRPr lang="de-DE" dirty="0"/>
          </a:p>
          <a:p>
            <a:pPr lvl="1"/>
            <a:r>
              <a:rPr lang="de-DE" dirty="0" err="1"/>
              <a:t>GrGen.Net</a:t>
            </a:r>
            <a:r>
              <a:rPr lang="de-DE" dirty="0"/>
              <a:t> [1]</a:t>
            </a:r>
          </a:p>
          <a:p>
            <a:endParaRPr lang="de-DE" dirty="0"/>
          </a:p>
          <a:p>
            <a:r>
              <a:rPr lang="de-DE" dirty="0"/>
              <a:t>Einarbeitung in das </a:t>
            </a:r>
            <a:r>
              <a:rPr lang="de-DE" dirty="0" err="1"/>
              <a:t>Graphersetzungssystem</a:t>
            </a:r>
            <a:r>
              <a:rPr lang="de-DE" dirty="0"/>
              <a:t> am Beispiel von EPKs</a:t>
            </a:r>
          </a:p>
          <a:p>
            <a:endParaRPr lang="de-DE" dirty="0"/>
          </a:p>
          <a:p>
            <a:r>
              <a:rPr lang="de-DE" dirty="0"/>
              <a:t>Inklusion von Graph-</a:t>
            </a:r>
            <a:r>
              <a:rPr lang="de-DE" dirty="0" err="1"/>
              <a:t>Constraints</a:t>
            </a:r>
            <a:r>
              <a:rPr lang="de-DE" dirty="0"/>
              <a:t> mittels:</a:t>
            </a:r>
          </a:p>
          <a:p>
            <a:pPr lvl="1"/>
            <a:r>
              <a:rPr lang="de-DE" dirty="0"/>
              <a:t>einer Metasprache zur Generierung von </a:t>
            </a:r>
            <a:r>
              <a:rPr lang="de-DE" dirty="0" err="1"/>
              <a:t>GrGen.Net</a:t>
            </a:r>
            <a:r>
              <a:rPr lang="de-DE" dirty="0"/>
              <a:t>-Sprachbestandteilen und </a:t>
            </a:r>
          </a:p>
          <a:p>
            <a:pPr lvl="1"/>
            <a:r>
              <a:rPr lang="de-DE" dirty="0"/>
              <a:t>transaktionaler Ausführung der Produktionsregeln und Backtracking.</a:t>
            </a:r>
          </a:p>
          <a:p>
            <a:pPr lvl="1"/>
            <a:endParaRPr lang="de-DE" dirty="0"/>
          </a:p>
          <a:p>
            <a:r>
              <a:rPr lang="de-DE" dirty="0"/>
              <a:t>Einbettung in (visuellen) Editor zur Aufgabentypgenerierung über die definierte Metasprache</a:t>
            </a:r>
          </a:p>
          <a:p>
            <a:pPr lvl="1"/>
            <a:r>
              <a:rPr lang="de-DE" dirty="0"/>
              <a:t>Vereinfachung mittels Generierung von Produktionsregeln anhand weniger Beispiele [2]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Inklusion von semantisch sinnvollen Bezeichnern mittels Wissensgraphen (siehe nachfolgend)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443AFD-FA45-1AEE-43B4-3722EFBA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Generierung von Aufgaben(</a:t>
            </a:r>
            <a:r>
              <a:rPr lang="de-DE" dirty="0" err="1"/>
              <a:t>graph</a:t>
            </a:r>
            <a:r>
              <a:rPr lang="de-DE" dirty="0"/>
              <a:t>)</a:t>
            </a:r>
            <a:r>
              <a:rPr lang="de-DE" dirty="0" err="1"/>
              <a:t>artefakten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mittels deklarativer Graph-Grammatiken</a:t>
            </a:r>
          </a:p>
        </p:txBody>
      </p:sp>
    </p:spTree>
    <p:extLst>
      <p:ext uri="{BB962C8B-B14F-4D97-AF65-F5344CB8AC3E}">
        <p14:creationId xmlns:p14="http://schemas.microsoft.com/office/powerpoint/2010/main" val="918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988C197-4AC0-337C-42A2-0D42F37B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03" y="1291299"/>
            <a:ext cx="10515600" cy="4713847"/>
          </a:xfrm>
        </p:spPr>
        <p:txBody>
          <a:bodyPr/>
          <a:lstStyle/>
          <a:p>
            <a:r>
              <a:rPr lang="de-DE" dirty="0"/>
              <a:t>1. Ontologie gemäß der Modellstruktur modellieren</a:t>
            </a:r>
          </a:p>
          <a:p>
            <a:pPr lvl="1"/>
            <a:r>
              <a:rPr lang="de-DE" dirty="0"/>
              <a:t>Bsp. Relationale Datenbanken | Strukturdiagramme:</a:t>
            </a:r>
            <a:br>
              <a:rPr lang="de-DE" dirty="0"/>
            </a:br>
            <a:r>
              <a:rPr lang="de-DE" dirty="0"/>
              <a:t>Entitäten (mit Attributen) und Beziehungen (mit Kardinalitäten) (ERM)</a:t>
            </a:r>
          </a:p>
          <a:p>
            <a:pPr lvl="1"/>
            <a:r>
              <a:rPr lang="de-DE" dirty="0"/>
              <a:t>Bsp. Geschäftsprozesse | Verhaltensdiagramme:</a:t>
            </a:r>
            <a:br>
              <a:rPr lang="de-DE" dirty="0"/>
            </a:br>
            <a:r>
              <a:rPr lang="de-DE" dirty="0"/>
              <a:t>Entitäten, Events und Funktionen (und ihren Kausalitäten) (EPK) [3, 4]</a:t>
            </a:r>
            <a:br>
              <a:rPr lang="de-DE" dirty="0"/>
            </a:br>
            <a:endParaRPr lang="de-DE" dirty="0"/>
          </a:p>
          <a:p>
            <a:r>
              <a:rPr lang="de-DE" dirty="0"/>
              <a:t>2. Befüllung des Wissensgraphen</a:t>
            </a:r>
          </a:p>
          <a:p>
            <a:pPr lvl="1"/>
            <a:r>
              <a:rPr lang="de-DE" dirty="0"/>
              <a:t>Bsp. Relationale Datenbanken | Strukturdiagramme:</a:t>
            </a:r>
            <a:br>
              <a:rPr lang="de-DE" dirty="0"/>
            </a:br>
            <a:r>
              <a:rPr lang="de-DE" dirty="0" err="1"/>
              <a:t>Wikidata</a:t>
            </a:r>
            <a:r>
              <a:rPr lang="de-DE" dirty="0"/>
              <a:t> und Wikipedia</a:t>
            </a:r>
          </a:p>
          <a:p>
            <a:pPr lvl="1"/>
            <a:r>
              <a:rPr lang="de-DE" dirty="0"/>
              <a:t>Bsp. Geschäftsprozesse | Verhaltensdiagramme:</a:t>
            </a:r>
            <a:br>
              <a:rPr lang="de-DE" dirty="0"/>
            </a:br>
            <a:r>
              <a:rPr lang="de-DE" dirty="0"/>
              <a:t>U.a. </a:t>
            </a:r>
            <a:r>
              <a:rPr lang="de-DE" dirty="0" err="1"/>
              <a:t>Process</a:t>
            </a:r>
            <a:r>
              <a:rPr lang="de-DE" dirty="0"/>
              <a:t> Mining, </a:t>
            </a:r>
            <a:r>
              <a:rPr lang="de-DE" dirty="0" err="1"/>
              <a:t>Machine</a:t>
            </a:r>
            <a:r>
              <a:rPr lang="de-DE" dirty="0"/>
              <a:t> Learning [5, 6, 7, 8]</a:t>
            </a:r>
            <a:br>
              <a:rPr lang="de-DE" dirty="0"/>
            </a:br>
            <a:endParaRPr lang="de-DE" dirty="0"/>
          </a:p>
          <a:p>
            <a:r>
              <a:rPr lang="de-DE" dirty="0"/>
              <a:t>3. „</a:t>
            </a:r>
            <a:r>
              <a:rPr lang="de-DE" dirty="0" err="1"/>
              <a:t>Reasoning</a:t>
            </a:r>
            <a:r>
              <a:rPr lang="de-DE" dirty="0"/>
              <a:t>“/Generierung über/anhand des Wissensgraphen</a:t>
            </a:r>
          </a:p>
          <a:p>
            <a:pPr lvl="1"/>
            <a:r>
              <a:rPr lang="de-DE" dirty="0"/>
              <a:t>Bsp. Relationale Datenbanken | Strukturdiagramme:</a:t>
            </a:r>
            <a:br>
              <a:rPr lang="de-DE" dirty="0"/>
            </a:br>
            <a:r>
              <a:rPr lang="de-DE" dirty="0"/>
              <a:t>Auswahl eines Subgraphen und Kopplung an SQL-Syntax</a:t>
            </a:r>
          </a:p>
          <a:p>
            <a:pPr lvl="1"/>
            <a:r>
              <a:rPr lang="de-DE" dirty="0"/>
              <a:t>Bsp. Geschäftsprozesse | Verhaltensdiagramme:</a:t>
            </a:r>
            <a:br>
              <a:rPr lang="de-DE" dirty="0"/>
            </a:br>
            <a:r>
              <a:rPr lang="de-DE" dirty="0"/>
              <a:t>Traversieren des Graphen und Kopplung an modellspezifische Syntax [9]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DD3D1FD-E3B4-CE29-9687-56C462A6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Inklusion von semantisch sinnvollen Bezeichnern für die Elemente der Aufgabenartefakte mittels Wissensgraphen als Metamodelle</a:t>
            </a:r>
          </a:p>
        </p:txBody>
      </p:sp>
    </p:spTree>
    <p:extLst>
      <p:ext uri="{BB962C8B-B14F-4D97-AF65-F5344CB8AC3E}">
        <p14:creationId xmlns:p14="http://schemas.microsoft.com/office/powerpoint/2010/main" val="410622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AFBA40A-F28A-E470-52F8-71433B277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 Ebene der Modellsemantik:</a:t>
            </a:r>
          </a:p>
          <a:p>
            <a:pPr lvl="1"/>
            <a:r>
              <a:rPr lang="de-DE" dirty="0"/>
              <a:t>Modell-Parser (mittels Graph-Grammatik?)</a:t>
            </a:r>
          </a:p>
          <a:p>
            <a:pPr lvl="1"/>
            <a:endParaRPr lang="de-DE" dirty="0"/>
          </a:p>
          <a:p>
            <a:r>
              <a:rPr lang="de-DE" dirty="0"/>
              <a:t>Auf Ebene der fachlichen/inhaltlichen Semantik</a:t>
            </a:r>
          </a:p>
          <a:p>
            <a:pPr lvl="1"/>
            <a:r>
              <a:rPr lang="de-DE" dirty="0"/>
              <a:t>NLP-Verfahren (?)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D1E2D1D-9350-7BBA-B151-FDB55677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Validierung der generierten Modelle und der Lösungsversuche</a:t>
            </a:r>
          </a:p>
        </p:txBody>
      </p:sp>
    </p:spTree>
    <p:extLst>
      <p:ext uri="{BB962C8B-B14F-4D97-AF65-F5344CB8AC3E}">
        <p14:creationId xmlns:p14="http://schemas.microsoft.com/office/powerpoint/2010/main" val="2581897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EF5B799-8093-FBD5-5386-885EAB386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442" y="1197456"/>
            <a:ext cx="10515600" cy="4867442"/>
          </a:xfrm>
        </p:spPr>
        <p:txBody>
          <a:bodyPr/>
          <a:lstStyle/>
          <a:p>
            <a:r>
              <a:rPr lang="de-DE" dirty="0"/>
              <a:t>[1]: </a:t>
            </a:r>
            <a:r>
              <a:rPr lang="de-DE" dirty="0">
                <a:hlinkClick r:id="rId2"/>
              </a:rPr>
              <a:t>http://www.info.uni-karlsruhe.de/software/grgen/</a:t>
            </a:r>
            <a:endParaRPr lang="de-DE" dirty="0"/>
          </a:p>
          <a:p>
            <a:r>
              <a:rPr lang="en-US" dirty="0"/>
              <a:t>[2]: </a:t>
            </a:r>
            <a:r>
              <a:rPr lang="en-US" dirty="0">
                <a:hlinkClick r:id="rId3"/>
              </a:rPr>
              <a:t>Data-Efficient Graph Grammar Learning for Molecular Generation</a:t>
            </a:r>
            <a:endParaRPr lang="en-US" dirty="0"/>
          </a:p>
          <a:p>
            <a:r>
              <a:rPr lang="en-US" dirty="0"/>
              <a:t>[3]: </a:t>
            </a:r>
            <a:r>
              <a:rPr lang="en-US" dirty="0">
                <a:hlinkClick r:id="rId4"/>
              </a:rPr>
              <a:t>BBO: BPMN 2.0 Based Ontology for Business Process Representation</a:t>
            </a:r>
            <a:endParaRPr lang="en-US" dirty="0"/>
          </a:p>
          <a:p>
            <a:r>
              <a:rPr lang="en-US" dirty="0"/>
              <a:t>[4]: </a:t>
            </a:r>
            <a:r>
              <a:rPr lang="en-US" dirty="0">
                <a:hlinkClick r:id="rId5"/>
              </a:rPr>
              <a:t>Process knowledge graph modeling techniques and application methods for ship heterogeneous models</a:t>
            </a:r>
            <a:endParaRPr lang="en-US" dirty="0"/>
          </a:p>
          <a:p>
            <a:r>
              <a:rPr lang="en-US" dirty="0"/>
              <a:t>[5]: </a:t>
            </a:r>
            <a:r>
              <a:rPr lang="en-US" dirty="0">
                <a:hlinkClick r:id="rId6"/>
              </a:rPr>
              <a:t>Graph-based managing and mining of processes and data in the domain of intellectual property</a:t>
            </a:r>
            <a:endParaRPr lang="en-US" dirty="0"/>
          </a:p>
          <a:p>
            <a:r>
              <a:rPr lang="en-US" dirty="0"/>
              <a:t>[6]: </a:t>
            </a:r>
            <a:r>
              <a:rPr lang="en-US" dirty="0" err="1">
                <a:hlinkClick r:id="rId7"/>
              </a:rPr>
              <a:t>ProcK</a:t>
            </a:r>
            <a:r>
              <a:rPr lang="en-US" dirty="0">
                <a:hlinkClick r:id="rId7"/>
              </a:rPr>
              <a:t>: Machine Learning for Knowledge-Intensive Processes</a:t>
            </a:r>
            <a:endParaRPr lang="en-US" dirty="0"/>
          </a:p>
          <a:p>
            <a:r>
              <a:rPr lang="en-US" dirty="0"/>
              <a:t>[7]: </a:t>
            </a:r>
            <a:r>
              <a:rPr lang="en-US" dirty="0">
                <a:hlinkClick r:id="rId8"/>
              </a:rPr>
              <a:t>Process Mining over Multiple Behavioral Dimensions with Event Knowledge Graphs</a:t>
            </a:r>
            <a:endParaRPr lang="en-US" dirty="0"/>
          </a:p>
          <a:p>
            <a:r>
              <a:rPr lang="en-US" dirty="0"/>
              <a:t>[8]: </a:t>
            </a:r>
            <a:r>
              <a:rPr lang="en-US" dirty="0">
                <a:hlinkClick r:id="rId9"/>
              </a:rPr>
              <a:t>Business Process Management to Knowledge Graph</a:t>
            </a:r>
            <a:endParaRPr lang="en-US" dirty="0"/>
          </a:p>
          <a:p>
            <a:r>
              <a:rPr lang="en-US" dirty="0"/>
              <a:t>[9]:  </a:t>
            </a:r>
            <a:r>
              <a:rPr lang="en-US" dirty="0">
                <a:hlinkClick r:id="rId10"/>
              </a:rPr>
              <a:t>On the Use of Knowledge Graph Completion Methods for Activity </a:t>
            </a:r>
            <a:r>
              <a:rPr lang="en-US" dirty="0" err="1">
                <a:hlinkClick r:id="rId10"/>
              </a:rPr>
              <a:t>Recommendation_in_Business_Process_Modeling</a:t>
            </a:r>
            <a:endParaRPr lang="en-US" dirty="0"/>
          </a:p>
          <a:p>
            <a:r>
              <a:rPr lang="en-US" dirty="0"/>
              <a:t>[10]: </a:t>
            </a:r>
            <a:r>
              <a:rPr lang="en-US" dirty="0">
                <a:hlinkClick r:id="rId11"/>
              </a:rPr>
              <a:t>SURGE: A Fast Open-Source Chemical Graph Generator</a:t>
            </a:r>
            <a:endParaRPr lang="en-US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26A543A-203A-8200-5368-AF8D62D1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209745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6545123-B7A0-6390-9877-78E65B533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288" y="1312752"/>
            <a:ext cx="10515600" cy="4723377"/>
          </a:xfrm>
        </p:spPr>
        <p:txBody>
          <a:bodyPr/>
          <a:lstStyle/>
          <a:p>
            <a:r>
              <a:rPr lang="de-DE" dirty="0"/>
              <a:t>Generierung von Molekülen aufgrund von </a:t>
            </a:r>
            <a:br>
              <a:rPr lang="de-DE" dirty="0"/>
            </a:br>
            <a:r>
              <a:rPr lang="de-DE" dirty="0" err="1"/>
              <a:t>graphentheoretischer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mittels</a:t>
            </a:r>
            <a:br>
              <a:rPr lang="de-DE" dirty="0"/>
            </a:br>
            <a:r>
              <a:rPr lang="de-DE" dirty="0"/>
              <a:t>des Softwarepakets SURGE [10]</a:t>
            </a:r>
          </a:p>
          <a:p>
            <a:r>
              <a:rPr lang="de-DE" dirty="0"/>
              <a:t>Mapping zu in </a:t>
            </a:r>
            <a:r>
              <a:rPr lang="de-DE" dirty="0" err="1"/>
              <a:t>PubChem</a:t>
            </a:r>
            <a:r>
              <a:rPr lang="de-DE" dirty="0"/>
              <a:t>-Datenbank existierenden</a:t>
            </a:r>
            <a:br>
              <a:rPr lang="de-DE" dirty="0"/>
            </a:br>
            <a:r>
              <a:rPr lang="de-DE" dirty="0"/>
              <a:t>Molekülen</a:t>
            </a:r>
            <a:br>
              <a:rPr lang="de-DE" dirty="0"/>
            </a:br>
            <a:endParaRPr lang="de-DE" dirty="0"/>
          </a:p>
          <a:p>
            <a:endParaRPr lang="de-DE" dirty="0"/>
          </a:p>
          <a:p>
            <a:r>
              <a:rPr lang="de-DE" dirty="0"/>
              <a:t>Anzahl generierter und in </a:t>
            </a:r>
            <a:r>
              <a:rPr lang="de-DE" dirty="0" err="1"/>
              <a:t>PubChem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existierender SMILES-Codes: 			837</a:t>
            </a:r>
          </a:p>
          <a:p>
            <a:r>
              <a:rPr lang="de-DE" dirty="0"/>
              <a:t>Anzahl generierter und in </a:t>
            </a:r>
            <a:r>
              <a:rPr lang="de-DE" dirty="0" err="1"/>
              <a:t>PubChem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existierender SMILES-Codes ohne IUPAC-Namen: 	103</a:t>
            </a:r>
          </a:p>
          <a:p>
            <a:r>
              <a:rPr lang="de-DE" dirty="0"/>
              <a:t>Anzahl generierter und nicht in </a:t>
            </a:r>
            <a:r>
              <a:rPr lang="de-DE" dirty="0" err="1"/>
              <a:t>PubChem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existierender SMILES-Codes: 			48929845</a:t>
            </a:r>
          </a:p>
          <a:p>
            <a:r>
              <a:rPr lang="de-DE" dirty="0"/>
              <a:t>Prozentualer Anteil an generierten, in </a:t>
            </a:r>
            <a:r>
              <a:rPr lang="de-DE" dirty="0" err="1"/>
              <a:t>PubChem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existierenden SMILES-Codes: 			~0.0017%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B62FF8-4785-0BF3-7B24-CAC9C358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Generierung von Molekülen…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6D9FCC-92D5-B6C7-2AD6-892438612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105" y="3435733"/>
            <a:ext cx="52959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941642E-AD87-6210-5226-CB61F2139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105" y="1416630"/>
            <a:ext cx="4915326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0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B0B750A-E982-A447-F563-7E17C5EE0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415" y="972650"/>
            <a:ext cx="7991169" cy="5076457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3D64857-3B25-147D-3351-100EDFD0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…und ihrer Nomenklatur </a:t>
            </a:r>
          </a:p>
        </p:txBody>
      </p:sp>
    </p:spTree>
    <p:extLst>
      <p:ext uri="{BB962C8B-B14F-4D97-AF65-F5344CB8AC3E}">
        <p14:creationId xmlns:p14="http://schemas.microsoft.com/office/powerpoint/2010/main" val="261375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A033859-FA8B-937F-749A-2FB53786F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78" y="2840214"/>
            <a:ext cx="5589673" cy="1000771"/>
          </a:xfrm>
          <a:prstGeom prst="rect">
            <a:avLst/>
          </a:prstGeom>
        </p:spPr>
      </p:pic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E8BCDA47-C2C2-963E-D985-C93CB193BCE8}"/>
              </a:ext>
            </a:extLst>
          </p:cNvPr>
          <p:cNvGraphicFramePr>
            <a:graphicFrameLocks noGrp="1"/>
          </p:cNvGraphicFramePr>
          <p:nvPr/>
        </p:nvGraphicFramePr>
        <p:xfrm>
          <a:off x="188536" y="1216408"/>
          <a:ext cx="6183984" cy="4874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84">
                  <a:extLst>
                    <a:ext uri="{9D8B030D-6E8A-4147-A177-3AD203B41FA5}">
                      <a16:colId xmlns:a16="http://schemas.microsoft.com/office/drawing/2014/main" val="3492610456"/>
                    </a:ext>
                  </a:extLst>
                </a:gridCol>
              </a:tblGrid>
              <a:tr h="136610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449717"/>
                  </a:ext>
                </a:extLst>
              </a:tr>
              <a:tr h="120454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747341"/>
                  </a:ext>
                </a:extLst>
              </a:tr>
              <a:tr h="230358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64187"/>
                  </a:ext>
                </a:extLst>
              </a:tr>
            </a:tbl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7B90CF8E-BA7B-B2F5-BC21-BC4AB23635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28" b="4643"/>
          <a:stretch/>
        </p:blipFill>
        <p:spPr>
          <a:xfrm>
            <a:off x="217911" y="4039434"/>
            <a:ext cx="6118609" cy="1975877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DF1CC26-55E9-7794-BCD8-B32FACDC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Anforderungen an eine bedeutungsvolle SQL-Abfrage-Aufgabe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ECEE47-1E29-5F04-4F66-00DB4EDD9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928" y="1719777"/>
            <a:ext cx="3569341" cy="2121208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452B1A1-1072-DF55-0B8E-78CDE7A48EEB}"/>
              </a:ext>
            </a:extLst>
          </p:cNvPr>
          <p:cNvSpPr/>
          <p:nvPr/>
        </p:nvSpPr>
        <p:spPr>
          <a:xfrm>
            <a:off x="6963021" y="4684828"/>
            <a:ext cx="618886" cy="5143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112D13E-42B4-0F85-C8B7-8D30500D20DE}"/>
              </a:ext>
            </a:extLst>
          </p:cNvPr>
          <p:cNvSpPr txBox="1"/>
          <p:nvPr/>
        </p:nvSpPr>
        <p:spPr>
          <a:xfrm>
            <a:off x="799731" y="1280297"/>
            <a:ext cx="5079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Aufgabenstellung:</a:t>
            </a:r>
          </a:p>
          <a:p>
            <a:r>
              <a:rPr lang="de-DE" dirty="0"/>
              <a:t>Schreibe eine SQL-Abfrage, welche die im Text </a:t>
            </a:r>
            <a:br>
              <a:rPr lang="de-DE" dirty="0"/>
            </a:br>
            <a:r>
              <a:rPr lang="de-DE" dirty="0"/>
              <a:t>beschriebenen Informationen aus der darunter </a:t>
            </a:r>
            <a:br>
              <a:rPr lang="de-DE" dirty="0"/>
            </a:br>
            <a:r>
              <a:rPr lang="de-DE" dirty="0"/>
              <a:t>abgebildeten Datenbank extrahiert.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A15FC7-9651-21F0-6D45-CA354A8C65FF}"/>
              </a:ext>
            </a:extLst>
          </p:cNvPr>
          <p:cNvSpPr txBox="1"/>
          <p:nvPr/>
        </p:nvSpPr>
        <p:spPr>
          <a:xfrm>
            <a:off x="2223294" y="2537188"/>
            <a:ext cx="223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Textbeschreibung: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D796174-3509-A3C4-F25F-DFC8191676B2}"/>
              </a:ext>
            </a:extLst>
          </p:cNvPr>
          <p:cNvSpPr txBox="1"/>
          <p:nvPr/>
        </p:nvSpPr>
        <p:spPr>
          <a:xfrm>
            <a:off x="2189088" y="3754804"/>
            <a:ext cx="230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Datenbankschema: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598E885-3DD7-CF28-CB3F-C13CB9C77E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60" t="3446" r="1123" b="1515"/>
          <a:stretch/>
        </p:blipFill>
        <p:spPr>
          <a:xfrm>
            <a:off x="7648274" y="3869062"/>
            <a:ext cx="4325815" cy="2273291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6EFA9E25-A15E-9544-F69D-5ECF77115680}"/>
              </a:ext>
            </a:extLst>
          </p:cNvPr>
          <p:cNvSpPr/>
          <p:nvPr/>
        </p:nvSpPr>
        <p:spPr>
          <a:xfrm rot="10800000">
            <a:off x="6554249" y="4684828"/>
            <a:ext cx="641610" cy="5143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6FB98797-353F-B227-725E-06921E2A346E}"/>
              </a:ext>
            </a:extLst>
          </p:cNvPr>
          <p:cNvSpPr/>
          <p:nvPr/>
        </p:nvSpPr>
        <p:spPr>
          <a:xfrm>
            <a:off x="6904021" y="2827358"/>
            <a:ext cx="618886" cy="5143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AAEF5195-5D2F-F061-BB68-B06012E221E6}"/>
              </a:ext>
            </a:extLst>
          </p:cNvPr>
          <p:cNvSpPr/>
          <p:nvPr/>
        </p:nvSpPr>
        <p:spPr>
          <a:xfrm rot="10800000">
            <a:off x="6495249" y="2827358"/>
            <a:ext cx="641610" cy="5143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87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50C799D-6D66-F05D-C8B8-022EE9CD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an ein System zur Generierung </a:t>
            </a:r>
            <a:br>
              <a:rPr lang="de-DE" dirty="0"/>
            </a:br>
            <a:r>
              <a:rPr lang="de-DE" dirty="0"/>
              <a:t>bedeutungsvoller SQL-Abfrage-Aufgaben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DE1E2C-CBCE-D5E1-7BFF-11B159469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85" y="1433359"/>
            <a:ext cx="1490783" cy="93089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277FD60-2702-FBC3-B8EE-D315790CF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804" y="2187804"/>
            <a:ext cx="2482392" cy="248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259531-FBA9-9F30-CD89-3E9491AE7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442" y="2099171"/>
            <a:ext cx="1508337" cy="150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B55C484-F334-1162-86F4-560F79F12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072" y="725578"/>
            <a:ext cx="1126809" cy="112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7A2838C-0092-04BE-A676-119C61A09FC4}"/>
              </a:ext>
            </a:extLst>
          </p:cNvPr>
          <p:cNvCxnSpPr>
            <a:cxnSpLocks/>
          </p:cNvCxnSpPr>
          <p:nvPr/>
        </p:nvCxnSpPr>
        <p:spPr>
          <a:xfrm flipH="1">
            <a:off x="3900449" y="4166647"/>
            <a:ext cx="954355" cy="6609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D287BA6-6DC2-6C6F-5353-9EEECF108D99}"/>
              </a:ext>
            </a:extLst>
          </p:cNvPr>
          <p:cNvCxnSpPr>
            <a:cxnSpLocks/>
          </p:cNvCxnSpPr>
          <p:nvPr/>
        </p:nvCxnSpPr>
        <p:spPr>
          <a:xfrm flipH="1">
            <a:off x="1575549" y="4441395"/>
            <a:ext cx="231345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D3ACD724-CFBB-E85B-88E4-3E9A1C79D627}"/>
              </a:ext>
            </a:extLst>
          </p:cNvPr>
          <p:cNvSpPr txBox="1"/>
          <p:nvPr/>
        </p:nvSpPr>
        <p:spPr>
          <a:xfrm>
            <a:off x="1575548" y="410117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Performant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D2B75E6-8516-864C-6D2D-8B298ABC4BAE}"/>
              </a:ext>
            </a:extLst>
          </p:cNvPr>
          <p:cNvCxnSpPr>
            <a:cxnSpLocks/>
          </p:cNvCxnSpPr>
          <p:nvPr/>
        </p:nvCxnSpPr>
        <p:spPr>
          <a:xfrm flipH="1">
            <a:off x="1575549" y="4829465"/>
            <a:ext cx="23134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7E0D6A6-8106-AE91-A22A-D568F0D212E9}"/>
              </a:ext>
            </a:extLst>
          </p:cNvPr>
          <p:cNvSpPr txBox="1"/>
          <p:nvPr/>
        </p:nvSpPr>
        <p:spPr>
          <a:xfrm>
            <a:off x="1575549" y="447572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Plattformunabhängig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7E9F387-2F70-66B6-9D68-2190230C8BD4}"/>
              </a:ext>
            </a:extLst>
          </p:cNvPr>
          <p:cNvSpPr txBox="1"/>
          <p:nvPr/>
        </p:nvSpPr>
        <p:spPr>
          <a:xfrm>
            <a:off x="1575549" y="487675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Konstant zugänglich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75F02F1-A583-2490-8AF7-AF0511250F23}"/>
              </a:ext>
            </a:extLst>
          </p:cNvPr>
          <p:cNvCxnSpPr>
            <a:cxnSpLocks/>
          </p:cNvCxnSpPr>
          <p:nvPr/>
        </p:nvCxnSpPr>
        <p:spPr>
          <a:xfrm flipH="1">
            <a:off x="1575549" y="5246088"/>
            <a:ext cx="23134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BF0F5C2-C6A1-1348-1767-665424F0FBF2}"/>
              </a:ext>
            </a:extLst>
          </p:cNvPr>
          <p:cNvCxnSpPr>
            <a:cxnSpLocks/>
          </p:cNvCxnSpPr>
          <p:nvPr/>
        </p:nvCxnSpPr>
        <p:spPr>
          <a:xfrm>
            <a:off x="3889003" y="4441395"/>
            <a:ext cx="0" cy="8065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2087C09-34BE-16E2-7CBE-878E3FDC6B87}"/>
              </a:ext>
            </a:extLst>
          </p:cNvPr>
          <p:cNvCxnSpPr>
            <a:cxnSpLocks/>
          </p:cNvCxnSpPr>
          <p:nvPr/>
        </p:nvCxnSpPr>
        <p:spPr>
          <a:xfrm>
            <a:off x="4065897" y="2299838"/>
            <a:ext cx="715653" cy="4362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603B5A9-3994-FB6F-6366-A7BF63711759}"/>
              </a:ext>
            </a:extLst>
          </p:cNvPr>
          <p:cNvCxnSpPr>
            <a:cxnSpLocks/>
          </p:cNvCxnSpPr>
          <p:nvPr/>
        </p:nvCxnSpPr>
        <p:spPr>
          <a:xfrm>
            <a:off x="450881" y="2036785"/>
            <a:ext cx="213039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DE3CB04D-4873-5FB6-D472-F658B6B4A562}"/>
              </a:ext>
            </a:extLst>
          </p:cNvPr>
          <p:cNvSpPr txBox="1"/>
          <p:nvPr/>
        </p:nvSpPr>
        <p:spPr>
          <a:xfrm>
            <a:off x="361031" y="1404106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Parametrisierbarkeit</a:t>
            </a:r>
            <a:br>
              <a:rPr lang="de-DE" dirty="0"/>
            </a:br>
            <a:r>
              <a:rPr lang="de-DE" dirty="0"/>
              <a:t>der SQL-Abfrage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6C1662BF-EC89-B2B2-3465-2EC2082E5DD8}"/>
              </a:ext>
            </a:extLst>
          </p:cNvPr>
          <p:cNvCxnSpPr>
            <a:cxnSpLocks/>
          </p:cNvCxnSpPr>
          <p:nvPr/>
        </p:nvCxnSpPr>
        <p:spPr>
          <a:xfrm flipH="1">
            <a:off x="6860018" y="1433359"/>
            <a:ext cx="1140982" cy="12499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0EED6B6-76D3-7490-0A4D-D595C6175AC6}"/>
              </a:ext>
            </a:extLst>
          </p:cNvPr>
          <p:cNvCxnSpPr>
            <a:cxnSpLocks/>
          </p:cNvCxnSpPr>
          <p:nvPr/>
        </p:nvCxnSpPr>
        <p:spPr>
          <a:xfrm flipH="1">
            <a:off x="7285326" y="2880329"/>
            <a:ext cx="7156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93AFF2B5-DB47-EE0C-A56D-330CB7EBCB6E}"/>
              </a:ext>
            </a:extLst>
          </p:cNvPr>
          <p:cNvCxnSpPr>
            <a:cxnSpLocks/>
          </p:cNvCxnSpPr>
          <p:nvPr/>
        </p:nvCxnSpPr>
        <p:spPr>
          <a:xfrm flipH="1">
            <a:off x="8016917" y="2235023"/>
            <a:ext cx="350715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B4256383-D7BA-5313-167A-07273BEF763E}"/>
              </a:ext>
            </a:extLst>
          </p:cNvPr>
          <p:cNvSpPr txBox="1"/>
          <p:nvPr/>
        </p:nvSpPr>
        <p:spPr>
          <a:xfrm>
            <a:off x="7953865" y="1863124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Natürlichsprachige</a:t>
            </a:r>
            <a:r>
              <a:rPr lang="de-DE" dirty="0"/>
              <a:t> Beschreibung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901F5676-C0AE-0ABB-F37C-EE740E9F2B20}"/>
              </a:ext>
            </a:extLst>
          </p:cNvPr>
          <p:cNvCxnSpPr>
            <a:cxnSpLocks/>
          </p:cNvCxnSpPr>
          <p:nvPr/>
        </p:nvCxnSpPr>
        <p:spPr>
          <a:xfrm flipH="1">
            <a:off x="7816989" y="3802931"/>
            <a:ext cx="15311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F3003594-24C9-72AC-E101-E6DDC0DBB879}"/>
              </a:ext>
            </a:extLst>
          </p:cNvPr>
          <p:cNvSpPr txBox="1"/>
          <p:nvPr/>
        </p:nvSpPr>
        <p:spPr>
          <a:xfrm>
            <a:off x="7816989" y="347228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SQL-Abfrage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C913C8F2-AD84-7F7E-559F-53F13BC0081A}"/>
              </a:ext>
            </a:extLst>
          </p:cNvPr>
          <p:cNvCxnSpPr>
            <a:cxnSpLocks/>
          </p:cNvCxnSpPr>
          <p:nvPr/>
        </p:nvCxnSpPr>
        <p:spPr>
          <a:xfrm flipH="1">
            <a:off x="9156841" y="2934138"/>
            <a:ext cx="19914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0EA01D59-57F1-5645-CA1D-984A41DA4B05}"/>
              </a:ext>
            </a:extLst>
          </p:cNvPr>
          <p:cNvSpPr txBox="1"/>
          <p:nvPr/>
        </p:nvSpPr>
        <p:spPr>
          <a:xfrm>
            <a:off x="9077387" y="2551451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Syntaktisch korrekt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88898960-CC16-213A-0547-506EE8D096D9}"/>
              </a:ext>
            </a:extLst>
          </p:cNvPr>
          <p:cNvCxnSpPr>
            <a:cxnSpLocks/>
          </p:cNvCxnSpPr>
          <p:nvPr/>
        </p:nvCxnSpPr>
        <p:spPr>
          <a:xfrm flipH="1">
            <a:off x="9156841" y="3357998"/>
            <a:ext cx="22852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D3412F36-872A-DB8B-71F5-2CF2CE583E0C}"/>
              </a:ext>
            </a:extLst>
          </p:cNvPr>
          <p:cNvSpPr txBox="1"/>
          <p:nvPr/>
        </p:nvSpPr>
        <p:spPr>
          <a:xfrm>
            <a:off x="9077387" y="2975311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Semantisch plausibel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E8FE161D-786A-6466-6202-0E4CCCB58ABB}"/>
              </a:ext>
            </a:extLst>
          </p:cNvPr>
          <p:cNvCxnSpPr>
            <a:cxnSpLocks/>
          </p:cNvCxnSpPr>
          <p:nvPr/>
        </p:nvCxnSpPr>
        <p:spPr>
          <a:xfrm flipH="1">
            <a:off x="9062335" y="1211781"/>
            <a:ext cx="142608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75171B71-9B9A-BB54-0314-741BDE1526FB}"/>
              </a:ext>
            </a:extLst>
          </p:cNvPr>
          <p:cNvSpPr txBox="1"/>
          <p:nvPr/>
        </p:nvSpPr>
        <p:spPr>
          <a:xfrm>
            <a:off x="8982881" y="82909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Eindeutig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445E23-734E-D33C-F9F3-09BB266A2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66" y="4203180"/>
            <a:ext cx="865004" cy="123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A2A18B9-3864-FF80-735A-37AA518EDE5C}"/>
              </a:ext>
            </a:extLst>
          </p:cNvPr>
          <p:cNvCxnSpPr>
            <a:cxnSpLocks/>
          </p:cNvCxnSpPr>
          <p:nvPr/>
        </p:nvCxnSpPr>
        <p:spPr>
          <a:xfrm>
            <a:off x="6096000" y="4628274"/>
            <a:ext cx="0" cy="3986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A39EB789-CCF2-FC38-0D11-E40DD69DAD57}"/>
              </a:ext>
            </a:extLst>
          </p:cNvPr>
          <p:cNvSpPr txBox="1"/>
          <p:nvPr/>
        </p:nvSpPr>
        <p:spPr>
          <a:xfrm>
            <a:off x="4580200" y="5036693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System zur Generation </a:t>
            </a:r>
            <a:br>
              <a:rPr lang="de-DE" dirty="0"/>
            </a:br>
            <a:r>
              <a:rPr lang="de-DE" dirty="0"/>
              <a:t>von SQL-Abfrage-Aufgaben</a:t>
            </a:r>
          </a:p>
        </p:txBody>
      </p:sp>
      <p:cxnSp>
        <p:nvCxnSpPr>
          <p:cNvPr id="1025" name="Gerader Verbinder 1024">
            <a:extLst>
              <a:ext uri="{FF2B5EF4-FFF2-40B4-BE49-F238E27FC236}">
                <a16:creationId xmlns:a16="http://schemas.microsoft.com/office/drawing/2014/main" id="{13F61F00-4ABC-9F75-48DE-203CB16B7F2B}"/>
              </a:ext>
            </a:extLst>
          </p:cNvPr>
          <p:cNvCxnSpPr>
            <a:cxnSpLocks/>
          </p:cNvCxnSpPr>
          <p:nvPr/>
        </p:nvCxnSpPr>
        <p:spPr>
          <a:xfrm flipH="1">
            <a:off x="8343876" y="5805603"/>
            <a:ext cx="3552751" cy="57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feld 1026">
            <a:extLst>
              <a:ext uri="{FF2B5EF4-FFF2-40B4-BE49-F238E27FC236}">
                <a16:creationId xmlns:a16="http://schemas.microsoft.com/office/drawing/2014/main" id="{847DCDDC-FCDB-EB86-9436-1099DEE3E344}"/>
              </a:ext>
            </a:extLst>
          </p:cNvPr>
          <p:cNvSpPr txBox="1"/>
          <p:nvPr/>
        </p:nvSpPr>
        <p:spPr>
          <a:xfrm>
            <a:off x="8302995" y="5425513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Bewertung von Lösungsversuchen</a:t>
            </a:r>
          </a:p>
        </p:txBody>
      </p: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81A09227-DC43-48ED-0E7E-1004F86260C2}"/>
              </a:ext>
            </a:extLst>
          </p:cNvPr>
          <p:cNvCxnSpPr>
            <a:cxnSpLocks/>
          </p:cNvCxnSpPr>
          <p:nvPr/>
        </p:nvCxnSpPr>
        <p:spPr>
          <a:xfrm>
            <a:off x="7168525" y="4247942"/>
            <a:ext cx="895527" cy="5917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2F05573A-1E40-9400-7540-C84486850124}"/>
              </a:ext>
            </a:extLst>
          </p:cNvPr>
          <p:cNvSpPr txBox="1"/>
          <p:nvPr/>
        </p:nvSpPr>
        <p:spPr>
          <a:xfrm>
            <a:off x="227380" y="2090247"/>
            <a:ext cx="35510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SQL-Bestandteile </a:t>
            </a:r>
            <a:br>
              <a:rPr lang="de-DE" dirty="0"/>
            </a:br>
            <a:r>
              <a:rPr lang="de-DE" dirty="0"/>
              <a:t>(bspw. WHERE-</a:t>
            </a:r>
            <a:r>
              <a:rPr lang="de-DE" dirty="0" err="1"/>
              <a:t>Clause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Constraint</a:t>
            </a:r>
            <a:r>
              <a:rPr lang="de-DE" dirty="0"/>
              <a:t>-Art</a:t>
            </a:r>
            <a:br>
              <a:rPr lang="de-DE" dirty="0"/>
            </a:br>
            <a:r>
              <a:rPr lang="de-DE" dirty="0"/>
              <a:t>(bspw. BETWEEN numerisch)</a:t>
            </a:r>
          </a:p>
          <a:p>
            <a:pPr marL="285750" indent="-285750">
              <a:buFontTx/>
              <a:buChar char="-"/>
            </a:pPr>
            <a:r>
              <a:rPr lang="de-DE" dirty="0"/>
              <a:t>Anzahl Bestandteil</a:t>
            </a:r>
            <a:br>
              <a:rPr lang="de-DE" dirty="0"/>
            </a:br>
            <a:r>
              <a:rPr lang="de-DE" dirty="0"/>
              <a:t>(bspw. 3-5 </a:t>
            </a:r>
            <a:r>
              <a:rPr lang="de-DE" dirty="0" err="1"/>
              <a:t>Constraints</a:t>
            </a:r>
            <a:r>
              <a:rPr lang="de-DE" dirty="0"/>
              <a:t>)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C811DB3-3EBB-735C-7561-0DD174351F28}"/>
              </a:ext>
            </a:extLst>
          </p:cNvPr>
          <p:cNvCxnSpPr>
            <a:cxnSpLocks/>
          </p:cNvCxnSpPr>
          <p:nvPr/>
        </p:nvCxnSpPr>
        <p:spPr>
          <a:xfrm flipH="1">
            <a:off x="9077814" y="1654719"/>
            <a:ext cx="142608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13F1C48E-CE2F-D65D-4B0A-E1A93B2256DD}"/>
              </a:ext>
            </a:extLst>
          </p:cNvPr>
          <p:cNvSpPr txBox="1"/>
          <p:nvPr/>
        </p:nvSpPr>
        <p:spPr>
          <a:xfrm>
            <a:off x="8998360" y="1272032"/>
            <a:ext cx="130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Vollständig</a:t>
            </a:r>
          </a:p>
        </p:txBody>
      </p:sp>
    </p:spTree>
    <p:extLst>
      <p:ext uri="{BB962C8B-B14F-4D97-AF65-F5344CB8AC3E}">
        <p14:creationId xmlns:p14="http://schemas.microsoft.com/office/powerpoint/2010/main" val="379847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/>
      <p:bldP spid="37" grpId="0"/>
      <p:bldP spid="45" grpId="0"/>
      <p:bldP spid="47" grpId="0"/>
      <p:bldP spid="52" grpId="0"/>
      <p:bldP spid="55" grpId="0"/>
      <p:bldP spid="59" grpId="0"/>
      <p:bldP spid="1027" grpId="0"/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E6EDD2D-86FC-E3B2-F443-B65C3E08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über ein System zur Generierung </a:t>
            </a:r>
            <a:br>
              <a:rPr lang="de-DE" dirty="0"/>
            </a:br>
            <a:r>
              <a:rPr lang="de-DE" dirty="0"/>
              <a:t>bedeutungsvoller SQL-Abfrage-Aufgaben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0C5F88-E9E9-6BE7-E46D-393029428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14" y="1105197"/>
            <a:ext cx="10761711" cy="482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887FD07-4BAF-8F5E-6160-02878866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Experiment: Automatisches Ableiten domänenspezifischer Datenbanken aus bestehenden Wissensgraphen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F185F54-4A61-6801-2F8E-B7E3E2C11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699" y="2023584"/>
            <a:ext cx="1936703" cy="193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B75DA6A-FE78-F5A5-46CE-45399A20D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039" y="3181053"/>
            <a:ext cx="1711787" cy="171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4F9ECA0-41F5-660E-B81E-E611876BA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039" y="1413073"/>
            <a:ext cx="1711787" cy="171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B21CFF2-D4B2-96DF-B0CC-AA16C8BD8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50" y="3666443"/>
            <a:ext cx="1048046" cy="74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29F994F-1417-7176-332C-5646DB53624A}"/>
              </a:ext>
            </a:extLst>
          </p:cNvPr>
          <p:cNvSpPr txBox="1"/>
          <p:nvPr/>
        </p:nvSpPr>
        <p:spPr>
          <a:xfrm>
            <a:off x="481865" y="2883752"/>
            <a:ext cx="26019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Wissensgraph</a:t>
            </a:r>
          </a:p>
          <a:p>
            <a:pPr marL="285750" indent="-285750">
              <a:buFontTx/>
              <a:buChar char="-"/>
            </a:pPr>
            <a:r>
              <a:rPr lang="de-DE" dirty="0"/>
              <a:t>Entitäten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Instanzen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Hyperonymiestruktur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Meronymiestruktur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3CA826-47F8-0EEE-799C-CBEB5F2455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3892" y="908680"/>
            <a:ext cx="2248108" cy="1008787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C9296C1-95AC-C6AF-6A34-CE60B529B08F}"/>
              </a:ext>
            </a:extLst>
          </p:cNvPr>
          <p:cNvSpPr/>
          <p:nvPr/>
        </p:nvSpPr>
        <p:spPr>
          <a:xfrm>
            <a:off x="11283885" y="1574276"/>
            <a:ext cx="461914" cy="240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2633846-04EA-A77A-601E-5FA121AC2F0C}"/>
              </a:ext>
            </a:extLst>
          </p:cNvPr>
          <p:cNvSpPr/>
          <p:nvPr/>
        </p:nvSpPr>
        <p:spPr>
          <a:xfrm>
            <a:off x="3859386" y="3052716"/>
            <a:ext cx="985959" cy="5143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ewitterblitz 12">
            <a:extLst>
              <a:ext uri="{FF2B5EF4-FFF2-40B4-BE49-F238E27FC236}">
                <a16:creationId xmlns:a16="http://schemas.microsoft.com/office/drawing/2014/main" id="{6C52A305-B35C-4AA3-AB1B-AC9E32CBD195}"/>
              </a:ext>
            </a:extLst>
          </p:cNvPr>
          <p:cNvSpPr/>
          <p:nvPr/>
        </p:nvSpPr>
        <p:spPr>
          <a:xfrm>
            <a:off x="3977667" y="2651700"/>
            <a:ext cx="708022" cy="123214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D4BF772-347A-89E0-79C0-8F9F3D56FCA3}"/>
              </a:ext>
            </a:extLst>
          </p:cNvPr>
          <p:cNvSpPr txBox="1"/>
          <p:nvPr/>
        </p:nvSpPr>
        <p:spPr>
          <a:xfrm>
            <a:off x="7107667" y="2591182"/>
            <a:ext cx="48170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Limitationen:</a:t>
            </a:r>
          </a:p>
          <a:p>
            <a:pPr marL="285750" indent="-285750">
              <a:buFontTx/>
              <a:buChar char="-"/>
            </a:pPr>
            <a:r>
              <a:rPr lang="de-DE" dirty="0"/>
              <a:t>Automatisches Ableiten von Tabellenstrukturen entweder zu spezifisch oder zu generisch</a:t>
            </a:r>
          </a:p>
          <a:p>
            <a:pPr marL="285750" indent="-285750">
              <a:buFontTx/>
              <a:buChar char="-"/>
            </a:pPr>
            <a:r>
              <a:rPr lang="de-DE" dirty="0"/>
              <a:t>Attributzuordnung unklar, da auf Instanz-, anstelle Klassenebene</a:t>
            </a:r>
          </a:p>
          <a:p>
            <a:pPr marL="285750" indent="-285750">
              <a:buFontTx/>
              <a:buChar char="-"/>
            </a:pPr>
            <a:r>
              <a:rPr lang="de-DE" dirty="0"/>
              <a:t>Wann ist Entität eine Klasse/Instanz? Kontext wird nicht in </a:t>
            </a:r>
            <a:r>
              <a:rPr lang="de-DE" dirty="0" err="1"/>
              <a:t>Wikidata</a:t>
            </a:r>
            <a:r>
              <a:rPr lang="de-DE" dirty="0"/>
              <a:t> modelliert</a:t>
            </a:r>
          </a:p>
          <a:p>
            <a:pPr marL="285750" indent="-285750">
              <a:buFontTx/>
              <a:buChar char="-"/>
            </a:pP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0492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13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887FD07-4BAF-8F5E-6160-02878866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692" y="540992"/>
            <a:ext cx="10212245" cy="626334"/>
          </a:xfrm>
        </p:spPr>
        <p:txBody>
          <a:bodyPr/>
          <a:lstStyle/>
          <a:p>
            <a:r>
              <a:rPr lang="de-DE" dirty="0"/>
              <a:t>Ausweichlösung: Manuelle Erzeugung eines, zu einer </a:t>
            </a:r>
            <a:br>
              <a:rPr lang="de-DE" dirty="0"/>
            </a:br>
            <a:r>
              <a:rPr lang="de-DE" dirty="0"/>
              <a:t>existierenden Datenbank korrespondierenden, </a:t>
            </a:r>
            <a:br>
              <a:rPr lang="de-DE" dirty="0"/>
            </a:br>
            <a:r>
              <a:rPr lang="de-DE" dirty="0"/>
              <a:t>Wissensgraphen</a:t>
            </a:r>
            <a:endParaRPr lang="de-DE" dirty="0">
              <a:highlight>
                <a:srgbClr val="FFFF00"/>
              </a:highlight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28BAA4A-B000-0CCF-ED35-B3181E2C6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37" y="1368426"/>
            <a:ext cx="2268192" cy="169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946EABB-F776-EF6E-D369-DCEF31D2D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573" y="1487078"/>
            <a:ext cx="3733065" cy="38838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188B1EA-6623-4D6B-ED88-11B6C82285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28" b="4643"/>
          <a:stretch/>
        </p:blipFill>
        <p:spPr>
          <a:xfrm>
            <a:off x="837598" y="3240464"/>
            <a:ext cx="7348975" cy="237319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1457B06-FD04-E794-BC79-4AF7C60DBA3B}"/>
              </a:ext>
            </a:extLst>
          </p:cNvPr>
          <p:cNvSpPr txBox="1"/>
          <p:nvPr/>
        </p:nvSpPr>
        <p:spPr>
          <a:xfrm>
            <a:off x="2747221" y="1256312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Film- und Mediendatenbank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7436CA2-F98E-5F33-399E-6B3EF0A478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8203" y="172719"/>
            <a:ext cx="2248108" cy="1008787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E3904C7-45DD-8458-51C2-98FFD0AED7AB}"/>
              </a:ext>
            </a:extLst>
          </p:cNvPr>
          <p:cNvSpPr/>
          <p:nvPr/>
        </p:nvSpPr>
        <p:spPr>
          <a:xfrm>
            <a:off x="11165023" y="851236"/>
            <a:ext cx="461914" cy="240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EEC7E21-6BD8-4DA4-6410-2DA873239CCF}"/>
              </a:ext>
            </a:extLst>
          </p:cNvPr>
          <p:cNvSpPr/>
          <p:nvPr/>
        </p:nvSpPr>
        <p:spPr>
          <a:xfrm>
            <a:off x="10388339" y="854159"/>
            <a:ext cx="461914" cy="240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C121CD5-7C3C-3AB4-7330-C4D6BBC0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SQL-Abfrage-Generator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97C989D-BC9C-BB17-F4CB-8273A6F62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184" y="952817"/>
            <a:ext cx="1912786" cy="249195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B929A13-80B4-DA63-24C3-67F880498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804" y="986891"/>
            <a:ext cx="1699982" cy="240132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9D07377-2893-586B-2B46-1DD45A826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035" y="996318"/>
            <a:ext cx="1753345" cy="240132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AE2A256-2DCC-B76D-FC2E-D28F1B5FE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034" y="1006348"/>
            <a:ext cx="1752752" cy="236240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8B0F850-1680-A7DB-E58B-72540E1EE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8203" y="172719"/>
            <a:ext cx="2248108" cy="1008787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81D56F8E-C875-6219-4BCD-1F2CCE39F788}"/>
              </a:ext>
            </a:extLst>
          </p:cNvPr>
          <p:cNvSpPr/>
          <p:nvPr/>
        </p:nvSpPr>
        <p:spPr>
          <a:xfrm>
            <a:off x="11165023" y="843812"/>
            <a:ext cx="461914" cy="24087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9AECD1D-E005-46CA-B26B-68B5EFAA2969}"/>
              </a:ext>
            </a:extLst>
          </p:cNvPr>
          <p:cNvSpPr/>
          <p:nvPr/>
        </p:nvSpPr>
        <p:spPr>
          <a:xfrm>
            <a:off x="10388339" y="854159"/>
            <a:ext cx="461914" cy="24087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6F7286F-DD41-54C9-CF83-192C7F5ED563}"/>
              </a:ext>
            </a:extLst>
          </p:cNvPr>
          <p:cNvSpPr/>
          <p:nvPr/>
        </p:nvSpPr>
        <p:spPr>
          <a:xfrm>
            <a:off x="10388339" y="368505"/>
            <a:ext cx="461914" cy="240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58B8E35A-EF69-5094-C936-4402EE2FFC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517" y="3444773"/>
            <a:ext cx="4193197" cy="2491956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C4E21DD-AEA1-8760-4E24-C66A78AC447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328" b="4643"/>
          <a:stretch/>
        </p:blipFill>
        <p:spPr>
          <a:xfrm>
            <a:off x="1154724" y="1644330"/>
            <a:ext cx="3364327" cy="1086439"/>
          </a:xfrm>
          <a:prstGeom prst="rect">
            <a:avLst/>
          </a:prstGeom>
        </p:spPr>
      </p:pic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81233B1F-7192-0391-400E-A5F0FFCB89AE}"/>
              </a:ext>
            </a:extLst>
          </p:cNvPr>
          <p:cNvSpPr/>
          <p:nvPr/>
        </p:nvSpPr>
        <p:spPr>
          <a:xfrm>
            <a:off x="4487915" y="1850032"/>
            <a:ext cx="985959" cy="5143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6A1B76A2-8D45-2B5B-53EA-EF7B24780A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8858" y="1674186"/>
            <a:ext cx="2046798" cy="123580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DF7C4A1-A52E-84E9-7948-A8E3E1E533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58182" y="3702208"/>
            <a:ext cx="9100565" cy="1608346"/>
          </a:xfrm>
          <a:prstGeom prst="rect">
            <a:avLst/>
          </a:prstGeom>
        </p:spPr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F3F9C93C-8099-EB91-0E54-9CA50DD10B2D}"/>
              </a:ext>
            </a:extLst>
          </p:cNvPr>
          <p:cNvSpPr/>
          <p:nvPr/>
        </p:nvSpPr>
        <p:spPr>
          <a:xfrm>
            <a:off x="7446793" y="1045513"/>
            <a:ext cx="366137" cy="22840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C2E8E18-083E-4D28-D3DE-851A43D6176B}"/>
              </a:ext>
            </a:extLst>
          </p:cNvPr>
          <p:cNvSpPr txBox="1"/>
          <p:nvPr/>
        </p:nvSpPr>
        <p:spPr>
          <a:xfrm>
            <a:off x="7867030" y="199505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FROM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7D193B-3C97-0EDC-B92F-D7E0A5549C72}"/>
              </a:ext>
            </a:extLst>
          </p:cNvPr>
          <p:cNvSpPr txBox="1"/>
          <p:nvPr/>
        </p:nvSpPr>
        <p:spPr>
          <a:xfrm>
            <a:off x="9640109" y="1668154"/>
            <a:ext cx="3561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2.</a:t>
            </a:r>
          </a:p>
          <a:p>
            <a:r>
              <a:rPr lang="de-DE" sz="1600" dirty="0"/>
              <a:t>3.</a:t>
            </a:r>
          </a:p>
          <a:p>
            <a:r>
              <a:rPr lang="de-DE" sz="1600" dirty="0"/>
              <a:t>4.</a:t>
            </a:r>
          </a:p>
          <a:p>
            <a:r>
              <a:rPr lang="de-DE" sz="1600" dirty="0"/>
              <a:t>5.</a:t>
            </a:r>
          </a:p>
          <a:p>
            <a:r>
              <a:rPr lang="de-DE" sz="1600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8918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Office">
  <a:themeElements>
    <a:clrScheme name="HTW-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9B1C"/>
      </a:accent1>
      <a:accent2>
        <a:srgbClr val="006EB7"/>
      </a:accent2>
      <a:accent3>
        <a:srgbClr val="6C737B"/>
      </a:accent3>
      <a:accent4>
        <a:srgbClr val="999999"/>
      </a:accent4>
      <a:accent5>
        <a:srgbClr val="FBC376"/>
      </a:accent5>
      <a:accent6>
        <a:srgbClr val="3AB0FF"/>
      </a:accent6>
      <a:hlink>
        <a:srgbClr val="0563C1"/>
      </a:hlink>
      <a:folHlink>
        <a:srgbClr val="954F72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708</Words>
  <Application>Microsoft Office PowerPoint</Application>
  <PresentationFormat>Breitbild</PresentationFormat>
  <Paragraphs>107</Paragraphs>
  <Slides>16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</vt:lpstr>
      <vt:lpstr>Von ALADIN zu OPALADIN</vt:lpstr>
      <vt:lpstr>Generierung von Molekülen…</vt:lpstr>
      <vt:lpstr>…und ihrer Nomenklatur </vt:lpstr>
      <vt:lpstr>Anforderungen an eine bedeutungsvolle SQL-Abfrage-Aufgabe</vt:lpstr>
      <vt:lpstr>Anforderungen an ein System zur Generierung  bedeutungsvoller SQL-Abfrage-Aufgaben</vt:lpstr>
      <vt:lpstr>Übersicht über ein System zur Generierung  bedeutungsvoller SQL-Abfrage-Aufgaben</vt:lpstr>
      <vt:lpstr>Experiment: Automatisches Ableiten domänenspezifischer Datenbanken aus bestehenden Wissensgraphen</vt:lpstr>
      <vt:lpstr>Ausweichlösung: Manuelle Erzeugung eines, zu einer  existierenden Datenbank korrespondierenden,  Wissensgraphen</vt:lpstr>
      <vt:lpstr>SQL-Abfrage-Generator</vt:lpstr>
      <vt:lpstr>Natural Language Generation Pipeline</vt:lpstr>
      <vt:lpstr>EPK-Produktionsregeln</vt:lpstr>
      <vt:lpstr>Graphersetzungsbeispiel</vt:lpstr>
      <vt:lpstr>Generierung von Aufgaben(graph)artefakten  mittels deklarativer Graph-Grammatiken</vt:lpstr>
      <vt:lpstr>Inklusion von semantisch sinnvollen Bezeichnern für die Elemente der Aufgabenartefakte mittels Wissensgraphen als Metamodelle</vt:lpstr>
      <vt:lpstr>Validierung der generierten Modelle und der Lösungsversuche</vt:lpstr>
      <vt:lpstr>Quellen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Richter, Lisanne</dc:creator>
  <cp:lastModifiedBy>Paul Christ</cp:lastModifiedBy>
  <cp:revision>41</cp:revision>
  <dcterms:created xsi:type="dcterms:W3CDTF">2021-10-14T07:21:00Z</dcterms:created>
  <dcterms:modified xsi:type="dcterms:W3CDTF">2023-02-22T17:35:24Z</dcterms:modified>
</cp:coreProperties>
</file>