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2" r:id="rId2"/>
    <p:sldId id="328" r:id="rId3"/>
    <p:sldId id="326" r:id="rId4"/>
    <p:sldId id="327" r:id="rId5"/>
    <p:sldId id="32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996600"/>
    <a:srgbClr val="7030A0"/>
    <a:srgbClr val="C9C7C7"/>
    <a:srgbClr val="4C9BD3"/>
    <a:srgbClr val="D79943"/>
    <a:srgbClr val="FF0000"/>
    <a:srgbClr val="595959"/>
    <a:srgbClr val="FFFFFF"/>
    <a:srgbClr val="F9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0523" autoAdjust="0"/>
  </p:normalViewPr>
  <p:slideViewPr>
    <p:cSldViewPr snapToGrid="0" showGuides="1">
      <p:cViewPr varScale="1">
        <p:scale>
          <a:sx n="107" d="100"/>
          <a:sy n="107" d="100"/>
        </p:scale>
        <p:origin x="636" y="102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Chemie in ALADIN</a:t>
            </a:r>
            <a:endParaRPr lang="de-DE" sz="900" dirty="0"/>
          </a:p>
          <a:p>
            <a:r>
              <a:rPr lang="de-DE" sz="900" dirty="0"/>
              <a:t>HTW Dresden // Fakultät Informatik/Mathematik</a:t>
            </a:r>
          </a:p>
          <a:p>
            <a:r>
              <a:rPr lang="de-DE" sz="900" dirty="0"/>
              <a:t>Paul Christ und Torsten Munkelt // März.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eminfo.org/Chemistry/Cheminformatics/FormatConverter/index.html" TargetMode="External"/><Relationship Id="rId3" Type="http://schemas.openxmlformats.org/officeDocument/2006/relationships/hyperlink" Target="http://partridgejiang.github.io/Kekule.js/demos/demoLauncher.html?id=chemViewer3D" TargetMode="External"/><Relationship Id="rId7" Type="http://schemas.openxmlformats.org/officeDocument/2006/relationships/hyperlink" Target="https://jsme-editor.github.io/dist/JSME_test.html" TargetMode="External"/><Relationship Id="rId12" Type="http://schemas.openxmlformats.org/officeDocument/2006/relationships/hyperlink" Target="https://docs.eyesopen.com/toolkits/python/oechemtk/reactions.html" TargetMode="External"/><Relationship Id="rId2" Type="http://schemas.openxmlformats.org/officeDocument/2006/relationships/hyperlink" Target="https://github.com/StructureGenerator/sur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pb-halle.github.io/MolPaintJS/" TargetMode="External"/><Relationship Id="rId11" Type="http://schemas.openxmlformats.org/officeDocument/2006/relationships/hyperlink" Target="https://javalab.org/en/category/chemistry_en/chemical_reaction_en/" TargetMode="External"/><Relationship Id="rId5" Type="http://schemas.openxmlformats.org/officeDocument/2006/relationships/hyperlink" Target="https://www.macinchem.org/blog/files/98d6a18f511425a2f58471b849a15be7-465.php" TargetMode="External"/><Relationship Id="rId10" Type="http://schemas.openxmlformats.org/officeDocument/2006/relationships/hyperlink" Target="https://konstantinosk31.github.io/Chemical-Reaction-Simulator/" TargetMode="External"/><Relationship Id="rId4" Type="http://schemas.openxmlformats.org/officeDocument/2006/relationships/hyperlink" Target="http://molecules3d.azurewebsites.net/" TargetMode="External"/><Relationship Id="rId9" Type="http://schemas.openxmlformats.org/officeDocument/2006/relationships/hyperlink" Target="https://www.sciencebysimulation.com/chemreax/Analyzer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-reaction-database.org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Chemie in 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Mögliche Aufgabentypen und Limitationen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BAEA22-0E3E-2954-61B2-903CAE48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40" y="1039906"/>
            <a:ext cx="10515600" cy="5145741"/>
          </a:xfrm>
        </p:spPr>
        <p:txBody>
          <a:bodyPr/>
          <a:lstStyle/>
          <a:p>
            <a:r>
              <a:rPr lang="de-DE" dirty="0"/>
              <a:t>Generierung von Molekülen (SMILES-Codes)</a:t>
            </a:r>
          </a:p>
          <a:p>
            <a:pPr lvl="1"/>
            <a:r>
              <a:rPr lang="de-DE" dirty="0">
                <a:hlinkClick r:id="rId2"/>
              </a:rPr>
              <a:t>SURGE</a:t>
            </a:r>
            <a:endParaRPr lang="de-DE" dirty="0"/>
          </a:p>
          <a:p>
            <a:r>
              <a:rPr lang="de-DE" dirty="0"/>
              <a:t>Visualisierung und Manipulation von Molekülen</a:t>
            </a:r>
          </a:p>
          <a:p>
            <a:pPr lvl="1"/>
            <a:r>
              <a:rPr lang="de-DE" dirty="0">
                <a:hlinkClick r:id="rId3"/>
              </a:rPr>
              <a:t>Kekule.js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Molecules3D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Chemene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JSDraw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MolPaint</a:t>
            </a:r>
            <a:endParaRPr lang="de-DE" dirty="0"/>
          </a:p>
          <a:p>
            <a:pPr lvl="1"/>
            <a:r>
              <a:rPr lang="de-DE" dirty="0">
                <a:hlinkClick r:id="rId7"/>
              </a:rPr>
              <a:t>JSME</a:t>
            </a:r>
            <a:endParaRPr lang="de-DE" dirty="0"/>
          </a:p>
          <a:p>
            <a:r>
              <a:rPr lang="de-DE" dirty="0"/>
              <a:t>SMILES (2D) konvertieren </a:t>
            </a:r>
            <a:r>
              <a:rPr lang="de-DE" dirty="0" err="1"/>
              <a:t>zud</a:t>
            </a:r>
            <a:r>
              <a:rPr lang="de-DE" dirty="0"/>
              <a:t> MOL (3D)</a:t>
            </a:r>
          </a:p>
          <a:p>
            <a:pPr lvl="1"/>
            <a:r>
              <a:rPr lang="de-DE" dirty="0"/>
              <a:t>Limitation: SMILES codiert keine räumliche (3D) Darstellung</a:t>
            </a:r>
          </a:p>
          <a:p>
            <a:pPr lvl="1"/>
            <a:r>
              <a:rPr lang="de-DE" dirty="0">
                <a:hlinkClick r:id="rId8"/>
              </a:rPr>
              <a:t>Approximation mit </a:t>
            </a:r>
            <a:r>
              <a:rPr lang="de-DE" dirty="0" err="1">
                <a:hlinkClick r:id="rId8"/>
              </a:rPr>
              <a:t>OpenBabel</a:t>
            </a:r>
            <a:endParaRPr lang="de-DE" dirty="0"/>
          </a:p>
          <a:p>
            <a:r>
              <a:rPr lang="de-DE" dirty="0"/>
              <a:t>Reaktionsgleichungssimulatoren</a:t>
            </a:r>
          </a:p>
          <a:p>
            <a:pPr lvl="1"/>
            <a:r>
              <a:rPr lang="de-DE" dirty="0" err="1">
                <a:hlinkClick r:id="rId9"/>
              </a:rPr>
              <a:t>ChemReax</a:t>
            </a:r>
            <a:endParaRPr lang="de-DE" dirty="0"/>
          </a:p>
          <a:p>
            <a:pPr lvl="1"/>
            <a:r>
              <a:rPr lang="de-DE" dirty="0">
                <a:hlinkClick r:id="rId10"/>
              </a:rPr>
              <a:t>Chemical </a:t>
            </a:r>
            <a:r>
              <a:rPr lang="de-DE" dirty="0" err="1">
                <a:hlinkClick r:id="rId10"/>
              </a:rPr>
              <a:t>Reaction</a:t>
            </a:r>
            <a:r>
              <a:rPr lang="de-DE" dirty="0">
                <a:hlinkClick r:id="rId10"/>
              </a:rPr>
              <a:t> Simulator</a:t>
            </a:r>
            <a:endParaRPr lang="de-DE" dirty="0"/>
          </a:p>
          <a:p>
            <a:pPr lvl="1"/>
            <a:r>
              <a:rPr lang="de-DE" dirty="0" err="1">
                <a:hlinkClick r:id="rId11"/>
              </a:rPr>
              <a:t>JavaLab</a:t>
            </a:r>
            <a:endParaRPr lang="de-DE" dirty="0"/>
          </a:p>
          <a:p>
            <a:pPr lvl="1"/>
            <a:r>
              <a:rPr lang="de-DE" dirty="0" err="1">
                <a:hlinkClick r:id="rId12"/>
              </a:rPr>
              <a:t>OEChemTK</a:t>
            </a:r>
            <a:r>
              <a:rPr lang="de-DE" dirty="0">
                <a:hlinkClick r:id="rId12"/>
              </a:rPr>
              <a:t> (proprietär)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02226C-B8A2-BDEB-DF78-A5F0CCAF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Programmatische Manipulation von chemischen „Einheiten“</a:t>
            </a:r>
          </a:p>
        </p:txBody>
      </p:sp>
    </p:spTree>
    <p:extLst>
      <p:ext uri="{BB962C8B-B14F-4D97-AF65-F5344CB8AC3E}">
        <p14:creationId xmlns:p14="http://schemas.microsoft.com/office/powerpoint/2010/main" val="11698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FB516B-7EAD-C59C-5861-1D585E26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84" y="1358258"/>
            <a:ext cx="2986731" cy="4459836"/>
          </a:xfrm>
        </p:spPr>
        <p:txBody>
          <a:bodyPr/>
          <a:lstStyle/>
          <a:p>
            <a:r>
              <a:rPr lang="de-DE" b="1" dirty="0"/>
              <a:t>Aufgabenerzeugung:</a:t>
            </a:r>
          </a:p>
          <a:p>
            <a:pPr lvl="1"/>
            <a:r>
              <a:rPr lang="de-DE" dirty="0"/>
              <a:t>Generierung eines beliebigen SMILES-Code</a:t>
            </a:r>
          </a:p>
          <a:p>
            <a:pPr lvl="1"/>
            <a:r>
              <a:rPr lang="de-DE" dirty="0"/>
              <a:t>Visualisierung in 2D/3D</a:t>
            </a:r>
          </a:p>
          <a:p>
            <a:pPr lvl="1"/>
            <a:r>
              <a:rPr lang="de-DE" dirty="0"/>
              <a:t>Evtl. Verknüpfung zu tatsächlichem IUPAC-Namen</a:t>
            </a:r>
          </a:p>
          <a:p>
            <a:endParaRPr lang="de-DE" dirty="0"/>
          </a:p>
          <a:p>
            <a:r>
              <a:rPr lang="de-DE" b="1" dirty="0"/>
              <a:t>Aufgabenbearbeitung:</a:t>
            </a:r>
          </a:p>
          <a:p>
            <a:pPr lvl="1"/>
            <a:r>
              <a:rPr lang="de-DE" dirty="0"/>
              <a:t>Erzeuge IUPAC-Namen des dargestellten Moleküls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6B9EA-57A6-DC55-B13D-CC3B914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Nomenklatur-Aufgabe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2B255D3C-1E0A-D291-BAF4-4BEE6ABEE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55374"/>
              </p:ext>
            </p:extLst>
          </p:nvPr>
        </p:nvGraphicFramePr>
        <p:xfrm>
          <a:off x="3682929" y="1174378"/>
          <a:ext cx="8127999" cy="494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84439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15631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7568990"/>
                    </a:ext>
                  </a:extLst>
                </a:gridCol>
              </a:tblGrid>
              <a:tr h="1138801">
                <a:tc>
                  <a:txBody>
                    <a:bodyPr/>
                    <a:lstStyle/>
                    <a:p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Generierte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Smiles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-Code, welche in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PubChem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existieren und einen IUPAC-Namen besitzen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Generierte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Smiles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-Codes, welche in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PubChem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existieren und keinen IUPAC-Namen haben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Nicht in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PubChem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existierende, generierte SMILES-Codes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23952"/>
                  </a:ext>
                </a:extLst>
              </a:tr>
              <a:tr h="381094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515290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3B73745-F818-8FB4-5711-5099E99A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2530553"/>
            <a:ext cx="1889924" cy="34064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F987B1-CB67-C9C0-0A94-267BEE25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82" y="2827759"/>
            <a:ext cx="1539373" cy="310922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9785903-78B5-D51C-9D8C-E8BCC2D26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079" y="2470306"/>
            <a:ext cx="1646063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FB516B-7EAD-C59C-5861-1D585E26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84" y="1358258"/>
            <a:ext cx="2986731" cy="4459836"/>
          </a:xfrm>
        </p:spPr>
        <p:txBody>
          <a:bodyPr/>
          <a:lstStyle/>
          <a:p>
            <a:r>
              <a:rPr lang="de-DE" b="1" dirty="0"/>
              <a:t>Aufgabenerzeugung:</a:t>
            </a:r>
          </a:p>
          <a:p>
            <a:pPr lvl="1"/>
            <a:r>
              <a:rPr lang="de-DE" dirty="0"/>
              <a:t>Generiere zwei Moleküle</a:t>
            </a:r>
          </a:p>
          <a:p>
            <a:pPr lvl="1"/>
            <a:r>
              <a:rPr lang="de-DE" dirty="0"/>
              <a:t>Visualisierung in 2D/3D</a:t>
            </a:r>
          </a:p>
          <a:p>
            <a:pPr lvl="1"/>
            <a:r>
              <a:rPr lang="de-DE" dirty="0"/>
              <a:t>Generiere Reaktionsgleichung</a:t>
            </a:r>
          </a:p>
          <a:p>
            <a:pPr lvl="1"/>
            <a:r>
              <a:rPr lang="de-DE" dirty="0"/>
              <a:t>Berechne Produkt(-bibliothek)</a:t>
            </a:r>
          </a:p>
          <a:p>
            <a:endParaRPr lang="de-DE" dirty="0"/>
          </a:p>
          <a:p>
            <a:r>
              <a:rPr lang="de-DE" b="1" dirty="0"/>
              <a:t>Aufgabenbearbeitung:</a:t>
            </a:r>
          </a:p>
          <a:p>
            <a:pPr lvl="1"/>
            <a:r>
              <a:rPr lang="de-DE" dirty="0"/>
              <a:t>Berechne Produkt (aus Bibliothek) manuell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6B9EA-57A6-DC55-B13D-CC3B914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Reaktionsgleichungsaufgabe</a:t>
            </a:r>
          </a:p>
        </p:txBody>
      </p:sp>
      <p:pic>
        <p:nvPicPr>
          <p:cNvPr id="1026" name="Picture 2" descr="Types of Chemical Reactions (With Examples)">
            <a:extLst>
              <a:ext uri="{FF2B5EF4-FFF2-40B4-BE49-F238E27FC236}">
                <a16:creationId xmlns:a16="http://schemas.microsoft.com/office/drawing/2014/main" id="{A3E3BFD7-59E0-54D4-F335-7DBA81FFE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 bwMode="auto">
          <a:xfrm>
            <a:off x="5478555" y="1361879"/>
            <a:ext cx="4282890" cy="251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mical Reactions - Definition, Equations, Types, Examples with FAQs of Chemical  Reactions.">
            <a:extLst>
              <a:ext uri="{FF2B5EF4-FFF2-40B4-BE49-F238E27FC236}">
                <a16:creationId xmlns:a16="http://schemas.microsoft.com/office/drawing/2014/main" id="{27C45216-52E2-89F9-F8B9-0D8EA4F05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5"/>
          <a:stretch/>
        </p:blipFill>
        <p:spPr bwMode="auto">
          <a:xfrm>
            <a:off x="5262842" y="4228714"/>
            <a:ext cx="4714316" cy="18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FBCF84-622E-D3AF-9FC9-0132756C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PubChem</a:t>
            </a:r>
            <a:endParaRPr lang="de-DE" dirty="0"/>
          </a:p>
          <a:p>
            <a:pPr lvl="1"/>
            <a:r>
              <a:rPr lang="de-DE" dirty="0"/>
              <a:t>Auswahl von Molekülen anhand von </a:t>
            </a:r>
            <a:r>
              <a:rPr lang="de-DE" dirty="0" err="1"/>
              <a:t>Komplexitätsmetriken</a:t>
            </a:r>
            <a:r>
              <a:rPr lang="de-DE" dirty="0"/>
              <a:t> zur Steuerung des Schwierigkeitsgrades</a:t>
            </a:r>
          </a:p>
          <a:p>
            <a:pPr lvl="2"/>
            <a:r>
              <a:rPr lang="de-DE" dirty="0"/>
              <a:t>Korreliert Molekülkomplexität mit Komplexität der Namensfindung? (Bspw. Assembly Theory)</a:t>
            </a:r>
          </a:p>
          <a:p>
            <a:endParaRPr lang="de-DE" dirty="0"/>
          </a:p>
          <a:p>
            <a:r>
              <a:rPr lang="de-DE" dirty="0"/>
              <a:t>Reaktionsgleichungsdatenbanken (</a:t>
            </a:r>
            <a:r>
              <a:rPr lang="de-DE" dirty="0">
                <a:hlinkClick r:id="rId2"/>
              </a:rPr>
              <a:t>Open </a:t>
            </a:r>
            <a:r>
              <a:rPr lang="de-DE" dirty="0" err="1">
                <a:hlinkClick r:id="rId2"/>
              </a:rPr>
              <a:t>Reaction</a:t>
            </a:r>
            <a:r>
              <a:rPr lang="de-DE" dirty="0">
                <a:hlinkClick r:id="rId2"/>
              </a:rPr>
              <a:t> 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Auswahl von Reaktionsgleichung mit Reaktanten + Produkten</a:t>
            </a:r>
          </a:p>
          <a:p>
            <a:pPr lvl="2"/>
            <a:r>
              <a:rPr lang="de-DE" dirty="0"/>
              <a:t>Existieren </a:t>
            </a:r>
            <a:r>
              <a:rPr lang="de-DE" dirty="0" err="1"/>
              <a:t>Komplexitätsmetriken</a:t>
            </a:r>
            <a:r>
              <a:rPr lang="de-DE" dirty="0"/>
              <a:t> für Reaktionsgleichungen?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C3773-3470-FD3F-0F60-1F10232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249601"/>
            <a:ext cx="10427684" cy="626334"/>
          </a:xfrm>
        </p:spPr>
        <p:txBody>
          <a:bodyPr/>
          <a:lstStyle/>
          <a:p>
            <a:r>
              <a:rPr lang="de-DE" dirty="0"/>
              <a:t>(Dynamische) Generierung sinnvoll oder eher Aufgabenpools (aus DB)?</a:t>
            </a:r>
          </a:p>
        </p:txBody>
      </p:sp>
    </p:spTree>
    <p:extLst>
      <p:ext uri="{BB962C8B-B14F-4D97-AF65-F5344CB8AC3E}">
        <p14:creationId xmlns:p14="http://schemas.microsoft.com/office/powerpoint/2010/main" val="7244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Breitbild</PresentationFormat>
  <Paragraphs>48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</vt:lpstr>
      <vt:lpstr>Chemie in ALADIN</vt:lpstr>
      <vt:lpstr>Programmatische Manipulation von chemischen „Einheiten“</vt:lpstr>
      <vt:lpstr>Nomenklatur-Aufgabe</vt:lpstr>
      <vt:lpstr>Reaktionsgleichungsaufgabe</vt:lpstr>
      <vt:lpstr>(Dynamische) Generierung sinnvoll oder eher Aufgabenpools (aus DB)?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63</cp:revision>
  <dcterms:created xsi:type="dcterms:W3CDTF">2021-10-14T07:21:00Z</dcterms:created>
  <dcterms:modified xsi:type="dcterms:W3CDTF">2023-03-24T18:44:23Z</dcterms:modified>
</cp:coreProperties>
</file>