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handoutMasterIdLst>
    <p:handoutMasterId r:id="rId27"/>
  </p:handoutMasterIdLst>
  <p:sldIdLst>
    <p:sldId id="277" r:id="rId2"/>
    <p:sldId id="324" r:id="rId3"/>
    <p:sldId id="337" r:id="rId4"/>
    <p:sldId id="323" r:id="rId5"/>
    <p:sldId id="335" r:id="rId6"/>
    <p:sldId id="355" r:id="rId7"/>
    <p:sldId id="336" r:id="rId8"/>
    <p:sldId id="340" r:id="rId9"/>
    <p:sldId id="356" r:id="rId10"/>
    <p:sldId id="342" r:id="rId11"/>
    <p:sldId id="327" r:id="rId12"/>
    <p:sldId id="325" r:id="rId13"/>
    <p:sldId id="358" r:id="rId14"/>
    <p:sldId id="345" r:id="rId15"/>
    <p:sldId id="328" r:id="rId16"/>
    <p:sldId id="343" r:id="rId17"/>
    <p:sldId id="360" r:id="rId18"/>
    <p:sldId id="351" r:id="rId19"/>
    <p:sldId id="352" r:id="rId20"/>
    <p:sldId id="359" r:id="rId21"/>
    <p:sldId id="350" r:id="rId22"/>
    <p:sldId id="329" r:id="rId23"/>
    <p:sldId id="361" r:id="rId24"/>
    <p:sldId id="313" r:id="rId25"/>
  </p:sldIdLst>
  <p:sldSz cx="12192000" cy="6858000"/>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EFF"/>
    <a:srgbClr val="B9C5FF"/>
    <a:srgbClr val="CC89FF"/>
    <a:srgbClr val="5DF971"/>
    <a:srgbClr val="F99B1C"/>
    <a:srgbClr val="F5AD36"/>
    <a:srgbClr val="F88C21"/>
    <a:srgbClr val="EEEEEE"/>
    <a:srgbClr val="FF990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67692" autoAdjust="0"/>
  </p:normalViewPr>
  <p:slideViewPr>
    <p:cSldViewPr showGuides="1">
      <p:cViewPr varScale="1">
        <p:scale>
          <a:sx n="85" d="100"/>
          <a:sy n="85" d="100"/>
        </p:scale>
        <p:origin x="804" y="78"/>
      </p:cViewPr>
      <p:guideLst>
        <p:guide orient="horz" pos="2024"/>
        <p:guide/>
      </p:guideLst>
    </p:cSldViewPr>
  </p:slideViewPr>
  <p:outlineViewPr>
    <p:cViewPr>
      <p:scale>
        <a:sx n="75" d="100"/>
        <a:sy n="75"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1" d="100"/>
          <a:sy n="81" d="100"/>
        </p:scale>
        <p:origin x="38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A117DA-CEE7-4534-BD1C-8BE043D8FD10}" type="doc">
      <dgm:prSet loTypeId="urn:microsoft.com/office/officeart/2005/8/layout/chevron1" loCatId="process" qsTypeId="urn:microsoft.com/office/officeart/2005/8/quickstyle/simple5" qsCatId="simple" csTypeId="urn:microsoft.com/office/officeart/2005/8/colors/accent1_2" csCatId="accent1" phldr="1"/>
      <dgm:spPr/>
      <dgm:t>
        <a:bodyPr/>
        <a:lstStyle/>
        <a:p>
          <a:endParaRPr lang="de-DE"/>
        </a:p>
      </dgm:t>
    </dgm:pt>
    <dgm:pt modelId="{43EFE80E-5D79-4008-8E9A-227B796F4BA6}">
      <dgm:prSet phldrT="[Text]" custT="1"/>
      <dgm:spPr/>
      <dgm:t>
        <a:bodyPr/>
        <a:lstStyle/>
        <a:p>
          <a:r>
            <a:rPr lang="de-DE" sz="1600" dirty="0"/>
            <a:t>Relationen definieren </a:t>
          </a:r>
          <a:br>
            <a:rPr lang="de-DE" sz="1400" dirty="0"/>
          </a:br>
          <a:r>
            <a:rPr lang="de-DE" sz="1200" i="1" dirty="0"/>
            <a:t>(</a:t>
          </a:r>
          <a:r>
            <a:rPr lang="de-DE" sz="1200" i="1" dirty="0" err="1"/>
            <a:t>isA</a:t>
          </a:r>
          <a:r>
            <a:rPr lang="de-DE" sz="1200" i="1" dirty="0"/>
            <a:t>, </a:t>
          </a:r>
          <a:r>
            <a:rPr lang="de-DE" sz="1200" i="1" dirty="0" err="1"/>
            <a:t>hasA</a:t>
          </a:r>
          <a:r>
            <a:rPr lang="de-DE" sz="1200" i="1" dirty="0"/>
            <a:t>, </a:t>
          </a:r>
          <a:r>
            <a:rPr lang="de-DE" sz="1200" i="1" dirty="0" err="1"/>
            <a:t>hasEffect</a:t>
          </a:r>
          <a:r>
            <a:rPr lang="de-DE" sz="1200" i="1" dirty="0"/>
            <a:t>, </a:t>
          </a:r>
          <a:r>
            <a:rPr lang="de-DE" sz="1200" i="1" dirty="0" err="1"/>
            <a:t>requires</a:t>
          </a:r>
          <a:r>
            <a:rPr lang="de-DE" sz="1200" i="1" dirty="0"/>
            <a:t>…)</a:t>
          </a:r>
          <a:endParaRPr lang="de-DE" sz="1400" i="1" dirty="0"/>
        </a:p>
      </dgm:t>
    </dgm:pt>
    <dgm:pt modelId="{18D4292A-33E9-49BB-9D71-22D996A88036}" type="parTrans" cxnId="{421B0297-23A7-417B-A104-8F5824A196F3}">
      <dgm:prSet/>
      <dgm:spPr/>
      <dgm:t>
        <a:bodyPr/>
        <a:lstStyle/>
        <a:p>
          <a:endParaRPr lang="de-DE"/>
        </a:p>
      </dgm:t>
    </dgm:pt>
    <dgm:pt modelId="{DFB51262-E308-4079-A385-3D05C3EB9A84}" type="sibTrans" cxnId="{421B0297-23A7-417B-A104-8F5824A196F3}">
      <dgm:prSet/>
      <dgm:spPr/>
      <dgm:t>
        <a:bodyPr/>
        <a:lstStyle/>
        <a:p>
          <a:endParaRPr lang="de-DE"/>
        </a:p>
      </dgm:t>
    </dgm:pt>
    <dgm:pt modelId="{A1F3FC78-83AB-4EA9-BC29-EA30F58B46FC}">
      <dgm:prSet phldrT="[Text]" custT="1"/>
      <dgm:spPr/>
      <dgm:t>
        <a:bodyPr/>
        <a:lstStyle/>
        <a:p>
          <a:r>
            <a:rPr lang="de-DE" sz="1600" dirty="0" err="1"/>
            <a:t>Beispieltupel</a:t>
          </a:r>
          <a:r>
            <a:rPr lang="de-DE" sz="1600" dirty="0"/>
            <a:t> </a:t>
          </a:r>
          <a:br>
            <a:rPr lang="de-DE" sz="1600" dirty="0"/>
          </a:br>
          <a:r>
            <a:rPr lang="de-DE" sz="1600" dirty="0"/>
            <a:t>kreieren</a:t>
          </a:r>
        </a:p>
      </dgm:t>
    </dgm:pt>
    <dgm:pt modelId="{BF83E8E7-B3C8-4125-B4AC-E823B262748A}" type="parTrans" cxnId="{2F90DF53-57EA-428C-94BE-8FF9B8C107D6}">
      <dgm:prSet/>
      <dgm:spPr/>
      <dgm:t>
        <a:bodyPr/>
        <a:lstStyle/>
        <a:p>
          <a:endParaRPr lang="de-DE"/>
        </a:p>
      </dgm:t>
    </dgm:pt>
    <dgm:pt modelId="{7B7C4176-0E75-4960-8024-A8C7C1F47A70}" type="sibTrans" cxnId="{2F90DF53-57EA-428C-94BE-8FF9B8C107D6}">
      <dgm:prSet/>
      <dgm:spPr/>
      <dgm:t>
        <a:bodyPr/>
        <a:lstStyle/>
        <a:p>
          <a:endParaRPr lang="de-DE"/>
        </a:p>
      </dgm:t>
    </dgm:pt>
    <dgm:pt modelId="{689CDB22-257C-4360-8CF3-D30697852B50}">
      <dgm:prSet phldrT="[Text]" custT="1"/>
      <dgm:spPr/>
      <dgm:t>
        <a:bodyPr/>
        <a:lstStyle/>
        <a:p>
          <a:r>
            <a:rPr lang="de-DE" sz="1600" dirty="0" err="1"/>
            <a:t>Natürlichsprachige</a:t>
          </a:r>
          <a:r>
            <a:rPr lang="de-DE" sz="1600" dirty="0"/>
            <a:t> Repräsentation</a:t>
          </a:r>
        </a:p>
      </dgm:t>
    </dgm:pt>
    <dgm:pt modelId="{F06644A3-5E2A-4419-B846-1F904314AC9F}" type="parTrans" cxnId="{DDD362A5-C738-4828-A2AB-53C143E26899}">
      <dgm:prSet/>
      <dgm:spPr/>
      <dgm:t>
        <a:bodyPr/>
        <a:lstStyle/>
        <a:p>
          <a:endParaRPr lang="de-DE"/>
        </a:p>
      </dgm:t>
    </dgm:pt>
    <dgm:pt modelId="{7F555EDB-7F0B-49F3-A925-833E0A42DD9B}" type="sibTrans" cxnId="{DDD362A5-C738-4828-A2AB-53C143E26899}">
      <dgm:prSet/>
      <dgm:spPr/>
      <dgm:t>
        <a:bodyPr/>
        <a:lstStyle/>
        <a:p>
          <a:endParaRPr lang="de-DE"/>
        </a:p>
      </dgm:t>
    </dgm:pt>
    <dgm:pt modelId="{E2FE51CB-CC77-42AA-A05C-E9D26C3D40E9}" type="pres">
      <dgm:prSet presAssocID="{10A117DA-CEE7-4534-BD1C-8BE043D8FD10}" presName="Name0" presStyleCnt="0">
        <dgm:presLayoutVars>
          <dgm:dir/>
          <dgm:animLvl val="lvl"/>
          <dgm:resizeHandles val="exact"/>
        </dgm:presLayoutVars>
      </dgm:prSet>
      <dgm:spPr/>
    </dgm:pt>
    <dgm:pt modelId="{564C5239-5F49-40D3-B1EC-F533BC12B851}" type="pres">
      <dgm:prSet presAssocID="{43EFE80E-5D79-4008-8E9A-227B796F4BA6}" presName="parTxOnly" presStyleLbl="node1" presStyleIdx="0" presStyleCnt="3">
        <dgm:presLayoutVars>
          <dgm:chMax val="0"/>
          <dgm:chPref val="0"/>
          <dgm:bulletEnabled val="1"/>
        </dgm:presLayoutVars>
      </dgm:prSet>
      <dgm:spPr/>
    </dgm:pt>
    <dgm:pt modelId="{D336119D-5AE3-4C08-A454-8599C91C35FC}" type="pres">
      <dgm:prSet presAssocID="{DFB51262-E308-4079-A385-3D05C3EB9A84}" presName="parTxOnlySpace" presStyleCnt="0"/>
      <dgm:spPr/>
    </dgm:pt>
    <dgm:pt modelId="{6A27B704-C617-4043-9FF0-7D2F6E44712F}" type="pres">
      <dgm:prSet presAssocID="{A1F3FC78-83AB-4EA9-BC29-EA30F58B46FC}" presName="parTxOnly" presStyleLbl="node1" presStyleIdx="1" presStyleCnt="3">
        <dgm:presLayoutVars>
          <dgm:chMax val="0"/>
          <dgm:chPref val="0"/>
          <dgm:bulletEnabled val="1"/>
        </dgm:presLayoutVars>
      </dgm:prSet>
      <dgm:spPr/>
    </dgm:pt>
    <dgm:pt modelId="{1BE53A9E-A5BA-44EB-B7EB-DB69ECBD0985}" type="pres">
      <dgm:prSet presAssocID="{7B7C4176-0E75-4960-8024-A8C7C1F47A70}" presName="parTxOnlySpace" presStyleCnt="0"/>
      <dgm:spPr/>
    </dgm:pt>
    <dgm:pt modelId="{4175EEF6-635C-4DC4-B246-E0353B43143C}" type="pres">
      <dgm:prSet presAssocID="{689CDB22-257C-4360-8CF3-D30697852B50}" presName="parTxOnly" presStyleLbl="node1" presStyleIdx="2" presStyleCnt="3">
        <dgm:presLayoutVars>
          <dgm:chMax val="0"/>
          <dgm:chPref val="0"/>
          <dgm:bulletEnabled val="1"/>
        </dgm:presLayoutVars>
      </dgm:prSet>
      <dgm:spPr/>
    </dgm:pt>
  </dgm:ptLst>
  <dgm:cxnLst>
    <dgm:cxn modelId="{8883E30A-E6E5-42A8-A36E-D9AF592A0747}" type="presOf" srcId="{A1F3FC78-83AB-4EA9-BC29-EA30F58B46FC}" destId="{6A27B704-C617-4043-9FF0-7D2F6E44712F}" srcOrd="0" destOrd="0" presId="urn:microsoft.com/office/officeart/2005/8/layout/chevron1"/>
    <dgm:cxn modelId="{2F90DF53-57EA-428C-94BE-8FF9B8C107D6}" srcId="{10A117DA-CEE7-4534-BD1C-8BE043D8FD10}" destId="{A1F3FC78-83AB-4EA9-BC29-EA30F58B46FC}" srcOrd="1" destOrd="0" parTransId="{BF83E8E7-B3C8-4125-B4AC-E823B262748A}" sibTransId="{7B7C4176-0E75-4960-8024-A8C7C1F47A70}"/>
    <dgm:cxn modelId="{421B0297-23A7-417B-A104-8F5824A196F3}" srcId="{10A117DA-CEE7-4534-BD1C-8BE043D8FD10}" destId="{43EFE80E-5D79-4008-8E9A-227B796F4BA6}" srcOrd="0" destOrd="0" parTransId="{18D4292A-33E9-49BB-9D71-22D996A88036}" sibTransId="{DFB51262-E308-4079-A385-3D05C3EB9A84}"/>
    <dgm:cxn modelId="{DDD362A5-C738-4828-A2AB-53C143E26899}" srcId="{10A117DA-CEE7-4534-BD1C-8BE043D8FD10}" destId="{689CDB22-257C-4360-8CF3-D30697852B50}" srcOrd="2" destOrd="0" parTransId="{F06644A3-5E2A-4419-B846-1F904314AC9F}" sibTransId="{7F555EDB-7F0B-49F3-A925-833E0A42DD9B}"/>
    <dgm:cxn modelId="{92015CB1-EAD7-4C7E-AC66-833B3F62E9E4}" type="presOf" srcId="{10A117DA-CEE7-4534-BD1C-8BE043D8FD10}" destId="{E2FE51CB-CC77-42AA-A05C-E9D26C3D40E9}" srcOrd="0" destOrd="0" presId="urn:microsoft.com/office/officeart/2005/8/layout/chevron1"/>
    <dgm:cxn modelId="{BFC9FAC4-C8D7-471A-B614-9185E8F9B212}" type="presOf" srcId="{689CDB22-257C-4360-8CF3-D30697852B50}" destId="{4175EEF6-635C-4DC4-B246-E0353B43143C}" srcOrd="0" destOrd="0" presId="urn:microsoft.com/office/officeart/2005/8/layout/chevron1"/>
    <dgm:cxn modelId="{BD9454FE-6543-4CE1-8D86-0FC7D53705D9}" type="presOf" srcId="{43EFE80E-5D79-4008-8E9A-227B796F4BA6}" destId="{564C5239-5F49-40D3-B1EC-F533BC12B851}" srcOrd="0" destOrd="0" presId="urn:microsoft.com/office/officeart/2005/8/layout/chevron1"/>
    <dgm:cxn modelId="{623A1EE8-E9CB-422A-B5F0-CA50E32114DB}" type="presParOf" srcId="{E2FE51CB-CC77-42AA-A05C-E9D26C3D40E9}" destId="{564C5239-5F49-40D3-B1EC-F533BC12B851}" srcOrd="0" destOrd="0" presId="urn:microsoft.com/office/officeart/2005/8/layout/chevron1"/>
    <dgm:cxn modelId="{A622E728-811C-4A62-962C-3FDA7530C572}" type="presParOf" srcId="{E2FE51CB-CC77-42AA-A05C-E9D26C3D40E9}" destId="{D336119D-5AE3-4C08-A454-8599C91C35FC}" srcOrd="1" destOrd="0" presId="urn:microsoft.com/office/officeart/2005/8/layout/chevron1"/>
    <dgm:cxn modelId="{2D37F32F-3466-48E8-A7E6-2671B6D71C2D}" type="presParOf" srcId="{E2FE51CB-CC77-42AA-A05C-E9D26C3D40E9}" destId="{6A27B704-C617-4043-9FF0-7D2F6E44712F}" srcOrd="2" destOrd="0" presId="urn:microsoft.com/office/officeart/2005/8/layout/chevron1"/>
    <dgm:cxn modelId="{54D7FF08-9C8E-4167-816F-651C671E0743}" type="presParOf" srcId="{E2FE51CB-CC77-42AA-A05C-E9D26C3D40E9}" destId="{1BE53A9E-A5BA-44EB-B7EB-DB69ECBD0985}" srcOrd="3" destOrd="0" presId="urn:microsoft.com/office/officeart/2005/8/layout/chevron1"/>
    <dgm:cxn modelId="{BB641DE8-8D07-4EEE-9242-CE4691E8060C}" type="presParOf" srcId="{E2FE51CB-CC77-42AA-A05C-E9D26C3D40E9}" destId="{4175EEF6-635C-4DC4-B246-E0353B43143C}"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C5239-5F49-40D3-B1EC-F533BC12B851}">
      <dsp:nvSpPr>
        <dsp:cNvPr id="0" name=""/>
        <dsp:cNvSpPr/>
      </dsp:nvSpPr>
      <dsp:spPr>
        <a:xfrm>
          <a:off x="2430" y="0"/>
          <a:ext cx="2960908" cy="831086"/>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de-DE" sz="1600" kern="1200" dirty="0"/>
            <a:t>Relationen definieren </a:t>
          </a:r>
          <a:br>
            <a:rPr lang="de-DE" sz="1400" kern="1200" dirty="0"/>
          </a:br>
          <a:r>
            <a:rPr lang="de-DE" sz="1200" i="1" kern="1200" dirty="0"/>
            <a:t>(</a:t>
          </a:r>
          <a:r>
            <a:rPr lang="de-DE" sz="1200" i="1" kern="1200" dirty="0" err="1"/>
            <a:t>isA</a:t>
          </a:r>
          <a:r>
            <a:rPr lang="de-DE" sz="1200" i="1" kern="1200" dirty="0"/>
            <a:t>, </a:t>
          </a:r>
          <a:r>
            <a:rPr lang="de-DE" sz="1200" i="1" kern="1200" dirty="0" err="1"/>
            <a:t>hasA</a:t>
          </a:r>
          <a:r>
            <a:rPr lang="de-DE" sz="1200" i="1" kern="1200" dirty="0"/>
            <a:t>, </a:t>
          </a:r>
          <a:r>
            <a:rPr lang="de-DE" sz="1200" i="1" kern="1200" dirty="0" err="1"/>
            <a:t>hasEffect</a:t>
          </a:r>
          <a:r>
            <a:rPr lang="de-DE" sz="1200" i="1" kern="1200" dirty="0"/>
            <a:t>, </a:t>
          </a:r>
          <a:r>
            <a:rPr lang="de-DE" sz="1200" i="1" kern="1200" dirty="0" err="1"/>
            <a:t>requires</a:t>
          </a:r>
          <a:r>
            <a:rPr lang="de-DE" sz="1200" i="1" kern="1200" dirty="0"/>
            <a:t>…)</a:t>
          </a:r>
          <a:endParaRPr lang="de-DE" sz="1400" i="1" kern="1200" dirty="0"/>
        </a:p>
      </dsp:txBody>
      <dsp:txXfrm>
        <a:off x="417973" y="0"/>
        <a:ext cx="2129822" cy="831086"/>
      </dsp:txXfrm>
    </dsp:sp>
    <dsp:sp modelId="{6A27B704-C617-4043-9FF0-7D2F6E44712F}">
      <dsp:nvSpPr>
        <dsp:cNvPr id="0" name=""/>
        <dsp:cNvSpPr/>
      </dsp:nvSpPr>
      <dsp:spPr>
        <a:xfrm>
          <a:off x="2667248" y="0"/>
          <a:ext cx="2960908" cy="831086"/>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de-DE" sz="1600" kern="1200" dirty="0" err="1"/>
            <a:t>Beispieltupel</a:t>
          </a:r>
          <a:r>
            <a:rPr lang="de-DE" sz="1600" kern="1200" dirty="0"/>
            <a:t> </a:t>
          </a:r>
          <a:br>
            <a:rPr lang="de-DE" sz="1600" kern="1200" dirty="0"/>
          </a:br>
          <a:r>
            <a:rPr lang="de-DE" sz="1600" kern="1200" dirty="0"/>
            <a:t>kreieren</a:t>
          </a:r>
        </a:p>
      </dsp:txBody>
      <dsp:txXfrm>
        <a:off x="3082791" y="0"/>
        <a:ext cx="2129822" cy="831086"/>
      </dsp:txXfrm>
    </dsp:sp>
    <dsp:sp modelId="{4175EEF6-635C-4DC4-B246-E0353B43143C}">
      <dsp:nvSpPr>
        <dsp:cNvPr id="0" name=""/>
        <dsp:cNvSpPr/>
      </dsp:nvSpPr>
      <dsp:spPr>
        <a:xfrm>
          <a:off x="5332065" y="0"/>
          <a:ext cx="2960908" cy="831086"/>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de-DE" sz="1600" kern="1200" dirty="0" err="1"/>
            <a:t>Natürlichsprachige</a:t>
          </a:r>
          <a:r>
            <a:rPr lang="de-DE" sz="1600" kern="1200" dirty="0"/>
            <a:t> Repräsentation</a:t>
          </a:r>
        </a:p>
      </dsp:txBody>
      <dsp:txXfrm>
        <a:off x="5747608" y="0"/>
        <a:ext cx="2129822" cy="8310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238125" y="722313"/>
            <a:ext cx="64119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Idee für ALADIN stammt von mir</a:t>
            </a:r>
          </a:p>
          <a:p>
            <a:r>
              <a:rPr lang="de-DE" dirty="0"/>
              <a:t>Ideen für die in ALADIN abgebildeten Aufgabentypen von den Herren Professoren Gonschorek und Schwarzbach und von mir</a:t>
            </a:r>
          </a:p>
          <a:p>
            <a:r>
              <a:rPr lang="de-DE" dirty="0"/>
              <a:t>Entwicklung inklusive Konzeption ausschließlich Herrn Paul Christ, in Nebentätigkeit zusätzlich zu Studium und Arbeit </a:t>
            </a:r>
            <a:r>
              <a:rPr lang="de-DE" dirty="0">
                <a:sym typeface="Wingdings" panose="05000000000000000000" pitchFamily="2" charset="2"/>
              </a:rPr>
              <a:t> ganz besonders herzlicher Dank</a:t>
            </a:r>
          </a:p>
          <a:p>
            <a:endParaRPr lang="de-DE" dirty="0">
              <a:sym typeface="Wingdings" panose="05000000000000000000" pitchFamily="2" charset="2"/>
            </a:endParaRPr>
          </a:p>
          <a:p>
            <a:r>
              <a:rPr lang="de-DE" dirty="0">
                <a:sym typeface="Wingdings" panose="05000000000000000000" pitchFamily="2" charset="2"/>
              </a:rPr>
              <a:t>Erlauben Sie mir bitte, auf eine Sache ausdrücklich hinzuweisen: Normalerweise stellen wir beim Datenbankstammtisch ja immer Ergebnisse vor. Heute stellt Herr Christ im zweiten und längeren Teil unseres Vortrages aber erst mal „nur“ ein Konzept vor, wie „semantisch sinnvolle“ SQL-Aufgaben generiert werden sollen, die auch ein Mensch gestellt haben könnte. Wir gackern also ein wenig über ungelegte Eier, was ich ausdrücklich zu entschuldigen bitte. Wenn unser Vortrag, wie geplant, erst in drei Monaten, also im Mai, stattgefunden hätte, hätten wir sicherlich bereits erste Ergebnisse vorgelegt.</a:t>
            </a:r>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1719726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Anwendungsdomänen in ALADIN erweitern</a:t>
            </a:r>
          </a:p>
          <a:p>
            <a:r>
              <a:rPr lang="de-DE" dirty="0"/>
              <a:t>Arten der Aufgabentypen erweitern</a:t>
            </a:r>
          </a:p>
        </p:txBody>
      </p:sp>
      <p:sp>
        <p:nvSpPr>
          <p:cNvPr id="4" name="Foliennummernplatzhalter 3"/>
          <p:cNvSpPr>
            <a:spLocks noGrp="1"/>
          </p:cNvSpPr>
          <p:nvPr>
            <p:ph type="sldNum" sz="quarter" idx="5"/>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3930923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Hidden </a:t>
            </a:r>
            <a:r>
              <a:rPr lang="de-DE" dirty="0" err="1"/>
              <a:t>state</a:t>
            </a:r>
            <a:r>
              <a:rPr lang="de-DE" dirty="0"/>
              <a:t> muss Information über zu übersetzendes Wort halten, Satzstellung</a:t>
            </a:r>
          </a:p>
          <a:p>
            <a:r>
              <a:rPr lang="de-DE" dirty="0"/>
              <a:t>Häufige Schwierigkeit bei „Long Range </a:t>
            </a:r>
            <a:r>
              <a:rPr lang="de-DE" dirty="0" err="1"/>
              <a:t>Dependencies</a:t>
            </a:r>
            <a:r>
              <a:rPr lang="de-DE" dirty="0"/>
              <a:t>“ in sequentiellen Modellen -&gt; </a:t>
            </a:r>
            <a:r>
              <a:rPr lang="de-DE" dirty="0" err="1"/>
              <a:t>Vanishing</a:t>
            </a:r>
            <a:r>
              <a:rPr lang="de-DE" dirty="0"/>
              <a:t> Gradient Problem</a:t>
            </a:r>
          </a:p>
          <a:p>
            <a:r>
              <a:rPr lang="de-DE" dirty="0"/>
              <a:t>Decoder kann mittels Attention direkt spezifische Hidden-Layer fokussieren</a:t>
            </a:r>
          </a:p>
          <a:p>
            <a:r>
              <a:rPr lang="de-DE" dirty="0"/>
              <a:t>Attention ist quasi Suche ähnlicher Vektoren, Vektorraum = hochdimensionaler Registerschrank</a:t>
            </a:r>
          </a:p>
          <a:p>
            <a:r>
              <a:rPr lang="de-DE" dirty="0"/>
              <a:t>-&gt; sehr viele Vektoren orthogonal, also Skalarprodukt ~ 0, falls gleiche Richtung wird Skalarprodukt sehr groß, also Ähnlichkeit groß</a:t>
            </a:r>
          </a:p>
        </p:txBody>
      </p:sp>
      <p:sp>
        <p:nvSpPr>
          <p:cNvPr id="4" name="Foliennummernplatzhalter 3"/>
          <p:cNvSpPr>
            <a:spLocks noGrp="1"/>
          </p:cNvSpPr>
          <p:nvPr>
            <p:ph type="sldNum" sz="quarter" idx="5"/>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477178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Rekurrenz vollständig entfernt, Transformer wendet nur noch Attention und reguläres FFN an</a:t>
            </a:r>
          </a:p>
          <a:p>
            <a:r>
              <a:rPr lang="de-DE" dirty="0"/>
              <a:t>Transformer = Generalisierung von MLP, weil on </a:t>
            </a:r>
            <a:r>
              <a:rPr lang="de-DE" dirty="0" err="1"/>
              <a:t>the</a:t>
            </a:r>
            <a:r>
              <a:rPr lang="de-DE" dirty="0"/>
              <a:t> </a:t>
            </a:r>
            <a:r>
              <a:rPr lang="de-DE" dirty="0" err="1"/>
              <a:t>fly</a:t>
            </a:r>
            <a:r>
              <a:rPr lang="de-DE" dirty="0"/>
              <a:t> alles mit allem verknüpft wird und Entfernung von </a:t>
            </a:r>
            <a:r>
              <a:rPr lang="de-DE" dirty="0" err="1"/>
              <a:t>apriori</a:t>
            </a:r>
            <a:r>
              <a:rPr lang="de-DE" dirty="0"/>
              <a:t> Annahmen</a:t>
            </a:r>
          </a:p>
          <a:p>
            <a:r>
              <a:rPr lang="de-DE" dirty="0"/>
              <a:t>RNN -&gt; induktiver Bias zur sequentiellen Verarbeitung, ergibt Sinn weil man so liest</a:t>
            </a:r>
          </a:p>
          <a:p>
            <a:r>
              <a:rPr lang="de-DE" dirty="0"/>
              <a:t>CNN -&gt; induktiver Bias zur Segmentierung, ergibt Sinn weil man sich auf Teile eines Bildes fokussiert</a:t>
            </a:r>
          </a:p>
          <a:p>
            <a:r>
              <a:rPr lang="de-DE" dirty="0"/>
              <a:t>Bias macht nur Sinn bei wenig Daten</a:t>
            </a:r>
          </a:p>
          <a:p>
            <a:r>
              <a:rPr lang="de-DE" dirty="0"/>
              <a:t>Genug Daten -&gt; nah an tatsächlicher Funktion, also verschlechtert Bias die Approximation</a:t>
            </a:r>
          </a:p>
        </p:txBody>
      </p:sp>
      <p:sp>
        <p:nvSpPr>
          <p:cNvPr id="4" name="Foliennummernplatzhalter 3"/>
          <p:cNvSpPr>
            <a:spLocks noGrp="1"/>
          </p:cNvSpPr>
          <p:nvPr>
            <p:ph type="sldNum" sz="quarter" idx="5"/>
          </p:nvPr>
        </p:nvSpPr>
        <p:spPr/>
        <p:txBody>
          <a:bodyPr/>
          <a:lstStyle/>
          <a:p>
            <a:fld id="{AB9EDB5D-BD4B-C740-8F6C-B28044BEA9E4}" type="slidenum">
              <a:rPr lang="de-DE" smtClean="0"/>
              <a:pPr/>
              <a:t>19</a:t>
            </a:fld>
            <a:endParaRPr lang="de-DE"/>
          </a:p>
        </p:txBody>
      </p:sp>
    </p:spTree>
    <p:extLst>
      <p:ext uri="{BB962C8B-B14F-4D97-AF65-F5344CB8AC3E}">
        <p14:creationId xmlns:p14="http://schemas.microsoft.com/office/powerpoint/2010/main" val="93627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Anschließend Notebook zeigen</a:t>
            </a:r>
          </a:p>
        </p:txBody>
      </p:sp>
      <p:sp>
        <p:nvSpPr>
          <p:cNvPr id="4" name="Foliennummernplatzhalter 3"/>
          <p:cNvSpPr>
            <a:spLocks noGrp="1"/>
          </p:cNvSpPr>
          <p:nvPr>
            <p:ph type="sldNum" sz="quarter" idx="5"/>
          </p:nvPr>
        </p:nvSpPr>
        <p:spPr/>
        <p:txBody>
          <a:bodyPr/>
          <a:lstStyle/>
          <a:p>
            <a:fld id="{AB9EDB5D-BD4B-C740-8F6C-B28044BEA9E4}" type="slidenum">
              <a:rPr lang="de-DE" smtClean="0"/>
              <a:pPr/>
              <a:t>20</a:t>
            </a:fld>
            <a:endParaRPr lang="de-DE"/>
          </a:p>
        </p:txBody>
      </p:sp>
    </p:spTree>
    <p:extLst>
      <p:ext uri="{BB962C8B-B14F-4D97-AF65-F5344CB8AC3E}">
        <p14:creationId xmlns:p14="http://schemas.microsoft.com/office/powerpoint/2010/main" val="2764315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ALADIN-II-Antrag aus Programm „Förderung innovativer Lehrformen“ bereits bewilligt, aber nur 6.000 Euro. :-( Wieder in Zusammenarbeit mit den Herren Professoren Gonschorek und Schwarzbach. Einfach nur erst mal neue Aufgabentypen erstellen.</a:t>
            </a:r>
          </a:p>
          <a:p>
            <a:endParaRPr lang="de-DE" dirty="0"/>
          </a:p>
          <a:p>
            <a:r>
              <a:rPr lang="de-DE" dirty="0"/>
              <a:t>OPALADIN-Antrag hat gerüchteweise gute Chancen, halbe E 13 für ein Jahr. Wenn angenommen, dann wird der hier vorgestellte Ansatz hoffentlich erfolgreich umgesetzt, aber Herr Christ hat sowieso vor, ihn im Rahmen seiner Masterarbeit weiterzuverfolgen, was mich persönlich äußerst freut.</a:t>
            </a:r>
          </a:p>
          <a:p>
            <a:endParaRPr lang="de-DE" dirty="0"/>
          </a:p>
          <a:p>
            <a:r>
              <a:rPr lang="de-DE" dirty="0"/>
              <a:t>Für Datenfluss-, ERM- und UML-Modellierung und auch für die neuen Aufgabentypen aus dem OPALADIN-Antrag benötigen wir natürlich Aufgabenstellungen, die so formuliert werden, wie sie ein Mensch formuliert hätte, wofür wir den hier dargestellten Ansatz mit Sprachmodellen und Wissensdatenbanken dringend benötigen. Insbesondere für Aufgaben zu Strukturdiagrammen der UML kann ich mir den Ansatz sehr gut vorstellen.</a:t>
            </a:r>
          </a:p>
        </p:txBody>
      </p:sp>
      <p:sp>
        <p:nvSpPr>
          <p:cNvPr id="4" name="Foliennummernplatzhalter 3"/>
          <p:cNvSpPr>
            <a:spLocks noGrp="1"/>
          </p:cNvSpPr>
          <p:nvPr>
            <p:ph type="sldNum" sz="quarter" idx="5"/>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305874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155389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 es mich zusammenfassen:</a:t>
            </a:r>
          </a:p>
          <a:p>
            <a:r>
              <a:rPr lang="de-DE" dirty="0"/>
              <a:t>1.) Aufwand, neue Übungs- und Klausuraufgaben zu stellen, hoch</a:t>
            </a:r>
          </a:p>
          <a:p>
            <a:r>
              <a:rPr lang="de-DE" dirty="0"/>
              <a:t>2.) zu wenige unterschiedliche Übungs- und Klausuraufgaben</a:t>
            </a:r>
          </a:p>
          <a:p>
            <a:r>
              <a:rPr lang="de-DE" dirty="0"/>
              <a:t>3.) Lösungshilfen durch Lehrende nötig</a:t>
            </a:r>
          </a:p>
          <a:p>
            <a:r>
              <a:rPr lang="de-DE" dirty="0"/>
              <a:t>4.) kein orts-, zeit- und leistungsunabhängiges Lernen möglich</a:t>
            </a:r>
          </a:p>
        </p:txBody>
      </p:sp>
      <p:sp>
        <p:nvSpPr>
          <p:cNvPr id="4" name="Foliennummernplatzhalter 3"/>
          <p:cNvSpPr>
            <a:spLocks noGrp="1"/>
          </p:cNvSpPr>
          <p:nvPr>
            <p:ph type="sldNum" sz="quarter" idx="5"/>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204359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 es mich wiederum kurzfassen:</a:t>
            </a:r>
          </a:p>
          <a:p>
            <a:r>
              <a:rPr lang="de-DE" dirty="0"/>
              <a:t>1.) Studentinnen und Studenten sollen große Mengen automatisch generierter Aufgaben erhalten und lösen können, ohne dass ich ihnen dabei helfen muss. </a:t>
            </a:r>
            <a:r>
              <a:rPr lang="de-DE" dirty="0">
                <a:sym typeface="Wingdings" panose="05000000000000000000" pitchFamily="2" charset="2"/>
              </a:rPr>
              <a:t> Aufwandsreduktion</a:t>
            </a:r>
            <a:endParaRPr lang="de-DE" dirty="0"/>
          </a:p>
          <a:p>
            <a:r>
              <a:rPr lang="de-DE" dirty="0"/>
              <a:t>2.) Die Studentinnen und Studenten sollen motiviert werden, die Aufgaben auch tatsächlich zu lösen, z. B. durch leistungsgerechte Aufgaben und </a:t>
            </a:r>
            <a:r>
              <a:rPr lang="de-DE" dirty="0" err="1"/>
              <a:t>Gamifikation</a:t>
            </a:r>
            <a:r>
              <a:rPr lang="de-DE" dirty="0"/>
              <a:t>.</a:t>
            </a:r>
          </a:p>
          <a:p>
            <a:r>
              <a:rPr lang="de-DE" dirty="0"/>
              <a:t>3.) Der Studienerfolg soll erhöht werden.</a:t>
            </a:r>
          </a:p>
          <a:p>
            <a:r>
              <a:rPr lang="de-DE" dirty="0"/>
              <a:t>4.) Quasi jeder soll ALADIN einsetzen (können, Webanwendung, auf mobilen Geräten lauffähig, (potenziell) mehrsprachig).</a:t>
            </a:r>
          </a:p>
          <a:p>
            <a:endParaRPr lang="de-DE" dirty="0"/>
          </a:p>
          <a:p>
            <a:r>
              <a:rPr lang="de-DE" dirty="0"/>
              <a:t>Weltherrschaft!</a:t>
            </a:r>
          </a:p>
        </p:txBody>
      </p:sp>
      <p:sp>
        <p:nvSpPr>
          <p:cNvPr id="4" name="Foliennummernplatzhalter 3"/>
          <p:cNvSpPr>
            <a:spLocks noGrp="1"/>
          </p:cNvSpPr>
          <p:nvPr>
            <p:ph type="sldNum" sz="quarter" idx="5"/>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204950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ALADIN-II-Antrag stand:</a:t>
            </a:r>
          </a:p>
          <a:p>
            <a:r>
              <a:rPr lang="de-DE" dirty="0"/>
              <a:t>Terminierung</a:t>
            </a:r>
          </a:p>
          <a:p>
            <a:r>
              <a:rPr lang="de-DE" dirty="0" err="1"/>
              <a:t>Spatial</a:t>
            </a:r>
            <a:r>
              <a:rPr lang="de-DE" dirty="0"/>
              <a:t> SQL</a:t>
            </a:r>
          </a:p>
          <a:p>
            <a:r>
              <a:rPr lang="de-DE" dirty="0"/>
              <a:t>Netzplantechnik</a:t>
            </a:r>
          </a:p>
          <a:p>
            <a:r>
              <a:rPr lang="de-DE" dirty="0"/>
              <a:t>PERT</a:t>
            </a:r>
          </a:p>
          <a:p>
            <a:r>
              <a:rPr lang="de-DE" dirty="0"/>
              <a:t>Datenfluss</a:t>
            </a:r>
          </a:p>
          <a:p>
            <a:r>
              <a:rPr lang="de-DE" dirty="0"/>
              <a:t>ERM-Modellierung.</a:t>
            </a:r>
          </a:p>
          <a:p>
            <a:r>
              <a:rPr lang="de-DE" dirty="0"/>
              <a:t>UML-Modellierung</a:t>
            </a:r>
          </a:p>
        </p:txBody>
      </p:sp>
      <p:sp>
        <p:nvSpPr>
          <p:cNvPr id="4" name="Foliennummernplatzhalter 3"/>
          <p:cNvSpPr>
            <a:spLocks noGrp="1"/>
          </p:cNvSpPr>
          <p:nvPr>
            <p:ph type="sldNum" sz="quarter" idx="5"/>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295002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mal kurz zusammenfassen, was ALADIN macht und wie es prinzipiell arbeitet; vielleicht sogar anhand eines Diagramms?!</a:t>
            </a:r>
          </a:p>
        </p:txBody>
      </p:sp>
      <p:sp>
        <p:nvSpPr>
          <p:cNvPr id="4" name="Foliennummernplatzhalter 3"/>
          <p:cNvSpPr>
            <a:spLocks noGrp="1"/>
          </p:cNvSpPr>
          <p:nvPr>
            <p:ph type="sldNum" sz="quarter" idx="5"/>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318072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197139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7</a:t>
            </a:fld>
            <a:endParaRPr lang="de-DE"/>
          </a:p>
        </p:txBody>
      </p:sp>
    </p:spTree>
    <p:extLst>
      <p:ext uri="{BB962C8B-B14F-4D97-AF65-F5344CB8AC3E}">
        <p14:creationId xmlns:p14="http://schemas.microsoft.com/office/powerpoint/2010/main" val="258605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Möglichkeiten aufzählen</a:t>
            </a:r>
          </a:p>
          <a:p>
            <a:r>
              <a:rPr lang="de-DE" dirty="0"/>
              <a:t>Anwendungsfälle</a:t>
            </a:r>
          </a:p>
          <a:p>
            <a:r>
              <a:rPr lang="de-DE" dirty="0"/>
              <a:t>	- Geschäftsprozessoptimierung</a:t>
            </a:r>
          </a:p>
          <a:p>
            <a:r>
              <a:rPr lang="de-DE" dirty="0"/>
              <a:t>	- UX-Optimierung</a:t>
            </a:r>
          </a:p>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8</a:t>
            </a:fld>
            <a:endParaRPr lang="de-DE"/>
          </a:p>
        </p:txBody>
      </p:sp>
    </p:spTree>
    <p:extLst>
      <p:ext uri="{BB962C8B-B14F-4D97-AF65-F5344CB8AC3E}">
        <p14:creationId xmlns:p14="http://schemas.microsoft.com/office/powerpoint/2010/main" val="3345958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Aufgabeninstanz beinhaltet nötige Daten zur Darstellung &amp; Erfüllung der Aufgabe, als auch mögliche Lösungen/-hinweise</a:t>
            </a:r>
          </a:p>
        </p:txBody>
      </p:sp>
      <p:sp>
        <p:nvSpPr>
          <p:cNvPr id="4" name="Foliennummernplatzhalter 3"/>
          <p:cNvSpPr>
            <a:spLocks noGrp="1"/>
          </p:cNvSpPr>
          <p:nvPr>
            <p:ph type="sldNum" sz="quarter" idx="5"/>
          </p:nvPr>
        </p:nvSpPr>
        <p:spPr/>
        <p:txBody>
          <a:bodyPr/>
          <a:lstStyle/>
          <a:p>
            <a:fld id="{AB9EDB5D-BD4B-C740-8F6C-B28044BEA9E4}" type="slidenum">
              <a:rPr lang="de-DE" smtClean="0"/>
              <a:pPr/>
              <a:t>9</a:t>
            </a:fld>
            <a:endParaRPr lang="de-DE"/>
          </a:p>
        </p:txBody>
      </p:sp>
    </p:spTree>
    <p:extLst>
      <p:ext uri="{BB962C8B-B14F-4D97-AF65-F5344CB8AC3E}">
        <p14:creationId xmlns:p14="http://schemas.microsoft.com/office/powerpoint/2010/main" val="309862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576000" y="1052736"/>
            <a:ext cx="10992608"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4FFBADCE-9344-4DBA-A01A-D5621D7F99E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263352" y="6588000"/>
            <a:ext cx="1656648" cy="215444"/>
          </a:xfrm>
          <a:prstGeom prst="rect">
            <a:avLst/>
          </a:prstGeom>
          <a:noFill/>
          <a:ln w="9525">
            <a:noFill/>
            <a:miter lim="800000"/>
            <a:headEnd/>
            <a:tailEnd/>
          </a:ln>
          <a:effectLst/>
        </p:spPr>
        <p:txBody>
          <a:bodyPr wrap="square" lIns="0">
            <a:prstTxWarp prst="textNoShape">
              <a:avLst/>
            </a:prstTxWarp>
            <a:spAutoFit/>
          </a:bodyPr>
          <a:lstStyle/>
          <a:p>
            <a:r>
              <a:rPr lang="de-DE" sz="800" dirty="0"/>
              <a:t>Paul Christ und Torsten Munkelt</a:t>
            </a:r>
          </a:p>
        </p:txBody>
      </p:sp>
      <p:sp>
        <p:nvSpPr>
          <p:cNvPr id="6168" name="Text Box 24"/>
          <p:cNvSpPr txBox="1">
            <a:spLocks noChangeArrowheads="1"/>
          </p:cNvSpPr>
          <p:nvPr userDrawn="1"/>
        </p:nvSpPr>
        <p:spPr bwMode="auto">
          <a:xfrm>
            <a:off x="2400000" y="6588000"/>
            <a:ext cx="6393338" cy="215444"/>
          </a:xfrm>
          <a:prstGeom prst="rect">
            <a:avLst/>
          </a:prstGeom>
          <a:noFill/>
          <a:ln w="9525">
            <a:noFill/>
            <a:miter lim="800000"/>
            <a:headEnd/>
            <a:tailEnd/>
          </a:ln>
          <a:effectLst/>
        </p:spPr>
        <p:txBody>
          <a:bodyPr wrap="square" lIns="0">
            <a:prstTxWarp prst="textNoShape">
              <a:avLst/>
            </a:prstTxWarp>
            <a:spAutoFit/>
          </a:bodyPr>
          <a:lstStyle/>
          <a:p>
            <a:pPr marL="0" indent="0" algn="ctr">
              <a:buNone/>
            </a:pPr>
            <a:r>
              <a:rPr lang="de-DE" sz="800" dirty="0"/>
              <a:t>ALADIN: Generator für SQL-Aufgaben und Lösungshilfen – von der Syntaktik zur Semantik</a:t>
            </a:r>
            <a:endParaRPr lang="de-DE" sz="800" b="1" dirty="0">
              <a:latin typeface="Calibri"/>
              <a:cs typeface="Arial"/>
            </a:endParaRPr>
          </a:p>
        </p:txBody>
      </p:sp>
      <p:cxnSp>
        <p:nvCxnSpPr>
          <p:cNvPr id="29" name="Gerade Verbindung 28"/>
          <p:cNvCxnSpPr/>
          <p:nvPr userDrawn="1"/>
        </p:nvCxnSpPr>
        <p:spPr bwMode="auto">
          <a:xfrm>
            <a:off x="0" y="6576864"/>
            <a:ext cx="12192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88275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21219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105547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6" name="Textfeld 15"/>
          <p:cNvSpPr txBox="1"/>
          <p:nvPr userDrawn="1"/>
        </p:nvSpPr>
        <p:spPr>
          <a:xfrm>
            <a:off x="-1320800" y="1066800"/>
            <a:ext cx="184731" cy="523220"/>
          </a:xfrm>
          <a:prstGeom prst="rect">
            <a:avLst/>
          </a:prstGeom>
          <a:noFill/>
        </p:spPr>
        <p:txBody>
          <a:bodyPr wrap="none" rtlCol="0">
            <a:spAutoFit/>
          </a:bodyPr>
          <a:lstStyle/>
          <a:p>
            <a:endParaRPr lang="de-DE" sz="2800" dirty="0"/>
          </a:p>
        </p:txBody>
      </p:sp>
      <p:cxnSp>
        <p:nvCxnSpPr>
          <p:cNvPr id="17" name="Gerade Verbindung 16"/>
          <p:cNvCxnSpPr/>
          <p:nvPr userDrawn="1"/>
        </p:nvCxnSpPr>
        <p:spPr bwMode="auto">
          <a:xfrm>
            <a:off x="480000" y="676957"/>
            <a:ext cx="792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9120000" y="6588000"/>
            <a:ext cx="13448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pic>
        <p:nvPicPr>
          <p:cNvPr id="3" name="Grafik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8288" y="192970"/>
            <a:ext cx="2814571" cy="483987"/>
          </a:xfrm>
          <a:prstGeom prst="rect">
            <a:avLst/>
          </a:prstGeom>
        </p:spPr>
      </p:pic>
      <p:sp>
        <p:nvSpPr>
          <p:cNvPr id="2" name="Datumsplatzhalter 1">
            <a:extLst>
              <a:ext uri="{FF2B5EF4-FFF2-40B4-BE49-F238E27FC236}">
                <a16:creationId xmlns:a16="http://schemas.microsoft.com/office/drawing/2014/main" id="{9FE3E382-4C26-4937-ACD5-5EE7DAACA15B}"/>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6.png"/><Relationship Id="rId7" Type="http://schemas.openxmlformats.org/officeDocument/2006/relationships/diagramColors" Target="../diagrams/colors1.xml"/><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28.png"/><Relationship Id="rId4" Type="http://schemas.openxmlformats.org/officeDocument/2006/relationships/diagramData" Target="../diagrams/data1.xml"/><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hyperlink" Target="https://arxiv.org/abs/1706.0376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hyperlink" Target="https://arxiv.org/abs/2110.07178" TargetMode="External"/><Relationship Id="rId10" Type="http://schemas.openxmlformats.org/officeDocument/2006/relationships/hyperlink" Target="https://arxiv.org/abs/1906.05317" TargetMode="External"/><Relationship Id="rId4" Type="http://schemas.openxmlformats.org/officeDocument/2006/relationships/image" Target="../media/image33.png"/><Relationship Id="rId9" Type="http://schemas.openxmlformats.org/officeDocument/2006/relationships/hyperlink" Target="https://github.com/facebookresearch/LAM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111FC7-9C70-45C2-AB9A-ABFC8D0595C3}"/>
              </a:ext>
            </a:extLst>
          </p:cNvPr>
          <p:cNvSpPr>
            <a:spLocks noGrp="1"/>
          </p:cNvSpPr>
          <p:nvPr>
            <p:ph idx="1"/>
          </p:nvPr>
        </p:nvSpPr>
        <p:spPr/>
        <p:txBody>
          <a:bodyPr anchor="t"/>
          <a:lstStyle/>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endParaRPr lang="de-DE" sz="2800" dirty="0"/>
          </a:p>
          <a:p>
            <a:pPr marL="0" indent="0" algn="ctr">
              <a:buNone/>
            </a:pPr>
            <a:r>
              <a:rPr lang="de-DE" sz="2800" dirty="0"/>
              <a:t>ALADIN: Generator für SQL-Aufgaben und Lösungshilfen </a:t>
            </a:r>
          </a:p>
          <a:p>
            <a:pPr marL="0" indent="0" algn="ctr">
              <a:buNone/>
            </a:pPr>
            <a:r>
              <a:rPr lang="de-DE" sz="2800" dirty="0"/>
              <a:t>– von der Syntaktik zur Semantik</a:t>
            </a:r>
            <a:endParaRPr lang="de-DE" sz="2800" b="1" dirty="0">
              <a:latin typeface="Calibri"/>
              <a:cs typeface="Arial"/>
            </a:endParaRPr>
          </a:p>
        </p:txBody>
      </p:sp>
      <p:sp>
        <p:nvSpPr>
          <p:cNvPr id="3" name="Titel 2">
            <a:extLst>
              <a:ext uri="{FF2B5EF4-FFF2-40B4-BE49-F238E27FC236}">
                <a16:creationId xmlns:a16="http://schemas.microsoft.com/office/drawing/2014/main" id="{3BB56AB2-54E7-4B96-9928-9B31E670243B}"/>
              </a:ext>
            </a:extLst>
          </p:cNvPr>
          <p:cNvSpPr>
            <a:spLocks noGrp="1"/>
          </p:cNvSpPr>
          <p:nvPr>
            <p:ph type="title"/>
          </p:nvPr>
        </p:nvSpPr>
        <p:spPr/>
        <p:txBody>
          <a:bodyPr/>
          <a:lstStyle/>
          <a:p>
            <a:endParaRPr lang="de-DE" sz="2400" dirty="0">
              <a:latin typeface="Arial"/>
              <a:ea typeface="+mj-lt"/>
              <a:cs typeface="+mj-lt"/>
            </a:endParaRPr>
          </a:p>
        </p:txBody>
      </p:sp>
      <p:sp>
        <p:nvSpPr>
          <p:cNvPr id="4" name="Datumsplatzhalter 1">
            <a:extLst>
              <a:ext uri="{FF2B5EF4-FFF2-40B4-BE49-F238E27FC236}">
                <a16:creationId xmlns:a16="http://schemas.microsoft.com/office/drawing/2014/main" id="{84D74FD2-4090-4E1D-8FFA-339DDC4DB67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224600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abgerundete Ecken 54">
            <a:extLst>
              <a:ext uri="{FF2B5EF4-FFF2-40B4-BE49-F238E27FC236}">
                <a16:creationId xmlns:a16="http://schemas.microsoft.com/office/drawing/2014/main" id="{34AD883B-CC23-44C1-AA21-CACC4C46C7FE}"/>
              </a:ext>
            </a:extLst>
          </p:cNvPr>
          <p:cNvSpPr/>
          <p:nvPr/>
        </p:nvSpPr>
        <p:spPr bwMode="auto">
          <a:xfrm>
            <a:off x="5162184" y="4779855"/>
            <a:ext cx="1193460" cy="32105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solidFill>
                  <a:schemeClr val="tx1"/>
                </a:solidFill>
                <a:effectLst/>
                <a:latin typeface="Arial" charset="0"/>
              </a:rPr>
              <a:t>HAVING</a:t>
            </a:r>
          </a:p>
        </p:txBody>
      </p:sp>
      <p:sp>
        <p:nvSpPr>
          <p:cNvPr id="54" name="Rechteck: abgerundete Ecken 53">
            <a:extLst>
              <a:ext uri="{FF2B5EF4-FFF2-40B4-BE49-F238E27FC236}">
                <a16:creationId xmlns:a16="http://schemas.microsoft.com/office/drawing/2014/main" id="{1D06C186-9AAF-4306-BC94-A571CFD92F36}"/>
              </a:ext>
            </a:extLst>
          </p:cNvPr>
          <p:cNvSpPr/>
          <p:nvPr/>
        </p:nvSpPr>
        <p:spPr bwMode="auto">
          <a:xfrm>
            <a:off x="5155237" y="4478278"/>
            <a:ext cx="1201100" cy="321057"/>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solidFill>
                  <a:schemeClr val="tx1"/>
                </a:solidFill>
                <a:effectLst/>
                <a:latin typeface="Arial" charset="0"/>
              </a:rPr>
              <a:t>GROUP BY</a:t>
            </a:r>
          </a:p>
        </p:txBody>
      </p:sp>
      <p:sp>
        <p:nvSpPr>
          <p:cNvPr id="2" name="Inhaltsplatzhalter 1">
            <a:extLst>
              <a:ext uri="{FF2B5EF4-FFF2-40B4-BE49-F238E27FC236}">
                <a16:creationId xmlns:a16="http://schemas.microsoft.com/office/drawing/2014/main" id="{BE1DD511-C0A9-42F2-8B3D-B1567829C671}"/>
              </a:ext>
            </a:extLst>
          </p:cNvPr>
          <p:cNvSpPr>
            <a:spLocks noGrp="1"/>
          </p:cNvSpPr>
          <p:nvPr>
            <p:ph idx="1"/>
          </p:nvPr>
        </p:nvSpPr>
        <p:spPr>
          <a:xfrm>
            <a:off x="1604910" y="1844823"/>
            <a:ext cx="1631568" cy="504056"/>
          </a:xfrm>
        </p:spPr>
        <p:txBody>
          <a:bodyPr/>
          <a:lstStyle/>
          <a:p>
            <a:pPr marL="0" indent="0">
              <a:buNone/>
            </a:pPr>
            <a:r>
              <a:rPr lang="de-DE" sz="1200" dirty="0" err="1"/>
              <a:t>Introspection</a:t>
            </a:r>
            <a:endParaRPr lang="de-DE" sz="1400" dirty="0"/>
          </a:p>
        </p:txBody>
      </p:sp>
      <p:sp>
        <p:nvSpPr>
          <p:cNvPr id="3" name="Titel 2">
            <a:extLst>
              <a:ext uri="{FF2B5EF4-FFF2-40B4-BE49-F238E27FC236}">
                <a16:creationId xmlns:a16="http://schemas.microsoft.com/office/drawing/2014/main" id="{39E618CA-740E-4D6F-B696-13474C572C4F}"/>
              </a:ext>
            </a:extLst>
          </p:cNvPr>
          <p:cNvSpPr>
            <a:spLocks noGrp="1"/>
          </p:cNvSpPr>
          <p:nvPr>
            <p:ph type="title"/>
          </p:nvPr>
        </p:nvSpPr>
        <p:spPr/>
        <p:txBody>
          <a:bodyPr/>
          <a:lstStyle/>
          <a:p>
            <a:r>
              <a:rPr lang="de-DE" dirty="0"/>
              <a:t>Algorithmus zur Generierung von SQL-Statements</a:t>
            </a:r>
          </a:p>
        </p:txBody>
      </p:sp>
      <p:sp>
        <p:nvSpPr>
          <p:cNvPr id="4" name="Datumsplatzhalter 3">
            <a:extLst>
              <a:ext uri="{FF2B5EF4-FFF2-40B4-BE49-F238E27FC236}">
                <a16:creationId xmlns:a16="http://schemas.microsoft.com/office/drawing/2014/main" id="{CE483719-3265-4B9F-99D6-81C81F6193A4}"/>
              </a:ext>
            </a:extLst>
          </p:cNvPr>
          <p:cNvSpPr>
            <a:spLocks noGrp="1"/>
          </p:cNvSpPr>
          <p:nvPr>
            <p:ph type="dt" sz="half" idx="2"/>
          </p:nvPr>
        </p:nvSpPr>
        <p:spPr/>
        <p:txBody>
          <a:bodyPr/>
          <a:lstStyle/>
          <a:p>
            <a:fld id="{5CF54E03-4885-4408-875D-CF4E4825484C}" type="datetime1">
              <a:rPr lang="de-DE" smtClean="0"/>
              <a:pPr/>
              <a:t>02.02.2022</a:t>
            </a:fld>
            <a:endParaRPr lang="de-DE" dirty="0"/>
          </a:p>
        </p:txBody>
      </p:sp>
      <p:pic>
        <p:nvPicPr>
          <p:cNvPr id="1028" name="Picture 4" descr="https://www.researchgate.net/profile/Mustafa-Aljumaili-3/publication/301228732/figure/fig21/AS:651534387912734@1532349311708/Northwind-database-structure.png">
            <a:extLst>
              <a:ext uri="{FF2B5EF4-FFF2-40B4-BE49-F238E27FC236}">
                <a16:creationId xmlns:a16="http://schemas.microsoft.com/office/drawing/2014/main" id="{B074F8BF-47BA-48C0-B54D-4E2F1BFA1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545" y="908720"/>
            <a:ext cx="3854628" cy="23762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8/86/Database-icon.svg/706px-Database-icon.svg.png">
            <a:extLst>
              <a:ext uri="{FF2B5EF4-FFF2-40B4-BE49-F238E27FC236}">
                <a16:creationId xmlns:a16="http://schemas.microsoft.com/office/drawing/2014/main" id="{F583FEAB-F4C4-45F5-911D-4CCEF93DA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98" y="1365649"/>
            <a:ext cx="1008112" cy="146240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B75F8B07-2AF4-440B-A491-C6DDFAAC800B}"/>
              </a:ext>
            </a:extLst>
          </p:cNvPr>
          <p:cNvCxnSpPr>
            <a:stCxn id="1030" idx="3"/>
            <a:endCxn id="1028" idx="1"/>
          </p:cNvCxnSpPr>
          <p:nvPr/>
        </p:nvCxnSpPr>
        <p:spPr bwMode="auto">
          <a:xfrm>
            <a:off x="1604910" y="2096852"/>
            <a:ext cx="1097635" cy="0"/>
          </a:xfrm>
          <a:prstGeom prst="straightConnector1">
            <a:avLst/>
          </a:prstGeom>
          <a:solidFill>
            <a:schemeClr val="accent1"/>
          </a:solidFill>
          <a:ln w="9525" cap="flat" cmpd="sng" algn="ctr">
            <a:solidFill>
              <a:schemeClr val="tx1"/>
            </a:solidFill>
            <a:prstDash val="solid"/>
            <a:round/>
            <a:headEnd type="none" w="med" len="med"/>
            <a:tailEnd type="none"/>
          </a:ln>
          <a:effectLst/>
        </p:spPr>
      </p:cxnSp>
      <p:cxnSp>
        <p:nvCxnSpPr>
          <p:cNvPr id="9" name="Gerade Verbindung mit Pfeil 8">
            <a:extLst>
              <a:ext uri="{FF2B5EF4-FFF2-40B4-BE49-F238E27FC236}">
                <a16:creationId xmlns:a16="http://schemas.microsoft.com/office/drawing/2014/main" id="{97FBC69B-2C85-431C-B4CD-CC2E6C286745}"/>
              </a:ext>
            </a:extLst>
          </p:cNvPr>
          <p:cNvCxnSpPr>
            <a:cxnSpLocks/>
            <a:stCxn id="1028" idx="3"/>
          </p:cNvCxnSpPr>
          <p:nvPr/>
        </p:nvCxnSpPr>
        <p:spPr bwMode="auto">
          <a:xfrm flipV="1">
            <a:off x="6557173" y="1519056"/>
            <a:ext cx="704826" cy="5777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Gerade Verbindung mit Pfeil 12">
            <a:extLst>
              <a:ext uri="{FF2B5EF4-FFF2-40B4-BE49-F238E27FC236}">
                <a16:creationId xmlns:a16="http://schemas.microsoft.com/office/drawing/2014/main" id="{D03B2C9C-E97A-4425-9D10-2B09AF5C2D37}"/>
              </a:ext>
            </a:extLst>
          </p:cNvPr>
          <p:cNvCxnSpPr>
            <a:cxnSpLocks/>
            <a:stCxn id="1028" idx="3"/>
            <a:endCxn id="1026" idx="1"/>
          </p:cNvCxnSpPr>
          <p:nvPr/>
        </p:nvCxnSpPr>
        <p:spPr bwMode="auto">
          <a:xfrm>
            <a:off x="6557173" y="2096852"/>
            <a:ext cx="916455" cy="7695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Gerade Verbindung mit Pfeil 22">
            <a:extLst>
              <a:ext uri="{FF2B5EF4-FFF2-40B4-BE49-F238E27FC236}">
                <a16:creationId xmlns:a16="http://schemas.microsoft.com/office/drawing/2014/main" id="{DC246D62-3401-4227-A25C-FE3262ABEF6B}"/>
              </a:ext>
            </a:extLst>
          </p:cNvPr>
          <p:cNvCxnSpPr>
            <a:cxnSpLocks/>
            <a:stCxn id="1026" idx="3"/>
          </p:cNvCxnSpPr>
          <p:nvPr/>
        </p:nvCxnSpPr>
        <p:spPr bwMode="auto">
          <a:xfrm flipV="1">
            <a:off x="8301632" y="2096852"/>
            <a:ext cx="1222608" cy="7695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32DC73E9-2613-48D2-A1C2-ADF9C7FE81D2}"/>
              </a:ext>
            </a:extLst>
          </p:cNvPr>
          <p:cNvCxnSpPr>
            <a:cxnSpLocks/>
            <a:stCxn id="36" idx="3"/>
          </p:cNvCxnSpPr>
          <p:nvPr/>
        </p:nvCxnSpPr>
        <p:spPr bwMode="auto">
          <a:xfrm>
            <a:off x="8424302" y="1520399"/>
            <a:ext cx="1099938" cy="5764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Inhaltsplatzhalter 1">
            <a:extLst>
              <a:ext uri="{FF2B5EF4-FFF2-40B4-BE49-F238E27FC236}">
                <a16:creationId xmlns:a16="http://schemas.microsoft.com/office/drawing/2014/main" id="{9CC9E6EC-E6B1-4543-8C27-49090CDA5E00}"/>
              </a:ext>
            </a:extLst>
          </p:cNvPr>
          <p:cNvSpPr txBox="1">
            <a:spLocks/>
          </p:cNvSpPr>
          <p:nvPr/>
        </p:nvSpPr>
        <p:spPr>
          <a:xfrm>
            <a:off x="8246300" y="1989830"/>
            <a:ext cx="1631568" cy="50405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kern="0" dirty="0"/>
              <a:t>Transformation</a:t>
            </a:r>
            <a:endParaRPr lang="de-DE" sz="1400" kern="0" dirty="0"/>
          </a:p>
        </p:txBody>
      </p:sp>
      <p:cxnSp>
        <p:nvCxnSpPr>
          <p:cNvPr id="37" name="Gerade Verbindung mit Pfeil 36">
            <a:extLst>
              <a:ext uri="{FF2B5EF4-FFF2-40B4-BE49-F238E27FC236}">
                <a16:creationId xmlns:a16="http://schemas.microsoft.com/office/drawing/2014/main" id="{9CBA6BE6-9F93-4797-BB8B-D558D4349B32}"/>
              </a:ext>
            </a:extLst>
          </p:cNvPr>
          <p:cNvCxnSpPr>
            <a:cxnSpLocks/>
          </p:cNvCxnSpPr>
          <p:nvPr/>
        </p:nvCxnSpPr>
        <p:spPr bwMode="auto">
          <a:xfrm flipH="1">
            <a:off x="10758252" y="2471907"/>
            <a:ext cx="12517" cy="17180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 name="Inhaltsplatzhalter 1">
            <a:extLst>
              <a:ext uri="{FF2B5EF4-FFF2-40B4-BE49-F238E27FC236}">
                <a16:creationId xmlns:a16="http://schemas.microsoft.com/office/drawing/2014/main" id="{E98B1435-6328-4166-8737-C8031DA0E25D}"/>
              </a:ext>
            </a:extLst>
          </p:cNvPr>
          <p:cNvSpPr txBox="1">
            <a:spLocks/>
          </p:cNvSpPr>
          <p:nvPr/>
        </p:nvSpPr>
        <p:spPr>
          <a:xfrm>
            <a:off x="9624392" y="3372807"/>
            <a:ext cx="1631568" cy="50405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kern="0" dirty="0"/>
              <a:t>Traversierung</a:t>
            </a:r>
            <a:endParaRPr lang="de-DE" sz="1400" kern="0" dirty="0"/>
          </a:p>
        </p:txBody>
      </p:sp>
      <p:cxnSp>
        <p:nvCxnSpPr>
          <p:cNvPr id="40" name="Gerade Verbindung mit Pfeil 39">
            <a:extLst>
              <a:ext uri="{FF2B5EF4-FFF2-40B4-BE49-F238E27FC236}">
                <a16:creationId xmlns:a16="http://schemas.microsoft.com/office/drawing/2014/main" id="{0D2F044F-855F-47DA-8B0D-76549578041C}"/>
              </a:ext>
            </a:extLst>
          </p:cNvPr>
          <p:cNvCxnSpPr>
            <a:cxnSpLocks/>
          </p:cNvCxnSpPr>
          <p:nvPr/>
        </p:nvCxnSpPr>
        <p:spPr bwMode="auto">
          <a:xfrm flipH="1">
            <a:off x="8424302" y="4615660"/>
            <a:ext cx="154186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9" name="Inhaltsplatzhalter 1">
            <a:extLst>
              <a:ext uri="{FF2B5EF4-FFF2-40B4-BE49-F238E27FC236}">
                <a16:creationId xmlns:a16="http://schemas.microsoft.com/office/drawing/2014/main" id="{4A9E315A-904C-43E7-9644-2A7392675664}"/>
              </a:ext>
            </a:extLst>
          </p:cNvPr>
          <p:cNvSpPr txBox="1">
            <a:spLocks/>
          </p:cNvSpPr>
          <p:nvPr/>
        </p:nvSpPr>
        <p:spPr>
          <a:xfrm>
            <a:off x="8590073" y="4344900"/>
            <a:ext cx="1541862" cy="28103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kern="0" dirty="0"/>
              <a:t>Zufallswahl</a:t>
            </a:r>
            <a:br>
              <a:rPr lang="de-DE" sz="1200" kern="0" dirty="0"/>
            </a:br>
            <a:endParaRPr lang="de-DE" sz="1200" kern="0" dirty="0"/>
          </a:p>
          <a:p>
            <a:pPr marL="0" indent="0">
              <a:buFontTx/>
              <a:buNone/>
            </a:pPr>
            <a:r>
              <a:rPr lang="de-DE" sz="1200" i="1" kern="0" dirty="0"/>
              <a:t>(unter Berücksichtigung</a:t>
            </a:r>
          </a:p>
          <a:p>
            <a:pPr marL="0" indent="0">
              <a:buFontTx/>
              <a:buNone/>
            </a:pPr>
            <a:r>
              <a:rPr lang="de-DE" sz="1200" i="1" kern="0" dirty="0"/>
              <a:t>der maximalen </a:t>
            </a:r>
            <a:r>
              <a:rPr lang="de-DE" sz="1200" i="1" kern="0" dirty="0" err="1"/>
              <a:t>Join</a:t>
            </a:r>
            <a:r>
              <a:rPr lang="de-DE" sz="1200" i="1" kern="0" dirty="0"/>
              <a:t>-Länge)</a:t>
            </a:r>
            <a:endParaRPr lang="de-DE" sz="1400" i="1" kern="0" dirty="0"/>
          </a:p>
        </p:txBody>
      </p:sp>
      <p:sp>
        <p:nvSpPr>
          <p:cNvPr id="50" name="Inhaltsplatzhalter 1">
            <a:extLst>
              <a:ext uri="{FF2B5EF4-FFF2-40B4-BE49-F238E27FC236}">
                <a16:creationId xmlns:a16="http://schemas.microsoft.com/office/drawing/2014/main" id="{EEF3B0E0-2517-4C76-B9B4-C804A74532B6}"/>
              </a:ext>
            </a:extLst>
          </p:cNvPr>
          <p:cNvSpPr txBox="1">
            <a:spLocks/>
          </p:cNvSpPr>
          <p:nvPr/>
        </p:nvSpPr>
        <p:spPr>
          <a:xfrm>
            <a:off x="10770769" y="3305085"/>
            <a:ext cx="1301559" cy="50405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i="1" kern="0" dirty="0"/>
              <a:t>(Abbildung der </a:t>
            </a:r>
            <a:r>
              <a:rPr lang="de-DE" sz="1200" i="1" kern="0" dirty="0" err="1"/>
              <a:t>Joins</a:t>
            </a:r>
            <a:r>
              <a:rPr lang="de-DE" sz="1200" i="1" kern="0" dirty="0"/>
              <a:t>)</a:t>
            </a:r>
            <a:endParaRPr lang="de-DE" sz="1400" i="1" kern="0" dirty="0"/>
          </a:p>
        </p:txBody>
      </p:sp>
      <p:sp>
        <p:nvSpPr>
          <p:cNvPr id="51" name="Rechteck: abgerundete Ecken 50">
            <a:extLst>
              <a:ext uri="{FF2B5EF4-FFF2-40B4-BE49-F238E27FC236}">
                <a16:creationId xmlns:a16="http://schemas.microsoft.com/office/drawing/2014/main" id="{7FD62455-A88E-4C69-88C8-3CCBDFCC570A}"/>
              </a:ext>
            </a:extLst>
          </p:cNvPr>
          <p:cNvSpPr/>
          <p:nvPr/>
        </p:nvSpPr>
        <p:spPr bwMode="auto">
          <a:xfrm>
            <a:off x="5155237" y="4200066"/>
            <a:ext cx="1197528" cy="321057"/>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solidFill>
                  <a:schemeClr val="tx1"/>
                </a:solidFill>
                <a:effectLst/>
                <a:latin typeface="Arial" charset="0"/>
              </a:rPr>
              <a:t>WHERE</a:t>
            </a:r>
          </a:p>
        </p:txBody>
      </p:sp>
      <p:sp>
        <p:nvSpPr>
          <p:cNvPr id="53" name="Rechteck: abgerundete Ecken 52">
            <a:extLst>
              <a:ext uri="{FF2B5EF4-FFF2-40B4-BE49-F238E27FC236}">
                <a16:creationId xmlns:a16="http://schemas.microsoft.com/office/drawing/2014/main" id="{7396518F-470F-448E-860D-D4B08FE8CFD2}"/>
              </a:ext>
            </a:extLst>
          </p:cNvPr>
          <p:cNvSpPr/>
          <p:nvPr/>
        </p:nvSpPr>
        <p:spPr bwMode="auto">
          <a:xfrm>
            <a:off x="5142016" y="3933056"/>
            <a:ext cx="1218890" cy="32105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solidFill>
                  <a:schemeClr val="tx1"/>
                </a:solidFill>
                <a:effectLst/>
                <a:latin typeface="Arial" charset="0"/>
              </a:rPr>
              <a:t>SELECT</a:t>
            </a:r>
          </a:p>
        </p:txBody>
      </p:sp>
      <p:cxnSp>
        <p:nvCxnSpPr>
          <p:cNvPr id="47" name="Gerade Verbindung mit Pfeil 46">
            <a:extLst>
              <a:ext uri="{FF2B5EF4-FFF2-40B4-BE49-F238E27FC236}">
                <a16:creationId xmlns:a16="http://schemas.microsoft.com/office/drawing/2014/main" id="{73EDD1FF-D5FF-4AF4-9A82-E72A27D9892D}"/>
              </a:ext>
            </a:extLst>
          </p:cNvPr>
          <p:cNvCxnSpPr>
            <a:cxnSpLocks/>
          </p:cNvCxnSpPr>
          <p:nvPr/>
        </p:nvCxnSpPr>
        <p:spPr bwMode="auto">
          <a:xfrm flipH="1">
            <a:off x="6360907" y="4615660"/>
            <a:ext cx="129391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5" name="Inhaltsplatzhalter 1">
            <a:extLst>
              <a:ext uri="{FF2B5EF4-FFF2-40B4-BE49-F238E27FC236}">
                <a16:creationId xmlns:a16="http://schemas.microsoft.com/office/drawing/2014/main" id="{BB01F6E2-B523-43AB-96F0-DA6C621B970C}"/>
              </a:ext>
            </a:extLst>
          </p:cNvPr>
          <p:cNvSpPr txBox="1">
            <a:spLocks/>
          </p:cNvSpPr>
          <p:nvPr/>
        </p:nvSpPr>
        <p:spPr>
          <a:xfrm>
            <a:off x="6552664" y="4334625"/>
            <a:ext cx="1102158" cy="28103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kern="0" dirty="0"/>
              <a:t>Zufallswahl</a:t>
            </a:r>
            <a:endParaRPr lang="de-DE" sz="1400" kern="0" dirty="0"/>
          </a:p>
        </p:txBody>
      </p:sp>
      <p:sp>
        <p:nvSpPr>
          <p:cNvPr id="66" name="Inhaltsplatzhalter 1">
            <a:extLst>
              <a:ext uri="{FF2B5EF4-FFF2-40B4-BE49-F238E27FC236}">
                <a16:creationId xmlns:a16="http://schemas.microsoft.com/office/drawing/2014/main" id="{9A9A24C5-1557-4988-98E8-C0CC28CF5563}"/>
              </a:ext>
            </a:extLst>
          </p:cNvPr>
          <p:cNvSpPr txBox="1">
            <a:spLocks/>
          </p:cNvSpPr>
          <p:nvPr/>
        </p:nvSpPr>
        <p:spPr>
          <a:xfrm>
            <a:off x="6488823" y="4687514"/>
            <a:ext cx="1420776" cy="749561"/>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i="1" kern="0" dirty="0"/>
              <a:t>(unter Berücksichtigung der Nutzer-parametrisierung)</a:t>
            </a:r>
            <a:endParaRPr lang="de-DE" sz="1400" i="1" kern="0" dirty="0"/>
          </a:p>
        </p:txBody>
      </p:sp>
      <p:cxnSp>
        <p:nvCxnSpPr>
          <p:cNvPr id="61" name="Gerade Verbindung mit Pfeil 60">
            <a:extLst>
              <a:ext uri="{FF2B5EF4-FFF2-40B4-BE49-F238E27FC236}">
                <a16:creationId xmlns:a16="http://schemas.microsoft.com/office/drawing/2014/main" id="{FACB1769-3021-4864-8D3A-3C04F7E22045}"/>
              </a:ext>
            </a:extLst>
          </p:cNvPr>
          <p:cNvCxnSpPr>
            <a:cxnSpLocks/>
          </p:cNvCxnSpPr>
          <p:nvPr/>
        </p:nvCxnSpPr>
        <p:spPr bwMode="auto">
          <a:xfrm flipH="1">
            <a:off x="1271367" y="4669385"/>
            <a:ext cx="119346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4" name="Inhaltsplatzhalter 1">
            <a:extLst>
              <a:ext uri="{FF2B5EF4-FFF2-40B4-BE49-F238E27FC236}">
                <a16:creationId xmlns:a16="http://schemas.microsoft.com/office/drawing/2014/main" id="{04D42AC0-8D4E-4103-B809-F764CB1A5CE2}"/>
              </a:ext>
            </a:extLst>
          </p:cNvPr>
          <p:cNvSpPr txBox="1">
            <a:spLocks/>
          </p:cNvSpPr>
          <p:nvPr/>
        </p:nvSpPr>
        <p:spPr>
          <a:xfrm>
            <a:off x="1293449" y="4414534"/>
            <a:ext cx="1631568" cy="50405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kern="0" dirty="0"/>
              <a:t>Transformation</a:t>
            </a:r>
            <a:endParaRPr lang="de-DE" sz="1400" kern="0" dirty="0"/>
          </a:p>
        </p:txBody>
      </p:sp>
      <p:pic>
        <p:nvPicPr>
          <p:cNvPr id="34" name="Picture 4" descr="https://www.researchgate.net/profile/Mustafa-Aljumaili-3/publication/301228732/figure/fig21/AS:651534387912734@1532349311708/Northwind-database-structure.png">
            <a:extLst>
              <a:ext uri="{FF2B5EF4-FFF2-40B4-BE49-F238E27FC236}">
                <a16:creationId xmlns:a16="http://schemas.microsoft.com/office/drawing/2014/main" id="{41F9D7DD-CDA1-4631-B772-7B23B5AD33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8611" b="64202"/>
          <a:stretch/>
        </p:blipFill>
        <p:spPr bwMode="auto">
          <a:xfrm>
            <a:off x="7295050" y="790271"/>
            <a:ext cx="824452" cy="85065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https://www.researchgate.net/profile/Mustafa-Aljumaili-3/publication/301228732/figure/fig21/AS:651534387912734@1532349311708/Northwind-database-structure.png">
            <a:extLst>
              <a:ext uri="{FF2B5EF4-FFF2-40B4-BE49-F238E27FC236}">
                <a16:creationId xmlns:a16="http://schemas.microsoft.com/office/drawing/2014/main" id="{E3582940-13D4-43A7-9E69-8DDD01473B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8611" b="64202"/>
          <a:stretch/>
        </p:blipFill>
        <p:spPr bwMode="auto">
          <a:xfrm>
            <a:off x="7447450" y="942671"/>
            <a:ext cx="824452" cy="85065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s://www.researchgate.net/profile/Mustafa-Aljumaili-3/publication/301228732/figure/fig21/AS:651534387912734@1532349311708/Northwind-database-structure.png">
            <a:extLst>
              <a:ext uri="{FF2B5EF4-FFF2-40B4-BE49-F238E27FC236}">
                <a16:creationId xmlns:a16="http://schemas.microsoft.com/office/drawing/2014/main" id="{4BCA85CB-CB4D-4DDE-8228-5F23F40315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8611" b="64202"/>
          <a:stretch/>
        </p:blipFill>
        <p:spPr bwMode="auto">
          <a:xfrm>
            <a:off x="7599850" y="1095071"/>
            <a:ext cx="824452" cy="85065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s-us-west-2.insided.com/miro-us/attachment/a9877a9b-d306-4e9b-8274-18810c1faecb.png">
            <a:extLst>
              <a:ext uri="{FF2B5EF4-FFF2-40B4-BE49-F238E27FC236}">
                <a16:creationId xmlns:a16="http://schemas.microsoft.com/office/drawing/2014/main" id="{7D3665B5-66D3-4AE5-9EDD-90CC17AD19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5359" r="37575"/>
          <a:stretch/>
        </p:blipFill>
        <p:spPr bwMode="auto">
          <a:xfrm>
            <a:off x="7473628" y="2517057"/>
            <a:ext cx="828004" cy="698681"/>
          </a:xfrm>
          <a:prstGeom prst="rect">
            <a:avLst/>
          </a:prstGeom>
          <a:noFill/>
          <a:extLst>
            <a:ext uri="{909E8E84-426E-40DD-AFC4-6F175D3DCCD1}">
              <a14:hiddenFill xmlns:a14="http://schemas.microsoft.com/office/drawing/2010/main">
                <a:solidFill>
                  <a:srgbClr val="FFFFFF"/>
                </a:solidFill>
              </a14:hiddenFill>
            </a:ext>
          </a:extLst>
        </p:spPr>
      </p:pic>
      <p:sp>
        <p:nvSpPr>
          <p:cNvPr id="48" name="Inhaltsplatzhalter 1">
            <a:extLst>
              <a:ext uri="{FF2B5EF4-FFF2-40B4-BE49-F238E27FC236}">
                <a16:creationId xmlns:a16="http://schemas.microsoft.com/office/drawing/2014/main" id="{CD796EE1-1A8C-4EE8-AC21-5890E3DAD595}"/>
              </a:ext>
            </a:extLst>
          </p:cNvPr>
          <p:cNvSpPr txBox="1">
            <a:spLocks/>
          </p:cNvSpPr>
          <p:nvPr/>
        </p:nvSpPr>
        <p:spPr>
          <a:xfrm>
            <a:off x="6456040" y="1484784"/>
            <a:ext cx="1631568" cy="50405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kern="0" dirty="0"/>
              <a:t>Knoten</a:t>
            </a:r>
            <a:endParaRPr lang="de-DE" sz="1400" kern="0" dirty="0"/>
          </a:p>
        </p:txBody>
      </p:sp>
      <p:sp>
        <p:nvSpPr>
          <p:cNvPr id="52" name="Inhaltsplatzhalter 1">
            <a:extLst>
              <a:ext uri="{FF2B5EF4-FFF2-40B4-BE49-F238E27FC236}">
                <a16:creationId xmlns:a16="http://schemas.microsoft.com/office/drawing/2014/main" id="{A762F7A0-A3B3-4115-8E44-E9F30BD2FE79}"/>
              </a:ext>
            </a:extLst>
          </p:cNvPr>
          <p:cNvSpPr txBox="1">
            <a:spLocks/>
          </p:cNvSpPr>
          <p:nvPr/>
        </p:nvSpPr>
        <p:spPr>
          <a:xfrm>
            <a:off x="6552664" y="2492896"/>
            <a:ext cx="1631568" cy="50405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kern="0" dirty="0"/>
              <a:t>Kanten</a:t>
            </a:r>
            <a:endParaRPr lang="de-DE" sz="1400" kern="0" dirty="0"/>
          </a:p>
        </p:txBody>
      </p:sp>
      <p:graphicFrame>
        <p:nvGraphicFramePr>
          <p:cNvPr id="19" name="Tabelle 18">
            <a:extLst>
              <a:ext uri="{FF2B5EF4-FFF2-40B4-BE49-F238E27FC236}">
                <a16:creationId xmlns:a16="http://schemas.microsoft.com/office/drawing/2014/main" id="{B6A01507-922D-4ABE-9D5C-2F0D5C10F93B}"/>
              </a:ext>
            </a:extLst>
          </p:cNvPr>
          <p:cNvGraphicFramePr>
            <a:graphicFrameLocks noGrp="1"/>
          </p:cNvGraphicFramePr>
          <p:nvPr>
            <p:extLst>
              <p:ext uri="{D42A27DB-BD31-4B8C-83A1-F6EECF244321}">
                <p14:modId xmlns:p14="http://schemas.microsoft.com/office/powerpoint/2010/main" val="343808766"/>
              </p:ext>
            </p:extLst>
          </p:nvPr>
        </p:nvGraphicFramePr>
        <p:xfrm>
          <a:off x="10433930" y="4334625"/>
          <a:ext cx="558614" cy="1267528"/>
        </p:xfrm>
        <a:graphic>
          <a:graphicData uri="http://schemas.openxmlformats.org/drawingml/2006/table">
            <a:tbl>
              <a:tblPr firstRow="1" bandRow="1">
                <a:tableStyleId>{2D5ABB26-0587-4C30-8999-92F81FD0307C}</a:tableStyleId>
              </a:tblPr>
              <a:tblGrid>
                <a:gridCol w="558614">
                  <a:extLst>
                    <a:ext uri="{9D8B030D-6E8A-4147-A177-3AD203B41FA5}">
                      <a16:colId xmlns:a16="http://schemas.microsoft.com/office/drawing/2014/main" val="2150388111"/>
                    </a:ext>
                  </a:extLst>
                </a:gridCol>
              </a:tblGrid>
              <a:tr h="316882">
                <a:tc>
                  <a:txBody>
                    <a:bodyPr/>
                    <a:lstStyle/>
                    <a:p>
                      <a:pPr algn="ctr"/>
                      <a:r>
                        <a:rPr lang="de-DE" sz="1200" dirty="0"/>
                        <a:t>(1, 2)</a:t>
                      </a:r>
                    </a:p>
                  </a:txBody>
                  <a:tcPr/>
                </a:tc>
                <a:extLst>
                  <a:ext uri="{0D108BD9-81ED-4DB2-BD59-A6C34878D82A}">
                    <a16:rowId xmlns:a16="http://schemas.microsoft.com/office/drawing/2014/main" val="3570948405"/>
                  </a:ext>
                </a:extLst>
              </a:tr>
              <a:tr h="316882">
                <a:tc>
                  <a:txBody>
                    <a:bodyPr/>
                    <a:lstStyle/>
                    <a:p>
                      <a:pPr algn="ctr"/>
                      <a:r>
                        <a:rPr lang="de-DE" sz="1200" dirty="0"/>
                        <a:t>(1, 4)</a:t>
                      </a:r>
                    </a:p>
                  </a:txBody>
                  <a:tcPr/>
                </a:tc>
                <a:extLst>
                  <a:ext uri="{0D108BD9-81ED-4DB2-BD59-A6C34878D82A}">
                    <a16:rowId xmlns:a16="http://schemas.microsoft.com/office/drawing/2014/main" val="3003031593"/>
                  </a:ext>
                </a:extLst>
              </a:tr>
              <a:tr h="316882">
                <a:tc>
                  <a:txBody>
                    <a:bodyPr/>
                    <a:lstStyle/>
                    <a:p>
                      <a:pPr algn="ctr"/>
                      <a:r>
                        <a:rPr lang="de-DE" sz="1200" dirty="0"/>
                        <a:t>(2, 3)</a:t>
                      </a:r>
                    </a:p>
                  </a:txBody>
                  <a:tcPr/>
                </a:tc>
                <a:extLst>
                  <a:ext uri="{0D108BD9-81ED-4DB2-BD59-A6C34878D82A}">
                    <a16:rowId xmlns:a16="http://schemas.microsoft.com/office/drawing/2014/main" val="2172288908"/>
                  </a:ext>
                </a:extLst>
              </a:tr>
              <a:tr h="316882">
                <a:tc>
                  <a:txBody>
                    <a:bodyPr/>
                    <a:lstStyle/>
                    <a:p>
                      <a:pPr algn="ctr"/>
                      <a:r>
                        <a:rPr lang="de-DE" sz="1200" dirty="0"/>
                        <a:t>:</a:t>
                      </a:r>
                    </a:p>
                  </a:txBody>
                  <a:tcPr/>
                </a:tc>
                <a:extLst>
                  <a:ext uri="{0D108BD9-81ED-4DB2-BD59-A6C34878D82A}">
                    <a16:rowId xmlns:a16="http://schemas.microsoft.com/office/drawing/2014/main" val="728883882"/>
                  </a:ext>
                </a:extLst>
              </a:tr>
            </a:tbl>
          </a:graphicData>
        </a:graphic>
      </p:graphicFrame>
      <p:graphicFrame>
        <p:nvGraphicFramePr>
          <p:cNvPr id="57" name="Tabelle 56">
            <a:extLst>
              <a:ext uri="{FF2B5EF4-FFF2-40B4-BE49-F238E27FC236}">
                <a16:creationId xmlns:a16="http://schemas.microsoft.com/office/drawing/2014/main" id="{E57ACFDF-D544-4320-8AE1-B12593266667}"/>
              </a:ext>
            </a:extLst>
          </p:cNvPr>
          <p:cNvGraphicFramePr>
            <a:graphicFrameLocks noGrp="1"/>
          </p:cNvGraphicFramePr>
          <p:nvPr>
            <p:extLst>
              <p:ext uri="{D42A27DB-BD31-4B8C-83A1-F6EECF244321}">
                <p14:modId xmlns:p14="http://schemas.microsoft.com/office/powerpoint/2010/main" val="2095529176"/>
              </p:ext>
            </p:extLst>
          </p:nvPr>
        </p:nvGraphicFramePr>
        <p:xfrm>
          <a:off x="7433701" y="4462973"/>
          <a:ext cx="1195630" cy="316882"/>
        </p:xfrm>
        <a:graphic>
          <a:graphicData uri="http://schemas.openxmlformats.org/drawingml/2006/table">
            <a:tbl>
              <a:tblPr firstRow="1" bandRow="1">
                <a:tableStyleId>{2D5ABB26-0587-4C30-8999-92F81FD0307C}</a:tableStyleId>
              </a:tblPr>
              <a:tblGrid>
                <a:gridCol w="1195630">
                  <a:extLst>
                    <a:ext uri="{9D8B030D-6E8A-4147-A177-3AD203B41FA5}">
                      <a16:colId xmlns:a16="http://schemas.microsoft.com/office/drawing/2014/main" val="2150388111"/>
                    </a:ext>
                  </a:extLst>
                </a:gridCol>
              </a:tblGrid>
              <a:tr h="316882">
                <a:tc>
                  <a:txBody>
                    <a:bodyPr/>
                    <a:lstStyle/>
                    <a:p>
                      <a:pPr algn="ctr"/>
                      <a:r>
                        <a:rPr lang="de-DE" sz="1200" dirty="0"/>
                        <a:t>(1, 2, 3)</a:t>
                      </a:r>
                    </a:p>
                  </a:txBody>
                  <a:tcPr/>
                </a:tc>
                <a:extLst>
                  <a:ext uri="{0D108BD9-81ED-4DB2-BD59-A6C34878D82A}">
                    <a16:rowId xmlns:a16="http://schemas.microsoft.com/office/drawing/2014/main" val="3570948405"/>
                  </a:ext>
                </a:extLst>
              </a:tr>
            </a:tbl>
          </a:graphicData>
        </a:graphic>
      </p:graphicFrame>
      <p:pic>
        <p:nvPicPr>
          <p:cNvPr id="20" name="Picture 4" descr="3: An undirected graph with 7 nodes and 7 edges. | Download Scientific  Diagram">
            <a:extLst>
              <a:ext uri="{FF2B5EF4-FFF2-40B4-BE49-F238E27FC236}">
                <a16:creationId xmlns:a16="http://schemas.microsoft.com/office/drawing/2014/main" id="{EEE130E8-B851-45BD-BE6F-29F7374B66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1908" y="1095071"/>
            <a:ext cx="2302263" cy="1421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673ED3AF-D3C1-43E7-AC7F-B8EDAA74E235}"/>
              </a:ext>
            </a:extLst>
          </p:cNvPr>
          <p:cNvSpPr txBox="1"/>
          <p:nvPr/>
        </p:nvSpPr>
        <p:spPr>
          <a:xfrm rot="5400000">
            <a:off x="5600956" y="5060737"/>
            <a:ext cx="543739" cy="523220"/>
          </a:xfrm>
          <a:prstGeom prst="rect">
            <a:avLst/>
          </a:prstGeom>
          <a:noFill/>
        </p:spPr>
        <p:txBody>
          <a:bodyPr wrap="none" rtlCol="0">
            <a:spAutoFit/>
          </a:bodyPr>
          <a:lstStyle/>
          <a:p>
            <a:r>
              <a:rPr lang="de-DE" dirty="0"/>
              <a:t>…</a:t>
            </a:r>
          </a:p>
        </p:txBody>
      </p:sp>
      <p:cxnSp>
        <p:nvCxnSpPr>
          <p:cNvPr id="42" name="Gerade Verbindung mit Pfeil 41">
            <a:extLst>
              <a:ext uri="{FF2B5EF4-FFF2-40B4-BE49-F238E27FC236}">
                <a16:creationId xmlns:a16="http://schemas.microsoft.com/office/drawing/2014/main" id="{FE9CE09A-063E-46F8-A28F-F0D22EDDCA4F}"/>
              </a:ext>
            </a:extLst>
          </p:cNvPr>
          <p:cNvCxnSpPr>
            <a:cxnSpLocks/>
          </p:cNvCxnSpPr>
          <p:nvPr/>
        </p:nvCxnSpPr>
        <p:spPr bwMode="auto">
          <a:xfrm flipH="1">
            <a:off x="4439816" y="4615659"/>
            <a:ext cx="70220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2" name="Grafik 11">
            <a:extLst>
              <a:ext uri="{FF2B5EF4-FFF2-40B4-BE49-F238E27FC236}">
                <a16:creationId xmlns:a16="http://schemas.microsoft.com/office/drawing/2014/main" id="{982523FA-8F7F-4952-877B-52CEF2E4D4FC}"/>
              </a:ext>
            </a:extLst>
          </p:cNvPr>
          <p:cNvPicPr>
            <a:picLocks noChangeAspect="1"/>
          </p:cNvPicPr>
          <p:nvPr/>
        </p:nvPicPr>
        <p:blipFill>
          <a:blip r:embed="rId6"/>
          <a:stretch>
            <a:fillRect/>
          </a:stretch>
        </p:blipFill>
        <p:spPr>
          <a:xfrm>
            <a:off x="2424819" y="4157534"/>
            <a:ext cx="1998686" cy="810855"/>
          </a:xfrm>
          <a:prstGeom prst="rect">
            <a:avLst/>
          </a:prstGeom>
        </p:spPr>
      </p:pic>
      <p:sp>
        <p:nvSpPr>
          <p:cNvPr id="46" name="Inhaltsplatzhalter 1">
            <a:extLst>
              <a:ext uri="{FF2B5EF4-FFF2-40B4-BE49-F238E27FC236}">
                <a16:creationId xmlns:a16="http://schemas.microsoft.com/office/drawing/2014/main" id="{8CE5E507-7CD9-493A-9B2C-9A266FE70D0E}"/>
              </a:ext>
            </a:extLst>
          </p:cNvPr>
          <p:cNvSpPr txBox="1">
            <a:spLocks/>
          </p:cNvSpPr>
          <p:nvPr/>
        </p:nvSpPr>
        <p:spPr>
          <a:xfrm>
            <a:off x="97298" y="4269166"/>
            <a:ext cx="1102158" cy="83669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kern="0" dirty="0"/>
              <a:t>Wie hoch ist die Anzahl an Autoren je Buch?</a:t>
            </a:r>
            <a:endParaRPr lang="de-DE" sz="1400" kern="0" dirty="0"/>
          </a:p>
        </p:txBody>
      </p:sp>
      <p:sp>
        <p:nvSpPr>
          <p:cNvPr id="56" name="Inhaltsplatzhalter 1">
            <a:extLst>
              <a:ext uri="{FF2B5EF4-FFF2-40B4-BE49-F238E27FC236}">
                <a16:creationId xmlns:a16="http://schemas.microsoft.com/office/drawing/2014/main" id="{104BEC29-6E9B-4588-A560-3242E3F377F0}"/>
              </a:ext>
            </a:extLst>
          </p:cNvPr>
          <p:cNvSpPr txBox="1">
            <a:spLocks/>
          </p:cNvSpPr>
          <p:nvPr/>
        </p:nvSpPr>
        <p:spPr>
          <a:xfrm>
            <a:off x="559775" y="2924944"/>
            <a:ext cx="1279361" cy="50405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200" kern="0" dirty="0"/>
              <a:t>Importierte DB</a:t>
            </a:r>
            <a:endParaRPr lang="de-DE" sz="1400" kern="0" dirty="0"/>
          </a:p>
        </p:txBody>
      </p:sp>
    </p:spTree>
    <p:extLst>
      <p:ext uri="{BB962C8B-B14F-4D97-AF65-F5344CB8AC3E}">
        <p14:creationId xmlns:p14="http://schemas.microsoft.com/office/powerpoint/2010/main" val="19250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animBg="1"/>
      <p:bldP spid="2" grpId="0" build="p"/>
      <p:bldP spid="33" grpId="0"/>
      <p:bldP spid="45" grpId="0"/>
      <p:bldP spid="49" grpId="0"/>
      <p:bldP spid="50" grpId="0"/>
      <p:bldP spid="51" grpId="0" animBg="1"/>
      <p:bldP spid="53" grpId="0" animBg="1"/>
      <p:bldP spid="65" grpId="0"/>
      <p:bldP spid="66" grpId="0"/>
      <p:bldP spid="74" grpId="0"/>
      <p:bldP spid="48" grpId="0"/>
      <p:bldP spid="52" grpId="0"/>
      <p:bldP spid="5"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a:extLst>
              <a:ext uri="{FF2B5EF4-FFF2-40B4-BE49-F238E27FC236}">
                <a16:creationId xmlns:a16="http://schemas.microsoft.com/office/drawing/2014/main" id="{35074D97-F861-4747-AA8E-959E0ACB2AE6}"/>
              </a:ext>
            </a:extLst>
          </p:cNvPr>
          <p:cNvGraphicFramePr>
            <a:graphicFrameLocks noGrp="1"/>
          </p:cNvGraphicFramePr>
          <p:nvPr>
            <p:ph idx="1"/>
            <p:extLst/>
          </p:nvPr>
        </p:nvGraphicFramePr>
        <p:xfrm>
          <a:off x="6748678" y="927358"/>
          <a:ext cx="4171858" cy="198120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223934">
                  <a:extLst>
                    <a:ext uri="{9D8B030D-6E8A-4147-A177-3AD203B41FA5}">
                      <a16:colId xmlns:a16="http://schemas.microsoft.com/office/drawing/2014/main" val="336856463"/>
                    </a:ext>
                  </a:extLst>
                </a:gridCol>
                <a:gridCol w="843357">
                  <a:extLst>
                    <a:ext uri="{9D8B030D-6E8A-4147-A177-3AD203B41FA5}">
                      <a16:colId xmlns:a16="http://schemas.microsoft.com/office/drawing/2014/main" val="1510840417"/>
                    </a:ext>
                  </a:extLst>
                </a:gridCol>
                <a:gridCol w="1694674">
                  <a:extLst>
                    <a:ext uri="{9D8B030D-6E8A-4147-A177-3AD203B41FA5}">
                      <a16:colId xmlns:a16="http://schemas.microsoft.com/office/drawing/2014/main" val="345600544"/>
                    </a:ext>
                  </a:extLst>
                </a:gridCol>
              </a:tblGrid>
              <a:tr h="223607">
                <a:tc gridSpan="4">
                  <a:txBody>
                    <a:bodyPr/>
                    <a:lstStyle/>
                    <a:p>
                      <a:pPr algn="ctr"/>
                      <a:r>
                        <a:rPr lang="de-DE" sz="1400" dirty="0">
                          <a:solidFill>
                            <a:schemeClr val="tx1"/>
                          </a:solidFill>
                        </a:rPr>
                        <a:t>Patientenzustand</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4284040715"/>
                  </a:ext>
                </a:extLst>
              </a:tr>
              <a:tr h="223607">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err="1">
                          <a:solidFill>
                            <a:schemeClr val="tx1"/>
                          </a:solidFill>
                        </a:rPr>
                        <a:t>PatientenID</a:t>
                      </a:r>
                      <a:endParaRPr lang="de-DE" sz="1400" dirty="0">
                        <a:solidFill>
                          <a:schemeClr val="tx1"/>
                        </a:solidFill>
                      </a:endParaRPr>
                    </a:p>
                  </a:txBody>
                  <a:tcPr>
                    <a:solidFill>
                      <a:schemeClr val="accent1"/>
                    </a:solidFill>
                  </a:tcPr>
                </a:tc>
                <a:tc>
                  <a:txBody>
                    <a:bodyPr/>
                    <a:lstStyle/>
                    <a:p>
                      <a:pPr algn="ctr"/>
                      <a:r>
                        <a:rPr lang="de-DE" sz="1400" dirty="0">
                          <a:solidFill>
                            <a:schemeClr val="tx1"/>
                          </a:solidFill>
                        </a:rPr>
                        <a:t>Status</a:t>
                      </a:r>
                    </a:p>
                  </a:txBody>
                  <a:tcPr>
                    <a:solidFill>
                      <a:schemeClr val="accent1"/>
                    </a:solidFill>
                  </a:tcPr>
                </a:tc>
                <a:tc>
                  <a:txBody>
                    <a:bodyPr/>
                    <a:lstStyle/>
                    <a:p>
                      <a:pPr algn="ctr"/>
                      <a:r>
                        <a:rPr lang="de-DE" sz="1400" dirty="0">
                          <a:solidFill>
                            <a:schemeClr val="tx1"/>
                          </a:solidFill>
                        </a:rPr>
                        <a:t>Erfassungsdatum</a:t>
                      </a:r>
                    </a:p>
                  </a:txBody>
                  <a:tcPr>
                    <a:solidFill>
                      <a:schemeClr val="accent1"/>
                    </a:solidFill>
                  </a:tcPr>
                </a:tc>
                <a:extLst>
                  <a:ext uri="{0D108BD9-81ED-4DB2-BD59-A6C34878D82A}">
                    <a16:rowId xmlns:a16="http://schemas.microsoft.com/office/drawing/2014/main" val="2528856626"/>
                  </a:ext>
                </a:extLst>
              </a:tr>
              <a:tr h="201246">
                <a:tc>
                  <a:txBody>
                    <a:bodyPr/>
                    <a:lstStyle/>
                    <a:p>
                      <a:pPr algn="ctr"/>
                      <a:r>
                        <a:rPr lang="de-DE" sz="1200" dirty="0">
                          <a:solidFill>
                            <a:schemeClr val="tx1"/>
                          </a:solidFill>
                        </a:rPr>
                        <a:t>0</a:t>
                      </a:r>
                    </a:p>
                  </a:txBody>
                  <a:tcPr/>
                </a:tc>
                <a:tc>
                  <a:txBody>
                    <a:bodyPr/>
                    <a:lstStyle/>
                    <a:p>
                      <a:pPr algn="ctr"/>
                      <a:r>
                        <a:rPr lang="de-DE" sz="1200" dirty="0">
                          <a:solidFill>
                            <a:schemeClr val="tx1"/>
                          </a:solidFill>
                        </a:rPr>
                        <a:t>0</a:t>
                      </a:r>
                    </a:p>
                  </a:txBody>
                  <a:tcPr/>
                </a:tc>
                <a:tc>
                  <a:txBody>
                    <a:bodyPr/>
                    <a:lstStyle/>
                    <a:p>
                      <a:pPr algn="ctr"/>
                      <a:r>
                        <a:rPr lang="de-DE" sz="1200" dirty="0">
                          <a:solidFill>
                            <a:schemeClr val="tx1"/>
                          </a:solidFill>
                        </a:rPr>
                        <a:t>Genesen</a:t>
                      </a:r>
                    </a:p>
                  </a:txBody>
                  <a:tcPr/>
                </a:tc>
                <a:tc>
                  <a:txBody>
                    <a:bodyPr/>
                    <a:lstStyle/>
                    <a:p>
                      <a:pPr algn="ctr"/>
                      <a:r>
                        <a:rPr lang="de-DE" sz="1200" dirty="0">
                          <a:solidFill>
                            <a:schemeClr val="tx1"/>
                          </a:solidFill>
                        </a:rPr>
                        <a:t>14.04.2020</a:t>
                      </a:r>
                    </a:p>
                  </a:txBody>
                  <a:tcPr/>
                </a:tc>
                <a:extLst>
                  <a:ext uri="{0D108BD9-81ED-4DB2-BD59-A6C34878D82A}">
                    <a16:rowId xmlns:a16="http://schemas.microsoft.com/office/drawing/2014/main" val="3081467708"/>
                  </a:ext>
                </a:extLst>
              </a:tr>
              <a:tr h="201246">
                <a:tc>
                  <a:txBody>
                    <a:bodyPr/>
                    <a:lstStyle/>
                    <a:p>
                      <a:pPr algn="ctr"/>
                      <a:r>
                        <a:rPr lang="de-DE" sz="1200" dirty="0">
                          <a:solidFill>
                            <a:schemeClr val="tx1"/>
                          </a:solidFill>
                        </a:rPr>
                        <a:t>1</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01.06.2021</a:t>
                      </a:r>
                    </a:p>
                  </a:txBody>
                  <a:tcPr/>
                </a:tc>
                <a:extLst>
                  <a:ext uri="{0D108BD9-81ED-4DB2-BD59-A6C34878D82A}">
                    <a16:rowId xmlns:a16="http://schemas.microsoft.com/office/drawing/2014/main" val="2414412538"/>
                  </a:ext>
                </a:extLst>
              </a:tr>
              <a:tr h="201246">
                <a:tc>
                  <a:txBody>
                    <a:bodyPr/>
                    <a:lstStyle/>
                    <a:p>
                      <a:pPr algn="ctr"/>
                      <a:r>
                        <a:rPr lang="de-DE" sz="1200" dirty="0">
                          <a:solidFill>
                            <a:schemeClr val="tx1"/>
                          </a:solidFill>
                        </a:rPr>
                        <a:t>2</a:t>
                      </a:r>
                    </a:p>
                  </a:txBody>
                  <a:tcPr/>
                </a:tc>
                <a:tc>
                  <a:txBody>
                    <a:bodyPr/>
                    <a:lstStyle/>
                    <a:p>
                      <a:pPr algn="ctr"/>
                      <a:r>
                        <a:rPr lang="de-DE" sz="1200" dirty="0">
                          <a:solidFill>
                            <a:schemeClr val="tx1"/>
                          </a:solidFill>
                        </a:rPr>
                        <a:t>2</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21.08.2021</a:t>
                      </a:r>
                    </a:p>
                  </a:txBody>
                  <a:tcPr/>
                </a:tc>
                <a:extLst>
                  <a:ext uri="{0D108BD9-81ED-4DB2-BD59-A6C34878D82A}">
                    <a16:rowId xmlns:a16="http://schemas.microsoft.com/office/drawing/2014/main" val="18396663"/>
                  </a:ext>
                </a:extLst>
              </a:tr>
              <a:tr h="201246">
                <a:tc>
                  <a:txBody>
                    <a:bodyPr/>
                    <a:lstStyle/>
                    <a:p>
                      <a:pPr algn="ctr"/>
                      <a:r>
                        <a:rPr lang="de-DE" sz="1200" dirty="0">
                          <a:solidFill>
                            <a:schemeClr val="tx1"/>
                          </a:solidFill>
                        </a:rPr>
                        <a:t>3</a:t>
                      </a:r>
                    </a:p>
                  </a:txBody>
                  <a:tcPr/>
                </a:tc>
                <a:tc>
                  <a:txBody>
                    <a:bodyPr/>
                    <a:lstStyle/>
                    <a:p>
                      <a:pPr algn="ctr"/>
                      <a:r>
                        <a:rPr lang="de-DE" sz="1200" dirty="0">
                          <a:solidFill>
                            <a:schemeClr val="tx1"/>
                          </a:solidFill>
                        </a:rPr>
                        <a:t>3</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05.12.2020</a:t>
                      </a:r>
                    </a:p>
                  </a:txBody>
                  <a:tcPr/>
                </a:tc>
                <a:extLst>
                  <a:ext uri="{0D108BD9-81ED-4DB2-BD59-A6C34878D82A}">
                    <a16:rowId xmlns:a16="http://schemas.microsoft.com/office/drawing/2014/main" val="2991024871"/>
                  </a:ext>
                </a:extLst>
              </a:tr>
              <a:tr h="201246">
                <a:tc>
                  <a:txBody>
                    <a:bodyPr/>
                    <a:lstStyle/>
                    <a:p>
                      <a:pPr algn="ctr"/>
                      <a:r>
                        <a:rPr lang="de-DE" sz="1200" dirty="0">
                          <a:solidFill>
                            <a:schemeClr val="tx1"/>
                          </a:solidFill>
                        </a:rPr>
                        <a:t>4</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01.01.2022</a:t>
                      </a:r>
                    </a:p>
                  </a:txBody>
                  <a:tcPr/>
                </a:tc>
                <a:extLst>
                  <a:ext uri="{0D108BD9-81ED-4DB2-BD59-A6C34878D82A}">
                    <a16:rowId xmlns:a16="http://schemas.microsoft.com/office/drawing/2014/main" val="1570353850"/>
                  </a:ext>
                </a:extLst>
              </a:tr>
            </a:tbl>
          </a:graphicData>
        </a:graphic>
      </p:graphicFrame>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Limitation auf semantischer Ebene</a:t>
            </a:r>
          </a:p>
        </p:txBody>
      </p:sp>
      <p:graphicFrame>
        <p:nvGraphicFramePr>
          <p:cNvPr id="7" name="Inhaltsplatzhalter 4">
            <a:extLst>
              <a:ext uri="{FF2B5EF4-FFF2-40B4-BE49-F238E27FC236}">
                <a16:creationId xmlns:a16="http://schemas.microsoft.com/office/drawing/2014/main" id="{92B619ED-630C-4B32-9115-B7A1CBBA9BB0}"/>
              </a:ext>
            </a:extLst>
          </p:cNvPr>
          <p:cNvGraphicFramePr>
            <a:graphicFrameLocks/>
          </p:cNvGraphicFramePr>
          <p:nvPr>
            <p:extLst/>
          </p:nvPr>
        </p:nvGraphicFramePr>
        <p:xfrm>
          <a:off x="1236211" y="1196448"/>
          <a:ext cx="5158720" cy="170688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187767">
                  <a:extLst>
                    <a:ext uri="{9D8B030D-6E8A-4147-A177-3AD203B41FA5}">
                      <a16:colId xmlns:a16="http://schemas.microsoft.com/office/drawing/2014/main" val="336856463"/>
                    </a:ext>
                  </a:extLst>
                </a:gridCol>
                <a:gridCol w="979297">
                  <a:extLst>
                    <a:ext uri="{9D8B030D-6E8A-4147-A177-3AD203B41FA5}">
                      <a16:colId xmlns:a16="http://schemas.microsoft.com/office/drawing/2014/main" val="1510840417"/>
                    </a:ext>
                  </a:extLst>
                </a:gridCol>
                <a:gridCol w="1443355">
                  <a:extLst>
                    <a:ext uri="{9D8B030D-6E8A-4147-A177-3AD203B41FA5}">
                      <a16:colId xmlns:a16="http://schemas.microsoft.com/office/drawing/2014/main" val="345600544"/>
                    </a:ext>
                  </a:extLst>
                </a:gridCol>
                <a:gridCol w="1138408">
                  <a:extLst>
                    <a:ext uri="{9D8B030D-6E8A-4147-A177-3AD203B41FA5}">
                      <a16:colId xmlns:a16="http://schemas.microsoft.com/office/drawing/2014/main" val="1097838760"/>
                    </a:ext>
                  </a:extLst>
                </a:gridCol>
              </a:tblGrid>
              <a:tr h="259229">
                <a:tc gridSpan="5">
                  <a:txBody>
                    <a:bodyPr/>
                    <a:lstStyle/>
                    <a:p>
                      <a:pPr algn="ctr"/>
                      <a:r>
                        <a:rPr lang="de-DE" sz="1400" dirty="0">
                          <a:solidFill>
                            <a:schemeClr val="tx1"/>
                          </a:solidFill>
                        </a:rPr>
                        <a:t>Patient</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a:solidFill>
                            <a:schemeClr val="tx1"/>
                          </a:solidFill>
                        </a:rPr>
                        <a:t>Name</a:t>
                      </a:r>
                    </a:p>
                  </a:txBody>
                  <a:tcPr>
                    <a:solidFill>
                      <a:schemeClr val="accent1"/>
                    </a:solidFill>
                  </a:tcPr>
                </a:tc>
                <a:tc>
                  <a:txBody>
                    <a:bodyPr/>
                    <a:lstStyle/>
                    <a:p>
                      <a:pPr algn="ctr"/>
                      <a:r>
                        <a:rPr lang="de-DE" sz="1400" dirty="0">
                          <a:solidFill>
                            <a:schemeClr val="tx1"/>
                          </a:solidFill>
                        </a:rPr>
                        <a:t>Vorname</a:t>
                      </a:r>
                    </a:p>
                  </a:txBody>
                  <a:tcPr>
                    <a:solidFill>
                      <a:schemeClr val="accent1"/>
                    </a:solidFill>
                  </a:tcPr>
                </a:tc>
                <a:tc>
                  <a:txBody>
                    <a:bodyPr/>
                    <a:lstStyle/>
                    <a:p>
                      <a:pPr algn="ctr"/>
                      <a:r>
                        <a:rPr lang="de-DE" sz="1400" dirty="0">
                          <a:solidFill>
                            <a:schemeClr val="tx1"/>
                          </a:solidFill>
                        </a:rPr>
                        <a:t>Geburtsdatum</a:t>
                      </a:r>
                    </a:p>
                  </a:txBody>
                  <a:tcPr>
                    <a:solidFill>
                      <a:schemeClr val="accent1"/>
                    </a:solidFill>
                  </a:tcPr>
                </a:tc>
                <a:tc>
                  <a:txBody>
                    <a:bodyPr/>
                    <a:lstStyle/>
                    <a:p>
                      <a:pPr algn="ctr"/>
                      <a:r>
                        <a:rPr lang="de-DE" sz="1400" dirty="0">
                          <a:solidFill>
                            <a:schemeClr val="tx1"/>
                          </a:solidFill>
                        </a:rPr>
                        <a:t>Geschlecht</a:t>
                      </a: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0</a:t>
                      </a:r>
                    </a:p>
                  </a:txBody>
                  <a:tcPr/>
                </a:tc>
                <a:tc>
                  <a:txBody>
                    <a:bodyPr/>
                    <a:lstStyle/>
                    <a:p>
                      <a:pPr algn="ctr"/>
                      <a:r>
                        <a:rPr lang="de-DE" sz="1200" dirty="0">
                          <a:solidFill>
                            <a:schemeClr val="tx1"/>
                          </a:solidFill>
                        </a:rPr>
                        <a:t>Mustermann</a:t>
                      </a:r>
                    </a:p>
                  </a:txBody>
                  <a:tcPr/>
                </a:tc>
                <a:tc>
                  <a:txBody>
                    <a:bodyPr/>
                    <a:lstStyle/>
                    <a:p>
                      <a:pPr algn="ctr"/>
                      <a:r>
                        <a:rPr lang="de-DE" sz="1200" dirty="0">
                          <a:solidFill>
                            <a:schemeClr val="tx1"/>
                          </a:solidFill>
                        </a:rPr>
                        <a:t>Max</a:t>
                      </a:r>
                    </a:p>
                  </a:txBody>
                  <a:tcPr/>
                </a:tc>
                <a:tc>
                  <a:txBody>
                    <a:bodyPr/>
                    <a:lstStyle/>
                    <a:p>
                      <a:pPr algn="ctr"/>
                      <a:r>
                        <a:rPr lang="de-DE" sz="1200" dirty="0">
                          <a:solidFill>
                            <a:schemeClr val="tx1"/>
                          </a:solidFill>
                        </a:rPr>
                        <a:t>01.01.2000</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3081467708"/>
                  </a:ext>
                </a:extLst>
              </a:tr>
              <a:tr h="259229">
                <a:tc>
                  <a:txBody>
                    <a:bodyPr/>
                    <a:lstStyle/>
                    <a:p>
                      <a:pPr algn="ctr"/>
                      <a:r>
                        <a:rPr lang="de-DE" sz="1200" dirty="0">
                          <a:solidFill>
                            <a:schemeClr val="tx1"/>
                          </a:solidFill>
                        </a:rPr>
                        <a:t>1</a:t>
                      </a:r>
                    </a:p>
                  </a:txBody>
                  <a:tcPr/>
                </a:tc>
                <a:tc>
                  <a:txBody>
                    <a:bodyPr/>
                    <a:lstStyle/>
                    <a:p>
                      <a:pPr algn="ctr"/>
                      <a:r>
                        <a:rPr lang="de-DE" sz="1200" dirty="0">
                          <a:solidFill>
                            <a:schemeClr val="tx1"/>
                          </a:solidFill>
                        </a:rPr>
                        <a:t>Decker</a:t>
                      </a:r>
                    </a:p>
                  </a:txBody>
                  <a:tcPr/>
                </a:tc>
                <a:tc>
                  <a:txBody>
                    <a:bodyPr/>
                    <a:lstStyle/>
                    <a:p>
                      <a:pPr algn="ctr"/>
                      <a:r>
                        <a:rPr lang="de-DE" sz="1200" dirty="0">
                          <a:solidFill>
                            <a:schemeClr val="tx1"/>
                          </a:solidFill>
                        </a:rPr>
                        <a:t>Dirk</a:t>
                      </a:r>
                    </a:p>
                  </a:txBody>
                  <a:tcPr/>
                </a:tc>
                <a:tc>
                  <a:txBody>
                    <a:bodyPr/>
                    <a:lstStyle/>
                    <a:p>
                      <a:pPr algn="ctr"/>
                      <a:r>
                        <a:rPr lang="de-DE" sz="1200" dirty="0">
                          <a:solidFill>
                            <a:schemeClr val="tx1"/>
                          </a:solidFill>
                        </a:rPr>
                        <a:t>31.12.1999</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2414412538"/>
                  </a:ext>
                </a:extLst>
              </a:tr>
              <a:tr h="259229">
                <a:tc>
                  <a:txBody>
                    <a:bodyPr/>
                    <a:lstStyle/>
                    <a:p>
                      <a:pPr algn="ctr"/>
                      <a:r>
                        <a:rPr lang="de-DE" sz="1200" dirty="0">
                          <a:solidFill>
                            <a:schemeClr val="tx1"/>
                          </a:solidFill>
                        </a:rPr>
                        <a:t>2</a:t>
                      </a:r>
                    </a:p>
                  </a:txBody>
                  <a:tcPr/>
                </a:tc>
                <a:tc>
                  <a:txBody>
                    <a:bodyPr/>
                    <a:lstStyle/>
                    <a:p>
                      <a:pPr algn="ctr"/>
                      <a:r>
                        <a:rPr lang="de-DE" sz="1200" dirty="0">
                          <a:solidFill>
                            <a:schemeClr val="tx1"/>
                          </a:solidFill>
                        </a:rPr>
                        <a:t>Räubertochter</a:t>
                      </a:r>
                    </a:p>
                  </a:txBody>
                  <a:tcPr/>
                </a:tc>
                <a:tc>
                  <a:txBody>
                    <a:bodyPr/>
                    <a:lstStyle/>
                    <a:p>
                      <a:pPr algn="ctr"/>
                      <a:r>
                        <a:rPr lang="de-DE" sz="1200" dirty="0">
                          <a:solidFill>
                            <a:schemeClr val="tx1"/>
                          </a:solidFill>
                        </a:rPr>
                        <a:t>Ronja</a:t>
                      </a:r>
                    </a:p>
                  </a:txBody>
                  <a:tcPr/>
                </a:tc>
                <a:tc>
                  <a:txBody>
                    <a:bodyPr/>
                    <a:lstStyle/>
                    <a:p>
                      <a:pPr algn="ctr"/>
                      <a:r>
                        <a:rPr lang="de-DE" sz="1200" dirty="0">
                          <a:solidFill>
                            <a:schemeClr val="tx1"/>
                          </a:solidFill>
                        </a:rPr>
                        <a:t>03.02.1952</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18396663"/>
                  </a:ext>
                </a:extLst>
              </a:tr>
              <a:tr h="259229">
                <a:tc>
                  <a:txBody>
                    <a:bodyPr/>
                    <a:lstStyle/>
                    <a:p>
                      <a:pPr algn="ctr"/>
                      <a:r>
                        <a:rPr lang="de-DE" sz="1200" dirty="0">
                          <a:solidFill>
                            <a:schemeClr val="tx1"/>
                          </a:solidFill>
                        </a:rPr>
                        <a:t>3</a:t>
                      </a:r>
                    </a:p>
                  </a:txBody>
                  <a:tcPr/>
                </a:tc>
                <a:tc>
                  <a:txBody>
                    <a:bodyPr/>
                    <a:lstStyle/>
                    <a:p>
                      <a:pPr algn="ctr"/>
                      <a:r>
                        <a:rPr lang="de-DE" sz="1200" dirty="0">
                          <a:solidFill>
                            <a:schemeClr val="tx1"/>
                          </a:solidFill>
                        </a:rPr>
                        <a:t>Lustig</a:t>
                      </a:r>
                    </a:p>
                  </a:txBody>
                  <a:tcPr/>
                </a:tc>
                <a:tc>
                  <a:txBody>
                    <a:bodyPr/>
                    <a:lstStyle/>
                    <a:p>
                      <a:pPr algn="ctr"/>
                      <a:r>
                        <a:rPr lang="de-DE" sz="1200" dirty="0">
                          <a:solidFill>
                            <a:schemeClr val="tx1"/>
                          </a:solidFill>
                        </a:rPr>
                        <a:t>Lea</a:t>
                      </a:r>
                    </a:p>
                  </a:txBody>
                  <a:tcPr/>
                </a:tc>
                <a:tc>
                  <a:txBody>
                    <a:bodyPr/>
                    <a:lstStyle/>
                    <a:p>
                      <a:pPr algn="ctr"/>
                      <a:r>
                        <a:rPr lang="de-DE" sz="1200" dirty="0">
                          <a:solidFill>
                            <a:schemeClr val="tx1"/>
                          </a:solidFill>
                        </a:rPr>
                        <a:t>04.05.1965</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2991024871"/>
                  </a:ext>
                </a:extLst>
              </a:tr>
            </a:tbl>
          </a:graphicData>
        </a:graphic>
      </p:graphicFrame>
      <p:sp>
        <p:nvSpPr>
          <p:cNvPr id="8" name="Inhaltsplatzhalter 1">
            <a:extLst>
              <a:ext uri="{FF2B5EF4-FFF2-40B4-BE49-F238E27FC236}">
                <a16:creationId xmlns:a16="http://schemas.microsoft.com/office/drawing/2014/main" id="{B86ED8FE-D675-45DA-B12E-9C91185F960A}"/>
              </a:ext>
            </a:extLst>
          </p:cNvPr>
          <p:cNvSpPr txBox="1">
            <a:spLocks/>
          </p:cNvSpPr>
          <p:nvPr/>
        </p:nvSpPr>
        <p:spPr>
          <a:xfrm>
            <a:off x="876032" y="3758111"/>
            <a:ext cx="8964377" cy="2448272"/>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r>
              <a:rPr lang="de-DE" kern="0" dirty="0"/>
              <a:t>Welche Patienten wurden trotz Impfung infiziert?</a:t>
            </a:r>
          </a:p>
          <a:p>
            <a:r>
              <a:rPr lang="de-DE" kern="0" dirty="0"/>
              <a:t>SQL-Abfrage:</a:t>
            </a:r>
          </a:p>
          <a:p>
            <a:pPr marL="0" indent="0">
              <a:buNone/>
            </a:pPr>
            <a:r>
              <a:rPr lang="de-DE" sz="1600" kern="0" dirty="0"/>
              <a:t>SELECT </a:t>
            </a:r>
            <a:r>
              <a:rPr lang="de-DE" sz="1600" kern="0" dirty="0" err="1"/>
              <a:t>p.Name</a:t>
            </a:r>
            <a:r>
              <a:rPr lang="de-DE" sz="1600" kern="0" dirty="0"/>
              <a:t>, </a:t>
            </a:r>
            <a:r>
              <a:rPr lang="de-DE" sz="1600" kern="0" dirty="0" err="1"/>
              <a:t>p.Vorname</a:t>
            </a:r>
            <a:r>
              <a:rPr lang="de-DE" sz="1600" kern="0" dirty="0"/>
              <a:t> FROM Patient AS p</a:t>
            </a:r>
          </a:p>
          <a:p>
            <a:pPr marL="0" indent="0">
              <a:buNone/>
            </a:pPr>
            <a:r>
              <a:rPr lang="de-DE" sz="1600" kern="0" dirty="0"/>
              <a:t>JOIN Patientenzustand AS </a:t>
            </a:r>
            <a:r>
              <a:rPr lang="de-DE" sz="1600" kern="0" dirty="0" err="1"/>
              <a:t>pz</a:t>
            </a:r>
            <a:r>
              <a:rPr lang="de-DE" sz="1600" kern="0" dirty="0"/>
              <a:t> ON p.ID = </a:t>
            </a:r>
            <a:r>
              <a:rPr lang="de-DE" sz="1600" kern="0" dirty="0" err="1"/>
              <a:t>pz.PatientenID</a:t>
            </a:r>
            <a:endParaRPr lang="de-DE" sz="1600" kern="0" dirty="0"/>
          </a:p>
          <a:p>
            <a:pPr marL="0" indent="0">
              <a:buNone/>
            </a:pPr>
            <a:r>
              <a:rPr lang="de-DE" sz="1600" kern="0" dirty="0"/>
              <a:t>WHERE </a:t>
            </a:r>
            <a:r>
              <a:rPr lang="de-DE" sz="1600" kern="0" dirty="0" err="1"/>
              <a:t>pz.Status</a:t>
            </a:r>
            <a:r>
              <a:rPr lang="de-DE" sz="1600" kern="0" dirty="0"/>
              <a:t> = ‘Infiziert‘ </a:t>
            </a:r>
          </a:p>
          <a:p>
            <a:pPr marL="0" indent="0">
              <a:buNone/>
            </a:pPr>
            <a:r>
              <a:rPr lang="de-DE" sz="1600" kern="0" dirty="0"/>
              <a:t>AND </a:t>
            </a:r>
            <a:r>
              <a:rPr lang="de-DE" sz="1600" kern="0" dirty="0" err="1"/>
              <a:t>pz.PatientenID</a:t>
            </a:r>
            <a:r>
              <a:rPr lang="de-DE" sz="1600" kern="0" dirty="0"/>
              <a:t> IN</a:t>
            </a:r>
          </a:p>
          <a:p>
            <a:pPr marL="0" indent="0">
              <a:buNone/>
            </a:pPr>
            <a:r>
              <a:rPr lang="de-DE" sz="1600" kern="0" dirty="0"/>
              <a:t>	(SELECT </a:t>
            </a:r>
            <a:r>
              <a:rPr lang="de-DE" sz="1600" kern="0" dirty="0" err="1"/>
              <a:t>PatientenID</a:t>
            </a:r>
            <a:r>
              <a:rPr lang="de-DE" sz="1600" kern="0" dirty="0"/>
              <a:t> FROM Patientenzustand </a:t>
            </a:r>
          </a:p>
          <a:p>
            <a:pPr marL="0" indent="0">
              <a:buNone/>
            </a:pPr>
            <a:r>
              <a:rPr lang="de-DE" sz="1600" kern="0" dirty="0"/>
              <a:t>	WHERE Status = ‘Geimpft‘ AND Erfassungsdatum &lt; </a:t>
            </a:r>
            <a:r>
              <a:rPr lang="de-DE" sz="1600" kern="0" dirty="0" err="1"/>
              <a:t>pz.Erfassungsdatum</a:t>
            </a:r>
            <a:r>
              <a:rPr lang="de-DE" sz="1600" kern="0" dirty="0"/>
              <a:t>);</a:t>
            </a:r>
          </a:p>
        </p:txBody>
      </p:sp>
      <p:grpSp>
        <p:nvGrpSpPr>
          <p:cNvPr id="28" name="Gruppieren 27">
            <a:extLst>
              <a:ext uri="{FF2B5EF4-FFF2-40B4-BE49-F238E27FC236}">
                <a16:creationId xmlns:a16="http://schemas.microsoft.com/office/drawing/2014/main" id="{A6C2B321-138B-4AB6-BBE2-9FB0EDCA36C8}"/>
              </a:ext>
            </a:extLst>
          </p:cNvPr>
          <p:cNvGrpSpPr/>
          <p:nvPr/>
        </p:nvGrpSpPr>
        <p:grpSpPr>
          <a:xfrm>
            <a:off x="1186060" y="2810787"/>
            <a:ext cx="6924999" cy="559590"/>
            <a:chOff x="1186060" y="2810787"/>
            <a:chExt cx="6924999" cy="559590"/>
          </a:xfrm>
        </p:grpSpPr>
        <p:cxnSp>
          <p:nvCxnSpPr>
            <p:cNvPr id="15" name="Gerader Verbinder 14">
              <a:extLst>
                <a:ext uri="{FF2B5EF4-FFF2-40B4-BE49-F238E27FC236}">
                  <a16:creationId xmlns:a16="http://schemas.microsoft.com/office/drawing/2014/main" id="{888718F7-833D-4ED2-8506-8D150FA8C5A1}"/>
                </a:ext>
              </a:extLst>
            </p:cNvPr>
            <p:cNvCxnSpPr>
              <a:cxnSpLocks/>
            </p:cNvCxnSpPr>
            <p:nvPr/>
          </p:nvCxnSpPr>
          <p:spPr bwMode="auto">
            <a:xfrm>
              <a:off x="1474093" y="2903632"/>
              <a:ext cx="0" cy="3093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Gerader Verbinder 18">
              <a:extLst>
                <a:ext uri="{FF2B5EF4-FFF2-40B4-BE49-F238E27FC236}">
                  <a16:creationId xmlns:a16="http://schemas.microsoft.com/office/drawing/2014/main" id="{A4403B7F-BB7F-4152-933B-CA6169FB8E45}"/>
                </a:ext>
              </a:extLst>
            </p:cNvPr>
            <p:cNvCxnSpPr>
              <a:cxnSpLocks/>
            </p:cNvCxnSpPr>
            <p:nvPr/>
          </p:nvCxnSpPr>
          <p:spPr bwMode="auto">
            <a:xfrm>
              <a:off x="1474093" y="3212976"/>
              <a:ext cx="627809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Gerader Verbinder 20">
              <a:extLst>
                <a:ext uri="{FF2B5EF4-FFF2-40B4-BE49-F238E27FC236}">
                  <a16:creationId xmlns:a16="http://schemas.microsoft.com/office/drawing/2014/main" id="{8FA6FB4B-D18D-444E-AE5E-09ADA0674607}"/>
                </a:ext>
              </a:extLst>
            </p:cNvPr>
            <p:cNvCxnSpPr>
              <a:cxnSpLocks/>
            </p:cNvCxnSpPr>
            <p:nvPr/>
          </p:nvCxnSpPr>
          <p:spPr bwMode="auto">
            <a:xfrm>
              <a:off x="7752184" y="2903632"/>
              <a:ext cx="0" cy="3093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Textfeld 22">
              <a:extLst>
                <a:ext uri="{FF2B5EF4-FFF2-40B4-BE49-F238E27FC236}">
                  <a16:creationId xmlns:a16="http://schemas.microsoft.com/office/drawing/2014/main" id="{57665773-91B8-40AE-A60C-501D5300DA25}"/>
                </a:ext>
              </a:extLst>
            </p:cNvPr>
            <p:cNvSpPr txBox="1"/>
            <p:nvPr/>
          </p:nvSpPr>
          <p:spPr>
            <a:xfrm>
              <a:off x="1186060" y="3001045"/>
              <a:ext cx="288032" cy="369332"/>
            </a:xfrm>
            <a:prstGeom prst="rect">
              <a:avLst/>
            </a:prstGeom>
            <a:noFill/>
          </p:spPr>
          <p:txBody>
            <a:bodyPr wrap="square" rtlCol="0">
              <a:spAutoFit/>
            </a:bodyPr>
            <a:lstStyle/>
            <a:p>
              <a:r>
                <a:rPr lang="de-DE" sz="1800" dirty="0"/>
                <a:t>1</a:t>
              </a:r>
            </a:p>
          </p:txBody>
        </p:sp>
        <p:sp>
          <p:nvSpPr>
            <p:cNvPr id="24" name="Textfeld 23">
              <a:extLst>
                <a:ext uri="{FF2B5EF4-FFF2-40B4-BE49-F238E27FC236}">
                  <a16:creationId xmlns:a16="http://schemas.microsoft.com/office/drawing/2014/main" id="{A4CCF3A4-9992-44E5-A41A-A5B573A89B7C}"/>
                </a:ext>
              </a:extLst>
            </p:cNvPr>
            <p:cNvSpPr txBox="1"/>
            <p:nvPr/>
          </p:nvSpPr>
          <p:spPr>
            <a:xfrm>
              <a:off x="7823027" y="2971232"/>
              <a:ext cx="288032" cy="369332"/>
            </a:xfrm>
            <a:prstGeom prst="rect">
              <a:avLst/>
            </a:prstGeom>
            <a:noFill/>
          </p:spPr>
          <p:txBody>
            <a:bodyPr wrap="square" rtlCol="0">
              <a:spAutoFit/>
            </a:bodyPr>
            <a:lstStyle/>
            <a:p>
              <a:r>
                <a:rPr lang="de-DE" sz="1800" dirty="0"/>
                <a:t>n</a:t>
              </a:r>
            </a:p>
          </p:txBody>
        </p:sp>
        <p:sp>
          <p:nvSpPr>
            <p:cNvPr id="25" name="Textfeld 24">
              <a:extLst>
                <a:ext uri="{FF2B5EF4-FFF2-40B4-BE49-F238E27FC236}">
                  <a16:creationId xmlns:a16="http://schemas.microsoft.com/office/drawing/2014/main" id="{6721D232-1EF7-4F6E-85A4-A95E47A46BB5}"/>
                </a:ext>
              </a:extLst>
            </p:cNvPr>
            <p:cNvSpPr txBox="1"/>
            <p:nvPr/>
          </p:nvSpPr>
          <p:spPr>
            <a:xfrm rot="16200000">
              <a:off x="7608163" y="2800914"/>
              <a:ext cx="288032" cy="307777"/>
            </a:xfrm>
            <a:prstGeom prst="rect">
              <a:avLst/>
            </a:prstGeom>
            <a:noFill/>
          </p:spPr>
          <p:txBody>
            <a:bodyPr wrap="square" rtlCol="0">
              <a:spAutoFit/>
            </a:bodyPr>
            <a:lstStyle/>
            <a:p>
              <a:r>
                <a:rPr lang="de-DE" sz="1400" dirty="0"/>
                <a:t>&lt;</a:t>
              </a:r>
            </a:p>
          </p:txBody>
        </p:sp>
      </p:grpSp>
      <p:graphicFrame>
        <p:nvGraphicFramePr>
          <p:cNvPr id="26" name="Inhaltsplatzhalter 4">
            <a:extLst>
              <a:ext uri="{FF2B5EF4-FFF2-40B4-BE49-F238E27FC236}">
                <a16:creationId xmlns:a16="http://schemas.microsoft.com/office/drawing/2014/main" id="{9388A1DA-DCE3-4ECE-976D-5BAE2009C9B6}"/>
              </a:ext>
            </a:extLst>
          </p:cNvPr>
          <p:cNvGraphicFramePr>
            <a:graphicFrameLocks/>
          </p:cNvGraphicFramePr>
          <p:nvPr>
            <p:extLst/>
          </p:nvPr>
        </p:nvGraphicFramePr>
        <p:xfrm>
          <a:off x="8804444" y="4098327"/>
          <a:ext cx="2167064" cy="883920"/>
        </p:xfrm>
        <a:graphic>
          <a:graphicData uri="http://schemas.openxmlformats.org/drawingml/2006/table">
            <a:tbl>
              <a:tblPr firstRow="1" bandRow="1">
                <a:tableStyleId>{5C22544A-7EE6-4342-B048-85BDC9FD1C3A}</a:tableStyleId>
              </a:tblPr>
              <a:tblGrid>
                <a:gridCol w="1187767">
                  <a:extLst>
                    <a:ext uri="{9D8B030D-6E8A-4147-A177-3AD203B41FA5}">
                      <a16:colId xmlns:a16="http://schemas.microsoft.com/office/drawing/2014/main" val="336856463"/>
                    </a:ext>
                  </a:extLst>
                </a:gridCol>
                <a:gridCol w="979297">
                  <a:extLst>
                    <a:ext uri="{9D8B030D-6E8A-4147-A177-3AD203B41FA5}">
                      <a16:colId xmlns:a16="http://schemas.microsoft.com/office/drawing/2014/main" val="1510840417"/>
                    </a:ext>
                  </a:extLst>
                </a:gridCol>
              </a:tblGrid>
              <a:tr h="0">
                <a:tc gridSpan="2">
                  <a:txBody>
                    <a:bodyPr/>
                    <a:lstStyle/>
                    <a:p>
                      <a:pPr algn="ctr"/>
                      <a:r>
                        <a:rPr lang="de-DE" sz="1400" dirty="0">
                          <a:solidFill>
                            <a:schemeClr val="tx1"/>
                          </a:solidFill>
                        </a:rPr>
                        <a:t>Ergebnis</a:t>
                      </a: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a:solidFill>
                            <a:schemeClr val="tx1"/>
                          </a:solidFill>
                        </a:rPr>
                        <a:t>Name</a:t>
                      </a:r>
                    </a:p>
                  </a:txBody>
                  <a:tcPr>
                    <a:solidFill>
                      <a:schemeClr val="accent1"/>
                    </a:solidFill>
                  </a:tcPr>
                </a:tc>
                <a:tc>
                  <a:txBody>
                    <a:bodyPr/>
                    <a:lstStyle/>
                    <a:p>
                      <a:pPr algn="ctr"/>
                      <a:r>
                        <a:rPr lang="de-DE" sz="1400" dirty="0">
                          <a:solidFill>
                            <a:schemeClr val="tx1"/>
                          </a:solidFill>
                        </a:rPr>
                        <a:t>Vorname</a:t>
                      </a: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Decker</a:t>
                      </a:r>
                    </a:p>
                  </a:txBody>
                  <a:tcPr/>
                </a:tc>
                <a:tc>
                  <a:txBody>
                    <a:bodyPr/>
                    <a:lstStyle/>
                    <a:p>
                      <a:pPr algn="ctr"/>
                      <a:r>
                        <a:rPr lang="de-DE" sz="1200" dirty="0">
                          <a:solidFill>
                            <a:schemeClr val="tx1"/>
                          </a:solidFill>
                        </a:rPr>
                        <a:t>Dirk</a:t>
                      </a:r>
                    </a:p>
                  </a:txBody>
                  <a:tcPr/>
                </a:tc>
                <a:extLst>
                  <a:ext uri="{0D108BD9-81ED-4DB2-BD59-A6C34878D82A}">
                    <a16:rowId xmlns:a16="http://schemas.microsoft.com/office/drawing/2014/main" val="3081467708"/>
                  </a:ext>
                </a:extLst>
              </a:tr>
            </a:tbl>
          </a:graphicData>
        </a:graphic>
      </p:graphicFrame>
      <p:sp>
        <p:nvSpPr>
          <p:cNvPr id="27" name="Datumsplatzhalter 1">
            <a:extLst>
              <a:ext uri="{FF2B5EF4-FFF2-40B4-BE49-F238E27FC236}">
                <a16:creationId xmlns:a16="http://schemas.microsoft.com/office/drawing/2014/main" id="{24FE997B-F195-45E4-B67D-FCFF9F85229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242247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47DFF25-874F-4795-88EC-128E96B430D2}"/>
              </a:ext>
            </a:extLst>
          </p:cNvPr>
          <p:cNvSpPr>
            <a:spLocks noGrp="1"/>
          </p:cNvSpPr>
          <p:nvPr>
            <p:ph idx="1"/>
          </p:nvPr>
        </p:nvSpPr>
        <p:spPr>
          <a:xfrm>
            <a:off x="6310707" y="1052736"/>
            <a:ext cx="5520000" cy="2376264"/>
          </a:xfrm>
        </p:spPr>
        <p:txBody>
          <a:bodyPr/>
          <a:lstStyle/>
          <a:p>
            <a:pPr marL="0" indent="0">
              <a:buNone/>
            </a:pPr>
            <a:r>
              <a:rPr lang="de-DE" sz="1600" dirty="0"/>
              <a:t>SELECT </a:t>
            </a:r>
            <a:r>
              <a:rPr lang="de-DE" sz="1600" dirty="0" err="1"/>
              <a:t>p.Name</a:t>
            </a:r>
            <a:r>
              <a:rPr lang="de-DE" sz="1600" dirty="0"/>
              <a:t>, </a:t>
            </a:r>
            <a:r>
              <a:rPr lang="de-DE" sz="1600" dirty="0" err="1"/>
              <a:t>p.Vorname</a:t>
            </a:r>
            <a:r>
              <a:rPr lang="de-DE" sz="1600" dirty="0"/>
              <a:t> FROM Patient AS p</a:t>
            </a:r>
          </a:p>
          <a:p>
            <a:pPr marL="0" indent="0">
              <a:buNone/>
            </a:pPr>
            <a:r>
              <a:rPr lang="de-DE" sz="1600" dirty="0"/>
              <a:t>JOIN Patientenzustand AS </a:t>
            </a:r>
            <a:r>
              <a:rPr lang="de-DE" sz="1600" dirty="0" err="1"/>
              <a:t>pz</a:t>
            </a:r>
            <a:r>
              <a:rPr lang="de-DE" sz="1600" dirty="0"/>
              <a:t> ON p.ID = </a:t>
            </a:r>
            <a:r>
              <a:rPr lang="de-DE" sz="1600" dirty="0" err="1"/>
              <a:t>pz.PatientenID</a:t>
            </a:r>
            <a:endParaRPr lang="de-DE" sz="1600" dirty="0"/>
          </a:p>
          <a:p>
            <a:pPr marL="0" indent="0">
              <a:buNone/>
            </a:pPr>
            <a:r>
              <a:rPr lang="de-DE" sz="1600" dirty="0"/>
              <a:t>WHERE </a:t>
            </a:r>
            <a:r>
              <a:rPr lang="de-DE" sz="1600" dirty="0" err="1"/>
              <a:t>pz.Status</a:t>
            </a:r>
            <a:r>
              <a:rPr lang="de-DE" sz="1600" dirty="0"/>
              <a:t> = ‘Infiziert‘ </a:t>
            </a:r>
          </a:p>
          <a:p>
            <a:pPr marL="0" indent="0">
              <a:buNone/>
            </a:pPr>
            <a:r>
              <a:rPr lang="de-DE" sz="1600" dirty="0"/>
              <a:t>AND </a:t>
            </a:r>
            <a:r>
              <a:rPr lang="de-DE" sz="1600" dirty="0" err="1"/>
              <a:t>pz.PatientenID</a:t>
            </a:r>
            <a:r>
              <a:rPr lang="de-DE" sz="1600" dirty="0"/>
              <a:t> IN</a:t>
            </a:r>
          </a:p>
          <a:p>
            <a:pPr marL="0" indent="0">
              <a:buNone/>
            </a:pPr>
            <a:r>
              <a:rPr lang="de-DE" sz="1600" dirty="0"/>
              <a:t>	(SELECT </a:t>
            </a:r>
            <a:r>
              <a:rPr lang="de-DE" sz="1600" dirty="0" err="1"/>
              <a:t>PatientenID</a:t>
            </a:r>
            <a:r>
              <a:rPr lang="de-DE" sz="1600" dirty="0"/>
              <a:t> FROM Patientenzustand </a:t>
            </a:r>
          </a:p>
          <a:p>
            <a:pPr marL="0" indent="0">
              <a:buNone/>
            </a:pPr>
            <a:r>
              <a:rPr lang="de-DE" sz="1600" dirty="0"/>
              <a:t>	WHERE Status = ‘Geimpft‘ </a:t>
            </a:r>
          </a:p>
          <a:p>
            <a:pPr marL="0" indent="0">
              <a:buNone/>
            </a:pPr>
            <a:r>
              <a:rPr lang="de-DE" sz="1600" dirty="0"/>
              <a:t>	AND Erfassungsdatum &lt; </a:t>
            </a:r>
            <a:r>
              <a:rPr lang="de-DE" sz="1600" dirty="0" err="1"/>
              <a:t>pz.Erfassungsdatum</a:t>
            </a:r>
            <a:r>
              <a:rPr lang="de-DE" sz="1600" dirty="0"/>
              <a:t>);</a:t>
            </a:r>
            <a:endParaRPr lang="de-DE" sz="1800" dirty="0"/>
          </a:p>
        </p:txBody>
      </p:sp>
      <p:sp>
        <p:nvSpPr>
          <p:cNvPr id="3" name="Titel 2">
            <a:extLst>
              <a:ext uri="{FF2B5EF4-FFF2-40B4-BE49-F238E27FC236}">
                <a16:creationId xmlns:a16="http://schemas.microsoft.com/office/drawing/2014/main" id="{8254D791-062D-48E0-9C5C-975DA8E1AA6F}"/>
              </a:ext>
            </a:extLst>
          </p:cNvPr>
          <p:cNvSpPr>
            <a:spLocks noGrp="1"/>
          </p:cNvSpPr>
          <p:nvPr>
            <p:ph type="title"/>
          </p:nvPr>
        </p:nvSpPr>
        <p:spPr/>
        <p:txBody>
          <a:bodyPr/>
          <a:lstStyle/>
          <a:p>
            <a:r>
              <a:rPr lang="de-DE" dirty="0"/>
              <a:t>Limitation auf semantischer Ebene</a:t>
            </a:r>
          </a:p>
        </p:txBody>
      </p:sp>
      <p:sp>
        <p:nvSpPr>
          <p:cNvPr id="4" name="Datumsplatzhalter 3">
            <a:extLst>
              <a:ext uri="{FF2B5EF4-FFF2-40B4-BE49-F238E27FC236}">
                <a16:creationId xmlns:a16="http://schemas.microsoft.com/office/drawing/2014/main" id="{F1ADC6F6-5EB8-4A95-B5E6-BBAD5AF6DA69}"/>
              </a:ext>
            </a:extLst>
          </p:cNvPr>
          <p:cNvSpPr>
            <a:spLocks noGrp="1"/>
          </p:cNvSpPr>
          <p:nvPr>
            <p:ph type="dt" sz="half" idx="2"/>
          </p:nvPr>
        </p:nvSpPr>
        <p:spPr/>
        <p:txBody>
          <a:bodyPr/>
          <a:lstStyle/>
          <a:p>
            <a:fld id="{5CF54E03-4885-4408-875D-CF4E4825484C}" type="datetime1">
              <a:rPr lang="de-DE" smtClean="0"/>
              <a:pPr/>
              <a:t>02.02.2022</a:t>
            </a:fld>
            <a:endParaRPr lang="de-DE" dirty="0"/>
          </a:p>
        </p:txBody>
      </p:sp>
      <p:sp>
        <p:nvSpPr>
          <p:cNvPr id="6" name="Inhaltsplatzhalter 1">
            <a:extLst>
              <a:ext uri="{FF2B5EF4-FFF2-40B4-BE49-F238E27FC236}">
                <a16:creationId xmlns:a16="http://schemas.microsoft.com/office/drawing/2014/main" id="{28B9FB6F-86CC-4F5D-B18F-BE7C7E780F2E}"/>
              </a:ext>
            </a:extLst>
          </p:cNvPr>
          <p:cNvSpPr txBox="1">
            <a:spLocks/>
          </p:cNvSpPr>
          <p:nvPr/>
        </p:nvSpPr>
        <p:spPr>
          <a:xfrm>
            <a:off x="623392" y="980728"/>
            <a:ext cx="5256584" cy="252028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r>
              <a:rPr lang="de-DE" sz="1800" kern="0" dirty="0"/>
              <a:t>Bilde die Schnittmenge, welche die korrespondierenden Einträge der beiden Tabellen „Patient“ und „Patientenzustand“ enthält. Gib die Spalten „Name“ und „Vorname“ aus. Es sollen nur Daten ausgegeben werden für die „Zustand“ ‘Infiziert‘ ist und die Ausprägungen von „ID“ in einer Untermenge liegen, für die „Zustand“ ‘Geimpft‘ ist und „Erfassungsdatum“ kleiner ist als „Erfassungsdatum“ der Obermenge.</a:t>
            </a:r>
          </a:p>
          <a:p>
            <a:pPr marL="0" indent="0">
              <a:buNone/>
            </a:pPr>
            <a:endParaRPr lang="de-DE" sz="1800" kern="0" dirty="0"/>
          </a:p>
        </p:txBody>
      </p:sp>
      <p:sp>
        <p:nvSpPr>
          <p:cNvPr id="8" name="Inhaltsplatzhalter 1">
            <a:extLst>
              <a:ext uri="{FF2B5EF4-FFF2-40B4-BE49-F238E27FC236}">
                <a16:creationId xmlns:a16="http://schemas.microsoft.com/office/drawing/2014/main" id="{069DA629-0994-4A1B-B29D-268E8C80848B}"/>
              </a:ext>
            </a:extLst>
          </p:cNvPr>
          <p:cNvSpPr txBox="1">
            <a:spLocks/>
          </p:cNvSpPr>
          <p:nvPr/>
        </p:nvSpPr>
        <p:spPr>
          <a:xfrm>
            <a:off x="576000" y="3861048"/>
            <a:ext cx="5256584" cy="102881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r>
              <a:rPr lang="de-DE" sz="1800" kern="0" dirty="0"/>
              <a:t>Finde Name und Vorname der Patienten, welche den Status ‘Geimpft‘ und nachfolgend den Status ‘Infiziert‘ aufweisen.</a:t>
            </a:r>
          </a:p>
          <a:p>
            <a:pPr marL="0" indent="0">
              <a:buNone/>
            </a:pPr>
            <a:endParaRPr lang="de-DE" sz="1800" kern="0" dirty="0"/>
          </a:p>
        </p:txBody>
      </p:sp>
      <p:sp>
        <p:nvSpPr>
          <p:cNvPr id="9" name="Inhaltsplatzhalter 1">
            <a:extLst>
              <a:ext uri="{FF2B5EF4-FFF2-40B4-BE49-F238E27FC236}">
                <a16:creationId xmlns:a16="http://schemas.microsoft.com/office/drawing/2014/main" id="{3828327B-1810-4FE2-AE6D-30DCD82A7C06}"/>
              </a:ext>
            </a:extLst>
          </p:cNvPr>
          <p:cNvSpPr txBox="1">
            <a:spLocks/>
          </p:cNvSpPr>
          <p:nvPr/>
        </p:nvSpPr>
        <p:spPr>
          <a:xfrm>
            <a:off x="576000" y="5219442"/>
            <a:ext cx="5256584" cy="530977"/>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r>
              <a:rPr lang="de-DE" sz="1800" kern="0" dirty="0"/>
              <a:t>Welche Patienten wurden trotz Impfung infiziert?</a:t>
            </a:r>
          </a:p>
        </p:txBody>
      </p:sp>
      <p:sp>
        <p:nvSpPr>
          <p:cNvPr id="10" name="Inhaltsplatzhalter 1">
            <a:extLst>
              <a:ext uri="{FF2B5EF4-FFF2-40B4-BE49-F238E27FC236}">
                <a16:creationId xmlns:a16="http://schemas.microsoft.com/office/drawing/2014/main" id="{67B1D799-7135-44A1-9ABC-8E9790A1C381}"/>
              </a:ext>
            </a:extLst>
          </p:cNvPr>
          <p:cNvSpPr txBox="1">
            <a:spLocks/>
          </p:cNvSpPr>
          <p:nvPr/>
        </p:nvSpPr>
        <p:spPr>
          <a:xfrm>
            <a:off x="618239" y="973499"/>
            <a:ext cx="5256584" cy="914795"/>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r>
              <a:rPr lang="de-DE" sz="1800" kern="0" dirty="0">
                <a:solidFill>
                  <a:srgbClr val="FF9EFF"/>
                </a:solidFill>
              </a:rPr>
              <a:t>Bilde die Schnittmenge, welche die korrespondierenden Einträge der beiden Tabellen „Patient“ und „Patientenzustand“ enthält. </a:t>
            </a:r>
          </a:p>
          <a:p>
            <a:pPr marL="0" indent="0">
              <a:buNone/>
            </a:pPr>
            <a:endParaRPr lang="de-DE" sz="1800" kern="0" dirty="0">
              <a:solidFill>
                <a:srgbClr val="FF9EFF"/>
              </a:solidFill>
            </a:endParaRPr>
          </a:p>
        </p:txBody>
      </p:sp>
      <p:sp>
        <p:nvSpPr>
          <p:cNvPr id="11" name="Inhaltsplatzhalter 1">
            <a:extLst>
              <a:ext uri="{FF2B5EF4-FFF2-40B4-BE49-F238E27FC236}">
                <a16:creationId xmlns:a16="http://schemas.microsoft.com/office/drawing/2014/main" id="{31649B60-194E-44E3-871D-BB34393B5579}"/>
              </a:ext>
            </a:extLst>
          </p:cNvPr>
          <p:cNvSpPr txBox="1">
            <a:spLocks/>
          </p:cNvSpPr>
          <p:nvPr/>
        </p:nvSpPr>
        <p:spPr>
          <a:xfrm>
            <a:off x="6316394" y="1043739"/>
            <a:ext cx="5520000" cy="672099"/>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600" kern="0" dirty="0">
              <a:solidFill>
                <a:srgbClr val="FF9EFF"/>
              </a:solidFill>
            </a:endParaRPr>
          </a:p>
          <a:p>
            <a:pPr marL="0" indent="0">
              <a:buFontTx/>
              <a:buNone/>
            </a:pPr>
            <a:r>
              <a:rPr lang="de-DE" sz="1600" kern="0" dirty="0">
                <a:solidFill>
                  <a:srgbClr val="FF9EFF"/>
                </a:solidFill>
              </a:rPr>
              <a:t>JOIN Patientenzustand </a:t>
            </a:r>
            <a:r>
              <a:rPr lang="de-DE" sz="1600" kern="0" dirty="0"/>
              <a:t>AS </a:t>
            </a:r>
            <a:r>
              <a:rPr lang="de-DE" sz="1600" kern="0" dirty="0" err="1"/>
              <a:t>pz</a:t>
            </a:r>
            <a:r>
              <a:rPr lang="de-DE" sz="1600" kern="0" dirty="0"/>
              <a:t> ON p.ID = </a:t>
            </a:r>
            <a:r>
              <a:rPr lang="de-DE" sz="1600" kern="0" dirty="0" err="1"/>
              <a:t>pz.PatientenID</a:t>
            </a:r>
            <a:endParaRPr lang="de-DE" sz="1600" kern="0" dirty="0"/>
          </a:p>
        </p:txBody>
      </p:sp>
      <p:sp>
        <p:nvSpPr>
          <p:cNvPr id="12" name="Inhaltsplatzhalter 1">
            <a:extLst>
              <a:ext uri="{FF2B5EF4-FFF2-40B4-BE49-F238E27FC236}">
                <a16:creationId xmlns:a16="http://schemas.microsoft.com/office/drawing/2014/main" id="{9D2251FD-8A97-4B16-B825-1581CF79D461}"/>
              </a:ext>
            </a:extLst>
          </p:cNvPr>
          <p:cNvSpPr txBox="1">
            <a:spLocks/>
          </p:cNvSpPr>
          <p:nvPr/>
        </p:nvSpPr>
        <p:spPr>
          <a:xfrm>
            <a:off x="6310069" y="1052736"/>
            <a:ext cx="5520000" cy="95345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600" kern="0" dirty="0">
              <a:solidFill>
                <a:schemeClr val="bg1">
                  <a:lumMod val="65000"/>
                </a:schemeClr>
              </a:solidFill>
            </a:endParaRPr>
          </a:p>
          <a:p>
            <a:pPr marL="0" indent="0">
              <a:buFontTx/>
              <a:buNone/>
            </a:pPr>
            <a:endParaRPr lang="de-DE" sz="1600" kern="0" dirty="0">
              <a:solidFill>
                <a:schemeClr val="bg1">
                  <a:lumMod val="65000"/>
                </a:schemeClr>
              </a:solidFill>
            </a:endParaRPr>
          </a:p>
          <a:p>
            <a:pPr marL="0" indent="0">
              <a:buFontTx/>
              <a:buNone/>
            </a:pPr>
            <a:r>
              <a:rPr lang="de-DE" sz="1600" kern="0" dirty="0">
                <a:solidFill>
                  <a:schemeClr val="bg1">
                    <a:lumMod val="65000"/>
                  </a:schemeClr>
                </a:solidFill>
              </a:rPr>
              <a:t>WHERE </a:t>
            </a:r>
            <a:r>
              <a:rPr lang="de-DE" sz="1600" kern="0" dirty="0" err="1">
                <a:solidFill>
                  <a:schemeClr val="bg1">
                    <a:lumMod val="65000"/>
                  </a:schemeClr>
                </a:solidFill>
              </a:rPr>
              <a:t>pz.Status</a:t>
            </a:r>
            <a:r>
              <a:rPr lang="de-DE" sz="1600" kern="0" dirty="0">
                <a:solidFill>
                  <a:schemeClr val="bg1">
                    <a:lumMod val="65000"/>
                  </a:schemeClr>
                </a:solidFill>
              </a:rPr>
              <a:t> = ‘Infiziert‘ </a:t>
            </a:r>
          </a:p>
        </p:txBody>
      </p:sp>
      <p:sp>
        <p:nvSpPr>
          <p:cNvPr id="13" name="Inhaltsplatzhalter 1">
            <a:extLst>
              <a:ext uri="{FF2B5EF4-FFF2-40B4-BE49-F238E27FC236}">
                <a16:creationId xmlns:a16="http://schemas.microsoft.com/office/drawing/2014/main" id="{05EEBEA0-C07C-4C92-B986-EB03F314151C}"/>
              </a:ext>
            </a:extLst>
          </p:cNvPr>
          <p:cNvSpPr txBox="1">
            <a:spLocks/>
          </p:cNvSpPr>
          <p:nvPr/>
        </p:nvSpPr>
        <p:spPr>
          <a:xfrm>
            <a:off x="6310707" y="1054065"/>
            <a:ext cx="5520000" cy="1198575"/>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600" kern="0" dirty="0">
              <a:solidFill>
                <a:srgbClr val="FF0000"/>
              </a:solidFill>
            </a:endParaRPr>
          </a:p>
          <a:p>
            <a:pPr marL="0" indent="0">
              <a:buFontTx/>
              <a:buNone/>
            </a:pPr>
            <a:endParaRPr lang="de-DE" sz="1600" kern="0" dirty="0">
              <a:solidFill>
                <a:srgbClr val="FF0000"/>
              </a:solidFill>
            </a:endParaRPr>
          </a:p>
          <a:p>
            <a:pPr marL="0" indent="0">
              <a:buFontTx/>
              <a:buNone/>
            </a:pPr>
            <a:endParaRPr lang="de-DE" sz="1600" kern="0" dirty="0">
              <a:solidFill>
                <a:srgbClr val="FF0000"/>
              </a:solidFill>
            </a:endParaRPr>
          </a:p>
          <a:p>
            <a:pPr marL="0" indent="0">
              <a:buFontTx/>
              <a:buNone/>
            </a:pPr>
            <a:r>
              <a:rPr lang="de-DE" sz="1600" kern="0" dirty="0">
                <a:solidFill>
                  <a:srgbClr val="FF0000"/>
                </a:solidFill>
              </a:rPr>
              <a:t>AND </a:t>
            </a:r>
            <a:r>
              <a:rPr lang="de-DE" sz="1600" kern="0" dirty="0" err="1">
                <a:solidFill>
                  <a:srgbClr val="FF0000"/>
                </a:solidFill>
              </a:rPr>
              <a:t>pz.PatientenID</a:t>
            </a:r>
            <a:r>
              <a:rPr lang="de-DE" sz="1600" kern="0" dirty="0">
                <a:solidFill>
                  <a:srgbClr val="FF0000"/>
                </a:solidFill>
              </a:rPr>
              <a:t> IN</a:t>
            </a:r>
          </a:p>
          <a:p>
            <a:pPr marL="0" indent="0">
              <a:buFontTx/>
              <a:buNone/>
            </a:pPr>
            <a:r>
              <a:rPr lang="de-DE" sz="1600" kern="0" dirty="0">
                <a:solidFill>
                  <a:srgbClr val="FF0000"/>
                </a:solidFill>
              </a:rPr>
              <a:t>	</a:t>
            </a:r>
            <a:endParaRPr lang="de-DE" sz="1800" kern="0" dirty="0">
              <a:solidFill>
                <a:srgbClr val="FF0000"/>
              </a:solidFill>
            </a:endParaRPr>
          </a:p>
        </p:txBody>
      </p:sp>
      <p:sp>
        <p:nvSpPr>
          <p:cNvPr id="15" name="Inhaltsplatzhalter 1">
            <a:extLst>
              <a:ext uri="{FF2B5EF4-FFF2-40B4-BE49-F238E27FC236}">
                <a16:creationId xmlns:a16="http://schemas.microsoft.com/office/drawing/2014/main" id="{80664389-3357-414C-BF97-F33DCF9FBE18}"/>
              </a:ext>
            </a:extLst>
          </p:cNvPr>
          <p:cNvSpPr txBox="1">
            <a:spLocks/>
          </p:cNvSpPr>
          <p:nvPr/>
        </p:nvSpPr>
        <p:spPr>
          <a:xfrm>
            <a:off x="6303659" y="1052736"/>
            <a:ext cx="5520000" cy="177219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600" kern="0" dirty="0">
              <a:solidFill>
                <a:srgbClr val="00B0F0"/>
              </a:solidFill>
            </a:endParaRPr>
          </a:p>
          <a:p>
            <a:pPr marL="0" indent="0">
              <a:buFontTx/>
              <a:buNone/>
            </a:pPr>
            <a:endParaRPr lang="de-DE" sz="1600" kern="0" dirty="0">
              <a:solidFill>
                <a:srgbClr val="00B0F0"/>
              </a:solidFill>
            </a:endParaRPr>
          </a:p>
          <a:p>
            <a:pPr marL="0" indent="0">
              <a:buFontTx/>
              <a:buNone/>
            </a:pPr>
            <a:endParaRPr lang="de-DE" sz="1600" kern="0" dirty="0">
              <a:solidFill>
                <a:srgbClr val="00B0F0"/>
              </a:solidFill>
            </a:endParaRPr>
          </a:p>
          <a:p>
            <a:pPr marL="0" indent="0">
              <a:buFontTx/>
              <a:buNone/>
            </a:pPr>
            <a:endParaRPr lang="de-DE" sz="1600" kern="0" dirty="0">
              <a:solidFill>
                <a:srgbClr val="00B0F0"/>
              </a:solidFill>
            </a:endParaRPr>
          </a:p>
          <a:p>
            <a:pPr marL="0" indent="0">
              <a:buFontTx/>
              <a:buNone/>
            </a:pPr>
            <a:r>
              <a:rPr lang="de-DE" sz="1600" kern="0" dirty="0">
                <a:solidFill>
                  <a:srgbClr val="00B0F0"/>
                </a:solidFill>
              </a:rPr>
              <a:t>	(</a:t>
            </a:r>
          </a:p>
          <a:p>
            <a:pPr marL="0" indent="0">
              <a:buFontTx/>
              <a:buNone/>
            </a:pPr>
            <a:r>
              <a:rPr lang="de-DE" sz="1600" kern="0" dirty="0">
                <a:solidFill>
                  <a:srgbClr val="00B0F0"/>
                </a:solidFill>
              </a:rPr>
              <a:t>	WHERE Status = ‘Geimpft‘ </a:t>
            </a:r>
          </a:p>
          <a:p>
            <a:pPr marL="0" indent="0">
              <a:buFontTx/>
              <a:buNone/>
            </a:pPr>
            <a:r>
              <a:rPr lang="de-DE" sz="1600" kern="0" dirty="0">
                <a:solidFill>
                  <a:srgbClr val="00B0F0"/>
                </a:solidFill>
              </a:rPr>
              <a:t>                                                                                         )</a:t>
            </a:r>
            <a:endParaRPr lang="de-DE" sz="1800" kern="0" dirty="0">
              <a:solidFill>
                <a:srgbClr val="00B0F0"/>
              </a:solidFill>
            </a:endParaRPr>
          </a:p>
        </p:txBody>
      </p:sp>
      <p:sp>
        <p:nvSpPr>
          <p:cNvPr id="16" name="Inhaltsplatzhalter 1">
            <a:extLst>
              <a:ext uri="{FF2B5EF4-FFF2-40B4-BE49-F238E27FC236}">
                <a16:creationId xmlns:a16="http://schemas.microsoft.com/office/drawing/2014/main" id="{4740B00D-2E12-4800-9DFF-B9DB70EF1AAC}"/>
              </a:ext>
            </a:extLst>
          </p:cNvPr>
          <p:cNvSpPr txBox="1">
            <a:spLocks/>
          </p:cNvSpPr>
          <p:nvPr/>
        </p:nvSpPr>
        <p:spPr>
          <a:xfrm>
            <a:off x="6316309" y="1052736"/>
            <a:ext cx="5520000" cy="237626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600" kern="0" dirty="0">
              <a:solidFill>
                <a:srgbClr val="00B050"/>
              </a:solidFill>
            </a:endParaRPr>
          </a:p>
          <a:p>
            <a:pPr marL="0" indent="0">
              <a:buFontTx/>
              <a:buNone/>
            </a:pPr>
            <a:endParaRPr lang="de-DE" sz="1600" kern="0" dirty="0">
              <a:solidFill>
                <a:srgbClr val="00B050"/>
              </a:solidFill>
            </a:endParaRPr>
          </a:p>
          <a:p>
            <a:pPr marL="0" indent="0">
              <a:buFontTx/>
              <a:buNone/>
            </a:pPr>
            <a:endParaRPr lang="de-DE" sz="1600" kern="0" dirty="0">
              <a:solidFill>
                <a:srgbClr val="00B050"/>
              </a:solidFill>
            </a:endParaRPr>
          </a:p>
          <a:p>
            <a:pPr marL="0" indent="0">
              <a:buFontTx/>
              <a:buNone/>
            </a:pPr>
            <a:endParaRPr lang="de-DE" sz="1600" kern="0" dirty="0">
              <a:solidFill>
                <a:srgbClr val="00B050"/>
              </a:solidFill>
            </a:endParaRPr>
          </a:p>
          <a:p>
            <a:pPr marL="0" indent="0">
              <a:buFontTx/>
              <a:buNone/>
            </a:pPr>
            <a:r>
              <a:rPr lang="de-DE" sz="1600" kern="0" dirty="0">
                <a:solidFill>
                  <a:srgbClr val="00B050"/>
                </a:solidFill>
              </a:rPr>
              <a:t>	</a:t>
            </a:r>
          </a:p>
          <a:p>
            <a:pPr marL="0" indent="0">
              <a:buFontTx/>
              <a:buNone/>
            </a:pPr>
            <a:endParaRPr lang="de-DE" sz="1600" kern="0" dirty="0">
              <a:solidFill>
                <a:srgbClr val="00B050"/>
              </a:solidFill>
            </a:endParaRPr>
          </a:p>
          <a:p>
            <a:pPr marL="0" indent="0">
              <a:buFontTx/>
              <a:buNone/>
            </a:pPr>
            <a:r>
              <a:rPr lang="de-DE" sz="1600" kern="0" dirty="0">
                <a:solidFill>
                  <a:srgbClr val="00B050"/>
                </a:solidFill>
              </a:rPr>
              <a:t>	AND Erfassungsdatum &lt; </a:t>
            </a:r>
            <a:r>
              <a:rPr lang="de-DE" sz="1600" kern="0" dirty="0" err="1">
                <a:solidFill>
                  <a:srgbClr val="00B050"/>
                </a:solidFill>
              </a:rPr>
              <a:t>pz.Erfassungsdatum</a:t>
            </a:r>
            <a:endParaRPr lang="de-DE" sz="1800" kern="0" dirty="0">
              <a:solidFill>
                <a:srgbClr val="00B050"/>
              </a:solidFill>
            </a:endParaRPr>
          </a:p>
        </p:txBody>
      </p:sp>
      <p:sp>
        <p:nvSpPr>
          <p:cNvPr id="19" name="Inhaltsplatzhalter 1">
            <a:extLst>
              <a:ext uri="{FF2B5EF4-FFF2-40B4-BE49-F238E27FC236}">
                <a16:creationId xmlns:a16="http://schemas.microsoft.com/office/drawing/2014/main" id="{FD2C81AD-9B95-4DB2-AD2E-B5AF49548B5A}"/>
              </a:ext>
            </a:extLst>
          </p:cNvPr>
          <p:cNvSpPr txBox="1">
            <a:spLocks/>
          </p:cNvSpPr>
          <p:nvPr/>
        </p:nvSpPr>
        <p:spPr>
          <a:xfrm>
            <a:off x="6305190" y="1043739"/>
            <a:ext cx="5520000" cy="375869"/>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600" kern="0" dirty="0">
                <a:solidFill>
                  <a:srgbClr val="0070C0"/>
                </a:solidFill>
              </a:rPr>
              <a:t>SELECT </a:t>
            </a:r>
            <a:r>
              <a:rPr lang="de-DE" sz="1600" kern="0" dirty="0" err="1">
                <a:solidFill>
                  <a:srgbClr val="0070C0"/>
                </a:solidFill>
              </a:rPr>
              <a:t>p.Name</a:t>
            </a:r>
            <a:r>
              <a:rPr lang="de-DE" sz="1600" kern="0" dirty="0">
                <a:solidFill>
                  <a:srgbClr val="0070C0"/>
                </a:solidFill>
              </a:rPr>
              <a:t>, </a:t>
            </a:r>
            <a:r>
              <a:rPr lang="de-DE" sz="1600" kern="0" dirty="0" err="1">
                <a:solidFill>
                  <a:srgbClr val="0070C0"/>
                </a:solidFill>
              </a:rPr>
              <a:t>p.Vorname</a:t>
            </a:r>
            <a:r>
              <a:rPr lang="de-DE" sz="1600" kern="0" dirty="0">
                <a:solidFill>
                  <a:srgbClr val="0070C0"/>
                </a:solidFill>
              </a:rPr>
              <a:t> FROM Patient AS p</a:t>
            </a:r>
          </a:p>
        </p:txBody>
      </p:sp>
      <p:sp>
        <p:nvSpPr>
          <p:cNvPr id="20" name="Inhaltsplatzhalter 1">
            <a:extLst>
              <a:ext uri="{FF2B5EF4-FFF2-40B4-BE49-F238E27FC236}">
                <a16:creationId xmlns:a16="http://schemas.microsoft.com/office/drawing/2014/main" id="{06CB222E-6FCC-4E1D-B5AE-F07A70E8D359}"/>
              </a:ext>
            </a:extLst>
          </p:cNvPr>
          <p:cNvSpPr txBox="1">
            <a:spLocks/>
          </p:cNvSpPr>
          <p:nvPr/>
        </p:nvSpPr>
        <p:spPr>
          <a:xfrm>
            <a:off x="625832" y="881329"/>
            <a:ext cx="5256584" cy="126281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endParaRPr lang="de-DE" sz="1800" kern="0" dirty="0">
              <a:solidFill>
                <a:srgbClr val="0070C0"/>
              </a:solidFill>
            </a:endParaRPr>
          </a:p>
          <a:p>
            <a:pPr marL="0" indent="0">
              <a:buNone/>
            </a:pPr>
            <a:endParaRPr lang="de-DE" sz="1800" kern="0" dirty="0">
              <a:solidFill>
                <a:srgbClr val="0070C0"/>
              </a:solidFill>
            </a:endParaRPr>
          </a:p>
          <a:p>
            <a:pPr marL="0" indent="0">
              <a:buNone/>
            </a:pPr>
            <a:r>
              <a:rPr lang="de-DE" sz="1800" kern="0" dirty="0">
                <a:solidFill>
                  <a:srgbClr val="0070C0"/>
                </a:solidFill>
              </a:rPr>
              <a:t>				        Gib die Spalten „Name“ und „Vorname“ aus. </a:t>
            </a:r>
          </a:p>
        </p:txBody>
      </p:sp>
      <p:sp>
        <p:nvSpPr>
          <p:cNvPr id="21" name="Inhaltsplatzhalter 1">
            <a:extLst>
              <a:ext uri="{FF2B5EF4-FFF2-40B4-BE49-F238E27FC236}">
                <a16:creationId xmlns:a16="http://schemas.microsoft.com/office/drawing/2014/main" id="{47FE5A2A-6EBE-447C-9971-D34B1EDDD453}"/>
              </a:ext>
            </a:extLst>
          </p:cNvPr>
          <p:cNvSpPr txBox="1">
            <a:spLocks/>
          </p:cNvSpPr>
          <p:nvPr/>
        </p:nvSpPr>
        <p:spPr>
          <a:xfrm>
            <a:off x="624649" y="1143375"/>
            <a:ext cx="5256584" cy="1556183"/>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endParaRPr lang="de-DE" sz="1800" kern="0" dirty="0">
              <a:solidFill>
                <a:schemeClr val="bg1">
                  <a:lumMod val="75000"/>
                </a:schemeClr>
              </a:solidFill>
            </a:endParaRPr>
          </a:p>
          <a:p>
            <a:pPr marL="0" indent="0">
              <a:buNone/>
            </a:pPr>
            <a:endParaRPr lang="de-DE" sz="1800" kern="0" dirty="0">
              <a:solidFill>
                <a:schemeClr val="bg1">
                  <a:lumMod val="75000"/>
                </a:schemeClr>
              </a:solidFill>
            </a:endParaRPr>
          </a:p>
          <a:p>
            <a:pPr marL="0" indent="0">
              <a:buNone/>
            </a:pPr>
            <a:r>
              <a:rPr lang="de-DE" sz="1800" kern="0" dirty="0">
                <a:solidFill>
                  <a:schemeClr val="bg1">
                    <a:lumMod val="75000"/>
                  </a:schemeClr>
                </a:solidFill>
              </a:rPr>
              <a:t>                                                           Es sollen nur Daten ausgegeben werden für die „Zustand“ ‘Infiziert‘ ist</a:t>
            </a:r>
          </a:p>
        </p:txBody>
      </p:sp>
      <p:sp>
        <p:nvSpPr>
          <p:cNvPr id="22" name="Inhaltsplatzhalter 1">
            <a:extLst>
              <a:ext uri="{FF2B5EF4-FFF2-40B4-BE49-F238E27FC236}">
                <a16:creationId xmlns:a16="http://schemas.microsoft.com/office/drawing/2014/main" id="{60CDC6E3-027C-46B2-8D2D-41F27F70B999}"/>
              </a:ext>
            </a:extLst>
          </p:cNvPr>
          <p:cNvSpPr txBox="1">
            <a:spLocks/>
          </p:cNvSpPr>
          <p:nvPr/>
        </p:nvSpPr>
        <p:spPr>
          <a:xfrm>
            <a:off x="607075" y="713400"/>
            <a:ext cx="5256584" cy="252028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endParaRPr lang="de-DE" sz="1800" kern="0" dirty="0">
              <a:solidFill>
                <a:srgbClr val="FF0000"/>
              </a:solidFill>
            </a:endParaRPr>
          </a:p>
          <a:p>
            <a:pPr marL="0" indent="0">
              <a:buNone/>
            </a:pPr>
            <a:endParaRPr lang="de-DE" sz="1800" kern="0" dirty="0">
              <a:solidFill>
                <a:srgbClr val="FF0000"/>
              </a:solidFill>
            </a:endParaRPr>
          </a:p>
          <a:p>
            <a:pPr marL="0" indent="0">
              <a:buNone/>
            </a:pPr>
            <a:endParaRPr lang="de-DE" sz="1800" kern="0" dirty="0">
              <a:solidFill>
                <a:srgbClr val="FF0000"/>
              </a:solidFill>
            </a:endParaRPr>
          </a:p>
          <a:p>
            <a:pPr marL="0" indent="0">
              <a:buNone/>
            </a:pPr>
            <a:endParaRPr lang="de-DE" sz="1800" kern="0" dirty="0">
              <a:solidFill>
                <a:srgbClr val="FF0000"/>
              </a:solidFill>
            </a:endParaRPr>
          </a:p>
          <a:p>
            <a:pPr marL="0" indent="0">
              <a:buNone/>
            </a:pPr>
            <a:r>
              <a:rPr lang="de-DE" sz="1800" kern="0" dirty="0">
                <a:solidFill>
                  <a:srgbClr val="FF0000"/>
                </a:solidFill>
              </a:rPr>
              <a:t>                                            </a:t>
            </a:r>
          </a:p>
          <a:p>
            <a:pPr marL="0" indent="0">
              <a:buNone/>
            </a:pPr>
            <a:r>
              <a:rPr lang="de-DE" sz="1800" kern="0" dirty="0">
                <a:solidFill>
                  <a:srgbClr val="FF0000"/>
                </a:solidFill>
              </a:rPr>
              <a:t>                   und die Ausprägungen von „ID“ in</a:t>
            </a:r>
          </a:p>
        </p:txBody>
      </p:sp>
      <p:sp>
        <p:nvSpPr>
          <p:cNvPr id="24" name="Inhaltsplatzhalter 1">
            <a:extLst>
              <a:ext uri="{FF2B5EF4-FFF2-40B4-BE49-F238E27FC236}">
                <a16:creationId xmlns:a16="http://schemas.microsoft.com/office/drawing/2014/main" id="{83EE9CE0-3428-49BF-B965-1B8479808E6A}"/>
              </a:ext>
            </a:extLst>
          </p:cNvPr>
          <p:cNvSpPr txBox="1">
            <a:spLocks/>
          </p:cNvSpPr>
          <p:nvPr/>
        </p:nvSpPr>
        <p:spPr>
          <a:xfrm>
            <a:off x="623267" y="974615"/>
            <a:ext cx="5256584" cy="252028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endParaRPr lang="de-DE" sz="1800" kern="0" dirty="0">
              <a:solidFill>
                <a:srgbClr val="00B0F0"/>
              </a:solidFill>
            </a:endParaRPr>
          </a:p>
          <a:p>
            <a:pPr marL="0" indent="0">
              <a:buNone/>
            </a:pPr>
            <a:endParaRPr lang="de-DE" sz="1800" kern="0" dirty="0">
              <a:solidFill>
                <a:srgbClr val="00B0F0"/>
              </a:solidFill>
            </a:endParaRPr>
          </a:p>
          <a:p>
            <a:pPr marL="0" indent="0">
              <a:buNone/>
            </a:pPr>
            <a:endParaRPr lang="de-DE" sz="1800" kern="0" dirty="0">
              <a:solidFill>
                <a:srgbClr val="00B0F0"/>
              </a:solidFill>
            </a:endParaRPr>
          </a:p>
          <a:p>
            <a:pPr marL="0" indent="0">
              <a:buNone/>
            </a:pPr>
            <a:endParaRPr lang="de-DE" sz="1800" kern="0" dirty="0">
              <a:solidFill>
                <a:srgbClr val="00B0F0"/>
              </a:solidFill>
            </a:endParaRPr>
          </a:p>
          <a:p>
            <a:pPr marL="0" indent="0">
              <a:buNone/>
            </a:pPr>
            <a:endParaRPr lang="de-DE" sz="1800" kern="0" dirty="0">
              <a:solidFill>
                <a:srgbClr val="00B0F0"/>
              </a:solidFill>
            </a:endParaRPr>
          </a:p>
          <a:p>
            <a:pPr marL="0" indent="0">
              <a:buNone/>
            </a:pPr>
            <a:r>
              <a:rPr lang="de-DE" sz="1800" kern="0" dirty="0">
                <a:solidFill>
                  <a:srgbClr val="00B0F0"/>
                </a:solidFill>
              </a:rPr>
              <a:t>einer Untermenge liegen, für die „Zustand“ ‘Geimpft‘ ist</a:t>
            </a:r>
          </a:p>
        </p:txBody>
      </p:sp>
      <p:sp>
        <p:nvSpPr>
          <p:cNvPr id="25" name="Inhaltsplatzhalter 1">
            <a:extLst>
              <a:ext uri="{FF2B5EF4-FFF2-40B4-BE49-F238E27FC236}">
                <a16:creationId xmlns:a16="http://schemas.microsoft.com/office/drawing/2014/main" id="{7B7AC539-B4EE-411A-81E6-66E3E47B02E0}"/>
              </a:ext>
            </a:extLst>
          </p:cNvPr>
          <p:cNvSpPr txBox="1">
            <a:spLocks/>
          </p:cNvSpPr>
          <p:nvPr/>
        </p:nvSpPr>
        <p:spPr>
          <a:xfrm>
            <a:off x="611191" y="1263934"/>
            <a:ext cx="5256584" cy="252028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endParaRPr lang="de-DE" sz="1800" kern="0" dirty="0">
              <a:solidFill>
                <a:srgbClr val="00B050"/>
              </a:solidFill>
            </a:endParaRPr>
          </a:p>
          <a:p>
            <a:pPr marL="0" indent="0">
              <a:buNone/>
            </a:pPr>
            <a:endParaRPr lang="de-DE" sz="1800" kern="0" dirty="0">
              <a:solidFill>
                <a:srgbClr val="00B050"/>
              </a:solidFill>
            </a:endParaRPr>
          </a:p>
          <a:p>
            <a:pPr marL="0" indent="0">
              <a:buNone/>
            </a:pPr>
            <a:endParaRPr lang="de-DE" sz="1800" kern="0" dirty="0">
              <a:solidFill>
                <a:srgbClr val="00B050"/>
              </a:solidFill>
            </a:endParaRPr>
          </a:p>
          <a:p>
            <a:pPr marL="0" indent="0">
              <a:buNone/>
            </a:pPr>
            <a:endParaRPr lang="de-DE" sz="1800" kern="0" dirty="0">
              <a:solidFill>
                <a:srgbClr val="00B050"/>
              </a:solidFill>
            </a:endParaRPr>
          </a:p>
          <a:p>
            <a:pPr marL="0" indent="0">
              <a:buNone/>
            </a:pPr>
            <a:endParaRPr lang="de-DE" sz="1800" kern="0" dirty="0">
              <a:solidFill>
                <a:srgbClr val="00B050"/>
              </a:solidFill>
            </a:endParaRPr>
          </a:p>
          <a:p>
            <a:pPr marL="0" indent="0">
              <a:buNone/>
            </a:pPr>
            <a:r>
              <a:rPr lang="de-DE" sz="1800" kern="0" dirty="0">
                <a:solidFill>
                  <a:srgbClr val="00B050"/>
                </a:solidFill>
              </a:rPr>
              <a:t>                    und „Erfassungsdatum“ kleiner ist als „Erfassungsdatum“ der Obermenge.</a:t>
            </a:r>
          </a:p>
          <a:p>
            <a:pPr marL="0" indent="0">
              <a:buNone/>
            </a:pPr>
            <a:endParaRPr lang="de-DE" sz="1800" kern="0" dirty="0">
              <a:solidFill>
                <a:srgbClr val="00B050"/>
              </a:solidFill>
            </a:endParaRPr>
          </a:p>
        </p:txBody>
      </p:sp>
      <p:sp>
        <p:nvSpPr>
          <p:cNvPr id="5" name="Textfeld 4">
            <a:extLst>
              <a:ext uri="{FF2B5EF4-FFF2-40B4-BE49-F238E27FC236}">
                <a16:creationId xmlns:a16="http://schemas.microsoft.com/office/drawing/2014/main" id="{724865A3-9662-465C-AD8C-226D18D9B32C}"/>
              </a:ext>
            </a:extLst>
          </p:cNvPr>
          <p:cNvSpPr txBox="1"/>
          <p:nvPr/>
        </p:nvSpPr>
        <p:spPr>
          <a:xfrm>
            <a:off x="7000254" y="3875270"/>
            <a:ext cx="4520789" cy="830997"/>
          </a:xfrm>
          <a:prstGeom prst="rect">
            <a:avLst/>
          </a:prstGeom>
          <a:noFill/>
        </p:spPr>
        <p:txBody>
          <a:bodyPr wrap="none" rtlCol="0">
            <a:spAutoFit/>
          </a:bodyPr>
          <a:lstStyle/>
          <a:p>
            <a:pPr marL="285750" indent="-285750">
              <a:buFont typeface="Arial" panose="020B0604020202020204" pitchFamily="34" charset="0"/>
              <a:buChar char="•"/>
            </a:pPr>
            <a:r>
              <a:rPr lang="de-DE" sz="1600" dirty="0"/>
              <a:t>Nicht hinreichend </a:t>
            </a:r>
            <a:r>
              <a:rPr lang="de-DE" sz="1600" dirty="0" err="1"/>
              <a:t>inferierbare</a:t>
            </a:r>
            <a:r>
              <a:rPr lang="de-DE" sz="1600" dirty="0"/>
              <a:t> Informationen</a:t>
            </a:r>
          </a:p>
          <a:p>
            <a:pPr marL="742950" lvl="1" indent="-285750">
              <a:buFont typeface="Arial" panose="020B0604020202020204" pitchFamily="34" charset="0"/>
              <a:buChar char="•"/>
            </a:pPr>
            <a:r>
              <a:rPr lang="de-DE" sz="1600" dirty="0"/>
              <a:t>Kardinalität</a:t>
            </a:r>
          </a:p>
          <a:p>
            <a:pPr marL="742950" lvl="1" indent="-285750">
              <a:buFont typeface="Arial" panose="020B0604020202020204" pitchFamily="34" charset="0"/>
              <a:buChar char="•"/>
            </a:pPr>
            <a:r>
              <a:rPr lang="de-DE" sz="1600" dirty="0"/>
              <a:t>Semantische Beziehung</a:t>
            </a:r>
          </a:p>
        </p:txBody>
      </p:sp>
    </p:spTree>
    <p:extLst>
      <p:ext uri="{BB962C8B-B14F-4D97-AF65-F5344CB8AC3E}">
        <p14:creationId xmlns:p14="http://schemas.microsoft.com/office/powerpoint/2010/main" val="130405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5" grpId="0"/>
      <p:bldP spid="16" grpId="0"/>
      <p:bldP spid="19" grpId="0"/>
      <p:bldP spid="20" grpId="0"/>
      <p:bldP spid="21" grpId="0"/>
      <p:bldP spid="22" grpId="0"/>
      <p:bldP spid="24" grpId="0"/>
      <p:bldP spid="25"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83C6BE4-9CD5-4E76-9D68-0904DF6FF854}"/>
              </a:ext>
            </a:extLst>
          </p:cNvPr>
          <p:cNvSpPr>
            <a:spLocks noGrp="1"/>
          </p:cNvSpPr>
          <p:nvPr>
            <p:ph type="title"/>
          </p:nvPr>
        </p:nvSpPr>
        <p:spPr/>
        <p:txBody>
          <a:bodyPr/>
          <a:lstStyle/>
          <a:p>
            <a:r>
              <a:rPr lang="de-DE" dirty="0"/>
              <a:t>Limitation auf semantischer Ebene</a:t>
            </a:r>
          </a:p>
        </p:txBody>
      </p:sp>
      <p:sp>
        <p:nvSpPr>
          <p:cNvPr id="4" name="Datumsplatzhalter 3">
            <a:extLst>
              <a:ext uri="{FF2B5EF4-FFF2-40B4-BE49-F238E27FC236}">
                <a16:creationId xmlns:a16="http://schemas.microsoft.com/office/drawing/2014/main" id="{CB85C6FE-4E7F-401E-A3A5-FD97B20259AA}"/>
              </a:ext>
            </a:extLst>
          </p:cNvPr>
          <p:cNvSpPr>
            <a:spLocks noGrp="1"/>
          </p:cNvSpPr>
          <p:nvPr>
            <p:ph type="dt" sz="half" idx="2"/>
          </p:nvPr>
        </p:nvSpPr>
        <p:spPr/>
        <p:txBody>
          <a:bodyPr/>
          <a:lstStyle/>
          <a:p>
            <a:fld id="{5CF54E03-4885-4408-875D-CF4E4825484C}" type="datetime1">
              <a:rPr lang="de-DE" smtClean="0"/>
              <a:pPr/>
              <a:t>02.02.2022</a:t>
            </a:fld>
            <a:endParaRPr lang="de-DE" dirty="0"/>
          </a:p>
        </p:txBody>
      </p:sp>
      <p:graphicFrame>
        <p:nvGraphicFramePr>
          <p:cNvPr id="5" name="Inhaltsplatzhalter 4">
            <a:extLst>
              <a:ext uri="{FF2B5EF4-FFF2-40B4-BE49-F238E27FC236}">
                <a16:creationId xmlns:a16="http://schemas.microsoft.com/office/drawing/2014/main" id="{F5CC5008-4CD2-4A37-95D2-28E250CC0D1D}"/>
              </a:ext>
            </a:extLst>
          </p:cNvPr>
          <p:cNvGraphicFramePr>
            <a:graphicFrameLocks/>
          </p:cNvGraphicFramePr>
          <p:nvPr>
            <p:extLst>
              <p:ext uri="{D42A27DB-BD31-4B8C-83A1-F6EECF244321}">
                <p14:modId xmlns:p14="http://schemas.microsoft.com/office/powerpoint/2010/main" val="2077996518"/>
              </p:ext>
            </p:extLst>
          </p:nvPr>
        </p:nvGraphicFramePr>
        <p:xfrm>
          <a:off x="6748678" y="2151494"/>
          <a:ext cx="4171858" cy="198120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223934">
                  <a:extLst>
                    <a:ext uri="{9D8B030D-6E8A-4147-A177-3AD203B41FA5}">
                      <a16:colId xmlns:a16="http://schemas.microsoft.com/office/drawing/2014/main" val="336856463"/>
                    </a:ext>
                  </a:extLst>
                </a:gridCol>
                <a:gridCol w="843357">
                  <a:extLst>
                    <a:ext uri="{9D8B030D-6E8A-4147-A177-3AD203B41FA5}">
                      <a16:colId xmlns:a16="http://schemas.microsoft.com/office/drawing/2014/main" val="1510840417"/>
                    </a:ext>
                  </a:extLst>
                </a:gridCol>
                <a:gridCol w="1694674">
                  <a:extLst>
                    <a:ext uri="{9D8B030D-6E8A-4147-A177-3AD203B41FA5}">
                      <a16:colId xmlns:a16="http://schemas.microsoft.com/office/drawing/2014/main" val="345600544"/>
                    </a:ext>
                  </a:extLst>
                </a:gridCol>
              </a:tblGrid>
              <a:tr h="223607">
                <a:tc gridSpan="4">
                  <a:txBody>
                    <a:bodyPr/>
                    <a:lstStyle/>
                    <a:p>
                      <a:pPr algn="ctr"/>
                      <a:r>
                        <a:rPr lang="de-DE" sz="1400" dirty="0">
                          <a:solidFill>
                            <a:schemeClr val="tx1"/>
                          </a:solidFill>
                        </a:rPr>
                        <a:t>Patientenzustand</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4284040715"/>
                  </a:ext>
                </a:extLst>
              </a:tr>
              <a:tr h="223607">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err="1">
                          <a:solidFill>
                            <a:schemeClr val="tx1"/>
                          </a:solidFill>
                        </a:rPr>
                        <a:t>PatientenID</a:t>
                      </a:r>
                      <a:endParaRPr lang="de-DE" sz="1400" dirty="0">
                        <a:solidFill>
                          <a:schemeClr val="tx1"/>
                        </a:solidFill>
                      </a:endParaRPr>
                    </a:p>
                  </a:txBody>
                  <a:tcPr>
                    <a:solidFill>
                      <a:schemeClr val="accent1"/>
                    </a:solidFill>
                  </a:tcPr>
                </a:tc>
                <a:tc>
                  <a:txBody>
                    <a:bodyPr/>
                    <a:lstStyle/>
                    <a:p>
                      <a:pPr algn="ctr"/>
                      <a:r>
                        <a:rPr lang="de-DE" sz="1400" dirty="0">
                          <a:solidFill>
                            <a:schemeClr val="tx1"/>
                          </a:solidFill>
                        </a:rPr>
                        <a:t>Status</a:t>
                      </a:r>
                    </a:p>
                  </a:txBody>
                  <a:tcPr>
                    <a:solidFill>
                      <a:schemeClr val="accent1"/>
                    </a:solidFill>
                  </a:tcPr>
                </a:tc>
                <a:tc>
                  <a:txBody>
                    <a:bodyPr/>
                    <a:lstStyle/>
                    <a:p>
                      <a:pPr algn="ctr"/>
                      <a:r>
                        <a:rPr lang="de-DE" sz="1400" dirty="0">
                          <a:solidFill>
                            <a:schemeClr val="tx1"/>
                          </a:solidFill>
                        </a:rPr>
                        <a:t>Erfassungsdatum</a:t>
                      </a:r>
                    </a:p>
                  </a:txBody>
                  <a:tcPr>
                    <a:solidFill>
                      <a:schemeClr val="accent1"/>
                    </a:solidFill>
                  </a:tcPr>
                </a:tc>
                <a:extLst>
                  <a:ext uri="{0D108BD9-81ED-4DB2-BD59-A6C34878D82A}">
                    <a16:rowId xmlns:a16="http://schemas.microsoft.com/office/drawing/2014/main" val="2528856626"/>
                  </a:ext>
                </a:extLst>
              </a:tr>
              <a:tr h="201246">
                <a:tc>
                  <a:txBody>
                    <a:bodyPr/>
                    <a:lstStyle/>
                    <a:p>
                      <a:pPr algn="ctr"/>
                      <a:r>
                        <a:rPr lang="de-DE" sz="1200" dirty="0">
                          <a:solidFill>
                            <a:schemeClr val="tx1"/>
                          </a:solidFill>
                        </a:rPr>
                        <a:t>0</a:t>
                      </a:r>
                    </a:p>
                  </a:txBody>
                  <a:tcPr/>
                </a:tc>
                <a:tc>
                  <a:txBody>
                    <a:bodyPr/>
                    <a:lstStyle/>
                    <a:p>
                      <a:pPr algn="ctr"/>
                      <a:r>
                        <a:rPr lang="de-DE" sz="1200" dirty="0">
                          <a:solidFill>
                            <a:schemeClr val="tx1"/>
                          </a:solidFill>
                        </a:rPr>
                        <a:t>0</a:t>
                      </a:r>
                    </a:p>
                  </a:txBody>
                  <a:tcPr/>
                </a:tc>
                <a:tc>
                  <a:txBody>
                    <a:bodyPr/>
                    <a:lstStyle/>
                    <a:p>
                      <a:pPr algn="ctr"/>
                      <a:r>
                        <a:rPr lang="de-DE" sz="1200" dirty="0">
                          <a:solidFill>
                            <a:schemeClr val="tx1"/>
                          </a:solidFill>
                        </a:rPr>
                        <a:t>Genesen</a:t>
                      </a:r>
                    </a:p>
                  </a:txBody>
                  <a:tcPr/>
                </a:tc>
                <a:tc>
                  <a:txBody>
                    <a:bodyPr/>
                    <a:lstStyle/>
                    <a:p>
                      <a:pPr algn="ctr"/>
                      <a:r>
                        <a:rPr lang="de-DE" sz="1200" dirty="0">
                          <a:solidFill>
                            <a:schemeClr val="tx1"/>
                          </a:solidFill>
                        </a:rPr>
                        <a:t>14.04.2020</a:t>
                      </a:r>
                    </a:p>
                  </a:txBody>
                  <a:tcPr/>
                </a:tc>
                <a:extLst>
                  <a:ext uri="{0D108BD9-81ED-4DB2-BD59-A6C34878D82A}">
                    <a16:rowId xmlns:a16="http://schemas.microsoft.com/office/drawing/2014/main" val="3081467708"/>
                  </a:ext>
                </a:extLst>
              </a:tr>
              <a:tr h="201246">
                <a:tc>
                  <a:txBody>
                    <a:bodyPr/>
                    <a:lstStyle/>
                    <a:p>
                      <a:pPr algn="ctr"/>
                      <a:r>
                        <a:rPr lang="de-DE" sz="1200" dirty="0">
                          <a:solidFill>
                            <a:schemeClr val="tx1"/>
                          </a:solidFill>
                        </a:rPr>
                        <a:t>1</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01.06.2021</a:t>
                      </a:r>
                    </a:p>
                  </a:txBody>
                  <a:tcPr/>
                </a:tc>
                <a:extLst>
                  <a:ext uri="{0D108BD9-81ED-4DB2-BD59-A6C34878D82A}">
                    <a16:rowId xmlns:a16="http://schemas.microsoft.com/office/drawing/2014/main" val="2414412538"/>
                  </a:ext>
                </a:extLst>
              </a:tr>
              <a:tr h="201246">
                <a:tc>
                  <a:txBody>
                    <a:bodyPr/>
                    <a:lstStyle/>
                    <a:p>
                      <a:pPr algn="ctr"/>
                      <a:r>
                        <a:rPr lang="de-DE" sz="1200" dirty="0">
                          <a:solidFill>
                            <a:schemeClr val="tx1"/>
                          </a:solidFill>
                        </a:rPr>
                        <a:t>2</a:t>
                      </a:r>
                    </a:p>
                  </a:txBody>
                  <a:tcPr/>
                </a:tc>
                <a:tc>
                  <a:txBody>
                    <a:bodyPr/>
                    <a:lstStyle/>
                    <a:p>
                      <a:pPr algn="ctr"/>
                      <a:r>
                        <a:rPr lang="de-DE" sz="1200" dirty="0">
                          <a:solidFill>
                            <a:schemeClr val="tx1"/>
                          </a:solidFill>
                        </a:rPr>
                        <a:t>2</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21.08.2021</a:t>
                      </a:r>
                    </a:p>
                  </a:txBody>
                  <a:tcPr/>
                </a:tc>
                <a:extLst>
                  <a:ext uri="{0D108BD9-81ED-4DB2-BD59-A6C34878D82A}">
                    <a16:rowId xmlns:a16="http://schemas.microsoft.com/office/drawing/2014/main" val="18396663"/>
                  </a:ext>
                </a:extLst>
              </a:tr>
              <a:tr h="201246">
                <a:tc>
                  <a:txBody>
                    <a:bodyPr/>
                    <a:lstStyle/>
                    <a:p>
                      <a:pPr algn="ctr"/>
                      <a:r>
                        <a:rPr lang="de-DE" sz="1200" dirty="0">
                          <a:solidFill>
                            <a:schemeClr val="tx1"/>
                          </a:solidFill>
                        </a:rPr>
                        <a:t>3</a:t>
                      </a:r>
                    </a:p>
                  </a:txBody>
                  <a:tcPr/>
                </a:tc>
                <a:tc>
                  <a:txBody>
                    <a:bodyPr/>
                    <a:lstStyle/>
                    <a:p>
                      <a:pPr algn="ctr"/>
                      <a:r>
                        <a:rPr lang="de-DE" sz="1200" dirty="0">
                          <a:solidFill>
                            <a:schemeClr val="tx1"/>
                          </a:solidFill>
                        </a:rPr>
                        <a:t>3</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05.12.2020</a:t>
                      </a:r>
                    </a:p>
                  </a:txBody>
                  <a:tcPr/>
                </a:tc>
                <a:extLst>
                  <a:ext uri="{0D108BD9-81ED-4DB2-BD59-A6C34878D82A}">
                    <a16:rowId xmlns:a16="http://schemas.microsoft.com/office/drawing/2014/main" val="2991024871"/>
                  </a:ext>
                </a:extLst>
              </a:tr>
              <a:tr h="201246">
                <a:tc>
                  <a:txBody>
                    <a:bodyPr/>
                    <a:lstStyle/>
                    <a:p>
                      <a:pPr algn="ctr"/>
                      <a:r>
                        <a:rPr lang="de-DE" sz="1200" dirty="0">
                          <a:solidFill>
                            <a:schemeClr val="tx1"/>
                          </a:solidFill>
                        </a:rPr>
                        <a:t>4</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01.01.2022</a:t>
                      </a:r>
                    </a:p>
                  </a:txBody>
                  <a:tcPr/>
                </a:tc>
                <a:extLst>
                  <a:ext uri="{0D108BD9-81ED-4DB2-BD59-A6C34878D82A}">
                    <a16:rowId xmlns:a16="http://schemas.microsoft.com/office/drawing/2014/main" val="1570353850"/>
                  </a:ext>
                </a:extLst>
              </a:tr>
            </a:tbl>
          </a:graphicData>
        </a:graphic>
      </p:graphicFrame>
      <p:graphicFrame>
        <p:nvGraphicFramePr>
          <p:cNvPr id="6" name="Inhaltsplatzhalter 4">
            <a:extLst>
              <a:ext uri="{FF2B5EF4-FFF2-40B4-BE49-F238E27FC236}">
                <a16:creationId xmlns:a16="http://schemas.microsoft.com/office/drawing/2014/main" id="{EA5C9C2F-7751-49FF-8EC2-FD3343CD06A9}"/>
              </a:ext>
            </a:extLst>
          </p:cNvPr>
          <p:cNvGraphicFramePr>
            <a:graphicFrameLocks/>
          </p:cNvGraphicFramePr>
          <p:nvPr>
            <p:extLst>
              <p:ext uri="{D42A27DB-BD31-4B8C-83A1-F6EECF244321}">
                <p14:modId xmlns:p14="http://schemas.microsoft.com/office/powerpoint/2010/main" val="1410625915"/>
              </p:ext>
            </p:extLst>
          </p:nvPr>
        </p:nvGraphicFramePr>
        <p:xfrm>
          <a:off x="1236211" y="2420584"/>
          <a:ext cx="5158720" cy="170688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187767">
                  <a:extLst>
                    <a:ext uri="{9D8B030D-6E8A-4147-A177-3AD203B41FA5}">
                      <a16:colId xmlns:a16="http://schemas.microsoft.com/office/drawing/2014/main" val="336856463"/>
                    </a:ext>
                  </a:extLst>
                </a:gridCol>
                <a:gridCol w="979297">
                  <a:extLst>
                    <a:ext uri="{9D8B030D-6E8A-4147-A177-3AD203B41FA5}">
                      <a16:colId xmlns:a16="http://schemas.microsoft.com/office/drawing/2014/main" val="1510840417"/>
                    </a:ext>
                  </a:extLst>
                </a:gridCol>
                <a:gridCol w="1443355">
                  <a:extLst>
                    <a:ext uri="{9D8B030D-6E8A-4147-A177-3AD203B41FA5}">
                      <a16:colId xmlns:a16="http://schemas.microsoft.com/office/drawing/2014/main" val="345600544"/>
                    </a:ext>
                  </a:extLst>
                </a:gridCol>
                <a:gridCol w="1138408">
                  <a:extLst>
                    <a:ext uri="{9D8B030D-6E8A-4147-A177-3AD203B41FA5}">
                      <a16:colId xmlns:a16="http://schemas.microsoft.com/office/drawing/2014/main" val="1097838760"/>
                    </a:ext>
                  </a:extLst>
                </a:gridCol>
              </a:tblGrid>
              <a:tr h="259229">
                <a:tc gridSpan="5">
                  <a:txBody>
                    <a:bodyPr/>
                    <a:lstStyle/>
                    <a:p>
                      <a:pPr algn="ctr"/>
                      <a:r>
                        <a:rPr lang="de-DE" sz="1400" dirty="0">
                          <a:solidFill>
                            <a:schemeClr val="tx1"/>
                          </a:solidFill>
                        </a:rPr>
                        <a:t>Patient</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a:solidFill>
                            <a:schemeClr val="tx1"/>
                          </a:solidFill>
                        </a:rPr>
                        <a:t>Name</a:t>
                      </a:r>
                    </a:p>
                  </a:txBody>
                  <a:tcPr>
                    <a:solidFill>
                      <a:schemeClr val="accent1"/>
                    </a:solidFill>
                  </a:tcPr>
                </a:tc>
                <a:tc>
                  <a:txBody>
                    <a:bodyPr/>
                    <a:lstStyle/>
                    <a:p>
                      <a:pPr algn="ctr"/>
                      <a:r>
                        <a:rPr lang="de-DE" sz="1400" dirty="0">
                          <a:solidFill>
                            <a:schemeClr val="tx1"/>
                          </a:solidFill>
                        </a:rPr>
                        <a:t>Vorname</a:t>
                      </a:r>
                    </a:p>
                  </a:txBody>
                  <a:tcPr>
                    <a:solidFill>
                      <a:schemeClr val="accent1"/>
                    </a:solidFill>
                  </a:tcPr>
                </a:tc>
                <a:tc>
                  <a:txBody>
                    <a:bodyPr/>
                    <a:lstStyle/>
                    <a:p>
                      <a:pPr algn="ctr"/>
                      <a:r>
                        <a:rPr lang="de-DE" sz="1400" dirty="0">
                          <a:solidFill>
                            <a:schemeClr val="tx1"/>
                          </a:solidFill>
                        </a:rPr>
                        <a:t>Geburtsdatum</a:t>
                      </a:r>
                    </a:p>
                  </a:txBody>
                  <a:tcPr>
                    <a:solidFill>
                      <a:schemeClr val="accent1"/>
                    </a:solidFill>
                  </a:tcPr>
                </a:tc>
                <a:tc>
                  <a:txBody>
                    <a:bodyPr/>
                    <a:lstStyle/>
                    <a:p>
                      <a:pPr algn="ctr"/>
                      <a:r>
                        <a:rPr lang="de-DE" sz="1400" dirty="0">
                          <a:solidFill>
                            <a:schemeClr val="tx1"/>
                          </a:solidFill>
                        </a:rPr>
                        <a:t>Geschlecht</a:t>
                      </a: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0</a:t>
                      </a:r>
                    </a:p>
                  </a:txBody>
                  <a:tcPr/>
                </a:tc>
                <a:tc>
                  <a:txBody>
                    <a:bodyPr/>
                    <a:lstStyle/>
                    <a:p>
                      <a:pPr algn="ctr"/>
                      <a:r>
                        <a:rPr lang="de-DE" sz="1200" dirty="0">
                          <a:solidFill>
                            <a:schemeClr val="tx1"/>
                          </a:solidFill>
                        </a:rPr>
                        <a:t>Mustermann</a:t>
                      </a:r>
                    </a:p>
                  </a:txBody>
                  <a:tcPr/>
                </a:tc>
                <a:tc>
                  <a:txBody>
                    <a:bodyPr/>
                    <a:lstStyle/>
                    <a:p>
                      <a:pPr algn="ctr"/>
                      <a:r>
                        <a:rPr lang="de-DE" sz="1200" dirty="0">
                          <a:solidFill>
                            <a:schemeClr val="tx1"/>
                          </a:solidFill>
                        </a:rPr>
                        <a:t>Max</a:t>
                      </a:r>
                    </a:p>
                  </a:txBody>
                  <a:tcPr/>
                </a:tc>
                <a:tc>
                  <a:txBody>
                    <a:bodyPr/>
                    <a:lstStyle/>
                    <a:p>
                      <a:pPr algn="ctr"/>
                      <a:r>
                        <a:rPr lang="de-DE" sz="1200" dirty="0">
                          <a:solidFill>
                            <a:schemeClr val="tx1"/>
                          </a:solidFill>
                        </a:rPr>
                        <a:t>01.01.2000</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3081467708"/>
                  </a:ext>
                </a:extLst>
              </a:tr>
              <a:tr h="259229">
                <a:tc>
                  <a:txBody>
                    <a:bodyPr/>
                    <a:lstStyle/>
                    <a:p>
                      <a:pPr algn="ctr"/>
                      <a:r>
                        <a:rPr lang="de-DE" sz="1200" dirty="0">
                          <a:solidFill>
                            <a:schemeClr val="tx1"/>
                          </a:solidFill>
                        </a:rPr>
                        <a:t>1</a:t>
                      </a:r>
                    </a:p>
                  </a:txBody>
                  <a:tcPr/>
                </a:tc>
                <a:tc>
                  <a:txBody>
                    <a:bodyPr/>
                    <a:lstStyle/>
                    <a:p>
                      <a:pPr algn="ctr"/>
                      <a:r>
                        <a:rPr lang="de-DE" sz="1200" dirty="0">
                          <a:solidFill>
                            <a:schemeClr val="tx1"/>
                          </a:solidFill>
                        </a:rPr>
                        <a:t>Decker</a:t>
                      </a:r>
                    </a:p>
                  </a:txBody>
                  <a:tcPr/>
                </a:tc>
                <a:tc>
                  <a:txBody>
                    <a:bodyPr/>
                    <a:lstStyle/>
                    <a:p>
                      <a:pPr algn="ctr"/>
                      <a:r>
                        <a:rPr lang="de-DE" sz="1200" dirty="0">
                          <a:solidFill>
                            <a:schemeClr val="tx1"/>
                          </a:solidFill>
                        </a:rPr>
                        <a:t>Dirk</a:t>
                      </a:r>
                    </a:p>
                  </a:txBody>
                  <a:tcPr/>
                </a:tc>
                <a:tc>
                  <a:txBody>
                    <a:bodyPr/>
                    <a:lstStyle/>
                    <a:p>
                      <a:pPr algn="ctr"/>
                      <a:r>
                        <a:rPr lang="de-DE" sz="1200" dirty="0">
                          <a:solidFill>
                            <a:schemeClr val="tx1"/>
                          </a:solidFill>
                        </a:rPr>
                        <a:t>31.12.1999</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2414412538"/>
                  </a:ext>
                </a:extLst>
              </a:tr>
              <a:tr h="259229">
                <a:tc>
                  <a:txBody>
                    <a:bodyPr/>
                    <a:lstStyle/>
                    <a:p>
                      <a:pPr algn="ctr"/>
                      <a:r>
                        <a:rPr lang="de-DE" sz="1200" dirty="0">
                          <a:solidFill>
                            <a:schemeClr val="tx1"/>
                          </a:solidFill>
                        </a:rPr>
                        <a:t>2</a:t>
                      </a:r>
                    </a:p>
                  </a:txBody>
                  <a:tcPr/>
                </a:tc>
                <a:tc>
                  <a:txBody>
                    <a:bodyPr/>
                    <a:lstStyle/>
                    <a:p>
                      <a:pPr algn="ctr"/>
                      <a:r>
                        <a:rPr lang="de-DE" sz="1200" dirty="0">
                          <a:solidFill>
                            <a:schemeClr val="tx1"/>
                          </a:solidFill>
                        </a:rPr>
                        <a:t>Räubertochter</a:t>
                      </a:r>
                    </a:p>
                  </a:txBody>
                  <a:tcPr/>
                </a:tc>
                <a:tc>
                  <a:txBody>
                    <a:bodyPr/>
                    <a:lstStyle/>
                    <a:p>
                      <a:pPr algn="ctr"/>
                      <a:r>
                        <a:rPr lang="de-DE" sz="1200" dirty="0">
                          <a:solidFill>
                            <a:schemeClr val="tx1"/>
                          </a:solidFill>
                        </a:rPr>
                        <a:t>Ronja</a:t>
                      </a:r>
                    </a:p>
                  </a:txBody>
                  <a:tcPr/>
                </a:tc>
                <a:tc>
                  <a:txBody>
                    <a:bodyPr/>
                    <a:lstStyle/>
                    <a:p>
                      <a:pPr algn="ctr"/>
                      <a:r>
                        <a:rPr lang="de-DE" sz="1200" dirty="0">
                          <a:solidFill>
                            <a:schemeClr val="tx1"/>
                          </a:solidFill>
                        </a:rPr>
                        <a:t>03.02.1952</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18396663"/>
                  </a:ext>
                </a:extLst>
              </a:tr>
              <a:tr h="259229">
                <a:tc>
                  <a:txBody>
                    <a:bodyPr/>
                    <a:lstStyle/>
                    <a:p>
                      <a:pPr algn="ctr"/>
                      <a:r>
                        <a:rPr lang="de-DE" sz="1200" dirty="0">
                          <a:solidFill>
                            <a:schemeClr val="tx1"/>
                          </a:solidFill>
                        </a:rPr>
                        <a:t>3</a:t>
                      </a:r>
                    </a:p>
                  </a:txBody>
                  <a:tcPr/>
                </a:tc>
                <a:tc>
                  <a:txBody>
                    <a:bodyPr/>
                    <a:lstStyle/>
                    <a:p>
                      <a:pPr algn="ctr"/>
                      <a:r>
                        <a:rPr lang="de-DE" sz="1200" dirty="0">
                          <a:solidFill>
                            <a:schemeClr val="tx1"/>
                          </a:solidFill>
                        </a:rPr>
                        <a:t>Lustig</a:t>
                      </a:r>
                    </a:p>
                  </a:txBody>
                  <a:tcPr/>
                </a:tc>
                <a:tc>
                  <a:txBody>
                    <a:bodyPr/>
                    <a:lstStyle/>
                    <a:p>
                      <a:pPr algn="ctr"/>
                      <a:r>
                        <a:rPr lang="de-DE" sz="1200" dirty="0">
                          <a:solidFill>
                            <a:schemeClr val="tx1"/>
                          </a:solidFill>
                        </a:rPr>
                        <a:t>Lea</a:t>
                      </a:r>
                    </a:p>
                  </a:txBody>
                  <a:tcPr/>
                </a:tc>
                <a:tc>
                  <a:txBody>
                    <a:bodyPr/>
                    <a:lstStyle/>
                    <a:p>
                      <a:pPr algn="ctr"/>
                      <a:r>
                        <a:rPr lang="de-DE" sz="1200" dirty="0">
                          <a:solidFill>
                            <a:schemeClr val="tx1"/>
                          </a:solidFill>
                        </a:rPr>
                        <a:t>04.05.1965</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2991024871"/>
                  </a:ext>
                </a:extLst>
              </a:tr>
            </a:tbl>
          </a:graphicData>
        </a:graphic>
      </p:graphicFrame>
      <p:grpSp>
        <p:nvGrpSpPr>
          <p:cNvPr id="7" name="Gruppieren 6">
            <a:extLst>
              <a:ext uri="{FF2B5EF4-FFF2-40B4-BE49-F238E27FC236}">
                <a16:creationId xmlns:a16="http://schemas.microsoft.com/office/drawing/2014/main" id="{CEBC7444-9A97-4551-8643-41FFE678C1F1}"/>
              </a:ext>
            </a:extLst>
          </p:cNvPr>
          <p:cNvGrpSpPr/>
          <p:nvPr/>
        </p:nvGrpSpPr>
        <p:grpSpPr>
          <a:xfrm>
            <a:off x="1186060" y="4034923"/>
            <a:ext cx="6924999" cy="559590"/>
            <a:chOff x="1186060" y="2810787"/>
            <a:chExt cx="6924999" cy="559590"/>
          </a:xfrm>
        </p:grpSpPr>
        <p:cxnSp>
          <p:nvCxnSpPr>
            <p:cNvPr id="8" name="Gerader Verbinder 7">
              <a:extLst>
                <a:ext uri="{FF2B5EF4-FFF2-40B4-BE49-F238E27FC236}">
                  <a16:creationId xmlns:a16="http://schemas.microsoft.com/office/drawing/2014/main" id="{F2B28A20-C7B0-44A1-94B9-4CF62E7B7CF6}"/>
                </a:ext>
              </a:extLst>
            </p:cNvPr>
            <p:cNvCxnSpPr>
              <a:cxnSpLocks/>
            </p:cNvCxnSpPr>
            <p:nvPr/>
          </p:nvCxnSpPr>
          <p:spPr bwMode="auto">
            <a:xfrm>
              <a:off x="1474093" y="2903632"/>
              <a:ext cx="0" cy="3093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Gerader Verbinder 8">
              <a:extLst>
                <a:ext uri="{FF2B5EF4-FFF2-40B4-BE49-F238E27FC236}">
                  <a16:creationId xmlns:a16="http://schemas.microsoft.com/office/drawing/2014/main" id="{6231CD51-AE24-41D1-8FCA-EA9999C3462A}"/>
                </a:ext>
              </a:extLst>
            </p:cNvPr>
            <p:cNvCxnSpPr>
              <a:cxnSpLocks/>
            </p:cNvCxnSpPr>
            <p:nvPr/>
          </p:nvCxnSpPr>
          <p:spPr bwMode="auto">
            <a:xfrm>
              <a:off x="1474093" y="3212976"/>
              <a:ext cx="627809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Gerader Verbinder 9">
              <a:extLst>
                <a:ext uri="{FF2B5EF4-FFF2-40B4-BE49-F238E27FC236}">
                  <a16:creationId xmlns:a16="http://schemas.microsoft.com/office/drawing/2014/main" id="{C0FD2E72-0DDF-4DF0-8CC9-A9C3FF95997E}"/>
                </a:ext>
              </a:extLst>
            </p:cNvPr>
            <p:cNvCxnSpPr>
              <a:cxnSpLocks/>
            </p:cNvCxnSpPr>
            <p:nvPr/>
          </p:nvCxnSpPr>
          <p:spPr bwMode="auto">
            <a:xfrm>
              <a:off x="7752184" y="2903632"/>
              <a:ext cx="0" cy="3093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feld 10">
              <a:extLst>
                <a:ext uri="{FF2B5EF4-FFF2-40B4-BE49-F238E27FC236}">
                  <a16:creationId xmlns:a16="http://schemas.microsoft.com/office/drawing/2014/main" id="{2C6109F6-21CC-4E49-86AD-D15AD3DB6A59}"/>
                </a:ext>
              </a:extLst>
            </p:cNvPr>
            <p:cNvSpPr txBox="1"/>
            <p:nvPr/>
          </p:nvSpPr>
          <p:spPr>
            <a:xfrm>
              <a:off x="1186060" y="3001045"/>
              <a:ext cx="288032" cy="369332"/>
            </a:xfrm>
            <a:prstGeom prst="rect">
              <a:avLst/>
            </a:prstGeom>
            <a:noFill/>
          </p:spPr>
          <p:txBody>
            <a:bodyPr wrap="square" rtlCol="0">
              <a:spAutoFit/>
            </a:bodyPr>
            <a:lstStyle/>
            <a:p>
              <a:r>
                <a:rPr lang="de-DE" sz="1800" dirty="0"/>
                <a:t>1</a:t>
              </a:r>
            </a:p>
          </p:txBody>
        </p:sp>
        <p:sp>
          <p:nvSpPr>
            <p:cNvPr id="12" name="Textfeld 11">
              <a:extLst>
                <a:ext uri="{FF2B5EF4-FFF2-40B4-BE49-F238E27FC236}">
                  <a16:creationId xmlns:a16="http://schemas.microsoft.com/office/drawing/2014/main" id="{3C875499-F296-4CC7-8D6F-30315111BB7A}"/>
                </a:ext>
              </a:extLst>
            </p:cNvPr>
            <p:cNvSpPr txBox="1"/>
            <p:nvPr/>
          </p:nvSpPr>
          <p:spPr>
            <a:xfrm>
              <a:off x="7823027" y="2971232"/>
              <a:ext cx="288032" cy="369332"/>
            </a:xfrm>
            <a:prstGeom prst="rect">
              <a:avLst/>
            </a:prstGeom>
            <a:noFill/>
          </p:spPr>
          <p:txBody>
            <a:bodyPr wrap="square" rtlCol="0">
              <a:spAutoFit/>
            </a:bodyPr>
            <a:lstStyle/>
            <a:p>
              <a:r>
                <a:rPr lang="de-DE" sz="1800" dirty="0"/>
                <a:t>n</a:t>
              </a:r>
            </a:p>
          </p:txBody>
        </p:sp>
        <p:sp>
          <p:nvSpPr>
            <p:cNvPr id="13" name="Textfeld 12">
              <a:extLst>
                <a:ext uri="{FF2B5EF4-FFF2-40B4-BE49-F238E27FC236}">
                  <a16:creationId xmlns:a16="http://schemas.microsoft.com/office/drawing/2014/main" id="{CCBFDA7F-DC43-42A4-A754-169FEA2E97C0}"/>
                </a:ext>
              </a:extLst>
            </p:cNvPr>
            <p:cNvSpPr txBox="1"/>
            <p:nvPr/>
          </p:nvSpPr>
          <p:spPr>
            <a:xfrm rot="16200000">
              <a:off x="7608163" y="2800914"/>
              <a:ext cx="288032" cy="307777"/>
            </a:xfrm>
            <a:prstGeom prst="rect">
              <a:avLst/>
            </a:prstGeom>
            <a:noFill/>
          </p:spPr>
          <p:txBody>
            <a:bodyPr wrap="square" rtlCol="0">
              <a:spAutoFit/>
            </a:bodyPr>
            <a:lstStyle/>
            <a:p>
              <a:r>
                <a:rPr lang="de-DE" sz="1400" dirty="0"/>
                <a:t>&lt;</a:t>
              </a:r>
            </a:p>
          </p:txBody>
        </p:sp>
      </p:grpSp>
      <p:graphicFrame>
        <p:nvGraphicFramePr>
          <p:cNvPr id="14" name="Inhaltsplatzhalter 4">
            <a:extLst>
              <a:ext uri="{FF2B5EF4-FFF2-40B4-BE49-F238E27FC236}">
                <a16:creationId xmlns:a16="http://schemas.microsoft.com/office/drawing/2014/main" id="{6F3D2BBB-C8FC-4FC3-A9A8-373BA4917995}"/>
              </a:ext>
            </a:extLst>
          </p:cNvPr>
          <p:cNvGraphicFramePr>
            <a:graphicFrameLocks/>
          </p:cNvGraphicFramePr>
          <p:nvPr>
            <p:extLst>
              <p:ext uri="{D42A27DB-BD31-4B8C-83A1-F6EECF244321}">
                <p14:modId xmlns:p14="http://schemas.microsoft.com/office/powerpoint/2010/main" val="2097906065"/>
              </p:ext>
            </p:extLst>
          </p:nvPr>
        </p:nvGraphicFramePr>
        <p:xfrm>
          <a:off x="7470722" y="4804752"/>
          <a:ext cx="2727770" cy="143256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338580">
                  <a:extLst>
                    <a:ext uri="{9D8B030D-6E8A-4147-A177-3AD203B41FA5}">
                      <a16:colId xmlns:a16="http://schemas.microsoft.com/office/drawing/2014/main" val="336856463"/>
                    </a:ext>
                  </a:extLst>
                </a:gridCol>
                <a:gridCol w="979297">
                  <a:extLst>
                    <a:ext uri="{9D8B030D-6E8A-4147-A177-3AD203B41FA5}">
                      <a16:colId xmlns:a16="http://schemas.microsoft.com/office/drawing/2014/main" val="1510840417"/>
                    </a:ext>
                  </a:extLst>
                </a:gridCol>
              </a:tblGrid>
              <a:tr h="259229">
                <a:tc gridSpan="3">
                  <a:txBody>
                    <a:bodyPr/>
                    <a:lstStyle/>
                    <a:p>
                      <a:pPr algn="ctr"/>
                      <a:r>
                        <a:rPr lang="de-DE" sz="1400" dirty="0">
                          <a:solidFill>
                            <a:schemeClr val="tx1"/>
                          </a:solidFill>
                        </a:rPr>
                        <a:t>Arzt</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a:solidFill>
                            <a:schemeClr val="tx1"/>
                          </a:solidFill>
                        </a:rPr>
                        <a:t>Name</a:t>
                      </a:r>
                    </a:p>
                  </a:txBody>
                  <a:tcPr>
                    <a:solidFill>
                      <a:schemeClr val="accent1"/>
                    </a:solidFill>
                  </a:tcPr>
                </a:tc>
                <a:tc>
                  <a:txBody>
                    <a:bodyPr/>
                    <a:lstStyle/>
                    <a:p>
                      <a:pPr algn="ctr"/>
                      <a:r>
                        <a:rPr lang="de-DE" sz="1400" dirty="0">
                          <a:solidFill>
                            <a:schemeClr val="tx1"/>
                          </a:solidFill>
                        </a:rPr>
                        <a:t>Vorname</a:t>
                      </a: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0</a:t>
                      </a:r>
                    </a:p>
                  </a:txBody>
                  <a:tcPr/>
                </a:tc>
                <a:tc>
                  <a:txBody>
                    <a:bodyPr/>
                    <a:lstStyle/>
                    <a:p>
                      <a:pPr algn="ctr"/>
                      <a:r>
                        <a:rPr lang="de-DE" sz="1200" dirty="0">
                          <a:solidFill>
                            <a:schemeClr val="tx1"/>
                          </a:solidFill>
                        </a:rPr>
                        <a:t>Quacksalber</a:t>
                      </a:r>
                    </a:p>
                  </a:txBody>
                  <a:tcPr/>
                </a:tc>
                <a:tc>
                  <a:txBody>
                    <a:bodyPr/>
                    <a:lstStyle/>
                    <a:p>
                      <a:pPr algn="ctr"/>
                      <a:r>
                        <a:rPr lang="de-DE" sz="1200" dirty="0">
                          <a:solidFill>
                            <a:schemeClr val="tx1"/>
                          </a:solidFill>
                        </a:rPr>
                        <a:t>Quentin</a:t>
                      </a:r>
                    </a:p>
                  </a:txBody>
                  <a:tcPr/>
                </a:tc>
                <a:extLst>
                  <a:ext uri="{0D108BD9-81ED-4DB2-BD59-A6C34878D82A}">
                    <a16:rowId xmlns:a16="http://schemas.microsoft.com/office/drawing/2014/main" val="3081467708"/>
                  </a:ext>
                </a:extLst>
              </a:tr>
              <a:tr h="259229">
                <a:tc>
                  <a:txBody>
                    <a:bodyPr/>
                    <a:lstStyle/>
                    <a:p>
                      <a:pPr algn="ctr"/>
                      <a:r>
                        <a:rPr lang="de-DE" sz="1200" dirty="0">
                          <a:solidFill>
                            <a:schemeClr val="tx1"/>
                          </a:solidFill>
                        </a:rPr>
                        <a:t>1</a:t>
                      </a:r>
                    </a:p>
                  </a:txBody>
                  <a:tcPr/>
                </a:tc>
                <a:tc>
                  <a:txBody>
                    <a:bodyPr/>
                    <a:lstStyle/>
                    <a:p>
                      <a:pPr algn="ctr"/>
                      <a:r>
                        <a:rPr lang="de-DE" sz="1200" dirty="0">
                          <a:solidFill>
                            <a:schemeClr val="tx1"/>
                          </a:solidFill>
                        </a:rPr>
                        <a:t>Wunderheiler</a:t>
                      </a:r>
                    </a:p>
                  </a:txBody>
                  <a:tcPr/>
                </a:tc>
                <a:tc>
                  <a:txBody>
                    <a:bodyPr/>
                    <a:lstStyle/>
                    <a:p>
                      <a:pPr algn="ctr"/>
                      <a:r>
                        <a:rPr lang="de-DE" sz="1200" dirty="0">
                          <a:solidFill>
                            <a:schemeClr val="tx1"/>
                          </a:solidFill>
                        </a:rPr>
                        <a:t>Wilfried</a:t>
                      </a:r>
                    </a:p>
                  </a:txBody>
                  <a:tcPr/>
                </a:tc>
                <a:extLst>
                  <a:ext uri="{0D108BD9-81ED-4DB2-BD59-A6C34878D82A}">
                    <a16:rowId xmlns:a16="http://schemas.microsoft.com/office/drawing/2014/main" val="2414412538"/>
                  </a:ext>
                </a:extLst>
              </a:tr>
              <a:tr h="259229">
                <a:tc>
                  <a:txBody>
                    <a:bodyPr/>
                    <a:lstStyle/>
                    <a:p>
                      <a:pPr algn="ctr"/>
                      <a:r>
                        <a:rPr lang="de-DE" sz="1200" dirty="0">
                          <a:solidFill>
                            <a:schemeClr val="tx1"/>
                          </a:solidFill>
                        </a:rPr>
                        <a:t>2</a:t>
                      </a:r>
                    </a:p>
                  </a:txBody>
                  <a:tcPr/>
                </a:tc>
                <a:tc>
                  <a:txBody>
                    <a:bodyPr/>
                    <a:lstStyle/>
                    <a:p>
                      <a:pPr algn="ctr"/>
                      <a:r>
                        <a:rPr lang="de-DE" sz="1200" dirty="0">
                          <a:solidFill>
                            <a:schemeClr val="tx1"/>
                          </a:solidFill>
                        </a:rPr>
                        <a:t>Knochenbrecher</a:t>
                      </a:r>
                    </a:p>
                  </a:txBody>
                  <a:tcPr/>
                </a:tc>
                <a:tc>
                  <a:txBody>
                    <a:bodyPr/>
                    <a:lstStyle/>
                    <a:p>
                      <a:pPr algn="ctr"/>
                      <a:r>
                        <a:rPr lang="de-DE" sz="1200" dirty="0">
                          <a:solidFill>
                            <a:schemeClr val="tx1"/>
                          </a:solidFill>
                        </a:rPr>
                        <a:t>Kurt</a:t>
                      </a:r>
                    </a:p>
                  </a:txBody>
                  <a:tcPr/>
                </a:tc>
                <a:extLst>
                  <a:ext uri="{0D108BD9-81ED-4DB2-BD59-A6C34878D82A}">
                    <a16:rowId xmlns:a16="http://schemas.microsoft.com/office/drawing/2014/main" val="18396663"/>
                  </a:ext>
                </a:extLst>
              </a:tr>
            </a:tbl>
          </a:graphicData>
        </a:graphic>
      </p:graphicFrame>
      <p:graphicFrame>
        <p:nvGraphicFramePr>
          <p:cNvPr id="15" name="Inhaltsplatzhalter 4">
            <a:extLst>
              <a:ext uri="{FF2B5EF4-FFF2-40B4-BE49-F238E27FC236}">
                <a16:creationId xmlns:a16="http://schemas.microsoft.com/office/drawing/2014/main" id="{740EFD46-91DD-4EED-A80E-EE58B470C22A}"/>
              </a:ext>
            </a:extLst>
          </p:cNvPr>
          <p:cNvGraphicFramePr>
            <a:graphicFrameLocks/>
          </p:cNvGraphicFramePr>
          <p:nvPr>
            <p:extLst>
              <p:ext uri="{D42A27DB-BD31-4B8C-83A1-F6EECF244321}">
                <p14:modId xmlns:p14="http://schemas.microsoft.com/office/powerpoint/2010/main" val="189630750"/>
              </p:ext>
            </p:extLst>
          </p:nvPr>
        </p:nvGraphicFramePr>
        <p:xfrm>
          <a:off x="2495600" y="4804752"/>
          <a:ext cx="1884998" cy="1432560"/>
        </p:xfrm>
        <a:graphic>
          <a:graphicData uri="http://schemas.openxmlformats.org/drawingml/2006/table">
            <a:tbl>
              <a:tblPr firstRow="1" bandRow="1">
                <a:tableStyleId>{5C22544A-7EE6-4342-B048-85BDC9FD1C3A}</a:tableStyleId>
              </a:tblPr>
              <a:tblGrid>
                <a:gridCol w="1159193">
                  <a:extLst>
                    <a:ext uri="{9D8B030D-6E8A-4147-A177-3AD203B41FA5}">
                      <a16:colId xmlns:a16="http://schemas.microsoft.com/office/drawing/2014/main" val="336856463"/>
                    </a:ext>
                  </a:extLst>
                </a:gridCol>
                <a:gridCol w="725805">
                  <a:extLst>
                    <a:ext uri="{9D8B030D-6E8A-4147-A177-3AD203B41FA5}">
                      <a16:colId xmlns:a16="http://schemas.microsoft.com/office/drawing/2014/main" val="1510840417"/>
                    </a:ext>
                  </a:extLst>
                </a:gridCol>
              </a:tblGrid>
              <a:tr h="259229">
                <a:tc gridSpan="2">
                  <a:txBody>
                    <a:bodyPr/>
                    <a:lstStyle/>
                    <a:p>
                      <a:pPr algn="ctr"/>
                      <a:r>
                        <a:rPr lang="de-DE" sz="1400" dirty="0">
                          <a:solidFill>
                            <a:schemeClr val="tx1"/>
                          </a:solidFill>
                        </a:rPr>
                        <a:t>Behandlung</a:t>
                      </a: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err="1">
                          <a:solidFill>
                            <a:schemeClr val="tx1"/>
                          </a:solidFill>
                        </a:rPr>
                        <a:t>PatientenID</a:t>
                      </a:r>
                      <a:endParaRPr lang="de-DE" sz="1400" dirty="0">
                        <a:solidFill>
                          <a:schemeClr val="tx1"/>
                        </a:solidFill>
                      </a:endParaRPr>
                    </a:p>
                  </a:txBody>
                  <a:tcPr>
                    <a:solidFill>
                      <a:schemeClr val="accent1"/>
                    </a:solidFill>
                  </a:tcPr>
                </a:tc>
                <a:tc>
                  <a:txBody>
                    <a:bodyPr/>
                    <a:lstStyle/>
                    <a:p>
                      <a:pPr algn="ctr"/>
                      <a:r>
                        <a:rPr lang="de-DE" sz="1400" dirty="0" err="1">
                          <a:solidFill>
                            <a:schemeClr val="tx1"/>
                          </a:solidFill>
                        </a:rPr>
                        <a:t>ArztID</a:t>
                      </a:r>
                      <a:endParaRPr lang="de-DE" sz="1400" dirty="0">
                        <a:solidFill>
                          <a:schemeClr val="tx1"/>
                        </a:solidFill>
                      </a:endParaRP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0</a:t>
                      </a:r>
                    </a:p>
                  </a:txBody>
                  <a:tcPr/>
                </a:tc>
                <a:tc>
                  <a:txBody>
                    <a:bodyPr/>
                    <a:lstStyle/>
                    <a:p>
                      <a:pPr algn="ctr"/>
                      <a:r>
                        <a:rPr lang="de-DE" sz="1200" dirty="0">
                          <a:solidFill>
                            <a:schemeClr val="tx1"/>
                          </a:solidFill>
                        </a:rPr>
                        <a:t>1</a:t>
                      </a:r>
                    </a:p>
                  </a:txBody>
                  <a:tcPr/>
                </a:tc>
                <a:extLst>
                  <a:ext uri="{0D108BD9-81ED-4DB2-BD59-A6C34878D82A}">
                    <a16:rowId xmlns:a16="http://schemas.microsoft.com/office/drawing/2014/main" val="3081467708"/>
                  </a:ext>
                </a:extLst>
              </a:tr>
              <a:tr h="259229">
                <a:tc>
                  <a:txBody>
                    <a:bodyPr/>
                    <a:lstStyle/>
                    <a:p>
                      <a:pPr algn="ctr"/>
                      <a:r>
                        <a:rPr lang="de-DE" sz="1200" dirty="0">
                          <a:solidFill>
                            <a:schemeClr val="tx1"/>
                          </a:solidFill>
                        </a:rPr>
                        <a:t>0</a:t>
                      </a:r>
                    </a:p>
                  </a:txBody>
                  <a:tcPr/>
                </a:tc>
                <a:tc>
                  <a:txBody>
                    <a:bodyPr/>
                    <a:lstStyle/>
                    <a:p>
                      <a:pPr algn="ctr"/>
                      <a:r>
                        <a:rPr lang="de-DE" sz="1200" dirty="0">
                          <a:solidFill>
                            <a:schemeClr val="tx1"/>
                          </a:solidFill>
                        </a:rPr>
                        <a:t>2</a:t>
                      </a:r>
                    </a:p>
                  </a:txBody>
                  <a:tcPr/>
                </a:tc>
                <a:extLst>
                  <a:ext uri="{0D108BD9-81ED-4DB2-BD59-A6C34878D82A}">
                    <a16:rowId xmlns:a16="http://schemas.microsoft.com/office/drawing/2014/main" val="2414412538"/>
                  </a:ext>
                </a:extLst>
              </a:tr>
              <a:tr h="259229">
                <a:tc>
                  <a:txBody>
                    <a:bodyPr/>
                    <a:lstStyle/>
                    <a:p>
                      <a:pPr algn="ctr"/>
                      <a:r>
                        <a:rPr lang="de-DE" sz="1200" dirty="0">
                          <a:solidFill>
                            <a:schemeClr val="tx1"/>
                          </a:solidFill>
                        </a:rPr>
                        <a:t>3</a:t>
                      </a:r>
                    </a:p>
                  </a:txBody>
                  <a:tcPr/>
                </a:tc>
                <a:tc>
                  <a:txBody>
                    <a:bodyPr/>
                    <a:lstStyle/>
                    <a:p>
                      <a:pPr algn="ctr"/>
                      <a:r>
                        <a:rPr lang="de-DE" sz="1200" dirty="0">
                          <a:solidFill>
                            <a:schemeClr val="tx1"/>
                          </a:solidFill>
                        </a:rPr>
                        <a:t>0</a:t>
                      </a:r>
                    </a:p>
                  </a:txBody>
                  <a:tcPr/>
                </a:tc>
                <a:extLst>
                  <a:ext uri="{0D108BD9-81ED-4DB2-BD59-A6C34878D82A}">
                    <a16:rowId xmlns:a16="http://schemas.microsoft.com/office/drawing/2014/main" val="18396663"/>
                  </a:ext>
                </a:extLst>
              </a:tr>
            </a:tbl>
          </a:graphicData>
        </a:graphic>
      </p:graphicFrame>
      <p:cxnSp>
        <p:nvCxnSpPr>
          <p:cNvPr id="17" name="Gerader Verbinder 16">
            <a:extLst>
              <a:ext uri="{FF2B5EF4-FFF2-40B4-BE49-F238E27FC236}">
                <a16:creationId xmlns:a16="http://schemas.microsoft.com/office/drawing/2014/main" id="{D583B501-715D-4324-8247-E53B44BC53D7}"/>
              </a:ext>
            </a:extLst>
          </p:cNvPr>
          <p:cNvCxnSpPr>
            <a:cxnSpLocks/>
          </p:cNvCxnSpPr>
          <p:nvPr/>
        </p:nvCxnSpPr>
        <p:spPr bwMode="auto">
          <a:xfrm flipH="1">
            <a:off x="911424" y="2852936"/>
            <a:ext cx="324788"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Gerader Verbinder 20">
            <a:extLst>
              <a:ext uri="{FF2B5EF4-FFF2-40B4-BE49-F238E27FC236}">
                <a16:creationId xmlns:a16="http://schemas.microsoft.com/office/drawing/2014/main" id="{5637B39F-B529-4C42-9048-06B6639027AA}"/>
              </a:ext>
            </a:extLst>
          </p:cNvPr>
          <p:cNvCxnSpPr>
            <a:cxnSpLocks/>
          </p:cNvCxnSpPr>
          <p:nvPr/>
        </p:nvCxnSpPr>
        <p:spPr bwMode="auto">
          <a:xfrm>
            <a:off x="911424" y="2852936"/>
            <a:ext cx="0" cy="2383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Gerader Verbinder 22">
            <a:extLst>
              <a:ext uri="{FF2B5EF4-FFF2-40B4-BE49-F238E27FC236}">
                <a16:creationId xmlns:a16="http://schemas.microsoft.com/office/drawing/2014/main" id="{74E3642E-609D-4E86-9D34-748E6C1F53B9}"/>
              </a:ext>
            </a:extLst>
          </p:cNvPr>
          <p:cNvCxnSpPr>
            <a:cxnSpLocks/>
          </p:cNvCxnSpPr>
          <p:nvPr/>
        </p:nvCxnSpPr>
        <p:spPr bwMode="auto">
          <a:xfrm flipH="1">
            <a:off x="911424" y="5236800"/>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Gerader Verbinder 28">
            <a:extLst>
              <a:ext uri="{FF2B5EF4-FFF2-40B4-BE49-F238E27FC236}">
                <a16:creationId xmlns:a16="http://schemas.microsoft.com/office/drawing/2014/main" id="{6D72F2A6-4F53-436B-A8FF-87173B9B0AB2}"/>
              </a:ext>
            </a:extLst>
          </p:cNvPr>
          <p:cNvCxnSpPr>
            <a:cxnSpLocks/>
          </p:cNvCxnSpPr>
          <p:nvPr/>
        </p:nvCxnSpPr>
        <p:spPr bwMode="auto">
          <a:xfrm>
            <a:off x="4380598" y="5236800"/>
            <a:ext cx="30901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Textfeld 33">
            <a:extLst>
              <a:ext uri="{FF2B5EF4-FFF2-40B4-BE49-F238E27FC236}">
                <a16:creationId xmlns:a16="http://schemas.microsoft.com/office/drawing/2014/main" id="{11505656-0005-4B91-BBB6-66DAA770CA34}"/>
              </a:ext>
            </a:extLst>
          </p:cNvPr>
          <p:cNvSpPr txBox="1"/>
          <p:nvPr/>
        </p:nvSpPr>
        <p:spPr>
          <a:xfrm>
            <a:off x="7104112" y="5236800"/>
            <a:ext cx="288032" cy="369332"/>
          </a:xfrm>
          <a:prstGeom prst="rect">
            <a:avLst/>
          </a:prstGeom>
          <a:noFill/>
        </p:spPr>
        <p:txBody>
          <a:bodyPr wrap="square" rtlCol="0">
            <a:spAutoFit/>
          </a:bodyPr>
          <a:lstStyle/>
          <a:p>
            <a:r>
              <a:rPr lang="de-DE" sz="1800" dirty="0"/>
              <a:t>1</a:t>
            </a:r>
          </a:p>
        </p:txBody>
      </p:sp>
      <p:sp>
        <p:nvSpPr>
          <p:cNvPr id="35" name="Textfeld 34">
            <a:extLst>
              <a:ext uri="{FF2B5EF4-FFF2-40B4-BE49-F238E27FC236}">
                <a16:creationId xmlns:a16="http://schemas.microsoft.com/office/drawing/2014/main" id="{78F722A9-C5C6-4475-B2F4-9166596596DA}"/>
              </a:ext>
            </a:extLst>
          </p:cNvPr>
          <p:cNvSpPr txBox="1"/>
          <p:nvPr/>
        </p:nvSpPr>
        <p:spPr>
          <a:xfrm>
            <a:off x="4454920" y="5236800"/>
            <a:ext cx="288032" cy="369332"/>
          </a:xfrm>
          <a:prstGeom prst="rect">
            <a:avLst/>
          </a:prstGeom>
          <a:noFill/>
        </p:spPr>
        <p:txBody>
          <a:bodyPr wrap="square" rtlCol="0">
            <a:spAutoFit/>
          </a:bodyPr>
          <a:lstStyle/>
          <a:p>
            <a:r>
              <a:rPr lang="de-DE" sz="1800" dirty="0"/>
              <a:t>m</a:t>
            </a:r>
          </a:p>
        </p:txBody>
      </p:sp>
      <p:sp>
        <p:nvSpPr>
          <p:cNvPr id="36" name="Textfeld 35">
            <a:extLst>
              <a:ext uri="{FF2B5EF4-FFF2-40B4-BE49-F238E27FC236}">
                <a16:creationId xmlns:a16="http://schemas.microsoft.com/office/drawing/2014/main" id="{AB61BE5B-6BCC-4582-B956-E82DE4D3BCD0}"/>
              </a:ext>
            </a:extLst>
          </p:cNvPr>
          <p:cNvSpPr txBox="1"/>
          <p:nvPr/>
        </p:nvSpPr>
        <p:spPr>
          <a:xfrm>
            <a:off x="2122337" y="5255949"/>
            <a:ext cx="288032" cy="369332"/>
          </a:xfrm>
          <a:prstGeom prst="rect">
            <a:avLst/>
          </a:prstGeom>
          <a:noFill/>
        </p:spPr>
        <p:txBody>
          <a:bodyPr wrap="square" rtlCol="0">
            <a:spAutoFit/>
          </a:bodyPr>
          <a:lstStyle/>
          <a:p>
            <a:r>
              <a:rPr lang="de-DE" sz="1800" dirty="0"/>
              <a:t>n</a:t>
            </a:r>
          </a:p>
        </p:txBody>
      </p:sp>
      <p:sp>
        <p:nvSpPr>
          <p:cNvPr id="37" name="Textfeld 36">
            <a:extLst>
              <a:ext uri="{FF2B5EF4-FFF2-40B4-BE49-F238E27FC236}">
                <a16:creationId xmlns:a16="http://schemas.microsoft.com/office/drawing/2014/main" id="{4EC62055-9AB1-44A1-9CF8-7FBE5EE0C01B}"/>
              </a:ext>
            </a:extLst>
          </p:cNvPr>
          <p:cNvSpPr txBox="1"/>
          <p:nvPr/>
        </p:nvSpPr>
        <p:spPr>
          <a:xfrm>
            <a:off x="900706" y="2471243"/>
            <a:ext cx="288032" cy="369332"/>
          </a:xfrm>
          <a:prstGeom prst="rect">
            <a:avLst/>
          </a:prstGeom>
          <a:noFill/>
        </p:spPr>
        <p:txBody>
          <a:bodyPr wrap="square" rtlCol="0">
            <a:spAutoFit/>
          </a:bodyPr>
          <a:lstStyle/>
          <a:p>
            <a:r>
              <a:rPr lang="de-DE" sz="1800" dirty="0"/>
              <a:t>1</a:t>
            </a:r>
          </a:p>
        </p:txBody>
      </p:sp>
      <p:sp>
        <p:nvSpPr>
          <p:cNvPr id="38" name="Textfeld 37">
            <a:extLst>
              <a:ext uri="{FF2B5EF4-FFF2-40B4-BE49-F238E27FC236}">
                <a16:creationId xmlns:a16="http://schemas.microsoft.com/office/drawing/2014/main" id="{A159A06D-C4BA-4E02-8E1C-1E069ECF489D}"/>
              </a:ext>
            </a:extLst>
          </p:cNvPr>
          <p:cNvSpPr txBox="1"/>
          <p:nvPr/>
        </p:nvSpPr>
        <p:spPr>
          <a:xfrm>
            <a:off x="2308041" y="5082911"/>
            <a:ext cx="288032" cy="307777"/>
          </a:xfrm>
          <a:prstGeom prst="rect">
            <a:avLst/>
          </a:prstGeom>
          <a:noFill/>
        </p:spPr>
        <p:txBody>
          <a:bodyPr wrap="square" rtlCol="0">
            <a:spAutoFit/>
          </a:bodyPr>
          <a:lstStyle/>
          <a:p>
            <a:r>
              <a:rPr lang="de-DE" sz="1400" dirty="0"/>
              <a:t>&lt;</a:t>
            </a:r>
          </a:p>
        </p:txBody>
      </p:sp>
      <p:sp>
        <p:nvSpPr>
          <p:cNvPr id="39" name="Textfeld 38">
            <a:extLst>
              <a:ext uri="{FF2B5EF4-FFF2-40B4-BE49-F238E27FC236}">
                <a16:creationId xmlns:a16="http://schemas.microsoft.com/office/drawing/2014/main" id="{4DF55524-9560-438D-B296-B5C8A0BC8634}"/>
              </a:ext>
            </a:extLst>
          </p:cNvPr>
          <p:cNvSpPr txBox="1"/>
          <p:nvPr/>
        </p:nvSpPr>
        <p:spPr>
          <a:xfrm rot="10800000">
            <a:off x="4270960" y="5082910"/>
            <a:ext cx="288032" cy="307777"/>
          </a:xfrm>
          <a:prstGeom prst="rect">
            <a:avLst/>
          </a:prstGeom>
          <a:noFill/>
        </p:spPr>
        <p:txBody>
          <a:bodyPr wrap="square" rtlCol="0">
            <a:spAutoFit/>
          </a:bodyPr>
          <a:lstStyle/>
          <a:p>
            <a:r>
              <a:rPr lang="de-DE" sz="1400" dirty="0"/>
              <a:t>&lt;</a:t>
            </a:r>
          </a:p>
        </p:txBody>
      </p:sp>
      <p:sp>
        <p:nvSpPr>
          <p:cNvPr id="40" name="Inhaltsplatzhalter 1">
            <a:extLst>
              <a:ext uri="{FF2B5EF4-FFF2-40B4-BE49-F238E27FC236}">
                <a16:creationId xmlns:a16="http://schemas.microsoft.com/office/drawing/2014/main" id="{C5FD5AEE-3CD5-4BF0-9562-E314C4F311F7}"/>
              </a:ext>
            </a:extLst>
          </p:cNvPr>
          <p:cNvSpPr txBox="1">
            <a:spLocks/>
          </p:cNvSpPr>
          <p:nvPr/>
        </p:nvSpPr>
        <p:spPr>
          <a:xfrm>
            <a:off x="892660" y="1059552"/>
            <a:ext cx="6319972" cy="1028816"/>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r>
              <a:rPr lang="de-DE" sz="1800" kern="0" dirty="0"/>
              <a:t>Finde Name und Vorname der Patienten, welche den Status ‘Geimpft‘ und nachfolgend den Status ‘Infiziert‘ aufweisen und von ‘Quentin Quacksalber‘ behandelt werden.</a:t>
            </a:r>
          </a:p>
          <a:p>
            <a:pPr marL="0" indent="0">
              <a:buNone/>
            </a:pPr>
            <a:endParaRPr lang="de-DE" sz="1800" kern="0" dirty="0"/>
          </a:p>
        </p:txBody>
      </p:sp>
    </p:spTree>
    <p:extLst>
      <p:ext uri="{BB962C8B-B14F-4D97-AF65-F5344CB8AC3E}">
        <p14:creationId xmlns:p14="http://schemas.microsoft.com/office/powerpoint/2010/main" val="45089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BD08983-BBBC-4A76-8FBA-4679933254CC}"/>
              </a:ext>
            </a:extLst>
          </p:cNvPr>
          <p:cNvSpPr>
            <a:spLocks noGrp="1"/>
          </p:cNvSpPr>
          <p:nvPr>
            <p:ph idx="1"/>
          </p:nvPr>
        </p:nvSpPr>
        <p:spPr>
          <a:xfrm>
            <a:off x="576000" y="1052736"/>
            <a:ext cx="5736024" cy="5256584"/>
          </a:xfrm>
        </p:spPr>
        <p:txBody>
          <a:bodyPr/>
          <a:lstStyle/>
          <a:p>
            <a:r>
              <a:rPr lang="de-DE" sz="1600" dirty="0"/>
              <a:t>Wir kennen die Symbole</a:t>
            </a:r>
          </a:p>
          <a:p>
            <a:pPr lvl="1"/>
            <a:r>
              <a:rPr lang="de-DE" sz="1400" dirty="0"/>
              <a:t>Tabelle, Attribute, Metainformationen</a:t>
            </a:r>
            <a:br>
              <a:rPr lang="de-DE" sz="1400" dirty="0"/>
            </a:br>
            <a:endParaRPr lang="de-DE" sz="1400" dirty="0"/>
          </a:p>
          <a:p>
            <a:r>
              <a:rPr lang="de-DE" sz="1600" dirty="0"/>
              <a:t>Wir kennen die Syntaktik</a:t>
            </a:r>
          </a:p>
          <a:p>
            <a:pPr lvl="1"/>
            <a:r>
              <a:rPr lang="de-DE" sz="1400" dirty="0"/>
              <a:t>Fremdschlüsselbeziehungen, Tabelle &lt;-&gt; Tabelle</a:t>
            </a:r>
          </a:p>
          <a:p>
            <a:pPr lvl="1"/>
            <a:r>
              <a:rPr lang="de-DE" sz="1400" dirty="0"/>
              <a:t>Tabellenattribute, Tabelle &lt;-&gt; Attribut</a:t>
            </a:r>
          </a:p>
          <a:p>
            <a:pPr lvl="1"/>
            <a:r>
              <a:rPr lang="de-DE" sz="1400" dirty="0"/>
              <a:t>Metainformationen, Attribut &lt;-&gt; Metainformation </a:t>
            </a:r>
            <a:br>
              <a:rPr lang="de-DE" sz="1400" dirty="0"/>
            </a:br>
            <a:r>
              <a:rPr lang="de-DE" sz="1400" i="1" dirty="0"/>
              <a:t>(Datentyp, Schlüsselausprägung etc.)</a:t>
            </a:r>
            <a:br>
              <a:rPr lang="de-DE" sz="1400" i="1" dirty="0"/>
            </a:br>
            <a:endParaRPr lang="de-DE" sz="1400" i="1" dirty="0"/>
          </a:p>
          <a:p>
            <a:r>
              <a:rPr lang="de-DE" sz="1600" dirty="0"/>
              <a:t>Problem:</a:t>
            </a:r>
          </a:p>
          <a:p>
            <a:pPr lvl="1"/>
            <a:r>
              <a:rPr lang="de-DE" sz="1400" dirty="0"/>
              <a:t>Wir wissen nichts über die Semantik</a:t>
            </a:r>
            <a:endParaRPr lang="de-DE" sz="1200" dirty="0"/>
          </a:p>
          <a:p>
            <a:endParaRPr lang="de-DE" sz="1600" dirty="0"/>
          </a:p>
          <a:p>
            <a:r>
              <a:rPr lang="de-DE" sz="1600" dirty="0"/>
              <a:t>Lösungsmöglichkeiten:</a:t>
            </a:r>
          </a:p>
          <a:p>
            <a:pPr marL="457200" lvl="1" indent="0">
              <a:buNone/>
            </a:pPr>
            <a:r>
              <a:rPr lang="de-DE" sz="1400" dirty="0"/>
              <a:t>-&gt; Händische Annotation bestehender Datenbanken</a:t>
            </a:r>
          </a:p>
          <a:p>
            <a:pPr marL="457200" lvl="1" indent="0">
              <a:buNone/>
            </a:pPr>
            <a:r>
              <a:rPr lang="de-DE" sz="1400" dirty="0"/>
              <a:t>-&gt; Generieren von relationalen Datenbanken aus Datenbestand     </a:t>
            </a:r>
            <a:br>
              <a:rPr lang="de-DE" sz="1400" dirty="0"/>
            </a:br>
            <a:r>
              <a:rPr lang="de-DE" sz="1400" dirty="0"/>
              <a:t>    mit vorliegenden semantischen Informationen</a:t>
            </a:r>
          </a:p>
        </p:txBody>
      </p:sp>
      <p:sp>
        <p:nvSpPr>
          <p:cNvPr id="3" name="Titel 2">
            <a:extLst>
              <a:ext uri="{FF2B5EF4-FFF2-40B4-BE49-F238E27FC236}">
                <a16:creationId xmlns:a16="http://schemas.microsoft.com/office/drawing/2014/main" id="{F3D6715C-F2C5-4E3B-81B9-FCEF8B43809A}"/>
              </a:ext>
            </a:extLst>
          </p:cNvPr>
          <p:cNvSpPr>
            <a:spLocks noGrp="1"/>
          </p:cNvSpPr>
          <p:nvPr>
            <p:ph type="title"/>
          </p:nvPr>
        </p:nvSpPr>
        <p:spPr/>
        <p:txBody>
          <a:bodyPr/>
          <a:lstStyle/>
          <a:p>
            <a:r>
              <a:rPr lang="de-DE" dirty="0"/>
              <a:t>Von der Syntaktik zur Semantik</a:t>
            </a:r>
          </a:p>
        </p:txBody>
      </p:sp>
      <p:sp>
        <p:nvSpPr>
          <p:cNvPr id="4" name="Datumsplatzhalter 3">
            <a:extLst>
              <a:ext uri="{FF2B5EF4-FFF2-40B4-BE49-F238E27FC236}">
                <a16:creationId xmlns:a16="http://schemas.microsoft.com/office/drawing/2014/main" id="{C5217A15-AF84-4A65-9179-4CE7CFF66761}"/>
              </a:ext>
            </a:extLst>
          </p:cNvPr>
          <p:cNvSpPr>
            <a:spLocks noGrp="1"/>
          </p:cNvSpPr>
          <p:nvPr>
            <p:ph type="dt" sz="half" idx="2"/>
          </p:nvPr>
        </p:nvSpPr>
        <p:spPr/>
        <p:txBody>
          <a:bodyPr/>
          <a:lstStyle/>
          <a:p>
            <a:fld id="{5CF54E03-4885-4408-875D-CF4E4825484C}" type="datetime1">
              <a:rPr lang="de-DE" smtClean="0"/>
              <a:pPr/>
              <a:t>02.02.2022</a:t>
            </a:fld>
            <a:endParaRPr lang="de-DE" dirty="0"/>
          </a:p>
        </p:txBody>
      </p:sp>
      <p:pic>
        <p:nvPicPr>
          <p:cNvPr id="5" name="Picture 2" descr="https://www.spektrum.de/lexika/images/karto/z_mod1_w.jpg">
            <a:extLst>
              <a:ext uri="{FF2B5EF4-FFF2-40B4-BE49-F238E27FC236}">
                <a16:creationId xmlns:a16="http://schemas.microsoft.com/office/drawing/2014/main" id="{DFA0264E-AB01-4548-978F-D0A6B23E7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120" y="1268760"/>
            <a:ext cx="3456384" cy="411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3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DB6CA5F-659F-4916-8F7E-49A19873B220}"/>
              </a:ext>
            </a:extLst>
          </p:cNvPr>
          <p:cNvSpPr>
            <a:spLocks noGrp="1"/>
          </p:cNvSpPr>
          <p:nvPr>
            <p:ph type="title"/>
          </p:nvPr>
        </p:nvSpPr>
        <p:spPr>
          <a:xfrm>
            <a:off x="576000" y="180000"/>
            <a:ext cx="7872875" cy="533400"/>
          </a:xfrm>
        </p:spPr>
        <p:txBody>
          <a:bodyPr/>
          <a:lstStyle/>
          <a:p>
            <a:r>
              <a:rPr lang="de-DE" dirty="0"/>
              <a:t>Projektion mittels Semantischer Netze / Wissensdatenbanken</a:t>
            </a:r>
          </a:p>
        </p:txBody>
      </p:sp>
      <p:sp>
        <p:nvSpPr>
          <p:cNvPr id="4" name="Datumsplatzhalter 3">
            <a:extLst>
              <a:ext uri="{FF2B5EF4-FFF2-40B4-BE49-F238E27FC236}">
                <a16:creationId xmlns:a16="http://schemas.microsoft.com/office/drawing/2014/main" id="{E74A93D9-A3D3-4953-9D91-37D791239416}"/>
              </a:ext>
            </a:extLst>
          </p:cNvPr>
          <p:cNvSpPr>
            <a:spLocks noGrp="1"/>
          </p:cNvSpPr>
          <p:nvPr>
            <p:ph type="dt" sz="half" idx="2"/>
          </p:nvPr>
        </p:nvSpPr>
        <p:spPr/>
        <p:txBody>
          <a:bodyPr/>
          <a:lstStyle/>
          <a:p>
            <a:fld id="{5CF54E03-4885-4408-875D-CF4E4825484C}" type="datetime1">
              <a:rPr lang="de-DE" smtClean="0"/>
              <a:pPr/>
              <a:t>02.02.2022</a:t>
            </a:fld>
            <a:endParaRPr lang="de-DE" dirty="0"/>
          </a:p>
        </p:txBody>
      </p:sp>
      <p:sp>
        <p:nvSpPr>
          <p:cNvPr id="5" name="Ellipse 4">
            <a:extLst>
              <a:ext uri="{FF2B5EF4-FFF2-40B4-BE49-F238E27FC236}">
                <a16:creationId xmlns:a16="http://schemas.microsoft.com/office/drawing/2014/main" id="{1648E653-86B0-43BE-AF11-570B07B8D740}"/>
              </a:ext>
            </a:extLst>
          </p:cNvPr>
          <p:cNvSpPr/>
          <p:nvPr/>
        </p:nvSpPr>
        <p:spPr bwMode="auto">
          <a:xfrm>
            <a:off x="2711624" y="2348880"/>
            <a:ext cx="1152128" cy="936104"/>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tx1"/>
                </a:solidFill>
                <a:effectLst/>
                <a:latin typeface="Arial" charset="0"/>
              </a:rPr>
              <a:t>0</a:t>
            </a:r>
          </a:p>
        </p:txBody>
      </p:sp>
      <p:graphicFrame>
        <p:nvGraphicFramePr>
          <p:cNvPr id="6" name="Inhaltsplatzhalter 4">
            <a:extLst>
              <a:ext uri="{FF2B5EF4-FFF2-40B4-BE49-F238E27FC236}">
                <a16:creationId xmlns:a16="http://schemas.microsoft.com/office/drawing/2014/main" id="{0833877C-99D5-4D87-97E9-CF3713E3AC4D}"/>
              </a:ext>
            </a:extLst>
          </p:cNvPr>
          <p:cNvGraphicFramePr>
            <a:graphicFrameLocks/>
          </p:cNvGraphicFramePr>
          <p:nvPr>
            <p:extLst>
              <p:ext uri="{D42A27DB-BD31-4B8C-83A1-F6EECF244321}">
                <p14:modId xmlns:p14="http://schemas.microsoft.com/office/powerpoint/2010/main" val="3920370315"/>
              </p:ext>
            </p:extLst>
          </p:nvPr>
        </p:nvGraphicFramePr>
        <p:xfrm>
          <a:off x="6752767" y="1179480"/>
          <a:ext cx="5158720" cy="170688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187767">
                  <a:extLst>
                    <a:ext uri="{9D8B030D-6E8A-4147-A177-3AD203B41FA5}">
                      <a16:colId xmlns:a16="http://schemas.microsoft.com/office/drawing/2014/main" val="336856463"/>
                    </a:ext>
                  </a:extLst>
                </a:gridCol>
                <a:gridCol w="979297">
                  <a:extLst>
                    <a:ext uri="{9D8B030D-6E8A-4147-A177-3AD203B41FA5}">
                      <a16:colId xmlns:a16="http://schemas.microsoft.com/office/drawing/2014/main" val="1510840417"/>
                    </a:ext>
                  </a:extLst>
                </a:gridCol>
                <a:gridCol w="1443355">
                  <a:extLst>
                    <a:ext uri="{9D8B030D-6E8A-4147-A177-3AD203B41FA5}">
                      <a16:colId xmlns:a16="http://schemas.microsoft.com/office/drawing/2014/main" val="345600544"/>
                    </a:ext>
                  </a:extLst>
                </a:gridCol>
                <a:gridCol w="1138408">
                  <a:extLst>
                    <a:ext uri="{9D8B030D-6E8A-4147-A177-3AD203B41FA5}">
                      <a16:colId xmlns:a16="http://schemas.microsoft.com/office/drawing/2014/main" val="1097838760"/>
                    </a:ext>
                  </a:extLst>
                </a:gridCol>
              </a:tblGrid>
              <a:tr h="259229">
                <a:tc gridSpan="5">
                  <a:txBody>
                    <a:bodyPr/>
                    <a:lstStyle/>
                    <a:p>
                      <a:pPr algn="ctr"/>
                      <a:r>
                        <a:rPr lang="de-DE" sz="1400" dirty="0">
                          <a:solidFill>
                            <a:schemeClr val="tx1"/>
                          </a:solidFill>
                        </a:rPr>
                        <a:t>Patient</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a:solidFill>
                            <a:schemeClr val="tx1"/>
                          </a:solidFill>
                        </a:rPr>
                        <a:t>Name</a:t>
                      </a:r>
                    </a:p>
                  </a:txBody>
                  <a:tcPr>
                    <a:solidFill>
                      <a:schemeClr val="accent1"/>
                    </a:solidFill>
                  </a:tcPr>
                </a:tc>
                <a:tc>
                  <a:txBody>
                    <a:bodyPr/>
                    <a:lstStyle/>
                    <a:p>
                      <a:pPr algn="ctr"/>
                      <a:r>
                        <a:rPr lang="de-DE" sz="1400" dirty="0">
                          <a:solidFill>
                            <a:schemeClr val="tx1"/>
                          </a:solidFill>
                        </a:rPr>
                        <a:t>Vorname</a:t>
                      </a:r>
                    </a:p>
                  </a:txBody>
                  <a:tcPr>
                    <a:solidFill>
                      <a:schemeClr val="accent1"/>
                    </a:solidFill>
                  </a:tcPr>
                </a:tc>
                <a:tc>
                  <a:txBody>
                    <a:bodyPr/>
                    <a:lstStyle/>
                    <a:p>
                      <a:pPr algn="ctr"/>
                      <a:r>
                        <a:rPr lang="de-DE" sz="1400" dirty="0">
                          <a:solidFill>
                            <a:schemeClr val="tx1"/>
                          </a:solidFill>
                        </a:rPr>
                        <a:t>Geburtsdatum</a:t>
                      </a:r>
                    </a:p>
                  </a:txBody>
                  <a:tcPr>
                    <a:solidFill>
                      <a:schemeClr val="accent1"/>
                    </a:solidFill>
                  </a:tcPr>
                </a:tc>
                <a:tc>
                  <a:txBody>
                    <a:bodyPr/>
                    <a:lstStyle/>
                    <a:p>
                      <a:pPr algn="ctr"/>
                      <a:r>
                        <a:rPr lang="de-DE" sz="1400" dirty="0">
                          <a:solidFill>
                            <a:schemeClr val="tx1"/>
                          </a:solidFill>
                        </a:rPr>
                        <a:t>Geschlecht</a:t>
                      </a: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0</a:t>
                      </a:r>
                    </a:p>
                  </a:txBody>
                  <a:tcPr/>
                </a:tc>
                <a:tc>
                  <a:txBody>
                    <a:bodyPr/>
                    <a:lstStyle/>
                    <a:p>
                      <a:pPr algn="ctr"/>
                      <a:r>
                        <a:rPr lang="de-DE" sz="1200" dirty="0">
                          <a:solidFill>
                            <a:schemeClr val="tx1"/>
                          </a:solidFill>
                        </a:rPr>
                        <a:t>Mustermann</a:t>
                      </a:r>
                    </a:p>
                  </a:txBody>
                  <a:tcPr/>
                </a:tc>
                <a:tc>
                  <a:txBody>
                    <a:bodyPr/>
                    <a:lstStyle/>
                    <a:p>
                      <a:pPr algn="ctr"/>
                      <a:r>
                        <a:rPr lang="de-DE" sz="1200" dirty="0">
                          <a:solidFill>
                            <a:schemeClr val="tx1"/>
                          </a:solidFill>
                        </a:rPr>
                        <a:t>Max</a:t>
                      </a:r>
                    </a:p>
                  </a:txBody>
                  <a:tcPr/>
                </a:tc>
                <a:tc>
                  <a:txBody>
                    <a:bodyPr/>
                    <a:lstStyle/>
                    <a:p>
                      <a:pPr algn="ctr"/>
                      <a:r>
                        <a:rPr lang="de-DE" sz="1200" dirty="0">
                          <a:solidFill>
                            <a:schemeClr val="tx1"/>
                          </a:solidFill>
                        </a:rPr>
                        <a:t>01.01.2000</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3081467708"/>
                  </a:ext>
                </a:extLst>
              </a:tr>
              <a:tr h="259229">
                <a:tc>
                  <a:txBody>
                    <a:bodyPr/>
                    <a:lstStyle/>
                    <a:p>
                      <a:pPr algn="ctr"/>
                      <a:r>
                        <a:rPr lang="de-DE" sz="1200" dirty="0">
                          <a:solidFill>
                            <a:schemeClr val="tx1"/>
                          </a:solidFill>
                        </a:rPr>
                        <a:t>1</a:t>
                      </a:r>
                    </a:p>
                  </a:txBody>
                  <a:tcPr/>
                </a:tc>
                <a:tc>
                  <a:txBody>
                    <a:bodyPr/>
                    <a:lstStyle/>
                    <a:p>
                      <a:pPr algn="ctr"/>
                      <a:r>
                        <a:rPr lang="de-DE" sz="1200" dirty="0">
                          <a:solidFill>
                            <a:schemeClr val="tx1"/>
                          </a:solidFill>
                        </a:rPr>
                        <a:t>Decker</a:t>
                      </a:r>
                    </a:p>
                  </a:txBody>
                  <a:tcPr/>
                </a:tc>
                <a:tc>
                  <a:txBody>
                    <a:bodyPr/>
                    <a:lstStyle/>
                    <a:p>
                      <a:pPr algn="ctr"/>
                      <a:r>
                        <a:rPr lang="de-DE" sz="1200" dirty="0">
                          <a:solidFill>
                            <a:schemeClr val="tx1"/>
                          </a:solidFill>
                        </a:rPr>
                        <a:t>Dirk</a:t>
                      </a:r>
                    </a:p>
                  </a:txBody>
                  <a:tcPr/>
                </a:tc>
                <a:tc>
                  <a:txBody>
                    <a:bodyPr/>
                    <a:lstStyle/>
                    <a:p>
                      <a:pPr algn="ctr"/>
                      <a:r>
                        <a:rPr lang="de-DE" sz="1200" dirty="0">
                          <a:solidFill>
                            <a:schemeClr val="tx1"/>
                          </a:solidFill>
                        </a:rPr>
                        <a:t>31.12.1999</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2414412538"/>
                  </a:ext>
                </a:extLst>
              </a:tr>
              <a:tr h="259229">
                <a:tc>
                  <a:txBody>
                    <a:bodyPr/>
                    <a:lstStyle/>
                    <a:p>
                      <a:pPr algn="ctr"/>
                      <a:r>
                        <a:rPr lang="de-DE" sz="1200" dirty="0">
                          <a:solidFill>
                            <a:schemeClr val="tx1"/>
                          </a:solidFill>
                        </a:rPr>
                        <a:t>2</a:t>
                      </a:r>
                    </a:p>
                  </a:txBody>
                  <a:tcPr/>
                </a:tc>
                <a:tc>
                  <a:txBody>
                    <a:bodyPr/>
                    <a:lstStyle/>
                    <a:p>
                      <a:pPr algn="ctr"/>
                      <a:r>
                        <a:rPr lang="de-DE" sz="1200" dirty="0">
                          <a:solidFill>
                            <a:schemeClr val="tx1"/>
                          </a:solidFill>
                        </a:rPr>
                        <a:t>Räubertochter</a:t>
                      </a:r>
                    </a:p>
                  </a:txBody>
                  <a:tcPr/>
                </a:tc>
                <a:tc>
                  <a:txBody>
                    <a:bodyPr/>
                    <a:lstStyle/>
                    <a:p>
                      <a:pPr algn="ctr"/>
                      <a:r>
                        <a:rPr lang="de-DE" sz="1200" dirty="0">
                          <a:solidFill>
                            <a:schemeClr val="tx1"/>
                          </a:solidFill>
                        </a:rPr>
                        <a:t>Ronja</a:t>
                      </a:r>
                    </a:p>
                  </a:txBody>
                  <a:tcPr/>
                </a:tc>
                <a:tc>
                  <a:txBody>
                    <a:bodyPr/>
                    <a:lstStyle/>
                    <a:p>
                      <a:pPr algn="ctr"/>
                      <a:r>
                        <a:rPr lang="de-DE" sz="1200" dirty="0">
                          <a:solidFill>
                            <a:schemeClr val="tx1"/>
                          </a:solidFill>
                        </a:rPr>
                        <a:t>03.02.1952</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18396663"/>
                  </a:ext>
                </a:extLst>
              </a:tr>
              <a:tr h="259229">
                <a:tc>
                  <a:txBody>
                    <a:bodyPr/>
                    <a:lstStyle/>
                    <a:p>
                      <a:pPr algn="ctr"/>
                      <a:r>
                        <a:rPr lang="de-DE" sz="1200" dirty="0">
                          <a:solidFill>
                            <a:schemeClr val="tx1"/>
                          </a:solidFill>
                        </a:rPr>
                        <a:t>3</a:t>
                      </a:r>
                    </a:p>
                  </a:txBody>
                  <a:tcPr/>
                </a:tc>
                <a:tc>
                  <a:txBody>
                    <a:bodyPr/>
                    <a:lstStyle/>
                    <a:p>
                      <a:pPr algn="ctr"/>
                      <a:r>
                        <a:rPr lang="de-DE" sz="1200" dirty="0">
                          <a:solidFill>
                            <a:schemeClr val="tx1"/>
                          </a:solidFill>
                        </a:rPr>
                        <a:t>Lustig</a:t>
                      </a:r>
                    </a:p>
                  </a:txBody>
                  <a:tcPr/>
                </a:tc>
                <a:tc>
                  <a:txBody>
                    <a:bodyPr/>
                    <a:lstStyle/>
                    <a:p>
                      <a:pPr algn="ctr"/>
                      <a:r>
                        <a:rPr lang="de-DE" sz="1200" dirty="0">
                          <a:solidFill>
                            <a:schemeClr val="tx1"/>
                          </a:solidFill>
                        </a:rPr>
                        <a:t>Lea</a:t>
                      </a:r>
                    </a:p>
                  </a:txBody>
                  <a:tcPr/>
                </a:tc>
                <a:tc>
                  <a:txBody>
                    <a:bodyPr/>
                    <a:lstStyle/>
                    <a:p>
                      <a:pPr algn="ctr"/>
                      <a:r>
                        <a:rPr lang="de-DE" sz="1200" dirty="0">
                          <a:solidFill>
                            <a:schemeClr val="tx1"/>
                          </a:solidFill>
                        </a:rPr>
                        <a:t>04.05.1965</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2991024871"/>
                  </a:ext>
                </a:extLst>
              </a:tr>
            </a:tbl>
          </a:graphicData>
        </a:graphic>
      </p:graphicFrame>
      <p:sp>
        <p:nvSpPr>
          <p:cNvPr id="7" name="Ellipse 6">
            <a:extLst>
              <a:ext uri="{FF2B5EF4-FFF2-40B4-BE49-F238E27FC236}">
                <a16:creationId xmlns:a16="http://schemas.microsoft.com/office/drawing/2014/main" id="{B98C5120-3852-4013-927F-33D7CE8E217F}"/>
              </a:ext>
            </a:extLst>
          </p:cNvPr>
          <p:cNvSpPr/>
          <p:nvPr/>
        </p:nvSpPr>
        <p:spPr bwMode="auto">
          <a:xfrm>
            <a:off x="5087888" y="1700808"/>
            <a:ext cx="1260140" cy="9361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t>Dirk</a:t>
            </a:r>
            <a:endParaRPr kumimoji="0" lang="de-DE" sz="1600" b="0" i="0" u="none" strike="noStrike" cap="none" normalizeH="0" baseline="0" dirty="0">
              <a:ln>
                <a:noFill/>
              </a:ln>
              <a:solidFill>
                <a:schemeClr val="tx1"/>
              </a:solidFill>
              <a:effectLst/>
              <a:latin typeface="Arial" charset="0"/>
            </a:endParaRPr>
          </a:p>
        </p:txBody>
      </p:sp>
      <p:sp>
        <p:nvSpPr>
          <p:cNvPr id="8" name="Ellipse 7">
            <a:extLst>
              <a:ext uri="{FF2B5EF4-FFF2-40B4-BE49-F238E27FC236}">
                <a16:creationId xmlns:a16="http://schemas.microsoft.com/office/drawing/2014/main" id="{DE0239F1-B344-4B32-B371-201F26898866}"/>
              </a:ext>
            </a:extLst>
          </p:cNvPr>
          <p:cNvSpPr/>
          <p:nvPr/>
        </p:nvSpPr>
        <p:spPr bwMode="auto">
          <a:xfrm>
            <a:off x="5038314" y="2914288"/>
            <a:ext cx="1260140" cy="9361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tx1"/>
                </a:solidFill>
                <a:effectLst/>
                <a:latin typeface="Arial" charset="0"/>
              </a:rPr>
              <a:t>Decker</a:t>
            </a:r>
          </a:p>
        </p:txBody>
      </p:sp>
      <p:cxnSp>
        <p:nvCxnSpPr>
          <p:cNvPr id="10" name="Gerade Verbindung mit Pfeil 9">
            <a:extLst>
              <a:ext uri="{FF2B5EF4-FFF2-40B4-BE49-F238E27FC236}">
                <a16:creationId xmlns:a16="http://schemas.microsoft.com/office/drawing/2014/main" id="{BA1C1502-27A4-46BD-95F9-5074FA2DBDF4}"/>
              </a:ext>
            </a:extLst>
          </p:cNvPr>
          <p:cNvCxnSpPr>
            <a:cxnSpLocks/>
            <a:stCxn id="5" idx="7"/>
            <a:endCxn id="7" idx="2"/>
          </p:cNvCxnSpPr>
          <p:nvPr/>
        </p:nvCxnSpPr>
        <p:spPr bwMode="auto">
          <a:xfrm flipV="1">
            <a:off x="3695027" y="2168860"/>
            <a:ext cx="1392861" cy="31710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feld 12">
            <a:extLst>
              <a:ext uri="{FF2B5EF4-FFF2-40B4-BE49-F238E27FC236}">
                <a16:creationId xmlns:a16="http://schemas.microsoft.com/office/drawing/2014/main" id="{441B8EA3-9460-4367-A5D9-ED92521EE94F}"/>
              </a:ext>
            </a:extLst>
          </p:cNvPr>
          <p:cNvSpPr txBox="1"/>
          <p:nvPr/>
        </p:nvSpPr>
        <p:spPr>
          <a:xfrm>
            <a:off x="3695027" y="2020368"/>
            <a:ext cx="1149417" cy="307777"/>
          </a:xfrm>
          <a:prstGeom prst="rect">
            <a:avLst/>
          </a:prstGeom>
          <a:noFill/>
        </p:spPr>
        <p:txBody>
          <a:bodyPr wrap="none" rtlCol="0">
            <a:spAutoFit/>
          </a:bodyPr>
          <a:lstStyle/>
          <a:p>
            <a:r>
              <a:rPr lang="de-DE" sz="1400" dirty="0" err="1"/>
              <a:t>hatVorname</a:t>
            </a:r>
            <a:endParaRPr lang="de-DE" sz="1400" dirty="0"/>
          </a:p>
        </p:txBody>
      </p:sp>
      <p:cxnSp>
        <p:nvCxnSpPr>
          <p:cNvPr id="14" name="Gerade Verbindung mit Pfeil 13">
            <a:extLst>
              <a:ext uri="{FF2B5EF4-FFF2-40B4-BE49-F238E27FC236}">
                <a16:creationId xmlns:a16="http://schemas.microsoft.com/office/drawing/2014/main" id="{3AAA0B08-2111-4351-BDA5-9C1EC78D69CC}"/>
              </a:ext>
            </a:extLst>
          </p:cNvPr>
          <p:cNvCxnSpPr>
            <a:cxnSpLocks/>
            <a:endCxn id="8" idx="2"/>
          </p:cNvCxnSpPr>
          <p:nvPr/>
        </p:nvCxnSpPr>
        <p:spPr bwMode="auto">
          <a:xfrm>
            <a:off x="3779390" y="3065231"/>
            <a:ext cx="1258924" cy="31710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Textfeld 16">
            <a:extLst>
              <a:ext uri="{FF2B5EF4-FFF2-40B4-BE49-F238E27FC236}">
                <a16:creationId xmlns:a16="http://schemas.microsoft.com/office/drawing/2014/main" id="{F7E68FDA-6734-4131-9728-834F8AEBF5F9}"/>
              </a:ext>
            </a:extLst>
          </p:cNvPr>
          <p:cNvSpPr txBox="1"/>
          <p:nvPr/>
        </p:nvSpPr>
        <p:spPr>
          <a:xfrm>
            <a:off x="3837309" y="2863315"/>
            <a:ext cx="1298753" cy="307777"/>
          </a:xfrm>
          <a:prstGeom prst="rect">
            <a:avLst/>
          </a:prstGeom>
          <a:noFill/>
        </p:spPr>
        <p:txBody>
          <a:bodyPr wrap="none" rtlCol="0">
            <a:spAutoFit/>
          </a:bodyPr>
          <a:lstStyle/>
          <a:p>
            <a:r>
              <a:rPr lang="de-DE" sz="1400" dirty="0" err="1"/>
              <a:t>hatNachname</a:t>
            </a:r>
            <a:endParaRPr lang="de-DE" sz="1400" dirty="0"/>
          </a:p>
        </p:txBody>
      </p:sp>
      <p:sp>
        <p:nvSpPr>
          <p:cNvPr id="18" name="Ellipse 17">
            <a:extLst>
              <a:ext uri="{FF2B5EF4-FFF2-40B4-BE49-F238E27FC236}">
                <a16:creationId xmlns:a16="http://schemas.microsoft.com/office/drawing/2014/main" id="{285799B7-272C-4CC7-B005-1113CD95947B}"/>
              </a:ext>
            </a:extLst>
          </p:cNvPr>
          <p:cNvSpPr/>
          <p:nvPr/>
        </p:nvSpPr>
        <p:spPr bwMode="auto">
          <a:xfrm>
            <a:off x="3798653" y="3930217"/>
            <a:ext cx="1260140" cy="9361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1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a:ln>
                  <a:noFill/>
                </a:ln>
                <a:solidFill>
                  <a:schemeClr val="tx1"/>
                </a:solidFill>
                <a:effectLst/>
                <a:latin typeface="Arial" charset="0"/>
              </a:rPr>
              <a:t>31.12.1999</a:t>
            </a:r>
          </a:p>
        </p:txBody>
      </p:sp>
      <p:cxnSp>
        <p:nvCxnSpPr>
          <p:cNvPr id="19" name="Gerade Verbindung mit Pfeil 18">
            <a:extLst>
              <a:ext uri="{FF2B5EF4-FFF2-40B4-BE49-F238E27FC236}">
                <a16:creationId xmlns:a16="http://schemas.microsoft.com/office/drawing/2014/main" id="{1B72DCD6-66C0-469B-9577-E4B4C8956948}"/>
              </a:ext>
            </a:extLst>
          </p:cNvPr>
          <p:cNvCxnSpPr>
            <a:cxnSpLocks/>
            <a:stCxn id="5" idx="4"/>
            <a:endCxn id="18" idx="1"/>
          </p:cNvCxnSpPr>
          <p:nvPr/>
        </p:nvCxnSpPr>
        <p:spPr bwMode="auto">
          <a:xfrm>
            <a:off x="3287688" y="3284984"/>
            <a:ext cx="695508" cy="7823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feld 22">
            <a:extLst>
              <a:ext uri="{FF2B5EF4-FFF2-40B4-BE49-F238E27FC236}">
                <a16:creationId xmlns:a16="http://schemas.microsoft.com/office/drawing/2014/main" id="{8B426458-67B1-4FAA-A50A-321F4306B6B9}"/>
              </a:ext>
            </a:extLst>
          </p:cNvPr>
          <p:cNvSpPr txBox="1"/>
          <p:nvPr/>
        </p:nvSpPr>
        <p:spPr>
          <a:xfrm>
            <a:off x="3287688" y="3470745"/>
            <a:ext cx="1109599" cy="307777"/>
          </a:xfrm>
          <a:prstGeom prst="rect">
            <a:avLst/>
          </a:prstGeom>
          <a:noFill/>
        </p:spPr>
        <p:txBody>
          <a:bodyPr wrap="none" rtlCol="0">
            <a:spAutoFit/>
          </a:bodyPr>
          <a:lstStyle/>
          <a:p>
            <a:r>
              <a:rPr lang="de-DE" sz="1400" dirty="0" err="1"/>
              <a:t>geborenAm</a:t>
            </a:r>
            <a:endParaRPr lang="de-DE" sz="1400" dirty="0"/>
          </a:p>
        </p:txBody>
      </p:sp>
      <p:sp>
        <p:nvSpPr>
          <p:cNvPr id="33" name="Ellipse 32">
            <a:extLst>
              <a:ext uri="{FF2B5EF4-FFF2-40B4-BE49-F238E27FC236}">
                <a16:creationId xmlns:a16="http://schemas.microsoft.com/office/drawing/2014/main" id="{78BBF4E3-A780-4869-AA1A-0F8F3D83E34A}"/>
              </a:ext>
            </a:extLst>
          </p:cNvPr>
          <p:cNvSpPr/>
          <p:nvPr/>
        </p:nvSpPr>
        <p:spPr bwMode="auto">
          <a:xfrm>
            <a:off x="328020" y="2213580"/>
            <a:ext cx="1260140" cy="936104"/>
          </a:xfrm>
          <a:prstGeom prst="ellipse">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1400" dirty="0"/>
          </a:p>
          <a:p>
            <a:pPr marL="0" marR="0" indent="0" algn="ctr" defTabSz="914400" rtl="0" eaLnBrk="0" fontAlgn="base" latinLnBrk="0" hangingPunct="0">
              <a:lnSpc>
                <a:spcPct val="100000"/>
              </a:lnSpc>
              <a:spcBef>
                <a:spcPct val="0"/>
              </a:spcBef>
              <a:spcAft>
                <a:spcPct val="0"/>
              </a:spcAft>
              <a:buClrTx/>
              <a:buSzTx/>
              <a:buFontTx/>
              <a:buNone/>
              <a:tabLst/>
            </a:pPr>
            <a:r>
              <a:rPr lang="de-DE" sz="1400" dirty="0"/>
              <a:t>Patient</a:t>
            </a:r>
            <a:endParaRPr kumimoji="0" lang="de-DE" sz="1600" b="0" i="0" u="none" strike="noStrike" cap="none" normalizeH="0" baseline="0" dirty="0">
              <a:ln>
                <a:noFill/>
              </a:ln>
              <a:solidFill>
                <a:schemeClr val="tx1"/>
              </a:solidFill>
              <a:effectLst/>
              <a:latin typeface="Arial" charset="0"/>
            </a:endParaRPr>
          </a:p>
        </p:txBody>
      </p:sp>
      <p:cxnSp>
        <p:nvCxnSpPr>
          <p:cNvPr id="34" name="Gerade Verbindung mit Pfeil 33">
            <a:extLst>
              <a:ext uri="{FF2B5EF4-FFF2-40B4-BE49-F238E27FC236}">
                <a16:creationId xmlns:a16="http://schemas.microsoft.com/office/drawing/2014/main" id="{9D61FC1F-0009-4FB9-8D79-8BC0E628250B}"/>
              </a:ext>
            </a:extLst>
          </p:cNvPr>
          <p:cNvCxnSpPr>
            <a:cxnSpLocks/>
            <a:stCxn id="5" idx="2"/>
            <a:endCxn id="33" idx="6"/>
          </p:cNvCxnSpPr>
          <p:nvPr/>
        </p:nvCxnSpPr>
        <p:spPr bwMode="auto">
          <a:xfrm flipH="1" flipV="1">
            <a:off x="1588160" y="2681632"/>
            <a:ext cx="1123464" cy="1353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Textfeld 36">
            <a:extLst>
              <a:ext uri="{FF2B5EF4-FFF2-40B4-BE49-F238E27FC236}">
                <a16:creationId xmlns:a16="http://schemas.microsoft.com/office/drawing/2014/main" id="{7E59147C-C6B4-41D2-9D26-4F7D8751FE3F}"/>
              </a:ext>
            </a:extLst>
          </p:cNvPr>
          <p:cNvSpPr txBox="1"/>
          <p:nvPr/>
        </p:nvSpPr>
        <p:spPr>
          <a:xfrm>
            <a:off x="1885365" y="2446289"/>
            <a:ext cx="623889" cy="307777"/>
          </a:xfrm>
          <a:prstGeom prst="rect">
            <a:avLst/>
          </a:prstGeom>
          <a:noFill/>
        </p:spPr>
        <p:txBody>
          <a:bodyPr wrap="none" rtlCol="0">
            <a:spAutoFit/>
          </a:bodyPr>
          <a:lstStyle/>
          <a:p>
            <a:r>
              <a:rPr lang="de-DE" sz="1400" dirty="0" err="1"/>
              <a:t>istEin</a:t>
            </a:r>
            <a:endParaRPr lang="de-DE" sz="1400" dirty="0"/>
          </a:p>
        </p:txBody>
      </p:sp>
      <p:sp>
        <p:nvSpPr>
          <p:cNvPr id="20" name="Ellipse 19">
            <a:extLst>
              <a:ext uri="{FF2B5EF4-FFF2-40B4-BE49-F238E27FC236}">
                <a16:creationId xmlns:a16="http://schemas.microsoft.com/office/drawing/2014/main" id="{B58E14DB-D7EA-4125-8189-ABE9A3DB113E}"/>
              </a:ext>
            </a:extLst>
          </p:cNvPr>
          <p:cNvSpPr/>
          <p:nvPr/>
        </p:nvSpPr>
        <p:spPr bwMode="auto">
          <a:xfrm>
            <a:off x="902429" y="837191"/>
            <a:ext cx="1260140" cy="9361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t>m</a:t>
            </a:r>
            <a:endParaRPr kumimoji="0" lang="de-DE" sz="1600" b="0" i="0" u="none" strike="noStrike" cap="none" normalizeH="0" baseline="0" dirty="0">
              <a:ln>
                <a:noFill/>
              </a:ln>
              <a:solidFill>
                <a:schemeClr val="tx1"/>
              </a:solidFill>
              <a:effectLst/>
              <a:latin typeface="Arial" charset="0"/>
            </a:endParaRPr>
          </a:p>
        </p:txBody>
      </p:sp>
      <p:cxnSp>
        <p:nvCxnSpPr>
          <p:cNvPr id="9" name="Gerade Verbindung mit Pfeil 8">
            <a:extLst>
              <a:ext uri="{FF2B5EF4-FFF2-40B4-BE49-F238E27FC236}">
                <a16:creationId xmlns:a16="http://schemas.microsoft.com/office/drawing/2014/main" id="{158AB0DF-8D08-46D8-8C35-9E71984E6040}"/>
              </a:ext>
            </a:extLst>
          </p:cNvPr>
          <p:cNvCxnSpPr>
            <a:stCxn id="5" idx="1"/>
            <a:endCxn id="20" idx="5"/>
          </p:cNvCxnSpPr>
          <p:nvPr/>
        </p:nvCxnSpPr>
        <p:spPr bwMode="auto">
          <a:xfrm flipH="1" flipV="1">
            <a:off x="1978026" y="1636206"/>
            <a:ext cx="902323" cy="8497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feld 20">
            <a:extLst>
              <a:ext uri="{FF2B5EF4-FFF2-40B4-BE49-F238E27FC236}">
                <a16:creationId xmlns:a16="http://schemas.microsoft.com/office/drawing/2014/main" id="{8755BC7A-C85F-4049-96CE-6C4E36866926}"/>
              </a:ext>
            </a:extLst>
          </p:cNvPr>
          <p:cNvSpPr txBox="1"/>
          <p:nvPr/>
        </p:nvSpPr>
        <p:spPr>
          <a:xfrm>
            <a:off x="2162569" y="1700808"/>
            <a:ext cx="1329210" cy="307777"/>
          </a:xfrm>
          <a:prstGeom prst="rect">
            <a:avLst/>
          </a:prstGeom>
          <a:noFill/>
        </p:spPr>
        <p:txBody>
          <a:bodyPr wrap="none" rtlCol="0">
            <a:spAutoFit/>
          </a:bodyPr>
          <a:lstStyle/>
          <a:p>
            <a:r>
              <a:rPr lang="de-DE" sz="1400" dirty="0" err="1"/>
              <a:t>hatGeschlecht</a:t>
            </a:r>
            <a:endParaRPr lang="de-DE" sz="1400" dirty="0"/>
          </a:p>
        </p:txBody>
      </p:sp>
      <p:graphicFrame>
        <p:nvGraphicFramePr>
          <p:cNvPr id="22" name="Inhaltsplatzhalter 4">
            <a:extLst>
              <a:ext uri="{FF2B5EF4-FFF2-40B4-BE49-F238E27FC236}">
                <a16:creationId xmlns:a16="http://schemas.microsoft.com/office/drawing/2014/main" id="{F5FEE6CB-025B-4127-8453-E0679C787324}"/>
              </a:ext>
            </a:extLst>
          </p:cNvPr>
          <p:cNvGraphicFramePr>
            <a:graphicFrameLocks noGrp="1"/>
          </p:cNvGraphicFramePr>
          <p:nvPr>
            <p:ph idx="1"/>
            <p:extLst>
              <p:ext uri="{D42A27DB-BD31-4B8C-83A1-F6EECF244321}">
                <p14:modId xmlns:p14="http://schemas.microsoft.com/office/powerpoint/2010/main" val="1617982673"/>
              </p:ext>
            </p:extLst>
          </p:nvPr>
        </p:nvGraphicFramePr>
        <p:xfrm>
          <a:off x="7246198" y="3901276"/>
          <a:ext cx="4171858" cy="198120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223934">
                  <a:extLst>
                    <a:ext uri="{9D8B030D-6E8A-4147-A177-3AD203B41FA5}">
                      <a16:colId xmlns:a16="http://schemas.microsoft.com/office/drawing/2014/main" val="336856463"/>
                    </a:ext>
                  </a:extLst>
                </a:gridCol>
                <a:gridCol w="843357">
                  <a:extLst>
                    <a:ext uri="{9D8B030D-6E8A-4147-A177-3AD203B41FA5}">
                      <a16:colId xmlns:a16="http://schemas.microsoft.com/office/drawing/2014/main" val="1510840417"/>
                    </a:ext>
                  </a:extLst>
                </a:gridCol>
                <a:gridCol w="1694674">
                  <a:extLst>
                    <a:ext uri="{9D8B030D-6E8A-4147-A177-3AD203B41FA5}">
                      <a16:colId xmlns:a16="http://schemas.microsoft.com/office/drawing/2014/main" val="345600544"/>
                    </a:ext>
                  </a:extLst>
                </a:gridCol>
              </a:tblGrid>
              <a:tr h="223607">
                <a:tc gridSpan="4">
                  <a:txBody>
                    <a:bodyPr/>
                    <a:lstStyle/>
                    <a:p>
                      <a:pPr algn="ctr"/>
                      <a:r>
                        <a:rPr lang="de-DE" sz="1400" dirty="0">
                          <a:solidFill>
                            <a:schemeClr val="tx1"/>
                          </a:solidFill>
                        </a:rPr>
                        <a:t>Patientenstatus</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4284040715"/>
                  </a:ext>
                </a:extLst>
              </a:tr>
              <a:tr h="223607">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err="1">
                          <a:solidFill>
                            <a:schemeClr val="tx1"/>
                          </a:solidFill>
                        </a:rPr>
                        <a:t>PatientenID</a:t>
                      </a:r>
                      <a:endParaRPr lang="de-DE" sz="1400" dirty="0">
                        <a:solidFill>
                          <a:schemeClr val="tx1"/>
                        </a:solidFill>
                      </a:endParaRPr>
                    </a:p>
                  </a:txBody>
                  <a:tcPr>
                    <a:solidFill>
                      <a:schemeClr val="accent1"/>
                    </a:solidFill>
                  </a:tcPr>
                </a:tc>
                <a:tc>
                  <a:txBody>
                    <a:bodyPr/>
                    <a:lstStyle/>
                    <a:p>
                      <a:pPr algn="ctr"/>
                      <a:r>
                        <a:rPr lang="de-DE" sz="1400" dirty="0">
                          <a:solidFill>
                            <a:schemeClr val="tx1"/>
                          </a:solidFill>
                        </a:rPr>
                        <a:t>Status</a:t>
                      </a:r>
                    </a:p>
                  </a:txBody>
                  <a:tcPr>
                    <a:solidFill>
                      <a:schemeClr val="accent1"/>
                    </a:solidFill>
                  </a:tcPr>
                </a:tc>
                <a:tc>
                  <a:txBody>
                    <a:bodyPr/>
                    <a:lstStyle/>
                    <a:p>
                      <a:pPr algn="ctr"/>
                      <a:r>
                        <a:rPr lang="de-DE" sz="1400" dirty="0">
                          <a:solidFill>
                            <a:schemeClr val="tx1"/>
                          </a:solidFill>
                        </a:rPr>
                        <a:t>Erfassungsdatum</a:t>
                      </a:r>
                    </a:p>
                  </a:txBody>
                  <a:tcPr>
                    <a:solidFill>
                      <a:schemeClr val="accent1"/>
                    </a:solidFill>
                  </a:tcPr>
                </a:tc>
                <a:extLst>
                  <a:ext uri="{0D108BD9-81ED-4DB2-BD59-A6C34878D82A}">
                    <a16:rowId xmlns:a16="http://schemas.microsoft.com/office/drawing/2014/main" val="2528856626"/>
                  </a:ext>
                </a:extLst>
              </a:tr>
              <a:tr h="201246">
                <a:tc>
                  <a:txBody>
                    <a:bodyPr/>
                    <a:lstStyle/>
                    <a:p>
                      <a:pPr algn="ctr"/>
                      <a:r>
                        <a:rPr lang="de-DE" sz="1200" dirty="0">
                          <a:solidFill>
                            <a:schemeClr val="tx1"/>
                          </a:solidFill>
                        </a:rPr>
                        <a:t>0</a:t>
                      </a:r>
                    </a:p>
                  </a:txBody>
                  <a:tcPr/>
                </a:tc>
                <a:tc>
                  <a:txBody>
                    <a:bodyPr/>
                    <a:lstStyle/>
                    <a:p>
                      <a:pPr algn="ctr"/>
                      <a:r>
                        <a:rPr lang="de-DE" sz="1200" dirty="0">
                          <a:solidFill>
                            <a:schemeClr val="tx1"/>
                          </a:solidFill>
                        </a:rPr>
                        <a:t>0</a:t>
                      </a:r>
                    </a:p>
                  </a:txBody>
                  <a:tcPr/>
                </a:tc>
                <a:tc>
                  <a:txBody>
                    <a:bodyPr/>
                    <a:lstStyle/>
                    <a:p>
                      <a:pPr algn="ctr"/>
                      <a:r>
                        <a:rPr lang="de-DE" sz="1200" dirty="0">
                          <a:solidFill>
                            <a:schemeClr val="tx1"/>
                          </a:solidFill>
                        </a:rPr>
                        <a:t>Genesen</a:t>
                      </a:r>
                    </a:p>
                  </a:txBody>
                  <a:tcPr/>
                </a:tc>
                <a:tc>
                  <a:txBody>
                    <a:bodyPr/>
                    <a:lstStyle/>
                    <a:p>
                      <a:pPr algn="ctr"/>
                      <a:r>
                        <a:rPr lang="de-DE" sz="1200" dirty="0">
                          <a:solidFill>
                            <a:schemeClr val="tx1"/>
                          </a:solidFill>
                        </a:rPr>
                        <a:t>14.04.2020</a:t>
                      </a:r>
                    </a:p>
                  </a:txBody>
                  <a:tcPr/>
                </a:tc>
                <a:extLst>
                  <a:ext uri="{0D108BD9-81ED-4DB2-BD59-A6C34878D82A}">
                    <a16:rowId xmlns:a16="http://schemas.microsoft.com/office/drawing/2014/main" val="3081467708"/>
                  </a:ext>
                </a:extLst>
              </a:tr>
              <a:tr h="201246">
                <a:tc>
                  <a:txBody>
                    <a:bodyPr/>
                    <a:lstStyle/>
                    <a:p>
                      <a:pPr algn="ctr"/>
                      <a:r>
                        <a:rPr lang="de-DE" sz="1200" dirty="0">
                          <a:solidFill>
                            <a:schemeClr val="tx1"/>
                          </a:solidFill>
                        </a:rPr>
                        <a:t>1</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01.06.2021</a:t>
                      </a:r>
                    </a:p>
                  </a:txBody>
                  <a:tcPr/>
                </a:tc>
                <a:extLst>
                  <a:ext uri="{0D108BD9-81ED-4DB2-BD59-A6C34878D82A}">
                    <a16:rowId xmlns:a16="http://schemas.microsoft.com/office/drawing/2014/main" val="2414412538"/>
                  </a:ext>
                </a:extLst>
              </a:tr>
              <a:tr h="201246">
                <a:tc>
                  <a:txBody>
                    <a:bodyPr/>
                    <a:lstStyle/>
                    <a:p>
                      <a:pPr algn="ctr"/>
                      <a:r>
                        <a:rPr lang="de-DE" sz="1200" dirty="0">
                          <a:solidFill>
                            <a:schemeClr val="tx1"/>
                          </a:solidFill>
                        </a:rPr>
                        <a:t>2</a:t>
                      </a:r>
                    </a:p>
                  </a:txBody>
                  <a:tcPr/>
                </a:tc>
                <a:tc>
                  <a:txBody>
                    <a:bodyPr/>
                    <a:lstStyle/>
                    <a:p>
                      <a:pPr algn="ctr"/>
                      <a:r>
                        <a:rPr lang="de-DE" sz="1200" dirty="0">
                          <a:solidFill>
                            <a:schemeClr val="tx1"/>
                          </a:solidFill>
                        </a:rPr>
                        <a:t>2</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21.08.2021</a:t>
                      </a:r>
                    </a:p>
                  </a:txBody>
                  <a:tcPr/>
                </a:tc>
                <a:extLst>
                  <a:ext uri="{0D108BD9-81ED-4DB2-BD59-A6C34878D82A}">
                    <a16:rowId xmlns:a16="http://schemas.microsoft.com/office/drawing/2014/main" val="18396663"/>
                  </a:ext>
                </a:extLst>
              </a:tr>
              <a:tr h="201246">
                <a:tc>
                  <a:txBody>
                    <a:bodyPr/>
                    <a:lstStyle/>
                    <a:p>
                      <a:pPr algn="ctr"/>
                      <a:r>
                        <a:rPr lang="de-DE" sz="1200" dirty="0">
                          <a:solidFill>
                            <a:schemeClr val="tx1"/>
                          </a:solidFill>
                        </a:rPr>
                        <a:t>3</a:t>
                      </a:r>
                    </a:p>
                  </a:txBody>
                  <a:tcPr/>
                </a:tc>
                <a:tc>
                  <a:txBody>
                    <a:bodyPr/>
                    <a:lstStyle/>
                    <a:p>
                      <a:pPr algn="ctr"/>
                      <a:r>
                        <a:rPr lang="de-DE" sz="1200" dirty="0">
                          <a:solidFill>
                            <a:schemeClr val="tx1"/>
                          </a:solidFill>
                        </a:rPr>
                        <a:t>3</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05.12.2020</a:t>
                      </a:r>
                    </a:p>
                  </a:txBody>
                  <a:tcPr/>
                </a:tc>
                <a:extLst>
                  <a:ext uri="{0D108BD9-81ED-4DB2-BD59-A6C34878D82A}">
                    <a16:rowId xmlns:a16="http://schemas.microsoft.com/office/drawing/2014/main" val="2991024871"/>
                  </a:ext>
                </a:extLst>
              </a:tr>
              <a:tr h="201246">
                <a:tc>
                  <a:txBody>
                    <a:bodyPr/>
                    <a:lstStyle/>
                    <a:p>
                      <a:pPr algn="ctr"/>
                      <a:r>
                        <a:rPr lang="de-DE" sz="1200" dirty="0">
                          <a:solidFill>
                            <a:schemeClr val="tx1"/>
                          </a:solidFill>
                        </a:rPr>
                        <a:t>4</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01.01.2022</a:t>
                      </a:r>
                    </a:p>
                  </a:txBody>
                  <a:tcPr/>
                </a:tc>
                <a:extLst>
                  <a:ext uri="{0D108BD9-81ED-4DB2-BD59-A6C34878D82A}">
                    <a16:rowId xmlns:a16="http://schemas.microsoft.com/office/drawing/2014/main" val="1570353850"/>
                  </a:ext>
                </a:extLst>
              </a:tr>
            </a:tbl>
          </a:graphicData>
        </a:graphic>
      </p:graphicFrame>
      <p:sp>
        <p:nvSpPr>
          <p:cNvPr id="24" name="Ellipse 23">
            <a:extLst>
              <a:ext uri="{FF2B5EF4-FFF2-40B4-BE49-F238E27FC236}">
                <a16:creationId xmlns:a16="http://schemas.microsoft.com/office/drawing/2014/main" id="{E5AAACCC-73D3-45D1-A7D4-272CA8AD1461}"/>
              </a:ext>
            </a:extLst>
          </p:cNvPr>
          <p:cNvSpPr/>
          <p:nvPr/>
        </p:nvSpPr>
        <p:spPr bwMode="auto">
          <a:xfrm>
            <a:off x="470213" y="3930217"/>
            <a:ext cx="1260140" cy="9361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1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a:ln>
                  <a:noFill/>
                </a:ln>
                <a:solidFill>
                  <a:schemeClr val="tx1"/>
                </a:solidFill>
                <a:effectLst/>
                <a:latin typeface="Arial" charset="0"/>
              </a:rPr>
              <a:t>Geimpft</a:t>
            </a:r>
          </a:p>
        </p:txBody>
      </p:sp>
      <p:cxnSp>
        <p:nvCxnSpPr>
          <p:cNvPr id="12" name="Gerade Verbindung mit Pfeil 11">
            <a:extLst>
              <a:ext uri="{FF2B5EF4-FFF2-40B4-BE49-F238E27FC236}">
                <a16:creationId xmlns:a16="http://schemas.microsoft.com/office/drawing/2014/main" id="{499D310F-8C43-4ADF-8036-F5A84D6A158F}"/>
              </a:ext>
            </a:extLst>
          </p:cNvPr>
          <p:cNvCxnSpPr>
            <a:cxnSpLocks/>
            <a:stCxn id="5" idx="3"/>
            <a:endCxn id="24" idx="7"/>
          </p:cNvCxnSpPr>
          <p:nvPr/>
        </p:nvCxnSpPr>
        <p:spPr bwMode="auto">
          <a:xfrm flipH="1">
            <a:off x="1545810" y="3147895"/>
            <a:ext cx="1334539" cy="9194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Textfeld 24">
            <a:extLst>
              <a:ext uri="{FF2B5EF4-FFF2-40B4-BE49-F238E27FC236}">
                <a16:creationId xmlns:a16="http://schemas.microsoft.com/office/drawing/2014/main" id="{20A3D951-5750-4A52-9098-389764C56EFB}"/>
              </a:ext>
            </a:extLst>
          </p:cNvPr>
          <p:cNvSpPr txBox="1"/>
          <p:nvPr/>
        </p:nvSpPr>
        <p:spPr>
          <a:xfrm>
            <a:off x="1797510" y="3690985"/>
            <a:ext cx="941283" cy="307777"/>
          </a:xfrm>
          <a:prstGeom prst="rect">
            <a:avLst/>
          </a:prstGeom>
          <a:noFill/>
        </p:spPr>
        <p:txBody>
          <a:bodyPr wrap="none" rtlCol="0">
            <a:spAutoFit/>
          </a:bodyPr>
          <a:lstStyle/>
          <a:p>
            <a:r>
              <a:rPr lang="de-DE" sz="1400" dirty="0" err="1"/>
              <a:t>hatStatus</a:t>
            </a:r>
            <a:endParaRPr lang="de-DE" sz="1400" dirty="0"/>
          </a:p>
        </p:txBody>
      </p:sp>
      <p:sp>
        <p:nvSpPr>
          <p:cNvPr id="27" name="Ellipse 26">
            <a:extLst>
              <a:ext uri="{FF2B5EF4-FFF2-40B4-BE49-F238E27FC236}">
                <a16:creationId xmlns:a16="http://schemas.microsoft.com/office/drawing/2014/main" id="{42016210-7290-490F-8F84-1010B134DB88}"/>
              </a:ext>
            </a:extLst>
          </p:cNvPr>
          <p:cNvSpPr/>
          <p:nvPr/>
        </p:nvSpPr>
        <p:spPr bwMode="auto">
          <a:xfrm>
            <a:off x="470213" y="5445224"/>
            <a:ext cx="1260140" cy="9361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1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a:ln>
                  <a:noFill/>
                </a:ln>
                <a:solidFill>
                  <a:schemeClr val="tx1"/>
                </a:solidFill>
                <a:effectLst/>
                <a:latin typeface="Arial" charset="0"/>
              </a:rPr>
              <a:t>01.06.2021</a:t>
            </a:r>
          </a:p>
        </p:txBody>
      </p:sp>
      <p:cxnSp>
        <p:nvCxnSpPr>
          <p:cNvPr id="11" name="Gerade Verbindung mit Pfeil 10">
            <a:extLst>
              <a:ext uri="{FF2B5EF4-FFF2-40B4-BE49-F238E27FC236}">
                <a16:creationId xmlns:a16="http://schemas.microsoft.com/office/drawing/2014/main" id="{5D50E530-C586-43C0-ADBB-C38DB9548DF6}"/>
              </a:ext>
            </a:extLst>
          </p:cNvPr>
          <p:cNvCxnSpPr>
            <a:stCxn id="24" idx="4"/>
            <a:endCxn id="27" idx="0"/>
          </p:cNvCxnSpPr>
          <p:nvPr/>
        </p:nvCxnSpPr>
        <p:spPr bwMode="auto">
          <a:xfrm>
            <a:off x="1100283" y="4866321"/>
            <a:ext cx="0" cy="5789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Textfeld 28">
            <a:extLst>
              <a:ext uri="{FF2B5EF4-FFF2-40B4-BE49-F238E27FC236}">
                <a16:creationId xmlns:a16="http://schemas.microsoft.com/office/drawing/2014/main" id="{645417CB-1B4B-4121-8598-DEF2CBDD9A59}"/>
              </a:ext>
            </a:extLst>
          </p:cNvPr>
          <p:cNvSpPr txBox="1"/>
          <p:nvPr/>
        </p:nvSpPr>
        <p:spPr>
          <a:xfrm>
            <a:off x="170014" y="5001883"/>
            <a:ext cx="990977" cy="307777"/>
          </a:xfrm>
          <a:prstGeom prst="rect">
            <a:avLst/>
          </a:prstGeom>
          <a:noFill/>
        </p:spPr>
        <p:txBody>
          <a:bodyPr wrap="none" rtlCol="0">
            <a:spAutoFit/>
          </a:bodyPr>
          <a:lstStyle/>
          <a:p>
            <a:r>
              <a:rPr lang="de-DE" sz="1400" dirty="0" err="1"/>
              <a:t>erfasstAm</a:t>
            </a:r>
            <a:endParaRPr lang="de-DE" sz="1400" dirty="0"/>
          </a:p>
        </p:txBody>
      </p:sp>
      <p:sp>
        <p:nvSpPr>
          <p:cNvPr id="30" name="Ellipse 29">
            <a:extLst>
              <a:ext uri="{FF2B5EF4-FFF2-40B4-BE49-F238E27FC236}">
                <a16:creationId xmlns:a16="http://schemas.microsoft.com/office/drawing/2014/main" id="{98C6D4DD-5BD7-4D6D-8E1C-AD1140F37094}"/>
              </a:ext>
            </a:extLst>
          </p:cNvPr>
          <p:cNvSpPr/>
          <p:nvPr/>
        </p:nvSpPr>
        <p:spPr bwMode="auto">
          <a:xfrm>
            <a:off x="2030371" y="3998762"/>
            <a:ext cx="1260140" cy="9361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1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a:ln>
                  <a:noFill/>
                </a:ln>
                <a:solidFill>
                  <a:schemeClr val="tx1"/>
                </a:solidFill>
                <a:effectLst/>
                <a:latin typeface="Arial" charset="0"/>
              </a:rPr>
              <a:t>Infiziert</a:t>
            </a:r>
          </a:p>
        </p:txBody>
      </p:sp>
      <p:cxnSp>
        <p:nvCxnSpPr>
          <p:cNvPr id="31" name="Gerade Verbindung mit Pfeil 30">
            <a:extLst>
              <a:ext uri="{FF2B5EF4-FFF2-40B4-BE49-F238E27FC236}">
                <a16:creationId xmlns:a16="http://schemas.microsoft.com/office/drawing/2014/main" id="{0A061FCD-3A8B-42AE-A5D7-B67B9388E685}"/>
              </a:ext>
            </a:extLst>
          </p:cNvPr>
          <p:cNvCxnSpPr>
            <a:cxnSpLocks/>
            <a:stCxn id="5" idx="3"/>
            <a:endCxn id="30" idx="0"/>
          </p:cNvCxnSpPr>
          <p:nvPr/>
        </p:nvCxnSpPr>
        <p:spPr bwMode="auto">
          <a:xfrm flipH="1">
            <a:off x="2660441" y="3147895"/>
            <a:ext cx="219908" cy="85086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Ellipse 34">
            <a:extLst>
              <a:ext uri="{FF2B5EF4-FFF2-40B4-BE49-F238E27FC236}">
                <a16:creationId xmlns:a16="http://schemas.microsoft.com/office/drawing/2014/main" id="{B11A6110-6BAC-4F87-A833-62817D1502F3}"/>
              </a:ext>
            </a:extLst>
          </p:cNvPr>
          <p:cNvSpPr/>
          <p:nvPr/>
        </p:nvSpPr>
        <p:spPr bwMode="auto">
          <a:xfrm>
            <a:off x="2027548" y="5414424"/>
            <a:ext cx="1260140" cy="9361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1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a:ln>
                  <a:noFill/>
                </a:ln>
                <a:solidFill>
                  <a:schemeClr val="tx1"/>
                </a:solidFill>
                <a:effectLst/>
                <a:latin typeface="Arial" charset="0"/>
              </a:rPr>
              <a:t>01.01.2022</a:t>
            </a:r>
          </a:p>
        </p:txBody>
      </p:sp>
      <p:cxnSp>
        <p:nvCxnSpPr>
          <p:cNvPr id="36" name="Gerade Verbindung mit Pfeil 35">
            <a:extLst>
              <a:ext uri="{FF2B5EF4-FFF2-40B4-BE49-F238E27FC236}">
                <a16:creationId xmlns:a16="http://schemas.microsoft.com/office/drawing/2014/main" id="{59FCB6B6-1199-40D6-AB78-66EAD20D11BE}"/>
              </a:ext>
            </a:extLst>
          </p:cNvPr>
          <p:cNvCxnSpPr>
            <a:cxnSpLocks/>
            <a:stCxn id="30" idx="4"/>
            <a:endCxn id="35" idx="0"/>
          </p:cNvCxnSpPr>
          <p:nvPr/>
        </p:nvCxnSpPr>
        <p:spPr bwMode="auto">
          <a:xfrm flipH="1">
            <a:off x="2657618" y="4934866"/>
            <a:ext cx="2823" cy="4795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Textfeld 38">
            <a:extLst>
              <a:ext uri="{FF2B5EF4-FFF2-40B4-BE49-F238E27FC236}">
                <a16:creationId xmlns:a16="http://schemas.microsoft.com/office/drawing/2014/main" id="{D970D632-27CB-4057-B0AD-E5D3E7B7BC73}"/>
              </a:ext>
            </a:extLst>
          </p:cNvPr>
          <p:cNvSpPr txBox="1"/>
          <p:nvPr/>
        </p:nvSpPr>
        <p:spPr>
          <a:xfrm>
            <a:off x="1666641" y="5001883"/>
            <a:ext cx="990977" cy="307777"/>
          </a:xfrm>
          <a:prstGeom prst="rect">
            <a:avLst/>
          </a:prstGeom>
          <a:noFill/>
        </p:spPr>
        <p:txBody>
          <a:bodyPr wrap="none" rtlCol="0">
            <a:spAutoFit/>
          </a:bodyPr>
          <a:lstStyle/>
          <a:p>
            <a:r>
              <a:rPr lang="de-DE" sz="1400" dirty="0" err="1"/>
              <a:t>erfasstAm</a:t>
            </a:r>
            <a:endParaRPr lang="de-DE" sz="1400" dirty="0"/>
          </a:p>
        </p:txBody>
      </p:sp>
    </p:spTree>
    <p:extLst>
      <p:ext uri="{BB962C8B-B14F-4D97-AF65-F5344CB8AC3E}">
        <p14:creationId xmlns:p14="http://schemas.microsoft.com/office/powerpoint/2010/main" val="379673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597E7C-DA14-4CDF-9265-3724F55C1A0D}"/>
              </a:ext>
            </a:extLst>
          </p:cNvPr>
          <p:cNvSpPr>
            <a:spLocks noGrp="1"/>
          </p:cNvSpPr>
          <p:nvPr>
            <p:ph idx="1"/>
          </p:nvPr>
        </p:nvSpPr>
        <p:spPr>
          <a:xfrm>
            <a:off x="576000" y="1052736"/>
            <a:ext cx="6024056" cy="5256584"/>
          </a:xfrm>
        </p:spPr>
        <p:txBody>
          <a:bodyPr/>
          <a:lstStyle/>
          <a:p>
            <a:r>
              <a:rPr lang="de-DE" dirty="0"/>
              <a:t>Häufige Einschränkungen</a:t>
            </a:r>
          </a:p>
          <a:p>
            <a:endParaRPr lang="de-DE" dirty="0"/>
          </a:p>
          <a:p>
            <a:pPr lvl="1"/>
            <a:r>
              <a:rPr lang="de-DE" dirty="0"/>
              <a:t>Größtenteils rein taxonomischer Natur</a:t>
            </a:r>
          </a:p>
          <a:p>
            <a:pPr lvl="2"/>
            <a:r>
              <a:rPr lang="de-DE" dirty="0"/>
              <a:t>Bspw. </a:t>
            </a:r>
            <a:r>
              <a:rPr lang="de-DE" dirty="0" err="1"/>
              <a:t>isA</a:t>
            </a:r>
            <a:r>
              <a:rPr lang="de-DE" dirty="0"/>
              <a:t>-, </a:t>
            </a:r>
            <a:r>
              <a:rPr lang="de-DE" dirty="0" err="1"/>
              <a:t>hasA</a:t>
            </a:r>
            <a:r>
              <a:rPr lang="de-DE" dirty="0"/>
              <a:t>-Beziehungen</a:t>
            </a:r>
          </a:p>
          <a:p>
            <a:pPr lvl="2"/>
            <a:endParaRPr lang="de-DE" dirty="0"/>
          </a:p>
          <a:p>
            <a:pPr lvl="1"/>
            <a:r>
              <a:rPr lang="de-DE" dirty="0"/>
              <a:t>Domänenspezifisch</a:t>
            </a:r>
          </a:p>
          <a:p>
            <a:pPr lvl="1"/>
            <a:endParaRPr lang="de-DE" dirty="0"/>
          </a:p>
          <a:p>
            <a:pPr lvl="1"/>
            <a:r>
              <a:rPr lang="de-DE" dirty="0"/>
              <a:t>Keine einheitlichen Schnittstellen und Repräsentationen</a:t>
            </a:r>
          </a:p>
          <a:p>
            <a:pPr lvl="1"/>
            <a:endParaRPr lang="de-DE" dirty="0"/>
          </a:p>
          <a:p>
            <a:pPr lvl="1"/>
            <a:r>
              <a:rPr lang="de-DE" dirty="0"/>
              <a:t>Meist einsprachig (Englisch)</a:t>
            </a:r>
          </a:p>
          <a:p>
            <a:pPr lvl="1"/>
            <a:endParaRPr lang="de-DE" dirty="0"/>
          </a:p>
          <a:p>
            <a:pPr lvl="1"/>
            <a:r>
              <a:rPr lang="de-DE" dirty="0"/>
              <a:t>Meist keine lexikalische Informationen</a:t>
            </a:r>
          </a:p>
        </p:txBody>
      </p:sp>
      <p:sp>
        <p:nvSpPr>
          <p:cNvPr id="3" name="Titel 2">
            <a:extLst>
              <a:ext uri="{FF2B5EF4-FFF2-40B4-BE49-F238E27FC236}">
                <a16:creationId xmlns:a16="http://schemas.microsoft.com/office/drawing/2014/main" id="{E2E7BA9E-67B2-409F-A20F-7341F6DE7852}"/>
              </a:ext>
            </a:extLst>
          </p:cNvPr>
          <p:cNvSpPr>
            <a:spLocks noGrp="1"/>
          </p:cNvSpPr>
          <p:nvPr>
            <p:ph type="title"/>
          </p:nvPr>
        </p:nvSpPr>
        <p:spPr/>
        <p:txBody>
          <a:bodyPr/>
          <a:lstStyle/>
          <a:p>
            <a:r>
              <a:rPr lang="de-DE" dirty="0"/>
              <a:t>Frei zugängliche Wissensdatenbanken</a:t>
            </a:r>
          </a:p>
        </p:txBody>
      </p:sp>
      <p:sp>
        <p:nvSpPr>
          <p:cNvPr id="4" name="Datumsplatzhalter 3">
            <a:extLst>
              <a:ext uri="{FF2B5EF4-FFF2-40B4-BE49-F238E27FC236}">
                <a16:creationId xmlns:a16="http://schemas.microsoft.com/office/drawing/2014/main" id="{DA3368E3-7E26-4742-9DE5-D46A7DF3296D}"/>
              </a:ext>
            </a:extLst>
          </p:cNvPr>
          <p:cNvSpPr>
            <a:spLocks noGrp="1"/>
          </p:cNvSpPr>
          <p:nvPr>
            <p:ph type="dt" sz="half" idx="2"/>
          </p:nvPr>
        </p:nvSpPr>
        <p:spPr/>
        <p:txBody>
          <a:bodyPr/>
          <a:lstStyle/>
          <a:p>
            <a:fld id="{5CF54E03-4885-4408-875D-CF4E4825484C}" type="datetime1">
              <a:rPr lang="de-DE" smtClean="0"/>
              <a:pPr/>
              <a:t>02.02.2022</a:t>
            </a:fld>
            <a:endParaRPr lang="de-DE" dirty="0"/>
          </a:p>
        </p:txBody>
      </p:sp>
      <p:pic>
        <p:nvPicPr>
          <p:cNvPr id="2050" name="Picture 2">
            <a:extLst>
              <a:ext uri="{FF2B5EF4-FFF2-40B4-BE49-F238E27FC236}">
                <a16:creationId xmlns:a16="http://schemas.microsoft.com/office/drawing/2014/main" id="{2FE493E2-213D-4BCB-9AD6-0A01CA94D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1004931"/>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YC The Common Sense Knowledge Base By Jeremy">
            <a:extLst>
              <a:ext uri="{FF2B5EF4-FFF2-40B4-BE49-F238E27FC236}">
                <a16:creationId xmlns:a16="http://schemas.microsoft.com/office/drawing/2014/main" id="{508A6F7D-E093-484E-8295-88E8A2C7BE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201" r="14300" b="47200"/>
          <a:stretch/>
        </p:blipFill>
        <p:spPr bwMode="auto">
          <a:xfrm>
            <a:off x="7896200" y="2197285"/>
            <a:ext cx="2216419" cy="11941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c/c0/DBpedia-Logo_.png/800px-DBpedia-Logo_.png">
            <a:extLst>
              <a:ext uri="{FF2B5EF4-FFF2-40B4-BE49-F238E27FC236}">
                <a16:creationId xmlns:a16="http://schemas.microsoft.com/office/drawing/2014/main" id="{620E3220-BEE0-4A72-A843-67A87DA5FB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8408" y="1412776"/>
            <a:ext cx="1289720" cy="8786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ordNet Assignment">
            <a:extLst>
              <a:ext uri="{FF2B5EF4-FFF2-40B4-BE49-F238E27FC236}">
                <a16:creationId xmlns:a16="http://schemas.microsoft.com/office/drawing/2014/main" id="{FB4C5F80-D5DB-43AC-95D4-F1E87C32D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2343" y="4043554"/>
            <a:ext cx="1146879" cy="764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Welcome to FrameNet! | fndrupal">
            <a:extLst>
              <a:ext uri="{FF2B5EF4-FFF2-40B4-BE49-F238E27FC236}">
                <a16:creationId xmlns:a16="http://schemas.microsoft.com/office/drawing/2014/main" id="{AA3D744B-8F6D-45B5-9C77-8455ACDDAC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6568" y="3844064"/>
            <a:ext cx="829263" cy="83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90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GPT3 Play APK 1.1 - Download APK latest version">
            <a:extLst>
              <a:ext uri="{FF2B5EF4-FFF2-40B4-BE49-F238E27FC236}">
                <a16:creationId xmlns:a16="http://schemas.microsoft.com/office/drawing/2014/main" id="{4860D5F8-C11A-4F26-929F-4C10224D8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7285" y="6029035"/>
            <a:ext cx="415484" cy="41548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onum – Natural Language Processing">
            <a:extLst>
              <a:ext uri="{FF2B5EF4-FFF2-40B4-BE49-F238E27FC236}">
                <a16:creationId xmlns:a16="http://schemas.microsoft.com/office/drawing/2014/main" id="{5515EF8A-5DF9-4B53-874B-EAAE57D64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2769" y="5240315"/>
            <a:ext cx="1060723" cy="1060723"/>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a:extLst>
              <a:ext uri="{FF2B5EF4-FFF2-40B4-BE49-F238E27FC236}">
                <a16:creationId xmlns:a16="http://schemas.microsoft.com/office/drawing/2014/main" id="{3E95C7F5-326B-4D87-9F5A-D161C2C86F38}"/>
              </a:ext>
            </a:extLst>
          </p:cNvPr>
          <p:cNvSpPr>
            <a:spLocks noGrp="1"/>
          </p:cNvSpPr>
          <p:nvPr>
            <p:ph idx="1"/>
          </p:nvPr>
        </p:nvSpPr>
        <p:spPr>
          <a:xfrm>
            <a:off x="576000" y="1052736"/>
            <a:ext cx="10992608" cy="1008112"/>
          </a:xfrm>
        </p:spPr>
        <p:txBody>
          <a:bodyPr/>
          <a:lstStyle/>
          <a:p>
            <a:r>
              <a:rPr lang="de-DE" dirty="0"/>
              <a:t>Generative Erzeugung der Wissensdatenbank nach Anforderungsprofil des jeweiligen Aufgabentyps, mit minimalen Aufwänden</a:t>
            </a:r>
          </a:p>
          <a:p>
            <a:endParaRPr lang="de-DE" dirty="0"/>
          </a:p>
          <a:p>
            <a:endParaRPr lang="de-DE" dirty="0"/>
          </a:p>
        </p:txBody>
      </p:sp>
      <p:sp>
        <p:nvSpPr>
          <p:cNvPr id="3" name="Titel 2">
            <a:extLst>
              <a:ext uri="{FF2B5EF4-FFF2-40B4-BE49-F238E27FC236}">
                <a16:creationId xmlns:a16="http://schemas.microsoft.com/office/drawing/2014/main" id="{52B216B1-7328-44DF-B276-E0685434BBC5}"/>
              </a:ext>
            </a:extLst>
          </p:cNvPr>
          <p:cNvSpPr>
            <a:spLocks noGrp="1"/>
          </p:cNvSpPr>
          <p:nvPr>
            <p:ph type="title"/>
          </p:nvPr>
        </p:nvSpPr>
        <p:spPr/>
        <p:txBody>
          <a:bodyPr/>
          <a:lstStyle/>
          <a:p>
            <a:r>
              <a:rPr lang="de-DE" dirty="0"/>
              <a:t>Dynamische Erzeugung von Wissensdatenbanken</a:t>
            </a:r>
          </a:p>
        </p:txBody>
      </p:sp>
      <p:sp>
        <p:nvSpPr>
          <p:cNvPr id="4" name="Datumsplatzhalter 3">
            <a:extLst>
              <a:ext uri="{FF2B5EF4-FFF2-40B4-BE49-F238E27FC236}">
                <a16:creationId xmlns:a16="http://schemas.microsoft.com/office/drawing/2014/main" id="{C80F6CB6-DFD4-460A-A29F-A134FA57793D}"/>
              </a:ext>
            </a:extLst>
          </p:cNvPr>
          <p:cNvSpPr>
            <a:spLocks noGrp="1"/>
          </p:cNvSpPr>
          <p:nvPr>
            <p:ph type="dt" sz="half" idx="2"/>
          </p:nvPr>
        </p:nvSpPr>
        <p:spPr/>
        <p:txBody>
          <a:bodyPr/>
          <a:lstStyle/>
          <a:p>
            <a:fld id="{5CF54E03-4885-4408-875D-CF4E4825484C}" type="datetime1">
              <a:rPr lang="de-DE" smtClean="0"/>
              <a:pPr/>
              <a:t>02.02.2022</a:t>
            </a:fld>
            <a:endParaRPr lang="de-DE" dirty="0"/>
          </a:p>
        </p:txBody>
      </p:sp>
      <p:graphicFrame>
        <p:nvGraphicFramePr>
          <p:cNvPr id="6" name="Diagramm 5">
            <a:extLst>
              <a:ext uri="{FF2B5EF4-FFF2-40B4-BE49-F238E27FC236}">
                <a16:creationId xmlns:a16="http://schemas.microsoft.com/office/drawing/2014/main" id="{84715280-F0C2-4E3E-83D0-7BEAC1DCDE69}"/>
              </a:ext>
            </a:extLst>
          </p:cNvPr>
          <p:cNvGraphicFramePr/>
          <p:nvPr>
            <p:extLst>
              <p:ext uri="{D42A27DB-BD31-4B8C-83A1-F6EECF244321}">
                <p14:modId xmlns:p14="http://schemas.microsoft.com/office/powerpoint/2010/main" val="145194917"/>
              </p:ext>
            </p:extLst>
          </p:nvPr>
        </p:nvGraphicFramePr>
        <p:xfrm>
          <a:off x="364734" y="2082142"/>
          <a:ext cx="8295405" cy="8310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Geschweifte Klammer rechts 7">
            <a:extLst>
              <a:ext uri="{FF2B5EF4-FFF2-40B4-BE49-F238E27FC236}">
                <a16:creationId xmlns:a16="http://schemas.microsoft.com/office/drawing/2014/main" id="{0425BA1F-BD2C-4422-8D64-57A24DF078C6}"/>
              </a:ext>
            </a:extLst>
          </p:cNvPr>
          <p:cNvSpPr/>
          <p:nvPr/>
        </p:nvSpPr>
        <p:spPr bwMode="auto">
          <a:xfrm rot="5400000">
            <a:off x="4384546" y="-1022861"/>
            <a:ext cx="255779" cy="829540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9" name="Textfeld 8">
            <a:extLst>
              <a:ext uri="{FF2B5EF4-FFF2-40B4-BE49-F238E27FC236}">
                <a16:creationId xmlns:a16="http://schemas.microsoft.com/office/drawing/2014/main" id="{5A5890CA-4254-4573-BC47-765B05C41AE5}"/>
              </a:ext>
            </a:extLst>
          </p:cNvPr>
          <p:cNvSpPr txBox="1"/>
          <p:nvPr/>
        </p:nvSpPr>
        <p:spPr>
          <a:xfrm>
            <a:off x="3575720" y="3259265"/>
            <a:ext cx="2121158" cy="369332"/>
          </a:xfrm>
          <a:prstGeom prst="rect">
            <a:avLst/>
          </a:prstGeom>
          <a:noFill/>
        </p:spPr>
        <p:txBody>
          <a:bodyPr wrap="none" rtlCol="0">
            <a:spAutoFit/>
          </a:bodyPr>
          <a:lstStyle/>
          <a:p>
            <a:r>
              <a:rPr lang="de-DE" sz="1800" dirty="0"/>
              <a:t>Menschliche Arbeit</a:t>
            </a:r>
          </a:p>
        </p:txBody>
      </p:sp>
      <p:pic>
        <p:nvPicPr>
          <p:cNvPr id="4100" name="Picture 4" descr="https://static.thenounproject.com/png/342863-200.png">
            <a:extLst>
              <a:ext uri="{FF2B5EF4-FFF2-40B4-BE49-F238E27FC236}">
                <a16:creationId xmlns:a16="http://schemas.microsoft.com/office/drawing/2014/main" id="{2FEAC00E-3825-4A4B-9A9D-7F18BD0A96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0336" y="1661311"/>
            <a:ext cx="1672748" cy="167274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mit Pfeil 10">
            <a:extLst>
              <a:ext uri="{FF2B5EF4-FFF2-40B4-BE49-F238E27FC236}">
                <a16:creationId xmlns:a16="http://schemas.microsoft.com/office/drawing/2014/main" id="{EBCAC916-05F3-4014-A122-2F7751E94A4C}"/>
              </a:ext>
            </a:extLst>
          </p:cNvPr>
          <p:cNvCxnSpPr>
            <a:cxnSpLocks/>
          </p:cNvCxnSpPr>
          <p:nvPr/>
        </p:nvCxnSpPr>
        <p:spPr bwMode="auto">
          <a:xfrm>
            <a:off x="9956710" y="3124841"/>
            <a:ext cx="0" cy="5037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Gerade Verbindung mit Pfeil 13">
            <a:extLst>
              <a:ext uri="{FF2B5EF4-FFF2-40B4-BE49-F238E27FC236}">
                <a16:creationId xmlns:a16="http://schemas.microsoft.com/office/drawing/2014/main" id="{BEB50DA9-0743-440D-BCB1-3E21E5772A0E}"/>
              </a:ext>
            </a:extLst>
          </p:cNvPr>
          <p:cNvCxnSpPr>
            <a:cxnSpLocks/>
          </p:cNvCxnSpPr>
          <p:nvPr/>
        </p:nvCxnSpPr>
        <p:spPr bwMode="auto">
          <a:xfrm flipH="1">
            <a:off x="7680176" y="4869160"/>
            <a:ext cx="86409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Textfeld 24">
            <a:extLst>
              <a:ext uri="{FF2B5EF4-FFF2-40B4-BE49-F238E27FC236}">
                <a16:creationId xmlns:a16="http://schemas.microsoft.com/office/drawing/2014/main" id="{4739FF1E-D0FB-4E82-836B-49F82545F172}"/>
              </a:ext>
            </a:extLst>
          </p:cNvPr>
          <p:cNvSpPr txBox="1"/>
          <p:nvPr/>
        </p:nvSpPr>
        <p:spPr>
          <a:xfrm>
            <a:off x="10478747" y="2298067"/>
            <a:ext cx="805029" cy="461665"/>
          </a:xfrm>
          <a:prstGeom prst="rect">
            <a:avLst/>
          </a:prstGeom>
          <a:noFill/>
        </p:spPr>
        <p:txBody>
          <a:bodyPr wrap="none" rtlCol="0">
            <a:spAutoFit/>
          </a:bodyPr>
          <a:lstStyle/>
          <a:p>
            <a:r>
              <a:rPr lang="de-DE" sz="1200" dirty="0"/>
              <a:t>Wenige </a:t>
            </a:r>
          </a:p>
          <a:p>
            <a:r>
              <a:rPr lang="de-DE" sz="1200" dirty="0"/>
              <a:t>Beispiele</a:t>
            </a:r>
          </a:p>
        </p:txBody>
      </p:sp>
      <p:pic>
        <p:nvPicPr>
          <p:cNvPr id="26" name="Picture 4" descr="https://static.thenounproject.com/png/342863-200.png">
            <a:extLst>
              <a:ext uri="{FF2B5EF4-FFF2-40B4-BE49-F238E27FC236}">
                <a16:creationId xmlns:a16="http://schemas.microsoft.com/office/drawing/2014/main" id="{8036AC89-22AC-48F0-B9A0-ECAE32895B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274" y="4032786"/>
            <a:ext cx="1672748" cy="1672748"/>
          </a:xfrm>
          <a:prstGeom prst="rect">
            <a:avLst/>
          </a:prstGeom>
          <a:noFill/>
          <a:extLst>
            <a:ext uri="{909E8E84-426E-40DD-AFC4-6F175D3DCCD1}">
              <a14:hiddenFill xmlns:a14="http://schemas.microsoft.com/office/drawing/2010/main">
                <a:solidFill>
                  <a:srgbClr val="FFFFFF"/>
                </a:solidFill>
              </a14:hiddenFill>
            </a:ext>
          </a:extLst>
        </p:spPr>
      </p:pic>
      <p:sp>
        <p:nvSpPr>
          <p:cNvPr id="27" name="Textfeld 26">
            <a:extLst>
              <a:ext uri="{FF2B5EF4-FFF2-40B4-BE49-F238E27FC236}">
                <a16:creationId xmlns:a16="http://schemas.microsoft.com/office/drawing/2014/main" id="{FE600F2F-8B16-4EA2-B05A-450FCA842638}"/>
              </a:ext>
            </a:extLst>
          </p:cNvPr>
          <p:cNvSpPr txBox="1"/>
          <p:nvPr/>
        </p:nvSpPr>
        <p:spPr>
          <a:xfrm>
            <a:off x="6384032" y="5574431"/>
            <a:ext cx="805029" cy="461665"/>
          </a:xfrm>
          <a:prstGeom prst="rect">
            <a:avLst/>
          </a:prstGeom>
          <a:noFill/>
        </p:spPr>
        <p:txBody>
          <a:bodyPr wrap="none" rtlCol="0">
            <a:spAutoFit/>
          </a:bodyPr>
          <a:lstStyle/>
          <a:p>
            <a:r>
              <a:rPr lang="de-DE" sz="1200" dirty="0"/>
              <a:t>Viele </a:t>
            </a:r>
          </a:p>
          <a:p>
            <a:r>
              <a:rPr lang="de-DE" sz="1200" dirty="0"/>
              <a:t>Beispiele</a:t>
            </a:r>
          </a:p>
        </p:txBody>
      </p:sp>
      <p:pic>
        <p:nvPicPr>
          <p:cNvPr id="4110" name="Picture 14" descr="Prompt Engineering | Cohere API Documentation">
            <a:extLst>
              <a:ext uri="{FF2B5EF4-FFF2-40B4-BE49-F238E27FC236}">
                <a16:creationId xmlns:a16="http://schemas.microsoft.com/office/drawing/2014/main" id="{746CD5D1-FCF4-4219-A0C9-F33216EDC6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34971" y="3701948"/>
            <a:ext cx="3549660" cy="1617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15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564C5239-5F49-40D3-B1EC-F533BC12B85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6A27B704-C617-4043-9FF0-7D2F6E44712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4175EEF6-635C-4DC4-B246-E0353B43143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8" grpId="0" animBg="1"/>
      <p:bldP spid="9" grpId="0"/>
      <p:bldP spid="25"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FC5D504-3474-4094-A61D-DC74C4D6F676}"/>
              </a:ext>
            </a:extLst>
          </p:cNvPr>
          <p:cNvSpPr>
            <a:spLocks noGrp="1"/>
          </p:cNvSpPr>
          <p:nvPr>
            <p:ph idx="1"/>
          </p:nvPr>
        </p:nvSpPr>
        <p:spPr>
          <a:xfrm>
            <a:off x="576000" y="1052736"/>
            <a:ext cx="3647792" cy="936104"/>
          </a:xfrm>
        </p:spPr>
        <p:txBody>
          <a:bodyPr/>
          <a:lstStyle/>
          <a:p>
            <a:pPr marL="0" indent="0">
              <a:buNone/>
            </a:pPr>
            <a:r>
              <a:rPr lang="de-DE" dirty="0"/>
              <a:t>Was ist ein Sprachmodell?</a:t>
            </a:r>
          </a:p>
          <a:p>
            <a:pPr marL="457200" lvl="1" indent="0">
              <a:buNone/>
            </a:pPr>
            <a:r>
              <a:rPr lang="de-DE" dirty="0"/>
              <a:t>Probabilistischer Automat / </a:t>
            </a:r>
            <a:br>
              <a:rPr lang="de-DE" dirty="0"/>
            </a:br>
            <a:r>
              <a:rPr lang="de-DE" dirty="0"/>
              <a:t>Markov-Kette</a:t>
            </a:r>
          </a:p>
        </p:txBody>
      </p:sp>
      <p:sp>
        <p:nvSpPr>
          <p:cNvPr id="3" name="Titel 2">
            <a:extLst>
              <a:ext uri="{FF2B5EF4-FFF2-40B4-BE49-F238E27FC236}">
                <a16:creationId xmlns:a16="http://schemas.microsoft.com/office/drawing/2014/main" id="{4C65AD14-F3C7-4412-A3AF-78304EE2186D}"/>
              </a:ext>
            </a:extLst>
          </p:cNvPr>
          <p:cNvSpPr>
            <a:spLocks noGrp="1"/>
          </p:cNvSpPr>
          <p:nvPr>
            <p:ph type="title"/>
          </p:nvPr>
        </p:nvSpPr>
        <p:spPr/>
        <p:txBody>
          <a:bodyPr/>
          <a:lstStyle/>
          <a:p>
            <a:r>
              <a:rPr lang="de-DE" dirty="0"/>
              <a:t>Exkurs: Generative Sprachmodelle</a:t>
            </a:r>
          </a:p>
        </p:txBody>
      </p:sp>
      <p:sp>
        <p:nvSpPr>
          <p:cNvPr id="4" name="Datumsplatzhalter 3">
            <a:extLst>
              <a:ext uri="{FF2B5EF4-FFF2-40B4-BE49-F238E27FC236}">
                <a16:creationId xmlns:a16="http://schemas.microsoft.com/office/drawing/2014/main" id="{228EC4AC-EB9A-46C3-A7C1-3330DD4F580F}"/>
              </a:ext>
            </a:extLst>
          </p:cNvPr>
          <p:cNvSpPr>
            <a:spLocks noGrp="1"/>
          </p:cNvSpPr>
          <p:nvPr>
            <p:ph type="dt" sz="half" idx="2"/>
          </p:nvPr>
        </p:nvSpPr>
        <p:spPr/>
        <p:txBody>
          <a:bodyPr/>
          <a:lstStyle/>
          <a:p>
            <a:fld id="{5CF54E03-4885-4408-875D-CF4E4825484C}" type="datetime1">
              <a:rPr lang="de-DE" smtClean="0"/>
              <a:pPr/>
              <a:t>02.02.2022</a:t>
            </a:fld>
            <a:endParaRPr lang="de-DE" dirty="0"/>
          </a:p>
        </p:txBody>
      </p:sp>
      <p:pic>
        <p:nvPicPr>
          <p:cNvPr id="3076" name="Picture 4" descr="https://jalammar.github.io/images/word2vec/swiftkey-keyboard.png">
            <a:extLst>
              <a:ext uri="{FF2B5EF4-FFF2-40B4-BE49-F238E27FC236}">
                <a16:creationId xmlns:a16="http://schemas.microsoft.com/office/drawing/2014/main" id="{27F62ED2-09E1-4F61-9F3E-8DF7A7EF0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856" y="861849"/>
            <a:ext cx="2016224" cy="1354569"/>
          </a:xfrm>
          <a:prstGeom prst="rect">
            <a:avLst/>
          </a:prstGeom>
          <a:noFill/>
          <a:extLst>
            <a:ext uri="{909E8E84-426E-40DD-AFC4-6F175D3DCCD1}">
              <a14:hiddenFill xmlns:a14="http://schemas.microsoft.com/office/drawing/2010/main">
                <a:solidFill>
                  <a:srgbClr val="FFFFFF"/>
                </a:solidFill>
              </a14:hiddenFill>
            </a:ext>
          </a:extLst>
        </p:spPr>
      </p:pic>
      <p:sp>
        <p:nvSpPr>
          <p:cNvPr id="10" name="Inhaltsplatzhalter 1">
            <a:extLst>
              <a:ext uri="{FF2B5EF4-FFF2-40B4-BE49-F238E27FC236}">
                <a16:creationId xmlns:a16="http://schemas.microsoft.com/office/drawing/2014/main" id="{F909E11B-A34F-4520-898C-A9F989FF4E57}"/>
              </a:ext>
            </a:extLst>
          </p:cNvPr>
          <p:cNvSpPr txBox="1">
            <a:spLocks/>
          </p:cNvSpPr>
          <p:nvPr/>
        </p:nvSpPr>
        <p:spPr>
          <a:xfrm>
            <a:off x="576000" y="2132856"/>
            <a:ext cx="3431768" cy="72008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800" kern="0" dirty="0"/>
              <a:t>Anfänge großer Sprachmodelle in seq-2-seq-Modellen</a:t>
            </a:r>
          </a:p>
          <a:p>
            <a:pPr marL="0" indent="0">
              <a:buFontTx/>
              <a:buNone/>
            </a:pPr>
            <a:r>
              <a:rPr lang="de-DE" sz="1400" kern="0" dirty="0"/>
              <a:t>(Übersetzung)</a:t>
            </a:r>
          </a:p>
        </p:txBody>
      </p:sp>
      <p:sp>
        <p:nvSpPr>
          <p:cNvPr id="5" name="Textfeld 4">
            <a:extLst>
              <a:ext uri="{FF2B5EF4-FFF2-40B4-BE49-F238E27FC236}">
                <a16:creationId xmlns:a16="http://schemas.microsoft.com/office/drawing/2014/main" id="{23FE5CAB-DE4C-49E2-BE77-8F69569B2ECF}"/>
              </a:ext>
            </a:extLst>
          </p:cNvPr>
          <p:cNvSpPr txBox="1"/>
          <p:nvPr/>
        </p:nvSpPr>
        <p:spPr>
          <a:xfrm>
            <a:off x="5218138" y="2691553"/>
            <a:ext cx="356188" cy="400110"/>
          </a:xfrm>
          <a:prstGeom prst="rect">
            <a:avLst/>
          </a:prstGeom>
          <a:noFill/>
        </p:spPr>
        <p:txBody>
          <a:bodyPr wrap="none" rtlCol="0">
            <a:spAutoFit/>
          </a:bodyPr>
          <a:lstStyle/>
          <a:p>
            <a:r>
              <a:rPr lang="de-DE" sz="2000" dirty="0"/>
              <a:t>A</a:t>
            </a:r>
          </a:p>
        </p:txBody>
      </p:sp>
      <p:sp>
        <p:nvSpPr>
          <p:cNvPr id="12" name="Textfeld 11">
            <a:extLst>
              <a:ext uri="{FF2B5EF4-FFF2-40B4-BE49-F238E27FC236}">
                <a16:creationId xmlns:a16="http://schemas.microsoft.com/office/drawing/2014/main" id="{AB0E5B73-9983-4916-AEA2-6C9B56F381AF}"/>
              </a:ext>
            </a:extLst>
          </p:cNvPr>
          <p:cNvSpPr txBox="1"/>
          <p:nvPr/>
        </p:nvSpPr>
        <p:spPr>
          <a:xfrm>
            <a:off x="5821758" y="2691553"/>
            <a:ext cx="850306" cy="400110"/>
          </a:xfrm>
          <a:prstGeom prst="rect">
            <a:avLst/>
          </a:prstGeom>
          <a:noFill/>
        </p:spPr>
        <p:txBody>
          <a:bodyPr wrap="square" rtlCol="0">
            <a:spAutoFit/>
          </a:bodyPr>
          <a:lstStyle/>
          <a:p>
            <a:r>
              <a:rPr lang="de-DE" sz="2000" dirty="0" err="1"/>
              <a:t>robot</a:t>
            </a:r>
            <a:endParaRPr lang="de-DE" sz="2000" dirty="0"/>
          </a:p>
        </p:txBody>
      </p:sp>
      <p:sp>
        <p:nvSpPr>
          <p:cNvPr id="13" name="Textfeld 12">
            <a:extLst>
              <a:ext uri="{FF2B5EF4-FFF2-40B4-BE49-F238E27FC236}">
                <a16:creationId xmlns:a16="http://schemas.microsoft.com/office/drawing/2014/main" id="{8C243882-7553-4FD6-A8CC-DAA7FD6368AD}"/>
              </a:ext>
            </a:extLst>
          </p:cNvPr>
          <p:cNvSpPr txBox="1"/>
          <p:nvPr/>
        </p:nvSpPr>
        <p:spPr>
          <a:xfrm>
            <a:off x="6763814" y="2691553"/>
            <a:ext cx="850306" cy="400110"/>
          </a:xfrm>
          <a:prstGeom prst="rect">
            <a:avLst/>
          </a:prstGeom>
          <a:noFill/>
        </p:spPr>
        <p:txBody>
          <a:bodyPr wrap="square" rtlCol="0">
            <a:spAutoFit/>
          </a:bodyPr>
          <a:lstStyle/>
          <a:p>
            <a:r>
              <a:rPr lang="de-DE" sz="2000" dirty="0" err="1"/>
              <a:t>shall</a:t>
            </a:r>
            <a:endParaRPr lang="de-DE" sz="2000" dirty="0"/>
          </a:p>
        </p:txBody>
      </p:sp>
      <p:sp>
        <p:nvSpPr>
          <p:cNvPr id="14" name="Textfeld 13">
            <a:extLst>
              <a:ext uri="{FF2B5EF4-FFF2-40B4-BE49-F238E27FC236}">
                <a16:creationId xmlns:a16="http://schemas.microsoft.com/office/drawing/2014/main" id="{F454D0DC-85A8-4338-BB17-B08C3625995E}"/>
              </a:ext>
            </a:extLst>
          </p:cNvPr>
          <p:cNvSpPr txBox="1"/>
          <p:nvPr/>
        </p:nvSpPr>
        <p:spPr>
          <a:xfrm>
            <a:off x="7653030" y="2691553"/>
            <a:ext cx="627095" cy="400110"/>
          </a:xfrm>
          <a:prstGeom prst="rect">
            <a:avLst/>
          </a:prstGeom>
          <a:noFill/>
        </p:spPr>
        <p:txBody>
          <a:bodyPr wrap="square" rtlCol="0">
            <a:spAutoFit/>
          </a:bodyPr>
          <a:lstStyle/>
          <a:p>
            <a:r>
              <a:rPr lang="de-DE" sz="2000" dirty="0"/>
              <a:t>not</a:t>
            </a:r>
          </a:p>
        </p:txBody>
      </p:sp>
      <p:sp>
        <p:nvSpPr>
          <p:cNvPr id="15" name="Textfeld 14">
            <a:extLst>
              <a:ext uri="{FF2B5EF4-FFF2-40B4-BE49-F238E27FC236}">
                <a16:creationId xmlns:a16="http://schemas.microsoft.com/office/drawing/2014/main" id="{0533C02D-A346-4FB4-B2FA-801B83BC6E9E}"/>
              </a:ext>
            </a:extLst>
          </p:cNvPr>
          <p:cNvSpPr txBox="1"/>
          <p:nvPr/>
        </p:nvSpPr>
        <p:spPr>
          <a:xfrm>
            <a:off x="8429131" y="2691553"/>
            <a:ext cx="774962" cy="400110"/>
          </a:xfrm>
          <a:prstGeom prst="rect">
            <a:avLst/>
          </a:prstGeom>
          <a:noFill/>
        </p:spPr>
        <p:txBody>
          <a:bodyPr wrap="square" rtlCol="0">
            <a:spAutoFit/>
          </a:bodyPr>
          <a:lstStyle/>
          <a:p>
            <a:r>
              <a:rPr lang="de-DE" sz="2000" dirty="0" err="1"/>
              <a:t>harm</a:t>
            </a:r>
            <a:endParaRPr lang="de-DE" sz="2000" dirty="0"/>
          </a:p>
        </p:txBody>
      </p:sp>
      <p:sp>
        <p:nvSpPr>
          <p:cNvPr id="16" name="Textfeld 15">
            <a:extLst>
              <a:ext uri="{FF2B5EF4-FFF2-40B4-BE49-F238E27FC236}">
                <a16:creationId xmlns:a16="http://schemas.microsoft.com/office/drawing/2014/main" id="{29DDBF1E-99AB-4895-816B-EC87EF675475}"/>
              </a:ext>
            </a:extLst>
          </p:cNvPr>
          <p:cNvSpPr txBox="1"/>
          <p:nvPr/>
        </p:nvSpPr>
        <p:spPr>
          <a:xfrm>
            <a:off x="9497130" y="2697325"/>
            <a:ext cx="329125" cy="400110"/>
          </a:xfrm>
          <a:prstGeom prst="rect">
            <a:avLst/>
          </a:prstGeom>
          <a:noFill/>
        </p:spPr>
        <p:txBody>
          <a:bodyPr wrap="square" rtlCol="0">
            <a:spAutoFit/>
          </a:bodyPr>
          <a:lstStyle/>
          <a:p>
            <a:r>
              <a:rPr lang="de-DE" sz="2000" dirty="0"/>
              <a:t>a</a:t>
            </a:r>
          </a:p>
        </p:txBody>
      </p:sp>
      <p:sp>
        <p:nvSpPr>
          <p:cNvPr id="17" name="Textfeld 16">
            <a:extLst>
              <a:ext uri="{FF2B5EF4-FFF2-40B4-BE49-F238E27FC236}">
                <a16:creationId xmlns:a16="http://schemas.microsoft.com/office/drawing/2014/main" id="{A8FF4A92-8B57-4F52-B34E-DDB8C761A1CB}"/>
              </a:ext>
            </a:extLst>
          </p:cNvPr>
          <p:cNvSpPr txBox="1"/>
          <p:nvPr/>
        </p:nvSpPr>
        <p:spPr>
          <a:xfrm>
            <a:off x="10073194" y="2691553"/>
            <a:ext cx="1063366" cy="400110"/>
          </a:xfrm>
          <a:prstGeom prst="rect">
            <a:avLst/>
          </a:prstGeom>
          <a:noFill/>
        </p:spPr>
        <p:txBody>
          <a:bodyPr wrap="square" rtlCol="0">
            <a:spAutoFit/>
          </a:bodyPr>
          <a:lstStyle/>
          <a:p>
            <a:r>
              <a:rPr lang="de-DE" sz="2000" dirty="0"/>
              <a:t>human</a:t>
            </a:r>
          </a:p>
        </p:txBody>
      </p:sp>
      <p:sp>
        <p:nvSpPr>
          <p:cNvPr id="7" name="Runde Klammer links/rechts 6">
            <a:extLst>
              <a:ext uri="{FF2B5EF4-FFF2-40B4-BE49-F238E27FC236}">
                <a16:creationId xmlns:a16="http://schemas.microsoft.com/office/drawing/2014/main" id="{9BD318C4-B568-4A95-AC3B-A4D7810AE952}"/>
              </a:ext>
            </a:extLst>
          </p:cNvPr>
          <p:cNvSpPr/>
          <p:nvPr/>
        </p:nvSpPr>
        <p:spPr bwMode="auto">
          <a:xfrm rot="5400000">
            <a:off x="5245204" y="3314699"/>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0" name="Textfeld 19">
            <a:extLst>
              <a:ext uri="{FF2B5EF4-FFF2-40B4-BE49-F238E27FC236}">
                <a16:creationId xmlns:a16="http://schemas.microsoft.com/office/drawing/2014/main" id="{5C009609-C456-47E9-B2CE-956294B20CD6}"/>
              </a:ext>
            </a:extLst>
          </p:cNvPr>
          <p:cNvSpPr txBox="1"/>
          <p:nvPr/>
        </p:nvSpPr>
        <p:spPr>
          <a:xfrm>
            <a:off x="4553188" y="3256584"/>
            <a:ext cx="803426" cy="246221"/>
          </a:xfrm>
          <a:prstGeom prst="rect">
            <a:avLst/>
          </a:prstGeom>
          <a:noFill/>
        </p:spPr>
        <p:txBody>
          <a:bodyPr wrap="none" rtlCol="0">
            <a:spAutoFit/>
          </a:bodyPr>
          <a:lstStyle/>
          <a:p>
            <a:pPr algn="ctr"/>
            <a:r>
              <a:rPr lang="de-DE" sz="1000" i="1" dirty="0"/>
              <a:t>Wortvektor</a:t>
            </a:r>
          </a:p>
        </p:txBody>
      </p:sp>
      <p:cxnSp>
        <p:nvCxnSpPr>
          <p:cNvPr id="21" name="Gerade Verbindung mit Pfeil 20">
            <a:extLst>
              <a:ext uri="{FF2B5EF4-FFF2-40B4-BE49-F238E27FC236}">
                <a16:creationId xmlns:a16="http://schemas.microsoft.com/office/drawing/2014/main" id="{C91F2BC6-E92C-4DF6-90E6-C9BFBE2BCB66}"/>
              </a:ext>
            </a:extLst>
          </p:cNvPr>
          <p:cNvCxnSpPr>
            <a:stCxn id="5" idx="2"/>
            <a:endCxn id="7" idx="1"/>
          </p:cNvCxnSpPr>
          <p:nvPr/>
        </p:nvCxnSpPr>
        <p:spPr bwMode="auto">
          <a:xfrm flipH="1">
            <a:off x="5396231" y="3091663"/>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Runde Klammer links/rechts 22">
            <a:extLst>
              <a:ext uri="{FF2B5EF4-FFF2-40B4-BE49-F238E27FC236}">
                <a16:creationId xmlns:a16="http://schemas.microsoft.com/office/drawing/2014/main" id="{5F6E1CEA-E7A6-4D64-AEB2-63CBAC5EF472}"/>
              </a:ext>
            </a:extLst>
          </p:cNvPr>
          <p:cNvSpPr/>
          <p:nvPr/>
        </p:nvSpPr>
        <p:spPr bwMode="auto">
          <a:xfrm rot="5400000">
            <a:off x="6057120" y="3318174"/>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cxnSp>
        <p:nvCxnSpPr>
          <p:cNvPr id="24" name="Gerade Verbindung mit Pfeil 23">
            <a:extLst>
              <a:ext uri="{FF2B5EF4-FFF2-40B4-BE49-F238E27FC236}">
                <a16:creationId xmlns:a16="http://schemas.microsoft.com/office/drawing/2014/main" id="{4987BDA4-C535-4A6F-8048-529E39127A7D}"/>
              </a:ext>
            </a:extLst>
          </p:cNvPr>
          <p:cNvCxnSpPr>
            <a:endCxn id="23" idx="1"/>
          </p:cNvCxnSpPr>
          <p:nvPr/>
        </p:nvCxnSpPr>
        <p:spPr bwMode="auto">
          <a:xfrm flipH="1">
            <a:off x="6208147" y="3095138"/>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Runde Klammer links/rechts 28">
            <a:extLst>
              <a:ext uri="{FF2B5EF4-FFF2-40B4-BE49-F238E27FC236}">
                <a16:creationId xmlns:a16="http://schemas.microsoft.com/office/drawing/2014/main" id="{90C6D394-0E33-4DEE-ABBF-13D46EE7EE2F}"/>
              </a:ext>
            </a:extLst>
          </p:cNvPr>
          <p:cNvSpPr/>
          <p:nvPr/>
        </p:nvSpPr>
        <p:spPr bwMode="auto">
          <a:xfrm rot="5400000">
            <a:off x="6921841" y="3314699"/>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cxnSp>
        <p:nvCxnSpPr>
          <p:cNvPr id="30" name="Gerade Verbindung mit Pfeil 29">
            <a:extLst>
              <a:ext uri="{FF2B5EF4-FFF2-40B4-BE49-F238E27FC236}">
                <a16:creationId xmlns:a16="http://schemas.microsoft.com/office/drawing/2014/main" id="{CA3B6B76-644B-4CD0-A516-537A9F06EA33}"/>
              </a:ext>
            </a:extLst>
          </p:cNvPr>
          <p:cNvCxnSpPr>
            <a:endCxn id="29" idx="1"/>
          </p:cNvCxnSpPr>
          <p:nvPr/>
        </p:nvCxnSpPr>
        <p:spPr bwMode="auto">
          <a:xfrm flipH="1">
            <a:off x="7072868" y="3091663"/>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Runde Klammer links/rechts 30">
            <a:extLst>
              <a:ext uri="{FF2B5EF4-FFF2-40B4-BE49-F238E27FC236}">
                <a16:creationId xmlns:a16="http://schemas.microsoft.com/office/drawing/2014/main" id="{9AB23F16-7022-45D4-B499-F754A33C0A28}"/>
              </a:ext>
            </a:extLst>
          </p:cNvPr>
          <p:cNvSpPr/>
          <p:nvPr/>
        </p:nvSpPr>
        <p:spPr bwMode="auto">
          <a:xfrm rot="5400000">
            <a:off x="7794115" y="3314699"/>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cxnSp>
        <p:nvCxnSpPr>
          <p:cNvPr id="32" name="Gerade Verbindung mit Pfeil 31">
            <a:extLst>
              <a:ext uri="{FF2B5EF4-FFF2-40B4-BE49-F238E27FC236}">
                <a16:creationId xmlns:a16="http://schemas.microsoft.com/office/drawing/2014/main" id="{EB1D85A8-AD06-4703-89E4-11F00CB409DE}"/>
              </a:ext>
            </a:extLst>
          </p:cNvPr>
          <p:cNvCxnSpPr>
            <a:endCxn id="31" idx="1"/>
          </p:cNvCxnSpPr>
          <p:nvPr/>
        </p:nvCxnSpPr>
        <p:spPr bwMode="auto">
          <a:xfrm flipH="1">
            <a:off x="7945142" y="3091663"/>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Runde Klammer links/rechts 32">
            <a:extLst>
              <a:ext uri="{FF2B5EF4-FFF2-40B4-BE49-F238E27FC236}">
                <a16:creationId xmlns:a16="http://schemas.microsoft.com/office/drawing/2014/main" id="{33FE5051-5B38-4C9F-AC87-F3A0621F98BB}"/>
              </a:ext>
            </a:extLst>
          </p:cNvPr>
          <p:cNvSpPr/>
          <p:nvPr/>
        </p:nvSpPr>
        <p:spPr bwMode="auto">
          <a:xfrm rot="5400000">
            <a:off x="8629614" y="3314700"/>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cxnSp>
        <p:nvCxnSpPr>
          <p:cNvPr id="34" name="Gerade Verbindung mit Pfeil 33">
            <a:extLst>
              <a:ext uri="{FF2B5EF4-FFF2-40B4-BE49-F238E27FC236}">
                <a16:creationId xmlns:a16="http://schemas.microsoft.com/office/drawing/2014/main" id="{29300968-93D1-4B47-B407-C8699ED4C2A6}"/>
              </a:ext>
            </a:extLst>
          </p:cNvPr>
          <p:cNvCxnSpPr>
            <a:endCxn id="33" idx="1"/>
          </p:cNvCxnSpPr>
          <p:nvPr/>
        </p:nvCxnSpPr>
        <p:spPr bwMode="auto">
          <a:xfrm flipH="1">
            <a:off x="8780641" y="3091664"/>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Runde Klammer links/rechts 34">
            <a:extLst>
              <a:ext uri="{FF2B5EF4-FFF2-40B4-BE49-F238E27FC236}">
                <a16:creationId xmlns:a16="http://schemas.microsoft.com/office/drawing/2014/main" id="{93EAB525-5581-4CA4-86C3-13F786376CF3}"/>
              </a:ext>
            </a:extLst>
          </p:cNvPr>
          <p:cNvSpPr/>
          <p:nvPr/>
        </p:nvSpPr>
        <p:spPr bwMode="auto">
          <a:xfrm rot="5400000">
            <a:off x="9478814" y="3314699"/>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cxnSp>
        <p:nvCxnSpPr>
          <p:cNvPr id="36" name="Gerade Verbindung mit Pfeil 35">
            <a:extLst>
              <a:ext uri="{FF2B5EF4-FFF2-40B4-BE49-F238E27FC236}">
                <a16:creationId xmlns:a16="http://schemas.microsoft.com/office/drawing/2014/main" id="{BDB9C356-0824-4AFE-A3B2-3B2A5FAB2A86}"/>
              </a:ext>
            </a:extLst>
          </p:cNvPr>
          <p:cNvCxnSpPr>
            <a:endCxn id="35" idx="1"/>
          </p:cNvCxnSpPr>
          <p:nvPr/>
        </p:nvCxnSpPr>
        <p:spPr bwMode="auto">
          <a:xfrm flipH="1">
            <a:off x="9629841" y="3091663"/>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Runde Klammer links/rechts 36">
            <a:extLst>
              <a:ext uri="{FF2B5EF4-FFF2-40B4-BE49-F238E27FC236}">
                <a16:creationId xmlns:a16="http://schemas.microsoft.com/office/drawing/2014/main" id="{B4B5F92C-8EC8-4AD6-883D-DBFDB961D76C}"/>
              </a:ext>
            </a:extLst>
          </p:cNvPr>
          <p:cNvSpPr/>
          <p:nvPr/>
        </p:nvSpPr>
        <p:spPr bwMode="auto">
          <a:xfrm rot="5400000">
            <a:off x="10354215" y="3314699"/>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cxnSp>
        <p:nvCxnSpPr>
          <p:cNvPr id="38" name="Gerade Verbindung mit Pfeil 37">
            <a:extLst>
              <a:ext uri="{FF2B5EF4-FFF2-40B4-BE49-F238E27FC236}">
                <a16:creationId xmlns:a16="http://schemas.microsoft.com/office/drawing/2014/main" id="{4C0B5416-0F30-4F08-9CBD-A7DDE5996331}"/>
              </a:ext>
            </a:extLst>
          </p:cNvPr>
          <p:cNvCxnSpPr>
            <a:endCxn id="37" idx="1"/>
          </p:cNvCxnSpPr>
          <p:nvPr/>
        </p:nvCxnSpPr>
        <p:spPr bwMode="auto">
          <a:xfrm flipH="1">
            <a:off x="10505242" y="3091663"/>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40" name="Gruppieren 39">
            <a:extLst>
              <a:ext uri="{FF2B5EF4-FFF2-40B4-BE49-F238E27FC236}">
                <a16:creationId xmlns:a16="http://schemas.microsoft.com/office/drawing/2014/main" id="{C5FE8EDF-6281-4B57-82E4-20C10C871461}"/>
              </a:ext>
            </a:extLst>
          </p:cNvPr>
          <p:cNvGrpSpPr/>
          <p:nvPr/>
        </p:nvGrpSpPr>
        <p:grpSpPr>
          <a:xfrm>
            <a:off x="5188601" y="3689427"/>
            <a:ext cx="432898" cy="400110"/>
            <a:chOff x="740859" y="4138842"/>
            <a:chExt cx="432898" cy="400110"/>
          </a:xfrm>
        </p:grpSpPr>
        <p:sp>
          <p:nvSpPr>
            <p:cNvPr id="22" name="Trapezoid 21">
              <a:extLst>
                <a:ext uri="{FF2B5EF4-FFF2-40B4-BE49-F238E27FC236}">
                  <a16:creationId xmlns:a16="http://schemas.microsoft.com/office/drawing/2014/main" id="{5350F688-3A3E-4C67-BECB-8061D9D2B205}"/>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39" name="Textfeld 38">
              <a:extLst>
                <a:ext uri="{FF2B5EF4-FFF2-40B4-BE49-F238E27FC236}">
                  <a16:creationId xmlns:a16="http://schemas.microsoft.com/office/drawing/2014/main" id="{08CD57E9-98E4-4E8F-A994-AA09483211ED}"/>
                </a:ext>
              </a:extLst>
            </p:cNvPr>
            <p:cNvSpPr txBox="1"/>
            <p:nvPr/>
          </p:nvSpPr>
          <p:spPr>
            <a:xfrm>
              <a:off x="806526" y="4170566"/>
              <a:ext cx="320922" cy="338554"/>
            </a:xfrm>
            <a:prstGeom prst="rect">
              <a:avLst/>
            </a:prstGeom>
            <a:noFill/>
          </p:spPr>
          <p:txBody>
            <a:bodyPr wrap="none" rtlCol="0">
              <a:spAutoFit/>
            </a:bodyPr>
            <a:lstStyle/>
            <a:p>
              <a:r>
                <a:rPr lang="de-DE" sz="1600" dirty="0"/>
                <a:t>E</a:t>
              </a:r>
            </a:p>
          </p:txBody>
        </p:sp>
      </p:grpSp>
      <p:sp>
        <p:nvSpPr>
          <p:cNvPr id="41" name="Textfeld 40">
            <a:extLst>
              <a:ext uri="{FF2B5EF4-FFF2-40B4-BE49-F238E27FC236}">
                <a16:creationId xmlns:a16="http://schemas.microsoft.com/office/drawing/2014/main" id="{D4D53D24-6BCD-4ECC-BC41-54F8D8A1841C}"/>
              </a:ext>
            </a:extLst>
          </p:cNvPr>
          <p:cNvSpPr txBox="1"/>
          <p:nvPr/>
        </p:nvSpPr>
        <p:spPr>
          <a:xfrm>
            <a:off x="4223792" y="3754027"/>
            <a:ext cx="973343" cy="246221"/>
          </a:xfrm>
          <a:prstGeom prst="rect">
            <a:avLst/>
          </a:prstGeom>
          <a:noFill/>
        </p:spPr>
        <p:txBody>
          <a:bodyPr wrap="none" rtlCol="0">
            <a:spAutoFit/>
          </a:bodyPr>
          <a:lstStyle/>
          <a:p>
            <a:pPr algn="ctr"/>
            <a:r>
              <a:rPr lang="de-DE" sz="1000" i="1" dirty="0"/>
              <a:t>Encoder RNN</a:t>
            </a:r>
          </a:p>
        </p:txBody>
      </p:sp>
      <p:grpSp>
        <p:nvGrpSpPr>
          <p:cNvPr id="43" name="Gruppieren 42">
            <a:extLst>
              <a:ext uri="{FF2B5EF4-FFF2-40B4-BE49-F238E27FC236}">
                <a16:creationId xmlns:a16="http://schemas.microsoft.com/office/drawing/2014/main" id="{DC6C4AE2-5980-4BA3-A62A-08009F5EACC7}"/>
              </a:ext>
            </a:extLst>
          </p:cNvPr>
          <p:cNvGrpSpPr/>
          <p:nvPr/>
        </p:nvGrpSpPr>
        <p:grpSpPr>
          <a:xfrm>
            <a:off x="6005942" y="3689427"/>
            <a:ext cx="432898" cy="400110"/>
            <a:chOff x="740859" y="4138842"/>
            <a:chExt cx="432898" cy="400110"/>
          </a:xfrm>
        </p:grpSpPr>
        <p:sp>
          <p:nvSpPr>
            <p:cNvPr id="44" name="Trapezoid 43">
              <a:extLst>
                <a:ext uri="{FF2B5EF4-FFF2-40B4-BE49-F238E27FC236}">
                  <a16:creationId xmlns:a16="http://schemas.microsoft.com/office/drawing/2014/main" id="{DDDE5187-8CFF-4FD3-86DF-787D90373D3B}"/>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45" name="Textfeld 44">
              <a:extLst>
                <a:ext uri="{FF2B5EF4-FFF2-40B4-BE49-F238E27FC236}">
                  <a16:creationId xmlns:a16="http://schemas.microsoft.com/office/drawing/2014/main" id="{47973BA2-EA53-4409-B726-EE52289EE171}"/>
                </a:ext>
              </a:extLst>
            </p:cNvPr>
            <p:cNvSpPr txBox="1"/>
            <p:nvPr/>
          </p:nvSpPr>
          <p:spPr>
            <a:xfrm>
              <a:off x="806526" y="4170566"/>
              <a:ext cx="320922" cy="338554"/>
            </a:xfrm>
            <a:prstGeom prst="rect">
              <a:avLst/>
            </a:prstGeom>
            <a:noFill/>
          </p:spPr>
          <p:txBody>
            <a:bodyPr wrap="none" rtlCol="0">
              <a:spAutoFit/>
            </a:bodyPr>
            <a:lstStyle/>
            <a:p>
              <a:r>
                <a:rPr lang="de-DE" sz="1600" dirty="0"/>
                <a:t>E</a:t>
              </a:r>
            </a:p>
          </p:txBody>
        </p:sp>
      </p:grpSp>
      <p:grpSp>
        <p:nvGrpSpPr>
          <p:cNvPr id="46" name="Gruppieren 45">
            <a:extLst>
              <a:ext uri="{FF2B5EF4-FFF2-40B4-BE49-F238E27FC236}">
                <a16:creationId xmlns:a16="http://schemas.microsoft.com/office/drawing/2014/main" id="{CA8E5D87-7BAF-4179-A12C-EFA446879A23}"/>
              </a:ext>
            </a:extLst>
          </p:cNvPr>
          <p:cNvGrpSpPr/>
          <p:nvPr/>
        </p:nvGrpSpPr>
        <p:grpSpPr>
          <a:xfrm>
            <a:off x="6856952" y="3689427"/>
            <a:ext cx="432898" cy="400110"/>
            <a:chOff x="740859" y="4138842"/>
            <a:chExt cx="432898" cy="400110"/>
          </a:xfrm>
        </p:grpSpPr>
        <p:sp>
          <p:nvSpPr>
            <p:cNvPr id="47" name="Trapezoid 46">
              <a:extLst>
                <a:ext uri="{FF2B5EF4-FFF2-40B4-BE49-F238E27FC236}">
                  <a16:creationId xmlns:a16="http://schemas.microsoft.com/office/drawing/2014/main" id="{20FD8739-56AF-492C-8BA9-EEFE8784EBC3}"/>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48" name="Textfeld 47">
              <a:extLst>
                <a:ext uri="{FF2B5EF4-FFF2-40B4-BE49-F238E27FC236}">
                  <a16:creationId xmlns:a16="http://schemas.microsoft.com/office/drawing/2014/main" id="{42D7C413-CDB3-4F66-AD44-BC3C45358361}"/>
                </a:ext>
              </a:extLst>
            </p:cNvPr>
            <p:cNvSpPr txBox="1"/>
            <p:nvPr/>
          </p:nvSpPr>
          <p:spPr>
            <a:xfrm>
              <a:off x="806526" y="4170566"/>
              <a:ext cx="320922" cy="338554"/>
            </a:xfrm>
            <a:prstGeom prst="rect">
              <a:avLst/>
            </a:prstGeom>
            <a:noFill/>
          </p:spPr>
          <p:txBody>
            <a:bodyPr wrap="none" rtlCol="0">
              <a:spAutoFit/>
            </a:bodyPr>
            <a:lstStyle/>
            <a:p>
              <a:r>
                <a:rPr lang="de-DE" sz="1600" dirty="0"/>
                <a:t>E</a:t>
              </a:r>
            </a:p>
          </p:txBody>
        </p:sp>
      </p:grpSp>
      <p:grpSp>
        <p:nvGrpSpPr>
          <p:cNvPr id="49" name="Gruppieren 48">
            <a:extLst>
              <a:ext uri="{FF2B5EF4-FFF2-40B4-BE49-F238E27FC236}">
                <a16:creationId xmlns:a16="http://schemas.microsoft.com/office/drawing/2014/main" id="{1D9E4EB6-224B-4388-822B-B5BE57C12550}"/>
              </a:ext>
            </a:extLst>
          </p:cNvPr>
          <p:cNvGrpSpPr/>
          <p:nvPr/>
        </p:nvGrpSpPr>
        <p:grpSpPr>
          <a:xfrm>
            <a:off x="7728693" y="3686759"/>
            <a:ext cx="432898" cy="400110"/>
            <a:chOff x="740859" y="4138842"/>
            <a:chExt cx="432898" cy="400110"/>
          </a:xfrm>
        </p:grpSpPr>
        <p:sp>
          <p:nvSpPr>
            <p:cNvPr id="50" name="Trapezoid 49">
              <a:extLst>
                <a:ext uri="{FF2B5EF4-FFF2-40B4-BE49-F238E27FC236}">
                  <a16:creationId xmlns:a16="http://schemas.microsoft.com/office/drawing/2014/main" id="{8233BD63-AB08-40B0-BB7D-9500F6F73315}"/>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51" name="Textfeld 50">
              <a:extLst>
                <a:ext uri="{FF2B5EF4-FFF2-40B4-BE49-F238E27FC236}">
                  <a16:creationId xmlns:a16="http://schemas.microsoft.com/office/drawing/2014/main" id="{B36C529D-F049-4CCA-9E08-58883C9F83E8}"/>
                </a:ext>
              </a:extLst>
            </p:cNvPr>
            <p:cNvSpPr txBox="1"/>
            <p:nvPr/>
          </p:nvSpPr>
          <p:spPr>
            <a:xfrm>
              <a:off x="806526" y="4170566"/>
              <a:ext cx="320922" cy="338554"/>
            </a:xfrm>
            <a:prstGeom prst="rect">
              <a:avLst/>
            </a:prstGeom>
            <a:noFill/>
          </p:spPr>
          <p:txBody>
            <a:bodyPr wrap="none" rtlCol="0">
              <a:spAutoFit/>
            </a:bodyPr>
            <a:lstStyle/>
            <a:p>
              <a:r>
                <a:rPr lang="de-DE" sz="1600" dirty="0"/>
                <a:t>E</a:t>
              </a:r>
            </a:p>
          </p:txBody>
        </p:sp>
      </p:grpSp>
      <p:grpSp>
        <p:nvGrpSpPr>
          <p:cNvPr id="52" name="Gruppieren 51">
            <a:extLst>
              <a:ext uri="{FF2B5EF4-FFF2-40B4-BE49-F238E27FC236}">
                <a16:creationId xmlns:a16="http://schemas.microsoft.com/office/drawing/2014/main" id="{49933C36-EAA2-45A7-9E00-94ADA949E374}"/>
              </a:ext>
            </a:extLst>
          </p:cNvPr>
          <p:cNvGrpSpPr/>
          <p:nvPr/>
        </p:nvGrpSpPr>
        <p:grpSpPr>
          <a:xfrm>
            <a:off x="8583393" y="3689427"/>
            <a:ext cx="432898" cy="400110"/>
            <a:chOff x="740859" y="4138842"/>
            <a:chExt cx="432898" cy="400110"/>
          </a:xfrm>
        </p:grpSpPr>
        <p:sp>
          <p:nvSpPr>
            <p:cNvPr id="53" name="Trapezoid 52">
              <a:extLst>
                <a:ext uri="{FF2B5EF4-FFF2-40B4-BE49-F238E27FC236}">
                  <a16:creationId xmlns:a16="http://schemas.microsoft.com/office/drawing/2014/main" id="{6C54D378-315A-4E96-832B-F716BF985597}"/>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54" name="Textfeld 53">
              <a:extLst>
                <a:ext uri="{FF2B5EF4-FFF2-40B4-BE49-F238E27FC236}">
                  <a16:creationId xmlns:a16="http://schemas.microsoft.com/office/drawing/2014/main" id="{F00CA2C2-A4D1-4025-8196-27E1D88022BC}"/>
                </a:ext>
              </a:extLst>
            </p:cNvPr>
            <p:cNvSpPr txBox="1"/>
            <p:nvPr/>
          </p:nvSpPr>
          <p:spPr>
            <a:xfrm>
              <a:off x="806526" y="4170566"/>
              <a:ext cx="320922" cy="338554"/>
            </a:xfrm>
            <a:prstGeom prst="rect">
              <a:avLst/>
            </a:prstGeom>
            <a:noFill/>
          </p:spPr>
          <p:txBody>
            <a:bodyPr wrap="none" rtlCol="0">
              <a:spAutoFit/>
            </a:bodyPr>
            <a:lstStyle/>
            <a:p>
              <a:r>
                <a:rPr lang="de-DE" sz="1600" dirty="0"/>
                <a:t>E</a:t>
              </a:r>
            </a:p>
          </p:txBody>
        </p:sp>
      </p:grpSp>
      <p:grpSp>
        <p:nvGrpSpPr>
          <p:cNvPr id="55" name="Gruppieren 54">
            <a:extLst>
              <a:ext uri="{FF2B5EF4-FFF2-40B4-BE49-F238E27FC236}">
                <a16:creationId xmlns:a16="http://schemas.microsoft.com/office/drawing/2014/main" id="{346529D8-C00E-4C56-989C-803CAC59868C}"/>
              </a:ext>
            </a:extLst>
          </p:cNvPr>
          <p:cNvGrpSpPr/>
          <p:nvPr/>
        </p:nvGrpSpPr>
        <p:grpSpPr>
          <a:xfrm>
            <a:off x="9425918" y="3689953"/>
            <a:ext cx="432898" cy="400110"/>
            <a:chOff x="740859" y="4138842"/>
            <a:chExt cx="432898" cy="400110"/>
          </a:xfrm>
        </p:grpSpPr>
        <p:sp>
          <p:nvSpPr>
            <p:cNvPr id="56" name="Trapezoid 55">
              <a:extLst>
                <a:ext uri="{FF2B5EF4-FFF2-40B4-BE49-F238E27FC236}">
                  <a16:creationId xmlns:a16="http://schemas.microsoft.com/office/drawing/2014/main" id="{B2CDC726-650C-4935-863B-39047F1899BC}"/>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57" name="Textfeld 56">
              <a:extLst>
                <a:ext uri="{FF2B5EF4-FFF2-40B4-BE49-F238E27FC236}">
                  <a16:creationId xmlns:a16="http://schemas.microsoft.com/office/drawing/2014/main" id="{0647D61F-4F4C-4C83-9C85-B25DB3FE2F57}"/>
                </a:ext>
              </a:extLst>
            </p:cNvPr>
            <p:cNvSpPr txBox="1"/>
            <p:nvPr/>
          </p:nvSpPr>
          <p:spPr>
            <a:xfrm>
              <a:off x="806526" y="4170566"/>
              <a:ext cx="320922" cy="338554"/>
            </a:xfrm>
            <a:prstGeom prst="rect">
              <a:avLst/>
            </a:prstGeom>
            <a:noFill/>
          </p:spPr>
          <p:txBody>
            <a:bodyPr wrap="none" rtlCol="0">
              <a:spAutoFit/>
            </a:bodyPr>
            <a:lstStyle/>
            <a:p>
              <a:r>
                <a:rPr lang="de-DE" sz="1600" dirty="0"/>
                <a:t>E</a:t>
              </a:r>
            </a:p>
          </p:txBody>
        </p:sp>
      </p:grpSp>
      <p:grpSp>
        <p:nvGrpSpPr>
          <p:cNvPr id="58" name="Gruppieren 57">
            <a:extLst>
              <a:ext uri="{FF2B5EF4-FFF2-40B4-BE49-F238E27FC236}">
                <a16:creationId xmlns:a16="http://schemas.microsoft.com/office/drawing/2014/main" id="{EC79298C-CC38-4590-8A22-3DC168F01ADC}"/>
              </a:ext>
            </a:extLst>
          </p:cNvPr>
          <p:cNvGrpSpPr/>
          <p:nvPr/>
        </p:nvGrpSpPr>
        <p:grpSpPr>
          <a:xfrm>
            <a:off x="10307283" y="3686759"/>
            <a:ext cx="432898" cy="400110"/>
            <a:chOff x="740859" y="4138842"/>
            <a:chExt cx="432898" cy="400110"/>
          </a:xfrm>
        </p:grpSpPr>
        <p:sp>
          <p:nvSpPr>
            <p:cNvPr id="59" name="Trapezoid 58">
              <a:extLst>
                <a:ext uri="{FF2B5EF4-FFF2-40B4-BE49-F238E27FC236}">
                  <a16:creationId xmlns:a16="http://schemas.microsoft.com/office/drawing/2014/main" id="{AD446B52-5300-46A4-9572-680E6DD2113B}"/>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60" name="Textfeld 59">
              <a:extLst>
                <a:ext uri="{FF2B5EF4-FFF2-40B4-BE49-F238E27FC236}">
                  <a16:creationId xmlns:a16="http://schemas.microsoft.com/office/drawing/2014/main" id="{1309ABA0-1B8C-4290-B0C4-8AEAF653D5AF}"/>
                </a:ext>
              </a:extLst>
            </p:cNvPr>
            <p:cNvSpPr txBox="1"/>
            <p:nvPr/>
          </p:nvSpPr>
          <p:spPr>
            <a:xfrm>
              <a:off x="806526" y="4170566"/>
              <a:ext cx="320922" cy="338554"/>
            </a:xfrm>
            <a:prstGeom prst="rect">
              <a:avLst/>
            </a:prstGeom>
            <a:noFill/>
          </p:spPr>
          <p:txBody>
            <a:bodyPr wrap="none" rtlCol="0">
              <a:spAutoFit/>
            </a:bodyPr>
            <a:lstStyle/>
            <a:p>
              <a:r>
                <a:rPr lang="de-DE" sz="1600" dirty="0"/>
                <a:t>E</a:t>
              </a:r>
            </a:p>
          </p:txBody>
        </p:sp>
      </p:grpSp>
      <p:grpSp>
        <p:nvGrpSpPr>
          <p:cNvPr id="42" name="Gruppieren 41">
            <a:extLst>
              <a:ext uri="{FF2B5EF4-FFF2-40B4-BE49-F238E27FC236}">
                <a16:creationId xmlns:a16="http://schemas.microsoft.com/office/drawing/2014/main" id="{A1260389-1BED-4873-B286-66480C0930A2}"/>
              </a:ext>
            </a:extLst>
          </p:cNvPr>
          <p:cNvGrpSpPr/>
          <p:nvPr/>
        </p:nvGrpSpPr>
        <p:grpSpPr>
          <a:xfrm>
            <a:off x="4411642" y="4290871"/>
            <a:ext cx="354584" cy="392656"/>
            <a:chOff x="1171282" y="4740286"/>
            <a:chExt cx="354584" cy="392656"/>
          </a:xfrm>
        </p:grpSpPr>
        <p:sp>
          <p:nvSpPr>
            <p:cNvPr id="61" name="Runde Klammer links/rechts 60">
              <a:extLst>
                <a:ext uri="{FF2B5EF4-FFF2-40B4-BE49-F238E27FC236}">
                  <a16:creationId xmlns:a16="http://schemas.microsoft.com/office/drawing/2014/main" id="{3BBCD908-B46C-4E59-A0C1-F7EDA3A79A45}"/>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62" name="Textfeld 61">
              <a:extLst>
                <a:ext uri="{FF2B5EF4-FFF2-40B4-BE49-F238E27FC236}">
                  <a16:creationId xmlns:a16="http://schemas.microsoft.com/office/drawing/2014/main" id="{8546A47B-DDE2-4768-B403-4ADFA83EA733}"/>
                </a:ext>
              </a:extLst>
            </p:cNvPr>
            <p:cNvSpPr txBox="1"/>
            <p:nvPr/>
          </p:nvSpPr>
          <p:spPr>
            <a:xfrm>
              <a:off x="1171282" y="4855943"/>
              <a:ext cx="354584" cy="276999"/>
            </a:xfrm>
            <a:prstGeom prst="rect">
              <a:avLst/>
            </a:prstGeom>
            <a:noFill/>
          </p:spPr>
          <p:txBody>
            <a:bodyPr wrap="none" rtlCol="0">
              <a:spAutoFit/>
            </a:bodyPr>
            <a:lstStyle/>
            <a:p>
              <a:r>
                <a:rPr lang="de-DE" sz="1200" dirty="0"/>
                <a:t>h0</a:t>
              </a:r>
            </a:p>
          </p:txBody>
        </p:sp>
      </p:grpSp>
      <p:sp>
        <p:nvSpPr>
          <p:cNvPr id="64" name="Textfeld 63">
            <a:extLst>
              <a:ext uri="{FF2B5EF4-FFF2-40B4-BE49-F238E27FC236}">
                <a16:creationId xmlns:a16="http://schemas.microsoft.com/office/drawing/2014/main" id="{FD60EBDE-7285-48F1-BB2F-7C8002F3F669}"/>
              </a:ext>
            </a:extLst>
          </p:cNvPr>
          <p:cNvSpPr txBox="1"/>
          <p:nvPr/>
        </p:nvSpPr>
        <p:spPr>
          <a:xfrm>
            <a:off x="3499524" y="4232756"/>
            <a:ext cx="920445" cy="246221"/>
          </a:xfrm>
          <a:prstGeom prst="rect">
            <a:avLst/>
          </a:prstGeom>
          <a:noFill/>
        </p:spPr>
        <p:txBody>
          <a:bodyPr wrap="none" rtlCol="0">
            <a:spAutoFit/>
          </a:bodyPr>
          <a:lstStyle/>
          <a:p>
            <a:pPr algn="ctr"/>
            <a:r>
              <a:rPr lang="de-DE" sz="1000" i="1" dirty="0"/>
              <a:t>Hidden State</a:t>
            </a:r>
          </a:p>
        </p:txBody>
      </p:sp>
      <p:cxnSp>
        <p:nvCxnSpPr>
          <p:cNvPr id="65" name="Gerade Verbindung mit Pfeil 64">
            <a:extLst>
              <a:ext uri="{FF2B5EF4-FFF2-40B4-BE49-F238E27FC236}">
                <a16:creationId xmlns:a16="http://schemas.microsoft.com/office/drawing/2014/main" id="{15CF8E49-98E9-493C-AE2F-C8BBB1A4E3FC}"/>
              </a:ext>
            </a:extLst>
          </p:cNvPr>
          <p:cNvCxnSpPr/>
          <p:nvPr/>
        </p:nvCxnSpPr>
        <p:spPr bwMode="auto">
          <a:xfrm flipH="1">
            <a:off x="5395169" y="3542177"/>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Gerade Verbindung mit Pfeil 65">
            <a:extLst>
              <a:ext uri="{FF2B5EF4-FFF2-40B4-BE49-F238E27FC236}">
                <a16:creationId xmlns:a16="http://schemas.microsoft.com/office/drawing/2014/main" id="{17429399-25F9-4E81-9B9E-4093BCAB4784}"/>
              </a:ext>
            </a:extLst>
          </p:cNvPr>
          <p:cNvCxnSpPr/>
          <p:nvPr/>
        </p:nvCxnSpPr>
        <p:spPr bwMode="auto">
          <a:xfrm flipH="1">
            <a:off x="6206969" y="3530723"/>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7" name="Gerade Verbindung mit Pfeil 66">
            <a:extLst>
              <a:ext uri="{FF2B5EF4-FFF2-40B4-BE49-F238E27FC236}">
                <a16:creationId xmlns:a16="http://schemas.microsoft.com/office/drawing/2014/main" id="{460E4BD6-5BCD-4ACB-B693-F7C7C0391354}"/>
              </a:ext>
            </a:extLst>
          </p:cNvPr>
          <p:cNvCxnSpPr/>
          <p:nvPr/>
        </p:nvCxnSpPr>
        <p:spPr bwMode="auto">
          <a:xfrm flipH="1">
            <a:off x="7070809" y="3538774"/>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8" name="Gerade Verbindung mit Pfeil 67">
            <a:extLst>
              <a:ext uri="{FF2B5EF4-FFF2-40B4-BE49-F238E27FC236}">
                <a16:creationId xmlns:a16="http://schemas.microsoft.com/office/drawing/2014/main" id="{88099B6B-ADE5-4999-95D0-87A730CEA0F4}"/>
              </a:ext>
            </a:extLst>
          </p:cNvPr>
          <p:cNvCxnSpPr/>
          <p:nvPr/>
        </p:nvCxnSpPr>
        <p:spPr bwMode="auto">
          <a:xfrm flipH="1">
            <a:off x="10504480" y="3546365"/>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Gerade Verbindung mit Pfeil 68">
            <a:extLst>
              <a:ext uri="{FF2B5EF4-FFF2-40B4-BE49-F238E27FC236}">
                <a16:creationId xmlns:a16="http://schemas.microsoft.com/office/drawing/2014/main" id="{7B6D586F-D058-4914-A963-F67CC9C9F86D}"/>
              </a:ext>
            </a:extLst>
          </p:cNvPr>
          <p:cNvCxnSpPr/>
          <p:nvPr/>
        </p:nvCxnSpPr>
        <p:spPr bwMode="auto">
          <a:xfrm flipH="1">
            <a:off x="7945589" y="3531848"/>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0" name="Gerade Verbindung mit Pfeil 69">
            <a:extLst>
              <a:ext uri="{FF2B5EF4-FFF2-40B4-BE49-F238E27FC236}">
                <a16:creationId xmlns:a16="http://schemas.microsoft.com/office/drawing/2014/main" id="{1F5C33F9-43E2-4877-8A61-BFB5700249AA}"/>
              </a:ext>
            </a:extLst>
          </p:cNvPr>
          <p:cNvCxnSpPr/>
          <p:nvPr/>
        </p:nvCxnSpPr>
        <p:spPr bwMode="auto">
          <a:xfrm flipH="1">
            <a:off x="8783087" y="3532213"/>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1" name="Gerade Verbindung mit Pfeil 70">
            <a:extLst>
              <a:ext uri="{FF2B5EF4-FFF2-40B4-BE49-F238E27FC236}">
                <a16:creationId xmlns:a16="http://schemas.microsoft.com/office/drawing/2014/main" id="{12014D5B-A630-43D9-95B3-4AEFBBF6F942}"/>
              </a:ext>
            </a:extLst>
          </p:cNvPr>
          <p:cNvCxnSpPr/>
          <p:nvPr/>
        </p:nvCxnSpPr>
        <p:spPr bwMode="auto">
          <a:xfrm flipH="1">
            <a:off x="9634824" y="3535042"/>
            <a:ext cx="1" cy="1370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4" name="Verbinder: gekrümmt 73">
            <a:extLst>
              <a:ext uri="{FF2B5EF4-FFF2-40B4-BE49-F238E27FC236}">
                <a16:creationId xmlns:a16="http://schemas.microsoft.com/office/drawing/2014/main" id="{396A8F61-51C8-4D3D-9E55-DB4F50E9EBF4}"/>
              </a:ext>
            </a:extLst>
          </p:cNvPr>
          <p:cNvCxnSpPr>
            <a:stCxn id="61" idx="3"/>
            <a:endCxn id="39" idx="1"/>
          </p:cNvCxnSpPr>
          <p:nvPr/>
        </p:nvCxnSpPr>
        <p:spPr bwMode="auto">
          <a:xfrm flipV="1">
            <a:off x="4713696" y="3890428"/>
            <a:ext cx="540572" cy="46544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p:nvGrpSpPr>
          <p:cNvPr id="76" name="Gruppieren 75">
            <a:extLst>
              <a:ext uri="{FF2B5EF4-FFF2-40B4-BE49-F238E27FC236}">
                <a16:creationId xmlns:a16="http://schemas.microsoft.com/office/drawing/2014/main" id="{2C312832-1C0F-43B7-B13E-184148CBB8ED}"/>
              </a:ext>
            </a:extLst>
          </p:cNvPr>
          <p:cNvGrpSpPr/>
          <p:nvPr/>
        </p:nvGrpSpPr>
        <p:grpSpPr>
          <a:xfrm>
            <a:off x="5256687" y="4295941"/>
            <a:ext cx="354584" cy="392656"/>
            <a:chOff x="1171282" y="4740286"/>
            <a:chExt cx="354584" cy="392656"/>
          </a:xfrm>
        </p:grpSpPr>
        <p:sp>
          <p:nvSpPr>
            <p:cNvPr id="77" name="Runde Klammer links/rechts 76">
              <a:extLst>
                <a:ext uri="{FF2B5EF4-FFF2-40B4-BE49-F238E27FC236}">
                  <a16:creationId xmlns:a16="http://schemas.microsoft.com/office/drawing/2014/main" id="{5753E403-CDAC-4699-AEE9-051EB799AC80}"/>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78" name="Textfeld 77">
              <a:extLst>
                <a:ext uri="{FF2B5EF4-FFF2-40B4-BE49-F238E27FC236}">
                  <a16:creationId xmlns:a16="http://schemas.microsoft.com/office/drawing/2014/main" id="{47C4F335-DA2A-4025-9A99-3247FFC5E7A5}"/>
                </a:ext>
              </a:extLst>
            </p:cNvPr>
            <p:cNvSpPr txBox="1"/>
            <p:nvPr/>
          </p:nvSpPr>
          <p:spPr>
            <a:xfrm>
              <a:off x="1171282" y="4855943"/>
              <a:ext cx="354584" cy="276999"/>
            </a:xfrm>
            <a:prstGeom prst="rect">
              <a:avLst/>
            </a:prstGeom>
            <a:noFill/>
          </p:spPr>
          <p:txBody>
            <a:bodyPr wrap="none" rtlCol="0">
              <a:spAutoFit/>
            </a:bodyPr>
            <a:lstStyle/>
            <a:p>
              <a:r>
                <a:rPr lang="de-DE" sz="1200" dirty="0"/>
                <a:t>h1</a:t>
              </a:r>
            </a:p>
          </p:txBody>
        </p:sp>
      </p:grpSp>
      <p:cxnSp>
        <p:nvCxnSpPr>
          <p:cNvPr id="81" name="Gerade Verbindung mit Pfeil 80">
            <a:extLst>
              <a:ext uri="{FF2B5EF4-FFF2-40B4-BE49-F238E27FC236}">
                <a16:creationId xmlns:a16="http://schemas.microsoft.com/office/drawing/2014/main" id="{9164B17B-5AEF-4795-A79E-88ACF15342DE}"/>
              </a:ext>
            </a:extLst>
          </p:cNvPr>
          <p:cNvCxnSpPr>
            <a:stCxn id="22" idx="0"/>
            <a:endCxn id="77" idx="0"/>
          </p:cNvCxnSpPr>
          <p:nvPr/>
        </p:nvCxnSpPr>
        <p:spPr bwMode="auto">
          <a:xfrm>
            <a:off x="5405050" y="4089537"/>
            <a:ext cx="2664" cy="2064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83" name="Gruppieren 82">
            <a:extLst>
              <a:ext uri="{FF2B5EF4-FFF2-40B4-BE49-F238E27FC236}">
                <a16:creationId xmlns:a16="http://schemas.microsoft.com/office/drawing/2014/main" id="{12496037-9801-4FDC-A012-0BB56DCD6590}"/>
              </a:ext>
            </a:extLst>
          </p:cNvPr>
          <p:cNvGrpSpPr/>
          <p:nvPr/>
        </p:nvGrpSpPr>
        <p:grpSpPr>
          <a:xfrm>
            <a:off x="6058323" y="4305496"/>
            <a:ext cx="354584" cy="392656"/>
            <a:chOff x="1171282" y="4740286"/>
            <a:chExt cx="354584" cy="392656"/>
          </a:xfrm>
        </p:grpSpPr>
        <p:sp>
          <p:nvSpPr>
            <p:cNvPr id="84" name="Runde Klammer links/rechts 83">
              <a:extLst>
                <a:ext uri="{FF2B5EF4-FFF2-40B4-BE49-F238E27FC236}">
                  <a16:creationId xmlns:a16="http://schemas.microsoft.com/office/drawing/2014/main" id="{364755E4-8457-4567-91B3-F2C03C1A458C}"/>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85" name="Textfeld 84">
              <a:extLst>
                <a:ext uri="{FF2B5EF4-FFF2-40B4-BE49-F238E27FC236}">
                  <a16:creationId xmlns:a16="http://schemas.microsoft.com/office/drawing/2014/main" id="{4BAFE7FC-086A-493A-8128-F90327E36D37}"/>
                </a:ext>
              </a:extLst>
            </p:cNvPr>
            <p:cNvSpPr txBox="1"/>
            <p:nvPr/>
          </p:nvSpPr>
          <p:spPr>
            <a:xfrm>
              <a:off x="1171282" y="4855943"/>
              <a:ext cx="354584" cy="276999"/>
            </a:xfrm>
            <a:prstGeom prst="rect">
              <a:avLst/>
            </a:prstGeom>
            <a:noFill/>
          </p:spPr>
          <p:txBody>
            <a:bodyPr wrap="none" rtlCol="0">
              <a:spAutoFit/>
            </a:bodyPr>
            <a:lstStyle/>
            <a:p>
              <a:r>
                <a:rPr lang="de-DE" sz="1200" dirty="0"/>
                <a:t>h2</a:t>
              </a:r>
            </a:p>
          </p:txBody>
        </p:sp>
      </p:grpSp>
      <p:cxnSp>
        <p:nvCxnSpPr>
          <p:cNvPr id="86" name="Gerade Verbindung mit Pfeil 85">
            <a:extLst>
              <a:ext uri="{FF2B5EF4-FFF2-40B4-BE49-F238E27FC236}">
                <a16:creationId xmlns:a16="http://schemas.microsoft.com/office/drawing/2014/main" id="{26E915AA-50B7-4F48-9C18-439B810F651B}"/>
              </a:ext>
            </a:extLst>
          </p:cNvPr>
          <p:cNvCxnSpPr>
            <a:endCxn id="84" idx="0"/>
          </p:cNvCxnSpPr>
          <p:nvPr/>
        </p:nvCxnSpPr>
        <p:spPr bwMode="auto">
          <a:xfrm>
            <a:off x="6206686" y="4099092"/>
            <a:ext cx="2664" cy="2064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87" name="Gruppieren 86">
            <a:extLst>
              <a:ext uri="{FF2B5EF4-FFF2-40B4-BE49-F238E27FC236}">
                <a16:creationId xmlns:a16="http://schemas.microsoft.com/office/drawing/2014/main" id="{7FD7A266-1082-4E66-A655-B3A0591C0A1C}"/>
              </a:ext>
            </a:extLst>
          </p:cNvPr>
          <p:cNvGrpSpPr/>
          <p:nvPr/>
        </p:nvGrpSpPr>
        <p:grpSpPr>
          <a:xfrm>
            <a:off x="6932033" y="4312771"/>
            <a:ext cx="354584" cy="392656"/>
            <a:chOff x="1171282" y="4740286"/>
            <a:chExt cx="354584" cy="392656"/>
          </a:xfrm>
        </p:grpSpPr>
        <p:sp>
          <p:nvSpPr>
            <p:cNvPr id="88" name="Runde Klammer links/rechts 87">
              <a:extLst>
                <a:ext uri="{FF2B5EF4-FFF2-40B4-BE49-F238E27FC236}">
                  <a16:creationId xmlns:a16="http://schemas.microsoft.com/office/drawing/2014/main" id="{5047595E-0A7C-4CF2-AEC4-AC8932EEF3E2}"/>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89" name="Textfeld 88">
              <a:extLst>
                <a:ext uri="{FF2B5EF4-FFF2-40B4-BE49-F238E27FC236}">
                  <a16:creationId xmlns:a16="http://schemas.microsoft.com/office/drawing/2014/main" id="{43E3B0EF-3FE0-41E0-8CB5-7D950D41B8B9}"/>
                </a:ext>
              </a:extLst>
            </p:cNvPr>
            <p:cNvSpPr txBox="1"/>
            <p:nvPr/>
          </p:nvSpPr>
          <p:spPr>
            <a:xfrm>
              <a:off x="1171282" y="4855943"/>
              <a:ext cx="354584" cy="276999"/>
            </a:xfrm>
            <a:prstGeom prst="rect">
              <a:avLst/>
            </a:prstGeom>
            <a:noFill/>
          </p:spPr>
          <p:txBody>
            <a:bodyPr wrap="none" rtlCol="0">
              <a:spAutoFit/>
            </a:bodyPr>
            <a:lstStyle/>
            <a:p>
              <a:r>
                <a:rPr lang="de-DE" sz="1200" dirty="0"/>
                <a:t>h3</a:t>
              </a:r>
            </a:p>
          </p:txBody>
        </p:sp>
      </p:grpSp>
      <p:cxnSp>
        <p:nvCxnSpPr>
          <p:cNvPr id="90" name="Gerade Verbindung mit Pfeil 89">
            <a:extLst>
              <a:ext uri="{FF2B5EF4-FFF2-40B4-BE49-F238E27FC236}">
                <a16:creationId xmlns:a16="http://schemas.microsoft.com/office/drawing/2014/main" id="{8D278EB9-C657-44D1-AC18-DE6655D23C22}"/>
              </a:ext>
            </a:extLst>
          </p:cNvPr>
          <p:cNvCxnSpPr>
            <a:endCxn id="88" idx="0"/>
          </p:cNvCxnSpPr>
          <p:nvPr/>
        </p:nvCxnSpPr>
        <p:spPr bwMode="auto">
          <a:xfrm>
            <a:off x="7080396" y="4106367"/>
            <a:ext cx="2664" cy="2064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91" name="Gruppieren 90">
            <a:extLst>
              <a:ext uri="{FF2B5EF4-FFF2-40B4-BE49-F238E27FC236}">
                <a16:creationId xmlns:a16="http://schemas.microsoft.com/office/drawing/2014/main" id="{334B8B05-91A3-448D-9F27-B53AED1FA559}"/>
              </a:ext>
            </a:extLst>
          </p:cNvPr>
          <p:cNvGrpSpPr/>
          <p:nvPr/>
        </p:nvGrpSpPr>
        <p:grpSpPr>
          <a:xfrm>
            <a:off x="7790489" y="4303745"/>
            <a:ext cx="354584" cy="392656"/>
            <a:chOff x="1171282" y="4740286"/>
            <a:chExt cx="354584" cy="392656"/>
          </a:xfrm>
        </p:grpSpPr>
        <p:sp>
          <p:nvSpPr>
            <p:cNvPr id="92" name="Runde Klammer links/rechts 91">
              <a:extLst>
                <a:ext uri="{FF2B5EF4-FFF2-40B4-BE49-F238E27FC236}">
                  <a16:creationId xmlns:a16="http://schemas.microsoft.com/office/drawing/2014/main" id="{D1276633-B831-4B2B-838C-5FC63027DC15}"/>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93" name="Textfeld 92">
              <a:extLst>
                <a:ext uri="{FF2B5EF4-FFF2-40B4-BE49-F238E27FC236}">
                  <a16:creationId xmlns:a16="http://schemas.microsoft.com/office/drawing/2014/main" id="{BDD3692F-73B2-46A2-990B-1EE300F57381}"/>
                </a:ext>
              </a:extLst>
            </p:cNvPr>
            <p:cNvSpPr txBox="1"/>
            <p:nvPr/>
          </p:nvSpPr>
          <p:spPr>
            <a:xfrm>
              <a:off x="1171282" y="4855943"/>
              <a:ext cx="354584" cy="276999"/>
            </a:xfrm>
            <a:prstGeom prst="rect">
              <a:avLst/>
            </a:prstGeom>
            <a:noFill/>
          </p:spPr>
          <p:txBody>
            <a:bodyPr wrap="none" rtlCol="0">
              <a:spAutoFit/>
            </a:bodyPr>
            <a:lstStyle/>
            <a:p>
              <a:r>
                <a:rPr lang="de-DE" sz="1200" dirty="0"/>
                <a:t>h4</a:t>
              </a:r>
            </a:p>
          </p:txBody>
        </p:sp>
      </p:grpSp>
      <p:cxnSp>
        <p:nvCxnSpPr>
          <p:cNvPr id="94" name="Gerade Verbindung mit Pfeil 93">
            <a:extLst>
              <a:ext uri="{FF2B5EF4-FFF2-40B4-BE49-F238E27FC236}">
                <a16:creationId xmlns:a16="http://schemas.microsoft.com/office/drawing/2014/main" id="{F654EBF1-40BC-4F6B-9CC5-30F9B5AA6520}"/>
              </a:ext>
            </a:extLst>
          </p:cNvPr>
          <p:cNvCxnSpPr>
            <a:endCxn id="92" idx="0"/>
          </p:cNvCxnSpPr>
          <p:nvPr/>
        </p:nvCxnSpPr>
        <p:spPr bwMode="auto">
          <a:xfrm>
            <a:off x="7938852" y="4097341"/>
            <a:ext cx="2664" cy="2064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95" name="Gruppieren 94">
            <a:extLst>
              <a:ext uri="{FF2B5EF4-FFF2-40B4-BE49-F238E27FC236}">
                <a16:creationId xmlns:a16="http://schemas.microsoft.com/office/drawing/2014/main" id="{A6FF3D1A-960D-429E-9A2F-85CA3E063448}"/>
              </a:ext>
            </a:extLst>
          </p:cNvPr>
          <p:cNvGrpSpPr/>
          <p:nvPr/>
        </p:nvGrpSpPr>
        <p:grpSpPr>
          <a:xfrm>
            <a:off x="8650149" y="4312771"/>
            <a:ext cx="354584" cy="392656"/>
            <a:chOff x="1171282" y="4740286"/>
            <a:chExt cx="354584" cy="392656"/>
          </a:xfrm>
        </p:grpSpPr>
        <p:sp>
          <p:nvSpPr>
            <p:cNvPr id="96" name="Runde Klammer links/rechts 95">
              <a:extLst>
                <a:ext uri="{FF2B5EF4-FFF2-40B4-BE49-F238E27FC236}">
                  <a16:creationId xmlns:a16="http://schemas.microsoft.com/office/drawing/2014/main" id="{8E8CE665-020A-4EDA-AC89-4B820A7FCDEF}"/>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97" name="Textfeld 96">
              <a:extLst>
                <a:ext uri="{FF2B5EF4-FFF2-40B4-BE49-F238E27FC236}">
                  <a16:creationId xmlns:a16="http://schemas.microsoft.com/office/drawing/2014/main" id="{A7BEBC1B-5DFB-4255-9D57-FC14F6B532DE}"/>
                </a:ext>
              </a:extLst>
            </p:cNvPr>
            <p:cNvSpPr txBox="1"/>
            <p:nvPr/>
          </p:nvSpPr>
          <p:spPr>
            <a:xfrm>
              <a:off x="1171282" y="4855943"/>
              <a:ext cx="354584" cy="276999"/>
            </a:xfrm>
            <a:prstGeom prst="rect">
              <a:avLst/>
            </a:prstGeom>
            <a:noFill/>
          </p:spPr>
          <p:txBody>
            <a:bodyPr wrap="none" rtlCol="0">
              <a:spAutoFit/>
            </a:bodyPr>
            <a:lstStyle/>
            <a:p>
              <a:r>
                <a:rPr lang="de-DE" sz="1200" dirty="0"/>
                <a:t>h5</a:t>
              </a:r>
            </a:p>
          </p:txBody>
        </p:sp>
      </p:grpSp>
      <p:cxnSp>
        <p:nvCxnSpPr>
          <p:cNvPr id="98" name="Gerade Verbindung mit Pfeil 97">
            <a:extLst>
              <a:ext uri="{FF2B5EF4-FFF2-40B4-BE49-F238E27FC236}">
                <a16:creationId xmlns:a16="http://schemas.microsoft.com/office/drawing/2014/main" id="{AC7EE6B6-8E97-4795-BF80-4C63344F7195}"/>
              </a:ext>
            </a:extLst>
          </p:cNvPr>
          <p:cNvCxnSpPr>
            <a:endCxn id="96" idx="0"/>
          </p:cNvCxnSpPr>
          <p:nvPr/>
        </p:nvCxnSpPr>
        <p:spPr bwMode="auto">
          <a:xfrm>
            <a:off x="8798512" y="4106367"/>
            <a:ext cx="2664" cy="2064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99" name="Gruppieren 98">
            <a:extLst>
              <a:ext uri="{FF2B5EF4-FFF2-40B4-BE49-F238E27FC236}">
                <a16:creationId xmlns:a16="http://schemas.microsoft.com/office/drawing/2014/main" id="{45A5CCC5-32C9-485F-A9E9-36A36DCF72FE}"/>
              </a:ext>
            </a:extLst>
          </p:cNvPr>
          <p:cNvGrpSpPr/>
          <p:nvPr/>
        </p:nvGrpSpPr>
        <p:grpSpPr>
          <a:xfrm>
            <a:off x="9480880" y="4303745"/>
            <a:ext cx="354584" cy="392656"/>
            <a:chOff x="1171282" y="4740286"/>
            <a:chExt cx="354584" cy="392656"/>
          </a:xfrm>
        </p:grpSpPr>
        <p:sp>
          <p:nvSpPr>
            <p:cNvPr id="100" name="Runde Klammer links/rechts 99">
              <a:extLst>
                <a:ext uri="{FF2B5EF4-FFF2-40B4-BE49-F238E27FC236}">
                  <a16:creationId xmlns:a16="http://schemas.microsoft.com/office/drawing/2014/main" id="{D7EE99D5-0137-4108-BB8D-A4FCB16F2DE1}"/>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101" name="Textfeld 100">
              <a:extLst>
                <a:ext uri="{FF2B5EF4-FFF2-40B4-BE49-F238E27FC236}">
                  <a16:creationId xmlns:a16="http://schemas.microsoft.com/office/drawing/2014/main" id="{19A8275F-405E-4180-8C56-C478DE73ABBD}"/>
                </a:ext>
              </a:extLst>
            </p:cNvPr>
            <p:cNvSpPr txBox="1"/>
            <p:nvPr/>
          </p:nvSpPr>
          <p:spPr>
            <a:xfrm>
              <a:off x="1171282" y="4855943"/>
              <a:ext cx="354584" cy="276999"/>
            </a:xfrm>
            <a:prstGeom prst="rect">
              <a:avLst/>
            </a:prstGeom>
            <a:noFill/>
          </p:spPr>
          <p:txBody>
            <a:bodyPr wrap="none" rtlCol="0">
              <a:spAutoFit/>
            </a:bodyPr>
            <a:lstStyle/>
            <a:p>
              <a:r>
                <a:rPr lang="de-DE" sz="1200" dirty="0"/>
                <a:t>h6</a:t>
              </a:r>
            </a:p>
          </p:txBody>
        </p:sp>
      </p:grpSp>
      <p:cxnSp>
        <p:nvCxnSpPr>
          <p:cNvPr id="102" name="Gerade Verbindung mit Pfeil 101">
            <a:extLst>
              <a:ext uri="{FF2B5EF4-FFF2-40B4-BE49-F238E27FC236}">
                <a16:creationId xmlns:a16="http://schemas.microsoft.com/office/drawing/2014/main" id="{56DB0CE1-FAA7-4A62-9F4A-011CD7772630}"/>
              </a:ext>
            </a:extLst>
          </p:cNvPr>
          <p:cNvCxnSpPr>
            <a:endCxn id="100" idx="0"/>
          </p:cNvCxnSpPr>
          <p:nvPr/>
        </p:nvCxnSpPr>
        <p:spPr bwMode="auto">
          <a:xfrm>
            <a:off x="9629243" y="4097341"/>
            <a:ext cx="2664" cy="2064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03" name="Gruppieren 102">
            <a:extLst>
              <a:ext uri="{FF2B5EF4-FFF2-40B4-BE49-F238E27FC236}">
                <a16:creationId xmlns:a16="http://schemas.microsoft.com/office/drawing/2014/main" id="{53459D1C-41D9-4A48-90FA-B217D2B18D03}"/>
              </a:ext>
            </a:extLst>
          </p:cNvPr>
          <p:cNvGrpSpPr/>
          <p:nvPr/>
        </p:nvGrpSpPr>
        <p:grpSpPr>
          <a:xfrm>
            <a:off x="10374939" y="4303745"/>
            <a:ext cx="354584" cy="392656"/>
            <a:chOff x="1171282" y="4740286"/>
            <a:chExt cx="354584" cy="392656"/>
          </a:xfrm>
        </p:grpSpPr>
        <p:sp>
          <p:nvSpPr>
            <p:cNvPr id="104" name="Runde Klammer links/rechts 103">
              <a:extLst>
                <a:ext uri="{FF2B5EF4-FFF2-40B4-BE49-F238E27FC236}">
                  <a16:creationId xmlns:a16="http://schemas.microsoft.com/office/drawing/2014/main" id="{DAF55032-55C4-4D95-AD0A-049E3FD2E4D9}"/>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105" name="Textfeld 104">
              <a:extLst>
                <a:ext uri="{FF2B5EF4-FFF2-40B4-BE49-F238E27FC236}">
                  <a16:creationId xmlns:a16="http://schemas.microsoft.com/office/drawing/2014/main" id="{09B805C4-CBB3-4CAB-A362-3B722CD733B9}"/>
                </a:ext>
              </a:extLst>
            </p:cNvPr>
            <p:cNvSpPr txBox="1"/>
            <p:nvPr/>
          </p:nvSpPr>
          <p:spPr>
            <a:xfrm>
              <a:off x="1171282" y="4855943"/>
              <a:ext cx="354584" cy="276999"/>
            </a:xfrm>
            <a:prstGeom prst="rect">
              <a:avLst/>
            </a:prstGeom>
            <a:noFill/>
          </p:spPr>
          <p:txBody>
            <a:bodyPr wrap="none" rtlCol="0">
              <a:spAutoFit/>
            </a:bodyPr>
            <a:lstStyle/>
            <a:p>
              <a:r>
                <a:rPr lang="de-DE" sz="1200" dirty="0"/>
                <a:t>h7</a:t>
              </a:r>
            </a:p>
          </p:txBody>
        </p:sp>
      </p:grpSp>
      <p:cxnSp>
        <p:nvCxnSpPr>
          <p:cNvPr id="106" name="Gerade Verbindung mit Pfeil 105">
            <a:extLst>
              <a:ext uri="{FF2B5EF4-FFF2-40B4-BE49-F238E27FC236}">
                <a16:creationId xmlns:a16="http://schemas.microsoft.com/office/drawing/2014/main" id="{7A88BA72-ED89-4101-AF9D-2E8771CD9596}"/>
              </a:ext>
            </a:extLst>
          </p:cNvPr>
          <p:cNvCxnSpPr>
            <a:endCxn id="104" idx="0"/>
          </p:cNvCxnSpPr>
          <p:nvPr/>
        </p:nvCxnSpPr>
        <p:spPr bwMode="auto">
          <a:xfrm>
            <a:off x="10523302" y="4097341"/>
            <a:ext cx="2664" cy="2064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7" name="Verbinder: gekrümmt 106">
            <a:extLst>
              <a:ext uri="{FF2B5EF4-FFF2-40B4-BE49-F238E27FC236}">
                <a16:creationId xmlns:a16="http://schemas.microsoft.com/office/drawing/2014/main" id="{A8A2EB44-4913-475F-B2AA-410E4BC38B45}"/>
              </a:ext>
            </a:extLst>
          </p:cNvPr>
          <p:cNvCxnSpPr>
            <a:stCxn id="77" idx="3"/>
            <a:endCxn id="44" idx="3"/>
          </p:cNvCxnSpPr>
          <p:nvPr/>
        </p:nvCxnSpPr>
        <p:spPr bwMode="auto">
          <a:xfrm flipV="1">
            <a:off x="5558741" y="3889482"/>
            <a:ext cx="497215" cy="471456"/>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09" name="Verbinder: gekrümmt 108">
            <a:extLst>
              <a:ext uri="{FF2B5EF4-FFF2-40B4-BE49-F238E27FC236}">
                <a16:creationId xmlns:a16="http://schemas.microsoft.com/office/drawing/2014/main" id="{5C459379-721F-43C2-9CF9-CF7794C8119B}"/>
              </a:ext>
            </a:extLst>
          </p:cNvPr>
          <p:cNvCxnSpPr>
            <a:endCxn id="47" idx="3"/>
          </p:cNvCxnSpPr>
          <p:nvPr/>
        </p:nvCxnSpPr>
        <p:spPr bwMode="auto">
          <a:xfrm flipV="1">
            <a:off x="6390572" y="3889482"/>
            <a:ext cx="516394" cy="466386"/>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11" name="Verbinder: gekrümmt 110">
            <a:extLst>
              <a:ext uri="{FF2B5EF4-FFF2-40B4-BE49-F238E27FC236}">
                <a16:creationId xmlns:a16="http://schemas.microsoft.com/office/drawing/2014/main" id="{A15CDAFE-8260-4E4E-A185-0F73EB42A06D}"/>
              </a:ext>
            </a:extLst>
          </p:cNvPr>
          <p:cNvCxnSpPr>
            <a:stCxn id="88" idx="3"/>
            <a:endCxn id="50" idx="3"/>
          </p:cNvCxnSpPr>
          <p:nvPr/>
        </p:nvCxnSpPr>
        <p:spPr bwMode="auto">
          <a:xfrm flipV="1">
            <a:off x="7234087" y="3886814"/>
            <a:ext cx="544620" cy="4909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13" name="Verbinder: gekrümmt 112">
            <a:extLst>
              <a:ext uri="{FF2B5EF4-FFF2-40B4-BE49-F238E27FC236}">
                <a16:creationId xmlns:a16="http://schemas.microsoft.com/office/drawing/2014/main" id="{AC09E222-2BC3-4E5B-BFB8-BD6DBA801C12}"/>
              </a:ext>
            </a:extLst>
          </p:cNvPr>
          <p:cNvCxnSpPr>
            <a:stCxn id="92" idx="3"/>
            <a:endCxn id="53" idx="3"/>
          </p:cNvCxnSpPr>
          <p:nvPr/>
        </p:nvCxnSpPr>
        <p:spPr bwMode="auto">
          <a:xfrm flipV="1">
            <a:off x="8092543" y="3889482"/>
            <a:ext cx="540864" cy="47926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15" name="Verbinder: gekrümmt 114">
            <a:extLst>
              <a:ext uri="{FF2B5EF4-FFF2-40B4-BE49-F238E27FC236}">
                <a16:creationId xmlns:a16="http://schemas.microsoft.com/office/drawing/2014/main" id="{543055C1-5418-4E19-ACD1-543B92FFD8F4}"/>
              </a:ext>
            </a:extLst>
          </p:cNvPr>
          <p:cNvCxnSpPr>
            <a:stCxn id="96" idx="3"/>
            <a:endCxn id="56" idx="3"/>
          </p:cNvCxnSpPr>
          <p:nvPr/>
        </p:nvCxnSpPr>
        <p:spPr bwMode="auto">
          <a:xfrm flipV="1">
            <a:off x="8952203" y="3890008"/>
            <a:ext cx="523729" cy="48776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17" name="Verbinder: gekrümmt 116">
            <a:extLst>
              <a:ext uri="{FF2B5EF4-FFF2-40B4-BE49-F238E27FC236}">
                <a16:creationId xmlns:a16="http://schemas.microsoft.com/office/drawing/2014/main" id="{981A6CEB-1AE3-4570-9E1F-37C28BD3F946}"/>
              </a:ext>
            </a:extLst>
          </p:cNvPr>
          <p:cNvCxnSpPr>
            <a:stCxn id="100" idx="3"/>
            <a:endCxn id="60" idx="1"/>
          </p:cNvCxnSpPr>
          <p:nvPr/>
        </p:nvCxnSpPr>
        <p:spPr bwMode="auto">
          <a:xfrm flipV="1">
            <a:off x="9782934" y="3887760"/>
            <a:ext cx="590016" cy="48098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p:nvGrpSpPr>
          <p:cNvPr id="121" name="Gruppieren 120">
            <a:extLst>
              <a:ext uri="{FF2B5EF4-FFF2-40B4-BE49-F238E27FC236}">
                <a16:creationId xmlns:a16="http://schemas.microsoft.com/office/drawing/2014/main" id="{52879210-57B2-47A6-9F81-82A11B35A8AA}"/>
              </a:ext>
            </a:extLst>
          </p:cNvPr>
          <p:cNvGrpSpPr/>
          <p:nvPr/>
        </p:nvGrpSpPr>
        <p:grpSpPr>
          <a:xfrm rot="10800000">
            <a:off x="5206855" y="4945858"/>
            <a:ext cx="432898" cy="400110"/>
            <a:chOff x="740859" y="4138842"/>
            <a:chExt cx="432898" cy="400110"/>
          </a:xfrm>
        </p:grpSpPr>
        <p:sp>
          <p:nvSpPr>
            <p:cNvPr id="122" name="Trapezoid 121">
              <a:extLst>
                <a:ext uri="{FF2B5EF4-FFF2-40B4-BE49-F238E27FC236}">
                  <a16:creationId xmlns:a16="http://schemas.microsoft.com/office/drawing/2014/main" id="{025E4CAD-6990-43E0-92DD-980B8EDC2ACA}"/>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123" name="Textfeld 122">
              <a:extLst>
                <a:ext uri="{FF2B5EF4-FFF2-40B4-BE49-F238E27FC236}">
                  <a16:creationId xmlns:a16="http://schemas.microsoft.com/office/drawing/2014/main" id="{376F1EC8-2EB4-4AF5-A968-FFD539EC027A}"/>
                </a:ext>
              </a:extLst>
            </p:cNvPr>
            <p:cNvSpPr txBox="1"/>
            <p:nvPr/>
          </p:nvSpPr>
          <p:spPr>
            <a:xfrm rot="10800000">
              <a:off x="776056" y="4160941"/>
              <a:ext cx="332142" cy="338554"/>
            </a:xfrm>
            <a:prstGeom prst="rect">
              <a:avLst/>
            </a:prstGeom>
            <a:noFill/>
          </p:spPr>
          <p:txBody>
            <a:bodyPr wrap="none" rtlCol="0">
              <a:spAutoFit/>
            </a:bodyPr>
            <a:lstStyle/>
            <a:p>
              <a:r>
                <a:rPr lang="de-DE" sz="1600" dirty="0"/>
                <a:t>D</a:t>
              </a:r>
            </a:p>
          </p:txBody>
        </p:sp>
      </p:grpSp>
      <p:sp>
        <p:nvSpPr>
          <p:cNvPr id="125" name="Runde Klammer links/rechts 124">
            <a:extLst>
              <a:ext uri="{FF2B5EF4-FFF2-40B4-BE49-F238E27FC236}">
                <a16:creationId xmlns:a16="http://schemas.microsoft.com/office/drawing/2014/main" id="{E25BE626-3A27-495D-A716-1AA4A4DCA919}"/>
              </a:ext>
            </a:extLst>
          </p:cNvPr>
          <p:cNvSpPr/>
          <p:nvPr/>
        </p:nvSpPr>
        <p:spPr bwMode="auto">
          <a:xfrm rot="5400000">
            <a:off x="5273857" y="5648442"/>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cxnSp>
        <p:nvCxnSpPr>
          <p:cNvPr id="127" name="Gerade Verbindung mit Pfeil 126">
            <a:extLst>
              <a:ext uri="{FF2B5EF4-FFF2-40B4-BE49-F238E27FC236}">
                <a16:creationId xmlns:a16="http://schemas.microsoft.com/office/drawing/2014/main" id="{2C9E19AE-D84E-4FC4-B7C4-78A20ADA5A3F}"/>
              </a:ext>
            </a:extLst>
          </p:cNvPr>
          <p:cNvCxnSpPr>
            <a:cxnSpLocks/>
          </p:cNvCxnSpPr>
          <p:nvPr/>
        </p:nvCxnSpPr>
        <p:spPr bwMode="auto">
          <a:xfrm>
            <a:off x="5423775" y="5352605"/>
            <a:ext cx="0" cy="1923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0" name="Gerade Verbindung mit Pfeil 129">
            <a:extLst>
              <a:ext uri="{FF2B5EF4-FFF2-40B4-BE49-F238E27FC236}">
                <a16:creationId xmlns:a16="http://schemas.microsoft.com/office/drawing/2014/main" id="{C60ACB5B-3090-4A56-9972-EB866B24896E}"/>
              </a:ext>
            </a:extLst>
          </p:cNvPr>
          <p:cNvCxnSpPr>
            <a:cxnSpLocks/>
          </p:cNvCxnSpPr>
          <p:nvPr/>
        </p:nvCxnSpPr>
        <p:spPr bwMode="auto">
          <a:xfrm>
            <a:off x="5423304" y="5864466"/>
            <a:ext cx="0" cy="1923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1" name="Textfeld 130">
            <a:extLst>
              <a:ext uri="{FF2B5EF4-FFF2-40B4-BE49-F238E27FC236}">
                <a16:creationId xmlns:a16="http://schemas.microsoft.com/office/drawing/2014/main" id="{0C8C8079-956A-4609-A345-1777C1C065F6}"/>
              </a:ext>
            </a:extLst>
          </p:cNvPr>
          <p:cNvSpPr txBox="1"/>
          <p:nvPr/>
        </p:nvSpPr>
        <p:spPr>
          <a:xfrm>
            <a:off x="5155697" y="6002234"/>
            <a:ext cx="556563" cy="400110"/>
          </a:xfrm>
          <a:prstGeom prst="rect">
            <a:avLst/>
          </a:prstGeom>
          <a:noFill/>
        </p:spPr>
        <p:txBody>
          <a:bodyPr wrap="none" rtlCol="0">
            <a:spAutoFit/>
          </a:bodyPr>
          <a:lstStyle/>
          <a:p>
            <a:r>
              <a:rPr lang="de-DE" sz="2000" dirty="0"/>
              <a:t>Ein</a:t>
            </a:r>
          </a:p>
        </p:txBody>
      </p:sp>
      <p:grpSp>
        <p:nvGrpSpPr>
          <p:cNvPr id="132" name="Gruppieren 131">
            <a:extLst>
              <a:ext uri="{FF2B5EF4-FFF2-40B4-BE49-F238E27FC236}">
                <a16:creationId xmlns:a16="http://schemas.microsoft.com/office/drawing/2014/main" id="{495DB3EF-72CE-41EB-A3BC-F920C70F4D2F}"/>
              </a:ext>
            </a:extLst>
          </p:cNvPr>
          <p:cNvGrpSpPr/>
          <p:nvPr/>
        </p:nvGrpSpPr>
        <p:grpSpPr>
          <a:xfrm rot="10800000">
            <a:off x="6005941" y="4945858"/>
            <a:ext cx="432898" cy="400110"/>
            <a:chOff x="740859" y="4138842"/>
            <a:chExt cx="432898" cy="400110"/>
          </a:xfrm>
        </p:grpSpPr>
        <p:sp>
          <p:nvSpPr>
            <p:cNvPr id="133" name="Trapezoid 132">
              <a:extLst>
                <a:ext uri="{FF2B5EF4-FFF2-40B4-BE49-F238E27FC236}">
                  <a16:creationId xmlns:a16="http://schemas.microsoft.com/office/drawing/2014/main" id="{EC8167CE-8445-4225-A37D-6D5AA0126755}"/>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134" name="Textfeld 133">
              <a:extLst>
                <a:ext uri="{FF2B5EF4-FFF2-40B4-BE49-F238E27FC236}">
                  <a16:creationId xmlns:a16="http://schemas.microsoft.com/office/drawing/2014/main" id="{64BD2533-E872-48EE-A97F-D34E4FDAC816}"/>
                </a:ext>
              </a:extLst>
            </p:cNvPr>
            <p:cNvSpPr txBox="1"/>
            <p:nvPr/>
          </p:nvSpPr>
          <p:spPr>
            <a:xfrm rot="10800000">
              <a:off x="776056" y="4160941"/>
              <a:ext cx="332142" cy="338554"/>
            </a:xfrm>
            <a:prstGeom prst="rect">
              <a:avLst/>
            </a:prstGeom>
            <a:noFill/>
          </p:spPr>
          <p:txBody>
            <a:bodyPr wrap="none" rtlCol="0">
              <a:spAutoFit/>
            </a:bodyPr>
            <a:lstStyle/>
            <a:p>
              <a:r>
                <a:rPr lang="de-DE" sz="1600" dirty="0"/>
                <a:t>D</a:t>
              </a:r>
            </a:p>
          </p:txBody>
        </p:sp>
      </p:grpSp>
      <p:sp>
        <p:nvSpPr>
          <p:cNvPr id="135" name="Runde Klammer links/rechts 134">
            <a:extLst>
              <a:ext uri="{FF2B5EF4-FFF2-40B4-BE49-F238E27FC236}">
                <a16:creationId xmlns:a16="http://schemas.microsoft.com/office/drawing/2014/main" id="{9693E01C-9E96-4F2E-8A3A-46E0EE98AA8D}"/>
              </a:ext>
            </a:extLst>
          </p:cNvPr>
          <p:cNvSpPr/>
          <p:nvPr/>
        </p:nvSpPr>
        <p:spPr bwMode="auto">
          <a:xfrm rot="5400000">
            <a:off x="6072943" y="5648442"/>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cxnSp>
        <p:nvCxnSpPr>
          <p:cNvPr id="136" name="Gerade Verbindung mit Pfeil 135">
            <a:extLst>
              <a:ext uri="{FF2B5EF4-FFF2-40B4-BE49-F238E27FC236}">
                <a16:creationId xmlns:a16="http://schemas.microsoft.com/office/drawing/2014/main" id="{BC72E529-4E58-41C4-AD13-6A7F3396B56D}"/>
              </a:ext>
            </a:extLst>
          </p:cNvPr>
          <p:cNvCxnSpPr>
            <a:cxnSpLocks/>
          </p:cNvCxnSpPr>
          <p:nvPr/>
        </p:nvCxnSpPr>
        <p:spPr bwMode="auto">
          <a:xfrm>
            <a:off x="6222861" y="5352605"/>
            <a:ext cx="0" cy="1923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7" name="Gerade Verbindung mit Pfeil 136">
            <a:extLst>
              <a:ext uri="{FF2B5EF4-FFF2-40B4-BE49-F238E27FC236}">
                <a16:creationId xmlns:a16="http://schemas.microsoft.com/office/drawing/2014/main" id="{19CB3B8B-AF2A-4D5E-9D60-D6251251BD6D}"/>
              </a:ext>
            </a:extLst>
          </p:cNvPr>
          <p:cNvCxnSpPr>
            <a:cxnSpLocks/>
          </p:cNvCxnSpPr>
          <p:nvPr/>
        </p:nvCxnSpPr>
        <p:spPr bwMode="auto">
          <a:xfrm>
            <a:off x="6222390" y="5864466"/>
            <a:ext cx="0" cy="1923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8" name="Textfeld 137">
            <a:extLst>
              <a:ext uri="{FF2B5EF4-FFF2-40B4-BE49-F238E27FC236}">
                <a16:creationId xmlns:a16="http://schemas.microsoft.com/office/drawing/2014/main" id="{8CB0AF0B-6C32-4A9C-BD66-863EF09AF58E}"/>
              </a:ext>
            </a:extLst>
          </p:cNvPr>
          <p:cNvSpPr txBox="1"/>
          <p:nvPr/>
        </p:nvSpPr>
        <p:spPr>
          <a:xfrm>
            <a:off x="5673577" y="6002234"/>
            <a:ext cx="1096775" cy="400110"/>
          </a:xfrm>
          <a:prstGeom prst="rect">
            <a:avLst/>
          </a:prstGeom>
          <a:noFill/>
        </p:spPr>
        <p:txBody>
          <a:bodyPr wrap="none" rtlCol="0">
            <a:spAutoFit/>
          </a:bodyPr>
          <a:lstStyle/>
          <a:p>
            <a:r>
              <a:rPr lang="de-DE" sz="2000" dirty="0"/>
              <a:t>Roboter</a:t>
            </a:r>
          </a:p>
        </p:txBody>
      </p:sp>
      <p:grpSp>
        <p:nvGrpSpPr>
          <p:cNvPr id="139" name="Gruppieren 138">
            <a:extLst>
              <a:ext uri="{FF2B5EF4-FFF2-40B4-BE49-F238E27FC236}">
                <a16:creationId xmlns:a16="http://schemas.microsoft.com/office/drawing/2014/main" id="{E74C30ED-9A0C-49E5-8536-37C1AC2CCBD5}"/>
              </a:ext>
            </a:extLst>
          </p:cNvPr>
          <p:cNvGrpSpPr/>
          <p:nvPr/>
        </p:nvGrpSpPr>
        <p:grpSpPr>
          <a:xfrm rot="10800000">
            <a:off x="6837959" y="4944373"/>
            <a:ext cx="432898" cy="400110"/>
            <a:chOff x="740859" y="4138842"/>
            <a:chExt cx="432898" cy="400110"/>
          </a:xfrm>
        </p:grpSpPr>
        <p:sp>
          <p:nvSpPr>
            <p:cNvPr id="140" name="Trapezoid 139">
              <a:extLst>
                <a:ext uri="{FF2B5EF4-FFF2-40B4-BE49-F238E27FC236}">
                  <a16:creationId xmlns:a16="http://schemas.microsoft.com/office/drawing/2014/main" id="{609D32F8-1F8E-4F89-9EAA-35C3190A2AC3}"/>
                </a:ext>
              </a:extLst>
            </p:cNvPr>
            <p:cNvSpPr/>
            <p:nvPr/>
          </p:nvSpPr>
          <p:spPr bwMode="auto">
            <a:xfrm rot="10800000">
              <a:off x="740859" y="4138842"/>
              <a:ext cx="432898" cy="400110"/>
            </a:xfrm>
            <a:prstGeom prst="trapezoid">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ndParaRPr>
            </a:p>
          </p:txBody>
        </p:sp>
        <p:sp>
          <p:nvSpPr>
            <p:cNvPr id="141" name="Textfeld 140">
              <a:extLst>
                <a:ext uri="{FF2B5EF4-FFF2-40B4-BE49-F238E27FC236}">
                  <a16:creationId xmlns:a16="http://schemas.microsoft.com/office/drawing/2014/main" id="{7B25C290-F002-41D2-83E5-E52964DBF16B}"/>
                </a:ext>
              </a:extLst>
            </p:cNvPr>
            <p:cNvSpPr txBox="1"/>
            <p:nvPr/>
          </p:nvSpPr>
          <p:spPr>
            <a:xfrm rot="10800000">
              <a:off x="776056" y="4160941"/>
              <a:ext cx="332142" cy="338554"/>
            </a:xfrm>
            <a:prstGeom prst="rect">
              <a:avLst/>
            </a:prstGeom>
            <a:noFill/>
          </p:spPr>
          <p:txBody>
            <a:bodyPr wrap="none" rtlCol="0">
              <a:spAutoFit/>
            </a:bodyPr>
            <a:lstStyle/>
            <a:p>
              <a:r>
                <a:rPr lang="de-DE" sz="1600" dirty="0"/>
                <a:t>D</a:t>
              </a:r>
            </a:p>
          </p:txBody>
        </p:sp>
      </p:grpSp>
      <p:sp>
        <p:nvSpPr>
          <p:cNvPr id="142" name="Runde Klammer links/rechts 141">
            <a:extLst>
              <a:ext uri="{FF2B5EF4-FFF2-40B4-BE49-F238E27FC236}">
                <a16:creationId xmlns:a16="http://schemas.microsoft.com/office/drawing/2014/main" id="{1BB9540C-41C0-47C9-A138-D3F7E3513B0C}"/>
              </a:ext>
            </a:extLst>
          </p:cNvPr>
          <p:cNvSpPr/>
          <p:nvPr/>
        </p:nvSpPr>
        <p:spPr bwMode="auto">
          <a:xfrm rot="5400000">
            <a:off x="6904961" y="5646957"/>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cxnSp>
        <p:nvCxnSpPr>
          <p:cNvPr id="143" name="Gerade Verbindung mit Pfeil 142">
            <a:extLst>
              <a:ext uri="{FF2B5EF4-FFF2-40B4-BE49-F238E27FC236}">
                <a16:creationId xmlns:a16="http://schemas.microsoft.com/office/drawing/2014/main" id="{872E1350-E85A-4424-A486-785BBBE48843}"/>
              </a:ext>
            </a:extLst>
          </p:cNvPr>
          <p:cNvCxnSpPr>
            <a:cxnSpLocks/>
          </p:cNvCxnSpPr>
          <p:nvPr/>
        </p:nvCxnSpPr>
        <p:spPr bwMode="auto">
          <a:xfrm>
            <a:off x="7054879" y="5351120"/>
            <a:ext cx="0" cy="1923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4" name="Gerade Verbindung mit Pfeil 143">
            <a:extLst>
              <a:ext uri="{FF2B5EF4-FFF2-40B4-BE49-F238E27FC236}">
                <a16:creationId xmlns:a16="http://schemas.microsoft.com/office/drawing/2014/main" id="{59EB0416-21E9-47C4-8403-17359C90D8CA}"/>
              </a:ext>
            </a:extLst>
          </p:cNvPr>
          <p:cNvCxnSpPr>
            <a:cxnSpLocks/>
          </p:cNvCxnSpPr>
          <p:nvPr/>
        </p:nvCxnSpPr>
        <p:spPr bwMode="auto">
          <a:xfrm>
            <a:off x="7054408" y="5862981"/>
            <a:ext cx="0" cy="1923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5" name="Textfeld 144">
            <a:extLst>
              <a:ext uri="{FF2B5EF4-FFF2-40B4-BE49-F238E27FC236}">
                <a16:creationId xmlns:a16="http://schemas.microsoft.com/office/drawing/2014/main" id="{6C51C06C-6BE8-42E6-AEF7-244820930FB7}"/>
              </a:ext>
            </a:extLst>
          </p:cNvPr>
          <p:cNvSpPr txBox="1"/>
          <p:nvPr/>
        </p:nvSpPr>
        <p:spPr>
          <a:xfrm>
            <a:off x="6888088" y="6000749"/>
            <a:ext cx="327334" cy="400110"/>
          </a:xfrm>
          <a:prstGeom prst="rect">
            <a:avLst/>
          </a:prstGeom>
          <a:noFill/>
        </p:spPr>
        <p:txBody>
          <a:bodyPr wrap="none" rtlCol="0">
            <a:spAutoFit/>
          </a:bodyPr>
          <a:lstStyle/>
          <a:p>
            <a:r>
              <a:rPr lang="de-DE" sz="2000" dirty="0"/>
              <a:t>?</a:t>
            </a:r>
          </a:p>
        </p:txBody>
      </p:sp>
      <p:cxnSp>
        <p:nvCxnSpPr>
          <p:cNvPr id="3074" name="Verbinder: gekrümmt 3073">
            <a:extLst>
              <a:ext uri="{FF2B5EF4-FFF2-40B4-BE49-F238E27FC236}">
                <a16:creationId xmlns:a16="http://schemas.microsoft.com/office/drawing/2014/main" id="{D693EF8F-1C39-4097-9708-E02E05D65E3A}"/>
              </a:ext>
            </a:extLst>
          </p:cNvPr>
          <p:cNvCxnSpPr>
            <a:stCxn id="104" idx="3"/>
            <a:endCxn id="122" idx="1"/>
          </p:cNvCxnSpPr>
          <p:nvPr/>
        </p:nvCxnSpPr>
        <p:spPr bwMode="auto">
          <a:xfrm flipH="1">
            <a:off x="5256869" y="4368742"/>
            <a:ext cx="5420124" cy="777171"/>
          </a:xfrm>
          <a:prstGeom prst="curvedConnector5">
            <a:avLst>
              <a:gd name="adj1" fmla="val -4751"/>
              <a:gd name="adj2" fmla="val 48742"/>
              <a:gd name="adj3" fmla="val 106171"/>
            </a:avLst>
          </a:prstGeom>
          <a:solidFill>
            <a:schemeClr val="accent1"/>
          </a:solidFill>
          <a:ln w="9525" cap="flat" cmpd="sng" algn="ctr">
            <a:solidFill>
              <a:schemeClr val="tx1"/>
            </a:solidFill>
            <a:prstDash val="solid"/>
            <a:round/>
            <a:headEnd type="none" w="med" len="med"/>
            <a:tailEnd type="triangle"/>
          </a:ln>
          <a:effectLst/>
        </p:spPr>
      </p:cxnSp>
      <p:grpSp>
        <p:nvGrpSpPr>
          <p:cNvPr id="152" name="Gruppieren 151">
            <a:extLst>
              <a:ext uri="{FF2B5EF4-FFF2-40B4-BE49-F238E27FC236}">
                <a16:creationId xmlns:a16="http://schemas.microsoft.com/office/drawing/2014/main" id="{0740DB36-3BBE-42B9-AA4A-CF474C8082D9}"/>
              </a:ext>
            </a:extLst>
          </p:cNvPr>
          <p:cNvGrpSpPr/>
          <p:nvPr/>
        </p:nvGrpSpPr>
        <p:grpSpPr>
          <a:xfrm>
            <a:off x="5692876" y="4885062"/>
            <a:ext cx="354584" cy="392656"/>
            <a:chOff x="1171282" y="4740286"/>
            <a:chExt cx="354584" cy="392656"/>
          </a:xfrm>
        </p:grpSpPr>
        <p:sp>
          <p:nvSpPr>
            <p:cNvPr id="153" name="Runde Klammer links/rechts 152">
              <a:extLst>
                <a:ext uri="{FF2B5EF4-FFF2-40B4-BE49-F238E27FC236}">
                  <a16:creationId xmlns:a16="http://schemas.microsoft.com/office/drawing/2014/main" id="{8F4D0C40-4241-4DC4-882D-21A971FE8F13}"/>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154" name="Textfeld 153">
              <a:extLst>
                <a:ext uri="{FF2B5EF4-FFF2-40B4-BE49-F238E27FC236}">
                  <a16:creationId xmlns:a16="http://schemas.microsoft.com/office/drawing/2014/main" id="{38542497-8E87-42A6-9787-C6F1A2A37968}"/>
                </a:ext>
              </a:extLst>
            </p:cNvPr>
            <p:cNvSpPr txBox="1"/>
            <p:nvPr/>
          </p:nvSpPr>
          <p:spPr>
            <a:xfrm>
              <a:off x="1171282" y="4855943"/>
              <a:ext cx="354584" cy="276999"/>
            </a:xfrm>
            <a:prstGeom prst="rect">
              <a:avLst/>
            </a:prstGeom>
            <a:noFill/>
          </p:spPr>
          <p:txBody>
            <a:bodyPr wrap="none" rtlCol="0">
              <a:spAutoFit/>
            </a:bodyPr>
            <a:lstStyle/>
            <a:p>
              <a:r>
                <a:rPr lang="de-DE" sz="1200" dirty="0"/>
                <a:t>h8</a:t>
              </a:r>
            </a:p>
          </p:txBody>
        </p:sp>
      </p:grpSp>
      <p:grpSp>
        <p:nvGrpSpPr>
          <p:cNvPr id="155" name="Gruppieren 154">
            <a:extLst>
              <a:ext uri="{FF2B5EF4-FFF2-40B4-BE49-F238E27FC236}">
                <a16:creationId xmlns:a16="http://schemas.microsoft.com/office/drawing/2014/main" id="{A2ABDCCB-E458-4002-A5F4-092202EFB621}"/>
              </a:ext>
            </a:extLst>
          </p:cNvPr>
          <p:cNvGrpSpPr/>
          <p:nvPr/>
        </p:nvGrpSpPr>
        <p:grpSpPr>
          <a:xfrm>
            <a:off x="6483375" y="4879867"/>
            <a:ext cx="354584" cy="392656"/>
            <a:chOff x="1171282" y="4740286"/>
            <a:chExt cx="354584" cy="392656"/>
          </a:xfrm>
        </p:grpSpPr>
        <p:sp>
          <p:nvSpPr>
            <p:cNvPr id="156" name="Runde Klammer links/rechts 155">
              <a:extLst>
                <a:ext uri="{FF2B5EF4-FFF2-40B4-BE49-F238E27FC236}">
                  <a16:creationId xmlns:a16="http://schemas.microsoft.com/office/drawing/2014/main" id="{6066D7A1-CC14-4A3A-A679-96616499E83F}"/>
                </a:ext>
              </a:extLst>
            </p:cNvPr>
            <p:cNvSpPr/>
            <p:nvPr/>
          </p:nvSpPr>
          <p:spPr bwMode="auto">
            <a:xfrm>
              <a:off x="1171282" y="4740286"/>
              <a:ext cx="302054" cy="129993"/>
            </a:xfrm>
            <a:prstGeom prst="bracketPair">
              <a:avLst/>
            </a:prstGeom>
            <a:solidFill>
              <a:schemeClr val="bg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157" name="Textfeld 156">
              <a:extLst>
                <a:ext uri="{FF2B5EF4-FFF2-40B4-BE49-F238E27FC236}">
                  <a16:creationId xmlns:a16="http://schemas.microsoft.com/office/drawing/2014/main" id="{D86B81DE-2A61-4DB3-9721-6399A221D3AB}"/>
                </a:ext>
              </a:extLst>
            </p:cNvPr>
            <p:cNvSpPr txBox="1"/>
            <p:nvPr/>
          </p:nvSpPr>
          <p:spPr>
            <a:xfrm>
              <a:off x="1171282" y="4855943"/>
              <a:ext cx="354584" cy="276999"/>
            </a:xfrm>
            <a:prstGeom prst="rect">
              <a:avLst/>
            </a:prstGeom>
            <a:noFill/>
          </p:spPr>
          <p:txBody>
            <a:bodyPr wrap="none" rtlCol="0">
              <a:spAutoFit/>
            </a:bodyPr>
            <a:lstStyle/>
            <a:p>
              <a:r>
                <a:rPr lang="de-DE" sz="1200" dirty="0"/>
                <a:t>h9</a:t>
              </a:r>
            </a:p>
          </p:txBody>
        </p:sp>
      </p:grpSp>
      <p:cxnSp>
        <p:nvCxnSpPr>
          <p:cNvPr id="3081" name="Gerade Verbindung mit Pfeil 3080">
            <a:extLst>
              <a:ext uri="{FF2B5EF4-FFF2-40B4-BE49-F238E27FC236}">
                <a16:creationId xmlns:a16="http://schemas.microsoft.com/office/drawing/2014/main" id="{E5CC9022-9485-488A-8305-4E2DFFFBA7F4}"/>
              </a:ext>
            </a:extLst>
          </p:cNvPr>
          <p:cNvCxnSpPr>
            <a:stCxn id="123" idx="3"/>
            <a:endCxn id="153" idx="1"/>
          </p:cNvCxnSpPr>
          <p:nvPr/>
        </p:nvCxnSpPr>
        <p:spPr bwMode="auto">
          <a:xfrm flipV="1">
            <a:off x="5604556" y="4950059"/>
            <a:ext cx="88320" cy="2045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83" name="Gerade Verbindung mit Pfeil 3082">
            <a:extLst>
              <a:ext uri="{FF2B5EF4-FFF2-40B4-BE49-F238E27FC236}">
                <a16:creationId xmlns:a16="http://schemas.microsoft.com/office/drawing/2014/main" id="{F0711EF5-81AB-476B-9A23-0FBDD9CCB459}"/>
              </a:ext>
            </a:extLst>
          </p:cNvPr>
          <p:cNvCxnSpPr>
            <a:stCxn id="153" idx="3"/>
            <a:endCxn id="133" idx="1"/>
          </p:cNvCxnSpPr>
          <p:nvPr/>
        </p:nvCxnSpPr>
        <p:spPr bwMode="auto">
          <a:xfrm>
            <a:off x="5994930" y="4950059"/>
            <a:ext cx="61025" cy="1958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85" name="Gerade Verbindung mit Pfeil 3084">
            <a:extLst>
              <a:ext uri="{FF2B5EF4-FFF2-40B4-BE49-F238E27FC236}">
                <a16:creationId xmlns:a16="http://schemas.microsoft.com/office/drawing/2014/main" id="{341926D8-FACD-4C24-92C4-6F177995D78E}"/>
              </a:ext>
            </a:extLst>
          </p:cNvPr>
          <p:cNvCxnSpPr>
            <a:stCxn id="134" idx="3"/>
            <a:endCxn id="156" idx="1"/>
          </p:cNvCxnSpPr>
          <p:nvPr/>
        </p:nvCxnSpPr>
        <p:spPr bwMode="auto">
          <a:xfrm flipV="1">
            <a:off x="6403642" y="4944864"/>
            <a:ext cx="79733" cy="2097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87" name="Gerade Verbindung mit Pfeil 3086">
            <a:extLst>
              <a:ext uri="{FF2B5EF4-FFF2-40B4-BE49-F238E27FC236}">
                <a16:creationId xmlns:a16="http://schemas.microsoft.com/office/drawing/2014/main" id="{AC931961-ABDA-4E28-8C78-FAFC39974BBE}"/>
              </a:ext>
            </a:extLst>
          </p:cNvPr>
          <p:cNvCxnSpPr>
            <a:stCxn id="156" idx="3"/>
            <a:endCxn id="140" idx="1"/>
          </p:cNvCxnSpPr>
          <p:nvPr/>
        </p:nvCxnSpPr>
        <p:spPr bwMode="auto">
          <a:xfrm>
            <a:off x="6785429" y="4944864"/>
            <a:ext cx="102544" cy="1995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88" name="Ellipse 3087">
            <a:extLst>
              <a:ext uri="{FF2B5EF4-FFF2-40B4-BE49-F238E27FC236}">
                <a16:creationId xmlns:a16="http://schemas.microsoft.com/office/drawing/2014/main" id="{843BBF86-EBC0-4FEE-BA97-7511D71EA4DB}"/>
              </a:ext>
            </a:extLst>
          </p:cNvPr>
          <p:cNvSpPr/>
          <p:nvPr/>
        </p:nvSpPr>
        <p:spPr bwMode="auto">
          <a:xfrm>
            <a:off x="6838281" y="2636912"/>
            <a:ext cx="576064" cy="504056"/>
          </a:xfrm>
          <a:prstGeom prst="ellipse">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089" name="Ellipse 3088">
            <a:extLst>
              <a:ext uri="{FF2B5EF4-FFF2-40B4-BE49-F238E27FC236}">
                <a16:creationId xmlns:a16="http://schemas.microsoft.com/office/drawing/2014/main" id="{C3A6AE4E-956F-4660-BD53-E10E6CF4F376}"/>
              </a:ext>
            </a:extLst>
          </p:cNvPr>
          <p:cNvSpPr/>
          <p:nvPr/>
        </p:nvSpPr>
        <p:spPr bwMode="auto">
          <a:xfrm>
            <a:off x="6742277" y="4873709"/>
            <a:ext cx="623684" cy="572774"/>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cxnSp>
        <p:nvCxnSpPr>
          <p:cNvPr id="3091" name="Gerade Verbindung mit Pfeil 3090">
            <a:extLst>
              <a:ext uri="{FF2B5EF4-FFF2-40B4-BE49-F238E27FC236}">
                <a16:creationId xmlns:a16="http://schemas.microsoft.com/office/drawing/2014/main" id="{C3B1CF12-7171-43FC-AD9F-E5C051ABC065}"/>
              </a:ext>
            </a:extLst>
          </p:cNvPr>
          <p:cNvCxnSpPr>
            <a:stCxn id="3089" idx="0"/>
          </p:cNvCxnSpPr>
          <p:nvPr/>
        </p:nvCxnSpPr>
        <p:spPr bwMode="auto">
          <a:xfrm flipH="1" flipV="1">
            <a:off x="6412907" y="4683527"/>
            <a:ext cx="641212" cy="190182"/>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70" name="Gerade Verbindung mit Pfeil 169">
            <a:extLst>
              <a:ext uri="{FF2B5EF4-FFF2-40B4-BE49-F238E27FC236}">
                <a16:creationId xmlns:a16="http://schemas.microsoft.com/office/drawing/2014/main" id="{991071BA-09E9-4C8E-9C5F-5EB960B1CF58}"/>
              </a:ext>
            </a:extLst>
          </p:cNvPr>
          <p:cNvCxnSpPr>
            <a:cxnSpLocks/>
            <a:stCxn id="3089" idx="0"/>
          </p:cNvCxnSpPr>
          <p:nvPr/>
        </p:nvCxnSpPr>
        <p:spPr bwMode="auto">
          <a:xfrm flipV="1">
            <a:off x="7054119" y="4596710"/>
            <a:ext cx="26277" cy="276999"/>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73" name="Gerade Verbindung mit Pfeil 172">
            <a:extLst>
              <a:ext uri="{FF2B5EF4-FFF2-40B4-BE49-F238E27FC236}">
                <a16:creationId xmlns:a16="http://schemas.microsoft.com/office/drawing/2014/main" id="{3BF14AB2-78EB-4B34-ABD1-3FA74B52A82D}"/>
              </a:ext>
            </a:extLst>
          </p:cNvPr>
          <p:cNvCxnSpPr>
            <a:cxnSpLocks/>
            <a:stCxn id="3089" idx="0"/>
          </p:cNvCxnSpPr>
          <p:nvPr/>
        </p:nvCxnSpPr>
        <p:spPr bwMode="auto">
          <a:xfrm flipV="1">
            <a:off x="7054119" y="4679823"/>
            <a:ext cx="761175" cy="193886"/>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177" name="Textfeld 176">
            <a:extLst>
              <a:ext uri="{FF2B5EF4-FFF2-40B4-BE49-F238E27FC236}">
                <a16:creationId xmlns:a16="http://schemas.microsoft.com/office/drawing/2014/main" id="{7342C23D-D95E-4F58-8541-7636E3CFCA72}"/>
              </a:ext>
            </a:extLst>
          </p:cNvPr>
          <p:cNvSpPr txBox="1"/>
          <p:nvPr/>
        </p:nvSpPr>
        <p:spPr>
          <a:xfrm>
            <a:off x="7381506" y="5007482"/>
            <a:ext cx="686406" cy="246221"/>
          </a:xfrm>
          <a:prstGeom prst="rect">
            <a:avLst/>
          </a:prstGeom>
          <a:noFill/>
        </p:spPr>
        <p:txBody>
          <a:bodyPr wrap="none" rtlCol="0">
            <a:spAutoFit/>
          </a:bodyPr>
          <a:lstStyle/>
          <a:p>
            <a:pPr algn="ctr"/>
            <a:r>
              <a:rPr lang="de-DE" sz="1000" i="1" dirty="0"/>
              <a:t>Attention</a:t>
            </a:r>
          </a:p>
        </p:txBody>
      </p:sp>
      <p:sp>
        <p:nvSpPr>
          <p:cNvPr id="178" name="Textfeld 177">
            <a:extLst>
              <a:ext uri="{FF2B5EF4-FFF2-40B4-BE49-F238E27FC236}">
                <a16:creationId xmlns:a16="http://schemas.microsoft.com/office/drawing/2014/main" id="{B485538F-0350-4B1F-9BBD-A9F2A9463012}"/>
              </a:ext>
            </a:extLst>
          </p:cNvPr>
          <p:cNvSpPr txBox="1"/>
          <p:nvPr/>
        </p:nvSpPr>
        <p:spPr>
          <a:xfrm>
            <a:off x="7549327" y="5458127"/>
            <a:ext cx="396262" cy="400110"/>
          </a:xfrm>
          <a:prstGeom prst="rect">
            <a:avLst/>
          </a:prstGeom>
          <a:noFill/>
        </p:spPr>
        <p:txBody>
          <a:bodyPr wrap="none" rtlCol="0">
            <a:spAutoFit/>
          </a:bodyPr>
          <a:lstStyle/>
          <a:p>
            <a:r>
              <a:rPr lang="de-DE" sz="2000" dirty="0"/>
              <a:t>...</a:t>
            </a:r>
          </a:p>
        </p:txBody>
      </p:sp>
      <p:cxnSp>
        <p:nvCxnSpPr>
          <p:cNvPr id="179" name="Gerade Verbindung mit Pfeil 178">
            <a:extLst>
              <a:ext uri="{FF2B5EF4-FFF2-40B4-BE49-F238E27FC236}">
                <a16:creationId xmlns:a16="http://schemas.microsoft.com/office/drawing/2014/main" id="{B785C535-2E94-4D11-BACB-C0E02671AE2C}"/>
              </a:ext>
            </a:extLst>
          </p:cNvPr>
          <p:cNvCxnSpPr>
            <a:cxnSpLocks/>
            <a:stCxn id="3089" idx="0"/>
            <a:endCxn id="97" idx="2"/>
          </p:cNvCxnSpPr>
          <p:nvPr/>
        </p:nvCxnSpPr>
        <p:spPr bwMode="auto">
          <a:xfrm flipV="1">
            <a:off x="7054119" y="4705427"/>
            <a:ext cx="1773322" cy="168282"/>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82" name="Gerade Verbindung mit Pfeil 181">
            <a:extLst>
              <a:ext uri="{FF2B5EF4-FFF2-40B4-BE49-F238E27FC236}">
                <a16:creationId xmlns:a16="http://schemas.microsoft.com/office/drawing/2014/main" id="{C185E5E1-E017-4424-BD47-D3568E034BE5}"/>
              </a:ext>
            </a:extLst>
          </p:cNvPr>
          <p:cNvCxnSpPr>
            <a:cxnSpLocks/>
            <a:stCxn id="3089" idx="0"/>
          </p:cNvCxnSpPr>
          <p:nvPr/>
        </p:nvCxnSpPr>
        <p:spPr bwMode="auto">
          <a:xfrm flipV="1">
            <a:off x="7054119" y="4706912"/>
            <a:ext cx="2437466" cy="166797"/>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85" name="Gerade Verbindung mit Pfeil 184">
            <a:extLst>
              <a:ext uri="{FF2B5EF4-FFF2-40B4-BE49-F238E27FC236}">
                <a16:creationId xmlns:a16="http://schemas.microsoft.com/office/drawing/2014/main" id="{4469468D-1E8B-4DA0-9AB5-C50F9982A154}"/>
              </a:ext>
            </a:extLst>
          </p:cNvPr>
          <p:cNvCxnSpPr>
            <a:cxnSpLocks/>
            <a:stCxn id="3089" idx="0"/>
            <a:endCxn id="105" idx="2"/>
          </p:cNvCxnSpPr>
          <p:nvPr/>
        </p:nvCxnSpPr>
        <p:spPr bwMode="auto">
          <a:xfrm flipV="1">
            <a:off x="7054119" y="4696401"/>
            <a:ext cx="3498112" cy="1773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88" name="Gerade Verbindung mit Pfeil 187">
            <a:extLst>
              <a:ext uri="{FF2B5EF4-FFF2-40B4-BE49-F238E27FC236}">
                <a16:creationId xmlns:a16="http://schemas.microsoft.com/office/drawing/2014/main" id="{CA95D029-A230-4C6A-80ED-58615BB03267}"/>
              </a:ext>
            </a:extLst>
          </p:cNvPr>
          <p:cNvCxnSpPr>
            <a:cxnSpLocks/>
            <a:stCxn id="3089" idx="0"/>
            <a:endCxn id="78" idx="2"/>
          </p:cNvCxnSpPr>
          <p:nvPr/>
        </p:nvCxnSpPr>
        <p:spPr bwMode="auto">
          <a:xfrm flipH="1" flipV="1">
            <a:off x="5433979" y="4688597"/>
            <a:ext cx="1620140" cy="185112"/>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191" name="Textfeld 190">
            <a:extLst>
              <a:ext uri="{FF2B5EF4-FFF2-40B4-BE49-F238E27FC236}">
                <a16:creationId xmlns:a16="http://schemas.microsoft.com/office/drawing/2014/main" id="{111C622B-EBFD-494C-B204-42DF700B015E}"/>
              </a:ext>
            </a:extLst>
          </p:cNvPr>
          <p:cNvSpPr txBox="1"/>
          <p:nvPr/>
        </p:nvSpPr>
        <p:spPr>
          <a:xfrm>
            <a:off x="4152554" y="5076163"/>
            <a:ext cx="981359" cy="246221"/>
          </a:xfrm>
          <a:prstGeom prst="rect">
            <a:avLst/>
          </a:prstGeom>
          <a:noFill/>
        </p:spPr>
        <p:txBody>
          <a:bodyPr wrap="none" rtlCol="0">
            <a:spAutoFit/>
          </a:bodyPr>
          <a:lstStyle/>
          <a:p>
            <a:pPr algn="ctr"/>
            <a:r>
              <a:rPr lang="de-DE" sz="1000" i="1" dirty="0"/>
              <a:t>Decoder RNN</a:t>
            </a:r>
          </a:p>
        </p:txBody>
      </p:sp>
      <p:sp>
        <p:nvSpPr>
          <p:cNvPr id="192" name="Inhaltsplatzhalter 1">
            <a:extLst>
              <a:ext uri="{FF2B5EF4-FFF2-40B4-BE49-F238E27FC236}">
                <a16:creationId xmlns:a16="http://schemas.microsoft.com/office/drawing/2014/main" id="{72BFB256-E379-4E31-A78B-C99EB0AD80CB}"/>
              </a:ext>
            </a:extLst>
          </p:cNvPr>
          <p:cNvSpPr txBox="1">
            <a:spLocks/>
          </p:cNvSpPr>
          <p:nvPr/>
        </p:nvSpPr>
        <p:spPr>
          <a:xfrm>
            <a:off x="574021" y="3266086"/>
            <a:ext cx="3431768" cy="72008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800" kern="0" dirty="0"/>
              <a:t>Sprachmodelle bestehen lediglich aus Decoder</a:t>
            </a:r>
            <a:endParaRPr lang="de-DE" sz="1400" kern="0" dirty="0"/>
          </a:p>
        </p:txBody>
      </p:sp>
      <p:sp>
        <p:nvSpPr>
          <p:cNvPr id="193" name="Inhaltsplatzhalter 1">
            <a:extLst>
              <a:ext uri="{FF2B5EF4-FFF2-40B4-BE49-F238E27FC236}">
                <a16:creationId xmlns:a16="http://schemas.microsoft.com/office/drawing/2014/main" id="{03B2228C-6425-49A2-A0BF-C1857723D5C2}"/>
              </a:ext>
            </a:extLst>
          </p:cNvPr>
          <p:cNvSpPr txBox="1">
            <a:spLocks/>
          </p:cNvSpPr>
          <p:nvPr/>
        </p:nvSpPr>
        <p:spPr>
          <a:xfrm>
            <a:off x="584933" y="4322082"/>
            <a:ext cx="3431768" cy="72008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800" kern="0" dirty="0" err="1"/>
              <a:t>Sota</a:t>
            </a:r>
            <a:r>
              <a:rPr lang="de-DE" sz="1800" kern="0" dirty="0"/>
              <a:t>-Sprachmodelle verwenden lediglich Attention</a:t>
            </a:r>
            <a:endParaRPr lang="de-DE" sz="1400" kern="0" dirty="0"/>
          </a:p>
        </p:txBody>
      </p:sp>
      <p:sp>
        <p:nvSpPr>
          <p:cNvPr id="146" name="Textfeld 145">
            <a:extLst>
              <a:ext uri="{FF2B5EF4-FFF2-40B4-BE49-F238E27FC236}">
                <a16:creationId xmlns:a16="http://schemas.microsoft.com/office/drawing/2014/main" id="{1A824D5E-65E9-49F7-A760-913692DBDC8D}"/>
              </a:ext>
            </a:extLst>
          </p:cNvPr>
          <p:cNvSpPr txBox="1"/>
          <p:nvPr/>
        </p:nvSpPr>
        <p:spPr>
          <a:xfrm>
            <a:off x="8633407" y="5822732"/>
            <a:ext cx="3303947" cy="646331"/>
          </a:xfrm>
          <a:prstGeom prst="rect">
            <a:avLst/>
          </a:prstGeom>
          <a:noFill/>
        </p:spPr>
        <p:txBody>
          <a:bodyPr wrap="square" rtlCol="0">
            <a:spAutoFit/>
          </a:bodyPr>
          <a:lstStyle/>
          <a:p>
            <a:r>
              <a:rPr lang="de-DE" sz="1200" dirty="0"/>
              <a:t>Q: Vektor des momentan betrachteten Worts</a:t>
            </a:r>
          </a:p>
          <a:p>
            <a:r>
              <a:rPr lang="de-DE" sz="1200" dirty="0"/>
              <a:t>K: Vektoren der durchsuchbaren Token</a:t>
            </a:r>
          </a:p>
          <a:p>
            <a:r>
              <a:rPr lang="de-DE" sz="1200" dirty="0"/>
              <a:t>V: Tatsächliche Wortvektoren</a:t>
            </a:r>
          </a:p>
        </p:txBody>
      </p:sp>
      <p:cxnSp>
        <p:nvCxnSpPr>
          <p:cNvPr id="148" name="Gerade Verbindung mit Pfeil 147">
            <a:extLst>
              <a:ext uri="{FF2B5EF4-FFF2-40B4-BE49-F238E27FC236}">
                <a16:creationId xmlns:a16="http://schemas.microsoft.com/office/drawing/2014/main" id="{988A43A0-91F0-458B-A95C-8D8AACD51201}"/>
              </a:ext>
            </a:extLst>
          </p:cNvPr>
          <p:cNvCxnSpPr>
            <a:cxnSpLocks/>
          </p:cNvCxnSpPr>
          <p:nvPr/>
        </p:nvCxnSpPr>
        <p:spPr bwMode="auto">
          <a:xfrm flipV="1">
            <a:off x="9915370" y="5527480"/>
            <a:ext cx="800285" cy="31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0" name="Gerade Verbindung mit Pfeil 149">
            <a:extLst>
              <a:ext uri="{FF2B5EF4-FFF2-40B4-BE49-F238E27FC236}">
                <a16:creationId xmlns:a16="http://schemas.microsoft.com/office/drawing/2014/main" id="{AB52E6B2-1471-430E-8E1D-EADFE3ABA8D1}"/>
              </a:ext>
            </a:extLst>
          </p:cNvPr>
          <p:cNvCxnSpPr/>
          <p:nvPr/>
        </p:nvCxnSpPr>
        <p:spPr bwMode="auto">
          <a:xfrm flipV="1">
            <a:off x="9915370" y="4869160"/>
            <a:ext cx="0" cy="6614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7172" name="Picture 4" descr="Filing cabinet outline icon workspace sign Vector Image">
            <a:extLst>
              <a:ext uri="{FF2B5EF4-FFF2-40B4-BE49-F238E27FC236}">
                <a16:creationId xmlns:a16="http://schemas.microsoft.com/office/drawing/2014/main" id="{42E1B37E-E8FD-44CC-A427-A536283BCA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952"/>
          <a:stretch/>
        </p:blipFill>
        <p:spPr bwMode="auto">
          <a:xfrm>
            <a:off x="9552384" y="5142356"/>
            <a:ext cx="725972" cy="70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3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0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1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1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17"/>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2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2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0"/>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3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3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3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3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3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4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4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4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07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52"/>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55"/>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308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3083"/>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08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308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45"/>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088"/>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308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7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7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7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8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09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77"/>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4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48"/>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50"/>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7172"/>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7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92"/>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P spid="12" grpId="0"/>
      <p:bldP spid="13" grpId="0"/>
      <p:bldP spid="14" grpId="0"/>
      <p:bldP spid="15" grpId="0"/>
      <p:bldP spid="16" grpId="0"/>
      <p:bldP spid="17" grpId="0"/>
      <p:bldP spid="7" grpId="0" animBg="1"/>
      <p:bldP spid="20" grpId="0"/>
      <p:bldP spid="23" grpId="0" animBg="1"/>
      <p:bldP spid="29" grpId="0" animBg="1"/>
      <p:bldP spid="31" grpId="0" animBg="1"/>
      <p:bldP spid="33" grpId="0" animBg="1"/>
      <p:bldP spid="35" grpId="0" animBg="1"/>
      <p:bldP spid="37" grpId="0" animBg="1"/>
      <p:bldP spid="41" grpId="0"/>
      <p:bldP spid="64" grpId="0"/>
      <p:bldP spid="125" grpId="0" animBg="1"/>
      <p:bldP spid="131" grpId="0"/>
      <p:bldP spid="135" grpId="0" animBg="1"/>
      <p:bldP spid="138" grpId="0"/>
      <p:bldP spid="142" grpId="0" animBg="1"/>
      <p:bldP spid="145" grpId="0"/>
      <p:bldP spid="3088" grpId="0" animBg="1"/>
      <p:bldP spid="3089" grpId="0" animBg="1"/>
      <p:bldP spid="177" grpId="0"/>
      <p:bldP spid="178" grpId="0"/>
      <p:bldP spid="191" grpId="0"/>
      <p:bldP spid="192" grpId="0"/>
      <p:bldP spid="193" grpId="0"/>
      <p:bldP spid="1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45D78B3-5CE9-47F3-8559-4BD41F2F8A6B}"/>
              </a:ext>
            </a:extLst>
          </p:cNvPr>
          <p:cNvSpPr>
            <a:spLocks noGrp="1"/>
          </p:cNvSpPr>
          <p:nvPr>
            <p:ph type="title"/>
          </p:nvPr>
        </p:nvSpPr>
        <p:spPr/>
        <p:txBody>
          <a:bodyPr/>
          <a:lstStyle/>
          <a:p>
            <a:r>
              <a:rPr lang="de-DE" dirty="0"/>
              <a:t>Exkurs: Generative Sprachmodelle</a:t>
            </a:r>
          </a:p>
        </p:txBody>
      </p:sp>
      <p:sp>
        <p:nvSpPr>
          <p:cNvPr id="4" name="Datumsplatzhalter 3">
            <a:extLst>
              <a:ext uri="{FF2B5EF4-FFF2-40B4-BE49-F238E27FC236}">
                <a16:creationId xmlns:a16="http://schemas.microsoft.com/office/drawing/2014/main" id="{CF952732-EA1E-4370-89AB-071932357E2E}"/>
              </a:ext>
            </a:extLst>
          </p:cNvPr>
          <p:cNvSpPr>
            <a:spLocks noGrp="1"/>
          </p:cNvSpPr>
          <p:nvPr>
            <p:ph type="dt" sz="half" idx="2"/>
          </p:nvPr>
        </p:nvSpPr>
        <p:spPr/>
        <p:txBody>
          <a:bodyPr/>
          <a:lstStyle/>
          <a:p>
            <a:fld id="{5CF54E03-4885-4408-875D-CF4E4825484C}" type="datetime1">
              <a:rPr lang="de-DE" smtClean="0"/>
              <a:pPr/>
              <a:t>02.02.2022</a:t>
            </a:fld>
            <a:endParaRPr lang="de-DE" dirty="0"/>
          </a:p>
        </p:txBody>
      </p:sp>
      <p:pic>
        <p:nvPicPr>
          <p:cNvPr id="5" name="Picture 2" descr="https://machinelearningmastery.com/wp-content/uploads/2021/08/attention_research_1.png">
            <a:extLst>
              <a:ext uri="{FF2B5EF4-FFF2-40B4-BE49-F238E27FC236}">
                <a16:creationId xmlns:a16="http://schemas.microsoft.com/office/drawing/2014/main" id="{A0C10EE5-F4E2-45F4-AA00-8AAA3F927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0" y="1153431"/>
            <a:ext cx="3240360" cy="45656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A55EA384-21CF-4560-90AC-0DB745B75CFA}"/>
              </a:ext>
            </a:extLst>
          </p:cNvPr>
          <p:cNvSpPr txBox="1"/>
          <p:nvPr/>
        </p:nvSpPr>
        <p:spPr>
          <a:xfrm>
            <a:off x="6296822" y="2864980"/>
            <a:ext cx="606256" cy="338554"/>
          </a:xfrm>
          <a:prstGeom prst="rect">
            <a:avLst/>
          </a:prstGeom>
          <a:noFill/>
        </p:spPr>
        <p:txBody>
          <a:bodyPr wrap="none" rtlCol="0">
            <a:spAutoFit/>
          </a:bodyPr>
          <a:lstStyle/>
          <a:p>
            <a:r>
              <a:rPr lang="de-DE" sz="1600" dirty="0"/>
              <a:t>MLP</a:t>
            </a:r>
          </a:p>
        </p:txBody>
      </p:sp>
      <p:sp>
        <p:nvSpPr>
          <p:cNvPr id="12" name="Textfeld 11">
            <a:extLst>
              <a:ext uri="{FF2B5EF4-FFF2-40B4-BE49-F238E27FC236}">
                <a16:creationId xmlns:a16="http://schemas.microsoft.com/office/drawing/2014/main" id="{911EFCA0-5751-4818-9006-293EAE90BBD4}"/>
              </a:ext>
            </a:extLst>
          </p:cNvPr>
          <p:cNvSpPr txBox="1"/>
          <p:nvPr/>
        </p:nvSpPr>
        <p:spPr>
          <a:xfrm>
            <a:off x="5421374" y="3991847"/>
            <a:ext cx="627095" cy="338554"/>
          </a:xfrm>
          <a:prstGeom prst="rect">
            <a:avLst/>
          </a:prstGeom>
          <a:noFill/>
        </p:spPr>
        <p:txBody>
          <a:bodyPr wrap="none" rtlCol="0">
            <a:spAutoFit/>
          </a:bodyPr>
          <a:lstStyle/>
          <a:p>
            <a:r>
              <a:rPr lang="de-DE" sz="1600" dirty="0"/>
              <a:t>CNN</a:t>
            </a:r>
          </a:p>
        </p:txBody>
      </p:sp>
      <p:sp>
        <p:nvSpPr>
          <p:cNvPr id="13" name="Textfeld 12">
            <a:extLst>
              <a:ext uri="{FF2B5EF4-FFF2-40B4-BE49-F238E27FC236}">
                <a16:creationId xmlns:a16="http://schemas.microsoft.com/office/drawing/2014/main" id="{2D63493C-9AAB-4001-AB21-0D18238A2C10}"/>
              </a:ext>
            </a:extLst>
          </p:cNvPr>
          <p:cNvSpPr txBox="1"/>
          <p:nvPr/>
        </p:nvSpPr>
        <p:spPr>
          <a:xfrm>
            <a:off x="6826754" y="3991847"/>
            <a:ext cx="1231427" cy="338554"/>
          </a:xfrm>
          <a:prstGeom prst="rect">
            <a:avLst/>
          </a:prstGeom>
          <a:noFill/>
        </p:spPr>
        <p:txBody>
          <a:bodyPr wrap="none" rtlCol="0">
            <a:spAutoFit/>
          </a:bodyPr>
          <a:lstStyle/>
          <a:p>
            <a:r>
              <a:rPr lang="de-DE" sz="1600" dirty="0"/>
              <a:t>RNN/LSTM</a:t>
            </a:r>
          </a:p>
        </p:txBody>
      </p:sp>
      <p:sp>
        <p:nvSpPr>
          <p:cNvPr id="14" name="Textfeld 13">
            <a:extLst>
              <a:ext uri="{FF2B5EF4-FFF2-40B4-BE49-F238E27FC236}">
                <a16:creationId xmlns:a16="http://schemas.microsoft.com/office/drawing/2014/main" id="{607809A2-815E-49D9-9C73-19D3F4E51FC3}"/>
              </a:ext>
            </a:extLst>
          </p:cNvPr>
          <p:cNvSpPr txBox="1"/>
          <p:nvPr/>
        </p:nvSpPr>
        <p:spPr>
          <a:xfrm>
            <a:off x="5951984" y="2204864"/>
            <a:ext cx="1295932" cy="338554"/>
          </a:xfrm>
          <a:prstGeom prst="rect">
            <a:avLst/>
          </a:prstGeom>
          <a:noFill/>
        </p:spPr>
        <p:txBody>
          <a:bodyPr wrap="none" rtlCol="0">
            <a:spAutoFit/>
          </a:bodyPr>
          <a:lstStyle/>
          <a:p>
            <a:r>
              <a:rPr lang="de-DE" sz="1600" dirty="0"/>
              <a:t>Transformer</a:t>
            </a:r>
          </a:p>
        </p:txBody>
      </p:sp>
      <p:sp>
        <p:nvSpPr>
          <p:cNvPr id="16" name="Textfeld 15">
            <a:extLst>
              <a:ext uri="{FF2B5EF4-FFF2-40B4-BE49-F238E27FC236}">
                <a16:creationId xmlns:a16="http://schemas.microsoft.com/office/drawing/2014/main" id="{0678A7C2-92DB-4484-B287-95033A0E8844}"/>
              </a:ext>
            </a:extLst>
          </p:cNvPr>
          <p:cNvSpPr txBox="1"/>
          <p:nvPr/>
        </p:nvSpPr>
        <p:spPr>
          <a:xfrm>
            <a:off x="438477" y="3415062"/>
            <a:ext cx="659155" cy="246221"/>
          </a:xfrm>
          <a:prstGeom prst="rect">
            <a:avLst/>
          </a:prstGeom>
          <a:noFill/>
        </p:spPr>
        <p:txBody>
          <a:bodyPr wrap="none" rtlCol="0">
            <a:spAutoFit/>
          </a:bodyPr>
          <a:lstStyle/>
          <a:p>
            <a:pPr algn="ctr"/>
            <a:r>
              <a:rPr lang="de-DE" sz="1000" i="1" dirty="0"/>
              <a:t>Encoder</a:t>
            </a:r>
          </a:p>
        </p:txBody>
      </p:sp>
      <p:pic>
        <p:nvPicPr>
          <p:cNvPr id="17" name="Picture 2" descr="https://machinelearningmastery.com/wp-content/uploads/2021/08/attention_research_1.png">
            <a:extLst>
              <a:ext uri="{FF2B5EF4-FFF2-40B4-BE49-F238E27FC236}">
                <a16:creationId xmlns:a16="http://schemas.microsoft.com/office/drawing/2014/main" id="{256D4706-B25F-4A46-91A0-E8D28B4E61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214" t="-2231" b="-1"/>
          <a:stretch/>
        </p:blipFill>
        <p:spPr bwMode="auto">
          <a:xfrm>
            <a:off x="2260575" y="1060355"/>
            <a:ext cx="1580840" cy="46675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A32F5BF-A5BC-4566-B10B-EB9F1045C0FC}"/>
              </a:ext>
            </a:extLst>
          </p:cNvPr>
          <p:cNvSpPr txBox="1"/>
          <p:nvPr/>
        </p:nvSpPr>
        <p:spPr>
          <a:xfrm>
            <a:off x="3290721" y="2983465"/>
            <a:ext cx="667170" cy="246221"/>
          </a:xfrm>
          <a:prstGeom prst="rect">
            <a:avLst/>
          </a:prstGeom>
          <a:noFill/>
        </p:spPr>
        <p:txBody>
          <a:bodyPr wrap="none" rtlCol="0">
            <a:spAutoFit/>
          </a:bodyPr>
          <a:lstStyle/>
          <a:p>
            <a:pPr algn="ctr"/>
            <a:r>
              <a:rPr lang="de-DE" sz="1000" i="1" dirty="0"/>
              <a:t>Decoder</a:t>
            </a:r>
          </a:p>
        </p:txBody>
      </p:sp>
      <p:sp>
        <p:nvSpPr>
          <p:cNvPr id="18" name="Textfeld 17">
            <a:extLst>
              <a:ext uri="{FF2B5EF4-FFF2-40B4-BE49-F238E27FC236}">
                <a16:creationId xmlns:a16="http://schemas.microsoft.com/office/drawing/2014/main" id="{C70C3A33-1E1F-43FC-BD2B-64AA2407D02B}"/>
              </a:ext>
            </a:extLst>
          </p:cNvPr>
          <p:cNvSpPr txBox="1"/>
          <p:nvPr/>
        </p:nvSpPr>
        <p:spPr>
          <a:xfrm>
            <a:off x="10267826" y="6338974"/>
            <a:ext cx="1478290" cy="215444"/>
          </a:xfrm>
          <a:prstGeom prst="rect">
            <a:avLst/>
          </a:prstGeom>
          <a:noFill/>
        </p:spPr>
        <p:txBody>
          <a:bodyPr wrap="none" rtlCol="0">
            <a:spAutoFit/>
          </a:bodyPr>
          <a:lstStyle/>
          <a:p>
            <a:r>
              <a:rPr lang="en-US" sz="800" dirty="0"/>
              <a:t>[1] </a:t>
            </a:r>
            <a:r>
              <a:rPr lang="en-US" sz="800" dirty="0">
                <a:hlinkClick r:id="rId4"/>
              </a:rPr>
              <a:t>Attention Is All You Need</a:t>
            </a:r>
            <a:endParaRPr lang="de-DE" sz="700" dirty="0"/>
          </a:p>
        </p:txBody>
      </p:sp>
      <p:sp>
        <p:nvSpPr>
          <p:cNvPr id="19" name="Textfeld 18">
            <a:extLst>
              <a:ext uri="{FF2B5EF4-FFF2-40B4-BE49-F238E27FC236}">
                <a16:creationId xmlns:a16="http://schemas.microsoft.com/office/drawing/2014/main" id="{6BC0CB75-CFD6-47A5-8F66-A5104B8DA656}"/>
              </a:ext>
            </a:extLst>
          </p:cNvPr>
          <p:cNvSpPr txBox="1"/>
          <p:nvPr/>
        </p:nvSpPr>
        <p:spPr>
          <a:xfrm>
            <a:off x="3166372" y="5362788"/>
            <a:ext cx="383438" cy="307777"/>
          </a:xfrm>
          <a:prstGeom prst="rect">
            <a:avLst/>
          </a:prstGeom>
          <a:noFill/>
        </p:spPr>
        <p:txBody>
          <a:bodyPr wrap="none" rtlCol="0">
            <a:spAutoFit/>
          </a:bodyPr>
          <a:lstStyle/>
          <a:p>
            <a:r>
              <a:rPr lang="de-DE" sz="1400" dirty="0"/>
              <a:t>[1]</a:t>
            </a:r>
          </a:p>
        </p:txBody>
      </p:sp>
      <p:cxnSp>
        <p:nvCxnSpPr>
          <p:cNvPr id="23" name="Gerade Verbindung mit Pfeil 22">
            <a:extLst>
              <a:ext uri="{FF2B5EF4-FFF2-40B4-BE49-F238E27FC236}">
                <a16:creationId xmlns:a16="http://schemas.microsoft.com/office/drawing/2014/main" id="{44800B3E-A8B1-4691-BB89-7FB6A66CEB20}"/>
              </a:ext>
            </a:extLst>
          </p:cNvPr>
          <p:cNvCxnSpPr/>
          <p:nvPr/>
        </p:nvCxnSpPr>
        <p:spPr bwMode="auto">
          <a:xfrm flipH="1">
            <a:off x="5951984" y="3203534"/>
            <a:ext cx="515418" cy="7883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Gerade Verbindung mit Pfeil 24">
            <a:extLst>
              <a:ext uri="{FF2B5EF4-FFF2-40B4-BE49-F238E27FC236}">
                <a16:creationId xmlns:a16="http://schemas.microsoft.com/office/drawing/2014/main" id="{45F62A78-6ADB-47DC-A847-7A66B4B3AF80}"/>
              </a:ext>
            </a:extLst>
          </p:cNvPr>
          <p:cNvCxnSpPr>
            <a:stCxn id="11" idx="2"/>
          </p:cNvCxnSpPr>
          <p:nvPr/>
        </p:nvCxnSpPr>
        <p:spPr bwMode="auto">
          <a:xfrm>
            <a:off x="6599950" y="3203534"/>
            <a:ext cx="494444" cy="759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Gerade Verbindung mit Pfeil 26">
            <a:extLst>
              <a:ext uri="{FF2B5EF4-FFF2-40B4-BE49-F238E27FC236}">
                <a16:creationId xmlns:a16="http://schemas.microsoft.com/office/drawing/2014/main" id="{B66EC6EF-22A4-454A-B904-D38D505B0C84}"/>
              </a:ext>
            </a:extLst>
          </p:cNvPr>
          <p:cNvCxnSpPr/>
          <p:nvPr/>
        </p:nvCxnSpPr>
        <p:spPr bwMode="auto">
          <a:xfrm flipV="1">
            <a:off x="6539410" y="2543418"/>
            <a:ext cx="0" cy="3215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Textfeld 28">
            <a:extLst>
              <a:ext uri="{FF2B5EF4-FFF2-40B4-BE49-F238E27FC236}">
                <a16:creationId xmlns:a16="http://schemas.microsoft.com/office/drawing/2014/main" id="{14F0CB14-768A-4A3F-ADB6-42CEA8052780}"/>
              </a:ext>
            </a:extLst>
          </p:cNvPr>
          <p:cNvSpPr txBox="1"/>
          <p:nvPr/>
        </p:nvSpPr>
        <p:spPr>
          <a:xfrm>
            <a:off x="5479506" y="2609323"/>
            <a:ext cx="1085555" cy="246221"/>
          </a:xfrm>
          <a:prstGeom prst="rect">
            <a:avLst/>
          </a:prstGeom>
          <a:noFill/>
        </p:spPr>
        <p:txBody>
          <a:bodyPr wrap="none" rtlCol="0">
            <a:spAutoFit/>
          </a:bodyPr>
          <a:lstStyle/>
          <a:p>
            <a:pPr algn="ctr"/>
            <a:r>
              <a:rPr lang="de-DE" sz="1000" i="1" dirty="0"/>
              <a:t>Generalisierung</a:t>
            </a:r>
          </a:p>
        </p:txBody>
      </p:sp>
      <p:sp>
        <p:nvSpPr>
          <p:cNvPr id="30" name="Textfeld 29">
            <a:extLst>
              <a:ext uri="{FF2B5EF4-FFF2-40B4-BE49-F238E27FC236}">
                <a16:creationId xmlns:a16="http://schemas.microsoft.com/office/drawing/2014/main" id="{4C7AECAC-82ED-4895-B411-CD86D532786F}"/>
              </a:ext>
            </a:extLst>
          </p:cNvPr>
          <p:cNvSpPr txBox="1"/>
          <p:nvPr/>
        </p:nvSpPr>
        <p:spPr>
          <a:xfrm>
            <a:off x="5228902" y="3446002"/>
            <a:ext cx="1050289" cy="246221"/>
          </a:xfrm>
          <a:prstGeom prst="rect">
            <a:avLst/>
          </a:prstGeom>
          <a:noFill/>
        </p:spPr>
        <p:txBody>
          <a:bodyPr wrap="none" rtlCol="0">
            <a:spAutoFit/>
          </a:bodyPr>
          <a:lstStyle/>
          <a:p>
            <a:pPr algn="ctr"/>
            <a:r>
              <a:rPr lang="de-DE" sz="1000" i="1" dirty="0"/>
              <a:t>Spezialisierung</a:t>
            </a:r>
          </a:p>
        </p:txBody>
      </p:sp>
      <p:pic>
        <p:nvPicPr>
          <p:cNvPr id="31" name="Picture 14" descr="Prompt Engineering | Cohere API Documentation">
            <a:extLst>
              <a:ext uri="{FF2B5EF4-FFF2-40B4-BE49-F238E27FC236}">
                <a16:creationId xmlns:a16="http://schemas.microsoft.com/office/drawing/2014/main" id="{8588B822-66BF-463F-9151-8A0E612658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5898" y="2420822"/>
            <a:ext cx="3549660" cy="1617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82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par>
                                <p:cTn id="8" presetID="9" presetClass="emph" presetSubtype="0" grpId="0" nodeType="withEffect">
                                  <p:stCondLst>
                                    <p:cond delay="0"/>
                                  </p:stCondLst>
                                  <p:childTnLst>
                                    <p:set>
                                      <p:cBhvr>
                                        <p:cTn id="9" dur="indefinite"/>
                                        <p:tgtEl>
                                          <p:spTgt spid="16"/>
                                        </p:tgtEl>
                                        <p:attrNameLst>
                                          <p:attrName>style.opacity</p:attrName>
                                        </p:attrNameLst>
                                      </p:cBhvr>
                                      <p:to>
                                        <p:strVal val="0.25"/>
                                      </p:to>
                                    </p:set>
                                    <p:animEffect filter="image" prLst="opacity: 0.25">
                                      <p:cBhvr rctx="IE">
                                        <p:cTn id="10" dur="indefinite"/>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6"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nur wenige Übungsaufgaben</a:t>
            </a:r>
          </a:p>
          <a:p>
            <a:r>
              <a:rPr lang="de-DE" dirty="0"/>
              <a:t>kaum unbekannte Aufgaben zum selbständigen Üben</a:t>
            </a:r>
          </a:p>
          <a:p>
            <a:r>
              <a:rPr lang="de-DE" dirty="0"/>
              <a:t>keine Skalierung der Aufgaben hinsichtlich Schwierigkeitsgrades und Umfangs</a:t>
            </a:r>
          </a:p>
          <a:p>
            <a:r>
              <a:rPr lang="de-DE" dirty="0"/>
              <a:t>keine Musterklausuren zu Prüfungsvorbereitung</a:t>
            </a:r>
          </a:p>
          <a:p>
            <a:r>
              <a:rPr lang="de-DE" dirty="0"/>
              <a:t>Lösungshilfen nur durch Lehrenden möglich </a:t>
            </a:r>
            <a:r>
              <a:rPr lang="de-DE" dirty="0">
                <a:sym typeface="Wingdings" panose="05000000000000000000" pitchFamily="2" charset="2"/>
              </a:rPr>
              <a:t> erheblicher Aufwand</a:t>
            </a:r>
          </a:p>
          <a:p>
            <a:r>
              <a:rPr lang="de-DE" dirty="0">
                <a:sym typeface="Wingdings" panose="05000000000000000000" pitchFamily="2" charset="2"/>
              </a:rPr>
              <a:t>keine </a:t>
            </a:r>
            <a:r>
              <a:rPr lang="de-DE" dirty="0"/>
              <a:t>motivierenden Impulse für Lernprozesse</a:t>
            </a:r>
          </a:p>
          <a:p>
            <a:r>
              <a:rPr lang="de-DE" dirty="0"/>
              <a:t>keine orts- und zeitflexible Lehre</a:t>
            </a:r>
          </a:p>
          <a:p>
            <a:r>
              <a:rPr lang="de-DE" dirty="0"/>
              <a:t>keine Selbstkontrolle beim Lernen durch Abgleich mit Musterlösungen</a:t>
            </a:r>
          </a:p>
          <a:p>
            <a:r>
              <a:rPr lang="de-DE" dirty="0"/>
              <a:t>kein selbstorganisiertes und selbsttätiges Lernen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„(Didaktische) Herausforderung“ vor ALADIN</a:t>
            </a:r>
          </a:p>
        </p:txBody>
      </p:sp>
      <p:sp>
        <p:nvSpPr>
          <p:cNvPr id="4" name="Datumsplatzhalter 1">
            <a:extLst>
              <a:ext uri="{FF2B5EF4-FFF2-40B4-BE49-F238E27FC236}">
                <a16:creationId xmlns:a16="http://schemas.microsoft.com/office/drawing/2014/main" id="{500BCE1D-F586-4F06-AD33-B291DB35F6C8}"/>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396670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D937B9D-48A0-4A4D-8C80-EA556B619C63}"/>
              </a:ext>
            </a:extLst>
          </p:cNvPr>
          <p:cNvSpPr>
            <a:spLocks noGrp="1"/>
          </p:cNvSpPr>
          <p:nvPr>
            <p:ph idx="1"/>
          </p:nvPr>
        </p:nvSpPr>
        <p:spPr>
          <a:xfrm>
            <a:off x="7072488" y="5301208"/>
            <a:ext cx="4301910" cy="545992"/>
          </a:xfrm>
        </p:spPr>
        <p:txBody>
          <a:bodyPr/>
          <a:lstStyle/>
          <a:p>
            <a:pPr marL="0" indent="0">
              <a:buNone/>
            </a:pPr>
            <a:r>
              <a:rPr lang="de-DE" sz="1400" dirty="0"/>
              <a:t>Einführung des „</a:t>
            </a:r>
            <a:r>
              <a:rPr lang="de-DE" sz="1400" dirty="0" err="1"/>
              <a:t>Critic</a:t>
            </a:r>
            <a:r>
              <a:rPr lang="de-DE" sz="1400" dirty="0"/>
              <a:t>“ </a:t>
            </a:r>
          </a:p>
          <a:p>
            <a:pPr marL="0" indent="0">
              <a:buNone/>
            </a:pPr>
            <a:r>
              <a:rPr lang="de-DE" sz="1100" dirty="0"/>
              <a:t>Klassifikationsmodell, das auf 10K, durch Crowdsourcing bewerteter zufällig gewählter Tupel trainiert wurde</a:t>
            </a:r>
          </a:p>
        </p:txBody>
      </p:sp>
      <p:sp>
        <p:nvSpPr>
          <p:cNvPr id="3" name="Titel 2">
            <a:extLst>
              <a:ext uri="{FF2B5EF4-FFF2-40B4-BE49-F238E27FC236}">
                <a16:creationId xmlns:a16="http://schemas.microsoft.com/office/drawing/2014/main" id="{2069B0D6-089F-46E3-935C-D846E9BF647D}"/>
              </a:ext>
            </a:extLst>
          </p:cNvPr>
          <p:cNvSpPr>
            <a:spLocks noGrp="1"/>
          </p:cNvSpPr>
          <p:nvPr>
            <p:ph type="title"/>
          </p:nvPr>
        </p:nvSpPr>
        <p:spPr/>
        <p:txBody>
          <a:bodyPr/>
          <a:lstStyle/>
          <a:p>
            <a:r>
              <a:rPr lang="de-DE" dirty="0"/>
              <a:t>Beispiel: </a:t>
            </a:r>
            <a:r>
              <a:rPr lang="de-DE" dirty="0" err="1"/>
              <a:t>Symbolic</a:t>
            </a:r>
            <a:r>
              <a:rPr lang="de-DE" dirty="0"/>
              <a:t> Knowledge </a:t>
            </a:r>
            <a:r>
              <a:rPr lang="de-DE" dirty="0" err="1"/>
              <a:t>Distillation</a:t>
            </a:r>
            <a:r>
              <a:rPr lang="de-DE" dirty="0"/>
              <a:t> [2]</a:t>
            </a:r>
          </a:p>
        </p:txBody>
      </p:sp>
      <p:sp>
        <p:nvSpPr>
          <p:cNvPr id="4" name="Datumsplatzhalter 3">
            <a:extLst>
              <a:ext uri="{FF2B5EF4-FFF2-40B4-BE49-F238E27FC236}">
                <a16:creationId xmlns:a16="http://schemas.microsoft.com/office/drawing/2014/main" id="{68BC432E-9B85-49AE-896A-FABC4A35769F}"/>
              </a:ext>
            </a:extLst>
          </p:cNvPr>
          <p:cNvSpPr>
            <a:spLocks noGrp="1"/>
          </p:cNvSpPr>
          <p:nvPr>
            <p:ph type="dt" sz="half" idx="2"/>
          </p:nvPr>
        </p:nvSpPr>
        <p:spPr/>
        <p:txBody>
          <a:bodyPr/>
          <a:lstStyle/>
          <a:p>
            <a:fld id="{5CF54E03-4885-4408-875D-CF4E4825484C}" type="datetime1">
              <a:rPr lang="de-DE" smtClean="0"/>
              <a:pPr/>
              <a:t>02.02.2022</a:t>
            </a:fld>
            <a:endParaRPr lang="de-DE" dirty="0"/>
          </a:p>
        </p:txBody>
      </p:sp>
      <p:pic>
        <p:nvPicPr>
          <p:cNvPr id="5" name="Grafik 4">
            <a:extLst>
              <a:ext uri="{FF2B5EF4-FFF2-40B4-BE49-F238E27FC236}">
                <a16:creationId xmlns:a16="http://schemas.microsoft.com/office/drawing/2014/main" id="{F34C4F78-E38E-446B-9ED9-5B2E0430998A}"/>
              </a:ext>
            </a:extLst>
          </p:cNvPr>
          <p:cNvPicPr>
            <a:picLocks noChangeAspect="1"/>
          </p:cNvPicPr>
          <p:nvPr/>
        </p:nvPicPr>
        <p:blipFill>
          <a:blip r:embed="rId3"/>
          <a:stretch>
            <a:fillRect/>
          </a:stretch>
        </p:blipFill>
        <p:spPr>
          <a:xfrm>
            <a:off x="7610850" y="1018184"/>
            <a:ext cx="2927450" cy="2122784"/>
          </a:xfrm>
          <a:prstGeom prst="rect">
            <a:avLst/>
          </a:prstGeom>
        </p:spPr>
      </p:pic>
      <p:pic>
        <p:nvPicPr>
          <p:cNvPr id="6" name="Grafik 5">
            <a:extLst>
              <a:ext uri="{FF2B5EF4-FFF2-40B4-BE49-F238E27FC236}">
                <a16:creationId xmlns:a16="http://schemas.microsoft.com/office/drawing/2014/main" id="{CB086ADD-CEF6-4081-8A01-1E39A2B7DA99}"/>
              </a:ext>
            </a:extLst>
          </p:cNvPr>
          <p:cNvPicPr>
            <a:picLocks noChangeAspect="1"/>
          </p:cNvPicPr>
          <p:nvPr/>
        </p:nvPicPr>
        <p:blipFill>
          <a:blip r:embed="rId4"/>
          <a:stretch>
            <a:fillRect/>
          </a:stretch>
        </p:blipFill>
        <p:spPr>
          <a:xfrm>
            <a:off x="7101194" y="3501008"/>
            <a:ext cx="3688442" cy="1762977"/>
          </a:xfrm>
          <a:prstGeom prst="rect">
            <a:avLst/>
          </a:prstGeom>
        </p:spPr>
      </p:pic>
      <p:sp>
        <p:nvSpPr>
          <p:cNvPr id="7" name="Textfeld 6">
            <a:extLst>
              <a:ext uri="{FF2B5EF4-FFF2-40B4-BE49-F238E27FC236}">
                <a16:creationId xmlns:a16="http://schemas.microsoft.com/office/drawing/2014/main" id="{66E5A5D7-2DDA-4E11-B1C2-2DA40309F01C}"/>
              </a:ext>
            </a:extLst>
          </p:cNvPr>
          <p:cNvSpPr txBox="1"/>
          <p:nvPr/>
        </p:nvSpPr>
        <p:spPr>
          <a:xfrm>
            <a:off x="6964348" y="6116847"/>
            <a:ext cx="4461478" cy="215444"/>
          </a:xfrm>
          <a:prstGeom prst="rect">
            <a:avLst/>
          </a:prstGeom>
          <a:noFill/>
        </p:spPr>
        <p:txBody>
          <a:bodyPr wrap="none" rtlCol="0">
            <a:spAutoFit/>
          </a:bodyPr>
          <a:lstStyle/>
          <a:p>
            <a:r>
              <a:rPr lang="en-US" sz="800" dirty="0"/>
              <a:t>[2] </a:t>
            </a:r>
            <a:r>
              <a:rPr lang="en-US" sz="800" dirty="0">
                <a:hlinkClick r:id="rId5"/>
              </a:rPr>
              <a:t>Symbolic Knowledge Distillation: from General Language Models to Commonsense Models</a:t>
            </a:r>
            <a:endParaRPr lang="de-DE" sz="700" dirty="0"/>
          </a:p>
        </p:txBody>
      </p:sp>
      <p:pic>
        <p:nvPicPr>
          <p:cNvPr id="8" name="Grafik 7">
            <a:extLst>
              <a:ext uri="{FF2B5EF4-FFF2-40B4-BE49-F238E27FC236}">
                <a16:creationId xmlns:a16="http://schemas.microsoft.com/office/drawing/2014/main" id="{E8F3941A-898E-40DF-BD10-E0E94324343A}"/>
              </a:ext>
            </a:extLst>
          </p:cNvPr>
          <p:cNvPicPr>
            <a:picLocks noChangeAspect="1"/>
          </p:cNvPicPr>
          <p:nvPr/>
        </p:nvPicPr>
        <p:blipFill>
          <a:blip r:embed="rId6"/>
          <a:stretch>
            <a:fillRect/>
          </a:stretch>
        </p:blipFill>
        <p:spPr>
          <a:xfrm>
            <a:off x="1266792" y="1097238"/>
            <a:ext cx="3639059" cy="2122784"/>
          </a:xfrm>
          <a:prstGeom prst="rect">
            <a:avLst/>
          </a:prstGeom>
        </p:spPr>
      </p:pic>
      <p:graphicFrame>
        <p:nvGraphicFramePr>
          <p:cNvPr id="10" name="Tabelle 9">
            <a:extLst>
              <a:ext uri="{FF2B5EF4-FFF2-40B4-BE49-F238E27FC236}">
                <a16:creationId xmlns:a16="http://schemas.microsoft.com/office/drawing/2014/main" id="{D717304F-DBFA-429B-85C8-EE31F86BF8EF}"/>
              </a:ext>
            </a:extLst>
          </p:cNvPr>
          <p:cNvGraphicFramePr>
            <a:graphicFrameLocks noGrp="1"/>
          </p:cNvGraphicFramePr>
          <p:nvPr>
            <p:extLst>
              <p:ext uri="{D42A27DB-BD31-4B8C-83A1-F6EECF244321}">
                <p14:modId xmlns:p14="http://schemas.microsoft.com/office/powerpoint/2010/main" val="2513129085"/>
              </p:ext>
            </p:extLst>
          </p:nvPr>
        </p:nvGraphicFramePr>
        <p:xfrm>
          <a:off x="1234341" y="908720"/>
          <a:ext cx="3703959" cy="304800"/>
        </p:xfrm>
        <a:graphic>
          <a:graphicData uri="http://schemas.openxmlformats.org/drawingml/2006/table">
            <a:tbl>
              <a:tblPr firstRow="1" bandRow="1">
                <a:tableStyleId>{5C22544A-7EE6-4342-B048-85BDC9FD1C3A}</a:tableStyleId>
              </a:tblPr>
              <a:tblGrid>
                <a:gridCol w="1234653">
                  <a:extLst>
                    <a:ext uri="{9D8B030D-6E8A-4147-A177-3AD203B41FA5}">
                      <a16:colId xmlns:a16="http://schemas.microsoft.com/office/drawing/2014/main" val="2647815493"/>
                    </a:ext>
                  </a:extLst>
                </a:gridCol>
                <a:gridCol w="1234653">
                  <a:extLst>
                    <a:ext uri="{9D8B030D-6E8A-4147-A177-3AD203B41FA5}">
                      <a16:colId xmlns:a16="http://schemas.microsoft.com/office/drawing/2014/main" val="596680799"/>
                    </a:ext>
                  </a:extLst>
                </a:gridCol>
                <a:gridCol w="1234653">
                  <a:extLst>
                    <a:ext uri="{9D8B030D-6E8A-4147-A177-3AD203B41FA5}">
                      <a16:colId xmlns:a16="http://schemas.microsoft.com/office/drawing/2014/main" val="1427656211"/>
                    </a:ext>
                  </a:extLst>
                </a:gridCol>
              </a:tblGrid>
              <a:tr h="149997">
                <a:tc>
                  <a:txBody>
                    <a:bodyPr/>
                    <a:lstStyle/>
                    <a:p>
                      <a:pPr algn="ctr"/>
                      <a:r>
                        <a:rPr lang="de-DE" sz="1400" dirty="0"/>
                        <a:t>Event</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50000"/>
                      </a:schemeClr>
                    </a:solidFill>
                  </a:tcPr>
                </a:tc>
                <a:tc>
                  <a:txBody>
                    <a:bodyPr/>
                    <a:lstStyle/>
                    <a:p>
                      <a:pPr algn="ctr"/>
                      <a:r>
                        <a:rPr lang="de-DE" sz="1400" dirty="0"/>
                        <a:t>Relation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50000"/>
                      </a:schemeClr>
                    </a:solidFill>
                  </a:tcPr>
                </a:tc>
                <a:tc>
                  <a:txBody>
                    <a:bodyPr/>
                    <a:lstStyle/>
                    <a:p>
                      <a:pPr algn="ctr"/>
                      <a:r>
                        <a:rPr lang="de-DE" sz="1400" dirty="0"/>
                        <a:t>Inferenz</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47485418"/>
                  </a:ext>
                </a:extLst>
              </a:tr>
            </a:tbl>
          </a:graphicData>
        </a:graphic>
      </p:graphicFrame>
      <p:cxnSp>
        <p:nvCxnSpPr>
          <p:cNvPr id="12" name="Gerade Verbindung mit Pfeil 11">
            <a:extLst>
              <a:ext uri="{FF2B5EF4-FFF2-40B4-BE49-F238E27FC236}">
                <a16:creationId xmlns:a16="http://schemas.microsoft.com/office/drawing/2014/main" id="{259F4220-9C51-4DA8-9FAB-FE49799BEBD9}"/>
              </a:ext>
            </a:extLst>
          </p:cNvPr>
          <p:cNvCxnSpPr>
            <a:cxnSpLocks/>
          </p:cNvCxnSpPr>
          <p:nvPr/>
        </p:nvCxnSpPr>
        <p:spPr bwMode="auto">
          <a:xfrm>
            <a:off x="1919536" y="3217170"/>
            <a:ext cx="0" cy="283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feld 12">
            <a:extLst>
              <a:ext uri="{FF2B5EF4-FFF2-40B4-BE49-F238E27FC236}">
                <a16:creationId xmlns:a16="http://schemas.microsoft.com/office/drawing/2014/main" id="{B6C19A82-6216-4548-85EE-322D5B8AA7E6}"/>
              </a:ext>
            </a:extLst>
          </p:cNvPr>
          <p:cNvSpPr txBox="1"/>
          <p:nvPr/>
        </p:nvSpPr>
        <p:spPr>
          <a:xfrm>
            <a:off x="1225093" y="3471391"/>
            <a:ext cx="1359668" cy="461665"/>
          </a:xfrm>
          <a:prstGeom prst="rect">
            <a:avLst/>
          </a:prstGeom>
          <a:noFill/>
        </p:spPr>
        <p:txBody>
          <a:bodyPr wrap="none" rtlCol="0">
            <a:spAutoFit/>
          </a:bodyPr>
          <a:lstStyle/>
          <a:p>
            <a:pPr algn="ctr"/>
            <a:r>
              <a:rPr lang="de-DE" sz="1200" dirty="0"/>
              <a:t>100 menschlich </a:t>
            </a:r>
          </a:p>
          <a:p>
            <a:pPr algn="ctr"/>
            <a:r>
              <a:rPr lang="de-DE" sz="1200" dirty="0"/>
              <a:t>kreierte Beispiele</a:t>
            </a:r>
          </a:p>
        </p:txBody>
      </p:sp>
      <p:sp>
        <p:nvSpPr>
          <p:cNvPr id="15" name="Textfeld 14">
            <a:extLst>
              <a:ext uri="{FF2B5EF4-FFF2-40B4-BE49-F238E27FC236}">
                <a16:creationId xmlns:a16="http://schemas.microsoft.com/office/drawing/2014/main" id="{CA258DE0-D8E2-46AC-A63E-714B646DA0FC}"/>
              </a:ext>
            </a:extLst>
          </p:cNvPr>
          <p:cNvSpPr txBox="1"/>
          <p:nvPr/>
        </p:nvSpPr>
        <p:spPr>
          <a:xfrm>
            <a:off x="2664086" y="3491677"/>
            <a:ext cx="1103187" cy="461665"/>
          </a:xfrm>
          <a:prstGeom prst="rect">
            <a:avLst/>
          </a:prstGeom>
          <a:noFill/>
        </p:spPr>
        <p:txBody>
          <a:bodyPr wrap="none" rtlCol="0">
            <a:spAutoFit/>
          </a:bodyPr>
          <a:lstStyle/>
          <a:p>
            <a:pPr algn="ctr"/>
            <a:r>
              <a:rPr lang="de-DE" sz="1200" dirty="0"/>
              <a:t>Definierte </a:t>
            </a:r>
          </a:p>
          <a:p>
            <a:pPr algn="ctr"/>
            <a:r>
              <a:rPr lang="de-DE" sz="1200" dirty="0"/>
              <a:t>Zielrelationen</a:t>
            </a:r>
          </a:p>
        </p:txBody>
      </p:sp>
      <p:sp>
        <p:nvSpPr>
          <p:cNvPr id="17" name="Textfeld 16">
            <a:extLst>
              <a:ext uri="{FF2B5EF4-FFF2-40B4-BE49-F238E27FC236}">
                <a16:creationId xmlns:a16="http://schemas.microsoft.com/office/drawing/2014/main" id="{0EF932ED-EDA0-4094-9468-001CAA5FC8C3}"/>
              </a:ext>
            </a:extLst>
          </p:cNvPr>
          <p:cNvSpPr txBox="1"/>
          <p:nvPr/>
        </p:nvSpPr>
        <p:spPr>
          <a:xfrm>
            <a:off x="3692050" y="3463684"/>
            <a:ext cx="1359668" cy="646331"/>
          </a:xfrm>
          <a:prstGeom prst="rect">
            <a:avLst/>
          </a:prstGeom>
          <a:noFill/>
        </p:spPr>
        <p:txBody>
          <a:bodyPr wrap="none" rtlCol="0">
            <a:spAutoFit/>
          </a:bodyPr>
          <a:lstStyle/>
          <a:p>
            <a:pPr algn="ctr"/>
            <a:r>
              <a:rPr lang="de-DE" sz="1200" dirty="0"/>
              <a:t>100 menschlich </a:t>
            </a:r>
          </a:p>
          <a:p>
            <a:pPr algn="ctr"/>
            <a:r>
              <a:rPr lang="de-DE" sz="1200" dirty="0"/>
              <a:t>kreierte Beispiele</a:t>
            </a:r>
          </a:p>
          <a:p>
            <a:pPr algn="ctr"/>
            <a:r>
              <a:rPr lang="de-DE" sz="1200" dirty="0"/>
              <a:t>je Zielrelation</a:t>
            </a:r>
          </a:p>
        </p:txBody>
      </p:sp>
      <p:pic>
        <p:nvPicPr>
          <p:cNvPr id="21" name="Picture 6" descr="eonum – Natural Language Processing">
            <a:extLst>
              <a:ext uri="{FF2B5EF4-FFF2-40B4-BE49-F238E27FC236}">
                <a16:creationId xmlns:a16="http://schemas.microsoft.com/office/drawing/2014/main" id="{482AB458-F6DB-4B64-BB88-D1E5A4848C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489" y="5145961"/>
            <a:ext cx="587295" cy="5872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feld 23">
            <a:extLst>
              <a:ext uri="{FF2B5EF4-FFF2-40B4-BE49-F238E27FC236}">
                <a16:creationId xmlns:a16="http://schemas.microsoft.com/office/drawing/2014/main" id="{DCF9BCC8-48A8-4123-A2E4-1F01088BF7FD}"/>
              </a:ext>
            </a:extLst>
          </p:cNvPr>
          <p:cNvSpPr txBox="1"/>
          <p:nvPr/>
        </p:nvSpPr>
        <p:spPr>
          <a:xfrm>
            <a:off x="1554386" y="6063679"/>
            <a:ext cx="654346" cy="461665"/>
          </a:xfrm>
          <a:prstGeom prst="rect">
            <a:avLst/>
          </a:prstGeom>
          <a:noFill/>
        </p:spPr>
        <p:txBody>
          <a:bodyPr wrap="none" rtlCol="0">
            <a:spAutoFit/>
          </a:bodyPr>
          <a:lstStyle/>
          <a:p>
            <a:pPr algn="ctr"/>
            <a:r>
              <a:rPr lang="de-DE" sz="1200" dirty="0"/>
              <a:t>176K </a:t>
            </a:r>
          </a:p>
          <a:p>
            <a:pPr algn="ctr"/>
            <a:r>
              <a:rPr lang="de-DE" sz="1200" dirty="0"/>
              <a:t>Events</a:t>
            </a:r>
          </a:p>
        </p:txBody>
      </p:sp>
      <p:cxnSp>
        <p:nvCxnSpPr>
          <p:cNvPr id="27" name="Gerade Verbindung mit Pfeil 26">
            <a:extLst>
              <a:ext uri="{FF2B5EF4-FFF2-40B4-BE49-F238E27FC236}">
                <a16:creationId xmlns:a16="http://schemas.microsoft.com/office/drawing/2014/main" id="{C5A09C69-0D2D-4E5A-8651-5250C8D5D290}"/>
              </a:ext>
            </a:extLst>
          </p:cNvPr>
          <p:cNvCxnSpPr>
            <a:cxnSpLocks/>
          </p:cNvCxnSpPr>
          <p:nvPr/>
        </p:nvCxnSpPr>
        <p:spPr bwMode="auto">
          <a:xfrm>
            <a:off x="1919536" y="3937250"/>
            <a:ext cx="0" cy="283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Gerade Verbindung mit Pfeil 27">
            <a:extLst>
              <a:ext uri="{FF2B5EF4-FFF2-40B4-BE49-F238E27FC236}">
                <a16:creationId xmlns:a16="http://schemas.microsoft.com/office/drawing/2014/main" id="{B81A796B-3EE7-4234-90DB-7CF07685711C}"/>
              </a:ext>
            </a:extLst>
          </p:cNvPr>
          <p:cNvCxnSpPr>
            <a:cxnSpLocks/>
          </p:cNvCxnSpPr>
          <p:nvPr/>
        </p:nvCxnSpPr>
        <p:spPr bwMode="auto">
          <a:xfrm>
            <a:off x="1873714" y="5779841"/>
            <a:ext cx="0" cy="283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29" name="Picture 14" descr="Prompt Engineering | Cohere API Documentation">
            <a:extLst>
              <a:ext uri="{FF2B5EF4-FFF2-40B4-BE49-F238E27FC236}">
                <a16:creationId xmlns:a16="http://schemas.microsoft.com/office/drawing/2014/main" id="{B41604F0-E66B-464C-8943-A8C7168E4B8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256" t="13605" r="44214" b="51319"/>
          <a:stretch/>
        </p:blipFill>
        <p:spPr bwMode="auto">
          <a:xfrm>
            <a:off x="1135931" y="4291029"/>
            <a:ext cx="1359669" cy="4478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Gerade Verbindung mit Pfeil 29">
            <a:extLst>
              <a:ext uri="{FF2B5EF4-FFF2-40B4-BE49-F238E27FC236}">
                <a16:creationId xmlns:a16="http://schemas.microsoft.com/office/drawing/2014/main" id="{F87343FE-A76E-47D3-873D-E8E86B53F0F7}"/>
              </a:ext>
            </a:extLst>
          </p:cNvPr>
          <p:cNvCxnSpPr>
            <a:cxnSpLocks/>
          </p:cNvCxnSpPr>
          <p:nvPr/>
        </p:nvCxnSpPr>
        <p:spPr bwMode="auto">
          <a:xfrm>
            <a:off x="1891007" y="4797152"/>
            <a:ext cx="0" cy="283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Textfeld 30">
            <a:extLst>
              <a:ext uri="{FF2B5EF4-FFF2-40B4-BE49-F238E27FC236}">
                <a16:creationId xmlns:a16="http://schemas.microsoft.com/office/drawing/2014/main" id="{435A614F-9DD2-4A23-B3CC-BB20CA1498C6}"/>
              </a:ext>
            </a:extLst>
          </p:cNvPr>
          <p:cNvSpPr txBox="1"/>
          <p:nvPr/>
        </p:nvSpPr>
        <p:spPr>
          <a:xfrm>
            <a:off x="183588" y="4291029"/>
            <a:ext cx="1034257" cy="400110"/>
          </a:xfrm>
          <a:prstGeom prst="rect">
            <a:avLst/>
          </a:prstGeom>
          <a:noFill/>
        </p:spPr>
        <p:txBody>
          <a:bodyPr wrap="none" rtlCol="0">
            <a:spAutoFit/>
          </a:bodyPr>
          <a:lstStyle/>
          <a:p>
            <a:pPr algn="ctr"/>
            <a:r>
              <a:rPr lang="de-DE" sz="1000" i="1" dirty="0"/>
              <a:t>In 10er </a:t>
            </a:r>
          </a:p>
          <a:p>
            <a:pPr algn="ctr"/>
            <a:r>
              <a:rPr lang="de-DE" sz="1000" i="1" dirty="0"/>
              <a:t>Kombinationen</a:t>
            </a:r>
          </a:p>
        </p:txBody>
      </p:sp>
      <p:cxnSp>
        <p:nvCxnSpPr>
          <p:cNvPr id="32" name="Gerade Verbindung mit Pfeil 31">
            <a:extLst>
              <a:ext uri="{FF2B5EF4-FFF2-40B4-BE49-F238E27FC236}">
                <a16:creationId xmlns:a16="http://schemas.microsoft.com/office/drawing/2014/main" id="{4A00919E-1D4F-4529-87BA-E6459AC8564E}"/>
              </a:ext>
            </a:extLst>
          </p:cNvPr>
          <p:cNvCxnSpPr>
            <a:cxnSpLocks/>
          </p:cNvCxnSpPr>
          <p:nvPr/>
        </p:nvCxnSpPr>
        <p:spPr bwMode="auto">
          <a:xfrm>
            <a:off x="3215679" y="3215829"/>
            <a:ext cx="0" cy="283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Gerade Verbindung mit Pfeil 32">
            <a:extLst>
              <a:ext uri="{FF2B5EF4-FFF2-40B4-BE49-F238E27FC236}">
                <a16:creationId xmlns:a16="http://schemas.microsoft.com/office/drawing/2014/main" id="{B632A0C7-01F0-49F6-AC02-9DD1316FF4C3}"/>
              </a:ext>
            </a:extLst>
          </p:cNvPr>
          <p:cNvCxnSpPr>
            <a:cxnSpLocks/>
          </p:cNvCxnSpPr>
          <p:nvPr/>
        </p:nvCxnSpPr>
        <p:spPr bwMode="auto">
          <a:xfrm>
            <a:off x="4371884" y="3196884"/>
            <a:ext cx="0" cy="283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34" name="Picture 14" descr="Prompt Engineering | Cohere API Documentation">
            <a:extLst>
              <a:ext uri="{FF2B5EF4-FFF2-40B4-BE49-F238E27FC236}">
                <a16:creationId xmlns:a16="http://schemas.microsoft.com/office/drawing/2014/main" id="{0246F425-273A-402D-A0CA-3517DD3A15B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256" t="13605" r="44214" b="51319"/>
          <a:stretch/>
        </p:blipFill>
        <p:spPr bwMode="auto">
          <a:xfrm>
            <a:off x="3575720" y="4381670"/>
            <a:ext cx="1359669" cy="447893"/>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Gerade Verbindung mit Pfeil 34">
            <a:extLst>
              <a:ext uri="{FF2B5EF4-FFF2-40B4-BE49-F238E27FC236}">
                <a16:creationId xmlns:a16="http://schemas.microsoft.com/office/drawing/2014/main" id="{97598756-1BF9-45DF-94DB-0444B567DC56}"/>
              </a:ext>
            </a:extLst>
          </p:cNvPr>
          <p:cNvCxnSpPr>
            <a:cxnSpLocks/>
          </p:cNvCxnSpPr>
          <p:nvPr/>
        </p:nvCxnSpPr>
        <p:spPr bwMode="auto">
          <a:xfrm>
            <a:off x="4352159" y="4062062"/>
            <a:ext cx="0" cy="283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Gerade Verbindung mit Pfeil 35">
            <a:extLst>
              <a:ext uri="{FF2B5EF4-FFF2-40B4-BE49-F238E27FC236}">
                <a16:creationId xmlns:a16="http://schemas.microsoft.com/office/drawing/2014/main" id="{60F0B8E8-B025-4C0D-B727-AC26572C37D4}"/>
              </a:ext>
            </a:extLst>
          </p:cNvPr>
          <p:cNvCxnSpPr>
            <a:cxnSpLocks/>
            <a:stCxn id="15" idx="2"/>
          </p:cNvCxnSpPr>
          <p:nvPr/>
        </p:nvCxnSpPr>
        <p:spPr bwMode="auto">
          <a:xfrm>
            <a:off x="3215680" y="3953342"/>
            <a:ext cx="630918" cy="4283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Gerade Verbindung mit Pfeil 42">
            <a:extLst>
              <a:ext uri="{FF2B5EF4-FFF2-40B4-BE49-F238E27FC236}">
                <a16:creationId xmlns:a16="http://schemas.microsoft.com/office/drawing/2014/main" id="{D2D6353F-C2A4-4805-B936-A8E931C09E08}"/>
              </a:ext>
            </a:extLst>
          </p:cNvPr>
          <p:cNvCxnSpPr>
            <a:cxnSpLocks/>
            <a:stCxn id="24" idx="3"/>
          </p:cNvCxnSpPr>
          <p:nvPr/>
        </p:nvCxnSpPr>
        <p:spPr bwMode="auto">
          <a:xfrm flipV="1">
            <a:off x="2208732" y="4865333"/>
            <a:ext cx="1554434" cy="14291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Textfeld 46">
            <a:extLst>
              <a:ext uri="{FF2B5EF4-FFF2-40B4-BE49-F238E27FC236}">
                <a16:creationId xmlns:a16="http://schemas.microsoft.com/office/drawing/2014/main" id="{F5CA4D70-798A-445B-A6A9-15161801C966}"/>
              </a:ext>
            </a:extLst>
          </p:cNvPr>
          <p:cNvSpPr txBox="1"/>
          <p:nvPr/>
        </p:nvSpPr>
        <p:spPr>
          <a:xfrm>
            <a:off x="5051693" y="4375398"/>
            <a:ext cx="1034257" cy="400110"/>
          </a:xfrm>
          <a:prstGeom prst="rect">
            <a:avLst/>
          </a:prstGeom>
          <a:noFill/>
        </p:spPr>
        <p:txBody>
          <a:bodyPr wrap="none" rtlCol="0">
            <a:spAutoFit/>
          </a:bodyPr>
          <a:lstStyle/>
          <a:p>
            <a:pPr algn="ctr"/>
            <a:r>
              <a:rPr lang="de-DE" sz="1000" i="1" dirty="0"/>
              <a:t>In 10er </a:t>
            </a:r>
          </a:p>
          <a:p>
            <a:pPr algn="ctr"/>
            <a:r>
              <a:rPr lang="de-DE" sz="1000" i="1" dirty="0"/>
              <a:t>Kombinationen</a:t>
            </a:r>
          </a:p>
        </p:txBody>
      </p:sp>
      <p:sp>
        <p:nvSpPr>
          <p:cNvPr id="48" name="Textfeld 47">
            <a:extLst>
              <a:ext uri="{FF2B5EF4-FFF2-40B4-BE49-F238E27FC236}">
                <a16:creationId xmlns:a16="http://schemas.microsoft.com/office/drawing/2014/main" id="{4C7FBD6D-43B7-42C8-97A8-69B109068DD4}"/>
              </a:ext>
            </a:extLst>
          </p:cNvPr>
          <p:cNvSpPr txBox="1"/>
          <p:nvPr/>
        </p:nvSpPr>
        <p:spPr>
          <a:xfrm>
            <a:off x="2446092" y="5324192"/>
            <a:ext cx="723275" cy="230832"/>
          </a:xfrm>
          <a:prstGeom prst="rect">
            <a:avLst/>
          </a:prstGeom>
          <a:noFill/>
        </p:spPr>
        <p:txBody>
          <a:bodyPr wrap="none" rtlCol="0">
            <a:spAutoFit/>
          </a:bodyPr>
          <a:lstStyle/>
          <a:p>
            <a:pPr algn="ctr"/>
            <a:r>
              <a:rPr lang="de-DE" sz="900" i="1" dirty="0"/>
              <a:t>Teilmenge</a:t>
            </a:r>
          </a:p>
        </p:txBody>
      </p:sp>
      <p:cxnSp>
        <p:nvCxnSpPr>
          <p:cNvPr id="50" name="Gerade Verbindung mit Pfeil 49">
            <a:extLst>
              <a:ext uri="{FF2B5EF4-FFF2-40B4-BE49-F238E27FC236}">
                <a16:creationId xmlns:a16="http://schemas.microsoft.com/office/drawing/2014/main" id="{3FCAEE0A-AAD6-47EA-A8DF-09FD2C59961A}"/>
              </a:ext>
            </a:extLst>
          </p:cNvPr>
          <p:cNvCxnSpPr>
            <a:cxnSpLocks/>
          </p:cNvCxnSpPr>
          <p:nvPr/>
        </p:nvCxnSpPr>
        <p:spPr bwMode="auto">
          <a:xfrm>
            <a:off x="4352159" y="4829563"/>
            <a:ext cx="0" cy="283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51" name="Picture 6" descr="eonum – Natural Language Processing">
            <a:extLst>
              <a:ext uri="{FF2B5EF4-FFF2-40B4-BE49-F238E27FC236}">
                <a16:creationId xmlns:a16="http://schemas.microsoft.com/office/drawing/2014/main" id="{B23865DA-062F-4560-A9A0-443A1711DD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2748" y="5157192"/>
            <a:ext cx="587295" cy="587295"/>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Gerade Verbindung mit Pfeil 51">
            <a:extLst>
              <a:ext uri="{FF2B5EF4-FFF2-40B4-BE49-F238E27FC236}">
                <a16:creationId xmlns:a16="http://schemas.microsoft.com/office/drawing/2014/main" id="{08EB0D0B-DDDC-4DD8-B598-139A137B8748}"/>
              </a:ext>
            </a:extLst>
          </p:cNvPr>
          <p:cNvCxnSpPr>
            <a:cxnSpLocks/>
          </p:cNvCxnSpPr>
          <p:nvPr/>
        </p:nvCxnSpPr>
        <p:spPr bwMode="auto">
          <a:xfrm>
            <a:off x="4346395" y="5763015"/>
            <a:ext cx="0" cy="283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3" name="Textfeld 52">
            <a:extLst>
              <a:ext uri="{FF2B5EF4-FFF2-40B4-BE49-F238E27FC236}">
                <a16:creationId xmlns:a16="http://schemas.microsoft.com/office/drawing/2014/main" id="{9D3536FA-D5FA-4BC1-AAF8-DC14C54FF4CE}"/>
              </a:ext>
            </a:extLst>
          </p:cNvPr>
          <p:cNvSpPr txBox="1"/>
          <p:nvPr/>
        </p:nvSpPr>
        <p:spPr>
          <a:xfrm>
            <a:off x="3891785" y="6021288"/>
            <a:ext cx="909223" cy="461665"/>
          </a:xfrm>
          <a:prstGeom prst="rect">
            <a:avLst/>
          </a:prstGeom>
          <a:noFill/>
        </p:spPr>
        <p:txBody>
          <a:bodyPr wrap="none" rtlCol="0">
            <a:spAutoFit/>
          </a:bodyPr>
          <a:lstStyle/>
          <a:p>
            <a:pPr algn="ctr"/>
            <a:r>
              <a:rPr lang="de-DE" sz="1200" dirty="0"/>
              <a:t>6.5M</a:t>
            </a:r>
          </a:p>
          <a:p>
            <a:pPr algn="ctr"/>
            <a:r>
              <a:rPr lang="de-DE" sz="1200" dirty="0"/>
              <a:t>Inferenzen</a:t>
            </a:r>
          </a:p>
        </p:txBody>
      </p:sp>
      <p:cxnSp>
        <p:nvCxnSpPr>
          <p:cNvPr id="56" name="Verbinder: gekrümmt 55">
            <a:extLst>
              <a:ext uri="{FF2B5EF4-FFF2-40B4-BE49-F238E27FC236}">
                <a16:creationId xmlns:a16="http://schemas.microsoft.com/office/drawing/2014/main" id="{B972C7A8-D6FE-462C-AD28-7E631742ABAA}"/>
              </a:ext>
            </a:extLst>
          </p:cNvPr>
          <p:cNvCxnSpPr>
            <a:cxnSpLocks/>
          </p:cNvCxnSpPr>
          <p:nvPr/>
        </p:nvCxnSpPr>
        <p:spPr bwMode="auto">
          <a:xfrm flipH="1">
            <a:off x="10776520" y="4202477"/>
            <a:ext cx="13116" cy="900100"/>
          </a:xfrm>
          <a:prstGeom prst="curvedConnector4">
            <a:avLst>
              <a:gd name="adj1" fmla="val -1742909"/>
              <a:gd name="adj2" fmla="val 98966"/>
            </a:avLst>
          </a:prstGeom>
          <a:solidFill>
            <a:schemeClr val="accent1"/>
          </a:solidFill>
          <a:ln w="9525" cap="flat" cmpd="sng" algn="ctr">
            <a:solidFill>
              <a:schemeClr val="tx1"/>
            </a:solidFill>
            <a:prstDash val="solid"/>
            <a:round/>
            <a:headEnd type="none" w="med" len="med"/>
            <a:tailEnd type="triangle"/>
          </a:ln>
          <a:effectLst/>
        </p:spPr>
      </p:cxnSp>
      <p:sp>
        <p:nvSpPr>
          <p:cNvPr id="58" name="Textfeld 57">
            <a:extLst>
              <a:ext uri="{FF2B5EF4-FFF2-40B4-BE49-F238E27FC236}">
                <a16:creationId xmlns:a16="http://schemas.microsoft.com/office/drawing/2014/main" id="{C0D32E7F-912D-4695-A205-CCB7346346DB}"/>
              </a:ext>
            </a:extLst>
          </p:cNvPr>
          <p:cNvSpPr txBox="1"/>
          <p:nvPr/>
        </p:nvSpPr>
        <p:spPr>
          <a:xfrm>
            <a:off x="10985919" y="4421036"/>
            <a:ext cx="870752" cy="400110"/>
          </a:xfrm>
          <a:prstGeom prst="rect">
            <a:avLst/>
          </a:prstGeom>
          <a:noFill/>
        </p:spPr>
        <p:txBody>
          <a:bodyPr wrap="none" rtlCol="0">
            <a:spAutoFit/>
          </a:bodyPr>
          <a:lstStyle/>
          <a:p>
            <a:pPr algn="ctr"/>
            <a:r>
              <a:rPr lang="de-DE" sz="1000" i="1" dirty="0"/>
              <a:t>Strenge</a:t>
            </a:r>
          </a:p>
          <a:p>
            <a:pPr algn="ctr"/>
            <a:r>
              <a:rPr lang="de-DE" sz="1000" i="1" dirty="0"/>
              <a:t>des „Critics“</a:t>
            </a:r>
          </a:p>
        </p:txBody>
      </p:sp>
      <p:sp>
        <p:nvSpPr>
          <p:cNvPr id="59" name="Textfeld 58">
            <a:extLst>
              <a:ext uri="{FF2B5EF4-FFF2-40B4-BE49-F238E27FC236}">
                <a16:creationId xmlns:a16="http://schemas.microsoft.com/office/drawing/2014/main" id="{07C1D6DE-924A-46B5-A872-A3DB3F2B254B}"/>
              </a:ext>
            </a:extLst>
          </p:cNvPr>
          <p:cNvSpPr txBox="1"/>
          <p:nvPr/>
        </p:nvSpPr>
        <p:spPr>
          <a:xfrm>
            <a:off x="6966173" y="6324909"/>
            <a:ext cx="1210588" cy="215444"/>
          </a:xfrm>
          <a:prstGeom prst="rect">
            <a:avLst/>
          </a:prstGeom>
          <a:noFill/>
        </p:spPr>
        <p:txBody>
          <a:bodyPr wrap="none" rtlCol="0">
            <a:spAutoFit/>
          </a:bodyPr>
          <a:lstStyle/>
          <a:p>
            <a:r>
              <a:rPr lang="en-US" sz="800" dirty="0"/>
              <a:t>[3] </a:t>
            </a:r>
            <a:r>
              <a:rPr lang="en-US" sz="800" dirty="0">
                <a:hlinkClick r:id="rId9"/>
              </a:rPr>
              <a:t>LAMA </a:t>
            </a:r>
            <a:r>
              <a:rPr lang="en-US" sz="800" dirty="0"/>
              <a:t>  [4] </a:t>
            </a:r>
            <a:r>
              <a:rPr lang="en-US" sz="800" dirty="0">
                <a:hlinkClick r:id="rId10"/>
              </a:rPr>
              <a:t>COMET</a:t>
            </a:r>
            <a:endParaRPr lang="de-DE" sz="700" dirty="0"/>
          </a:p>
        </p:txBody>
      </p:sp>
    </p:spTree>
    <p:extLst>
      <p:ext uri="{BB962C8B-B14F-4D97-AF65-F5344CB8AC3E}">
        <p14:creationId xmlns:p14="http://schemas.microsoft.com/office/powerpoint/2010/main" val="389991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4" grpId="0"/>
      <p:bldP spid="31" grpId="0"/>
      <p:bldP spid="47" grpId="0"/>
      <p:bldP spid="48" grpId="0"/>
      <p:bldP spid="53" grpId="0"/>
      <p:bldP spid="58"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F0087A4-0E8D-410A-92D2-39B0001279D0}"/>
              </a:ext>
            </a:extLst>
          </p:cNvPr>
          <p:cNvSpPr>
            <a:spLocks noGrp="1"/>
          </p:cNvSpPr>
          <p:nvPr>
            <p:ph idx="1"/>
          </p:nvPr>
        </p:nvSpPr>
        <p:spPr/>
        <p:txBody>
          <a:bodyPr/>
          <a:lstStyle/>
          <a:p>
            <a:r>
              <a:rPr lang="de-DE" dirty="0"/>
              <a:t>Nutzung von Open-Source Alternativen (GPT-</a:t>
            </a:r>
            <a:r>
              <a:rPr lang="de-DE" dirty="0" err="1"/>
              <a:t>Neo</a:t>
            </a:r>
            <a:r>
              <a:rPr lang="de-DE" dirty="0"/>
              <a:t>/-J/-X)</a:t>
            </a:r>
          </a:p>
          <a:p>
            <a:endParaRPr lang="de-DE" dirty="0"/>
          </a:p>
          <a:p>
            <a:r>
              <a:rPr lang="de-DE" dirty="0"/>
              <a:t>Definition von Relationen und Erstellen von </a:t>
            </a:r>
            <a:r>
              <a:rPr lang="de-DE" dirty="0" err="1"/>
              <a:t>Beispieltupeln</a:t>
            </a:r>
            <a:r>
              <a:rPr lang="de-DE" dirty="0"/>
              <a:t> durch Lehrende bei Bedarf an neuen Aufgabentypen</a:t>
            </a:r>
          </a:p>
          <a:p>
            <a:endParaRPr lang="de-DE" dirty="0"/>
          </a:p>
          <a:p>
            <a:r>
              <a:rPr lang="de-DE" dirty="0"/>
              <a:t>„</a:t>
            </a:r>
            <a:r>
              <a:rPr lang="de-DE" dirty="0" err="1"/>
              <a:t>Flagging</a:t>
            </a:r>
            <a:r>
              <a:rPr lang="de-DE" dirty="0"/>
              <a:t>“ von möglicherweise inakzeptablen Relationen während der Bearbeitung durch Studenten (integriertes Crowdsourcing)</a:t>
            </a:r>
          </a:p>
          <a:p>
            <a:endParaRPr lang="de-DE" dirty="0"/>
          </a:p>
          <a:p>
            <a:r>
              <a:rPr lang="de-DE" dirty="0"/>
              <a:t>Eröffnet domänenspezifische und von Semantik abhängige Aufgabentypen</a:t>
            </a:r>
          </a:p>
          <a:p>
            <a:pPr lvl="1"/>
            <a:r>
              <a:rPr lang="de-DE" dirty="0"/>
              <a:t>Biologie, Medizin, etc.</a:t>
            </a:r>
          </a:p>
          <a:p>
            <a:pPr lvl="1"/>
            <a:r>
              <a:rPr lang="de-DE" dirty="0"/>
              <a:t>Modellierungsaufgaben (ERM, UML, BPMN, etc.)</a:t>
            </a:r>
          </a:p>
          <a:p>
            <a:pPr lvl="1"/>
            <a:r>
              <a:rPr lang="de-DE" dirty="0"/>
              <a:t>…</a:t>
            </a:r>
          </a:p>
        </p:txBody>
      </p:sp>
      <p:sp>
        <p:nvSpPr>
          <p:cNvPr id="3" name="Titel 2">
            <a:extLst>
              <a:ext uri="{FF2B5EF4-FFF2-40B4-BE49-F238E27FC236}">
                <a16:creationId xmlns:a16="http://schemas.microsoft.com/office/drawing/2014/main" id="{0711ED57-5C65-4E39-8439-9D83A65D833B}"/>
              </a:ext>
            </a:extLst>
          </p:cNvPr>
          <p:cNvSpPr>
            <a:spLocks noGrp="1"/>
          </p:cNvSpPr>
          <p:nvPr>
            <p:ph type="title"/>
          </p:nvPr>
        </p:nvSpPr>
        <p:spPr/>
        <p:txBody>
          <a:bodyPr/>
          <a:lstStyle/>
          <a:p>
            <a:r>
              <a:rPr lang="de-DE" dirty="0"/>
              <a:t>Integration in ALADIN</a:t>
            </a:r>
          </a:p>
        </p:txBody>
      </p:sp>
      <p:sp>
        <p:nvSpPr>
          <p:cNvPr id="4" name="Datumsplatzhalter 3">
            <a:extLst>
              <a:ext uri="{FF2B5EF4-FFF2-40B4-BE49-F238E27FC236}">
                <a16:creationId xmlns:a16="http://schemas.microsoft.com/office/drawing/2014/main" id="{78FE67F9-103C-41C4-82F3-915E1B58522D}"/>
              </a:ext>
            </a:extLst>
          </p:cNvPr>
          <p:cNvSpPr>
            <a:spLocks noGrp="1"/>
          </p:cNvSpPr>
          <p:nvPr>
            <p:ph type="dt" sz="half" idx="2"/>
          </p:nvPr>
        </p:nvSpPr>
        <p:spPr/>
        <p:txBody>
          <a:body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370322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39C8B9C3-E068-45EE-9B57-1B7D6E4D079A}"/>
              </a:ext>
            </a:extLst>
          </p:cNvPr>
          <p:cNvSpPr>
            <a:spLocks noGrp="1"/>
          </p:cNvSpPr>
          <p:nvPr>
            <p:ph idx="1"/>
          </p:nvPr>
        </p:nvSpPr>
        <p:spPr/>
        <p:txBody>
          <a:bodyPr/>
          <a:lstStyle/>
          <a:p>
            <a:r>
              <a:rPr lang="de-DE" dirty="0"/>
              <a:t>aus ALADIN-II-Antrag:</a:t>
            </a:r>
          </a:p>
          <a:p>
            <a:pPr lvl="1"/>
            <a:r>
              <a:rPr lang="de-DE" dirty="0"/>
              <a:t>Terminierung</a:t>
            </a:r>
          </a:p>
          <a:p>
            <a:pPr lvl="1"/>
            <a:r>
              <a:rPr lang="de-DE" dirty="0" err="1"/>
              <a:t>Spatial</a:t>
            </a:r>
            <a:r>
              <a:rPr lang="de-DE" dirty="0"/>
              <a:t> SQL</a:t>
            </a:r>
          </a:p>
          <a:p>
            <a:pPr lvl="1"/>
            <a:r>
              <a:rPr lang="de-DE" dirty="0"/>
              <a:t>Netzplantechnik</a:t>
            </a:r>
          </a:p>
          <a:p>
            <a:pPr lvl="1"/>
            <a:r>
              <a:rPr lang="de-DE" dirty="0"/>
              <a:t>PERT</a:t>
            </a:r>
          </a:p>
          <a:p>
            <a:pPr lvl="1"/>
            <a:r>
              <a:rPr lang="de-DE" dirty="0"/>
              <a:t>Datenfluss-, ERM- und UML-Modellierung.</a:t>
            </a:r>
          </a:p>
          <a:p>
            <a:r>
              <a:rPr lang="de-DE" dirty="0"/>
              <a:t>aus OPALADIN-Antrag:</a:t>
            </a:r>
          </a:p>
          <a:p>
            <a:pPr lvl="1"/>
            <a:r>
              <a:rPr lang="de-DE" dirty="0"/>
              <a:t>Kodierung (Faltungscodes, </a:t>
            </a:r>
            <a:r>
              <a:rPr lang="de-DE" dirty="0" err="1"/>
              <a:t>Huffman</a:t>
            </a:r>
            <a:r>
              <a:rPr lang="de-DE" dirty="0"/>
              <a:t>)</a:t>
            </a:r>
          </a:p>
          <a:p>
            <a:pPr lvl="1"/>
            <a:r>
              <a:rPr lang="de-DE" dirty="0"/>
              <a:t>Prüfmuster / Paragraphennetzwerke für Rechtsfälle / Gesetze</a:t>
            </a:r>
          </a:p>
          <a:p>
            <a:pPr lvl="1"/>
            <a:r>
              <a:rPr lang="de-DE" dirty="0"/>
              <a:t>Chemische Strukturformeln von Molekülverbindungen</a:t>
            </a:r>
          </a:p>
          <a:p>
            <a:pPr lvl="1"/>
            <a:r>
              <a:rPr lang="de-DE" dirty="0"/>
              <a:t>Euler-</a:t>
            </a:r>
            <a:r>
              <a:rPr lang="de-DE" dirty="0" err="1"/>
              <a:t>Tonnetze</a:t>
            </a:r>
            <a:r>
              <a:rPr lang="de-DE" dirty="0"/>
              <a:t>/PLR-Regeln in der Musiktheorie</a:t>
            </a:r>
          </a:p>
        </p:txBody>
      </p:sp>
      <p:sp>
        <p:nvSpPr>
          <p:cNvPr id="5" name="Titel 4">
            <a:extLst>
              <a:ext uri="{FF2B5EF4-FFF2-40B4-BE49-F238E27FC236}">
                <a16:creationId xmlns:a16="http://schemas.microsoft.com/office/drawing/2014/main" id="{268CA301-CFB8-4E8A-9A86-869F6288CA66}"/>
              </a:ext>
            </a:extLst>
          </p:cNvPr>
          <p:cNvSpPr>
            <a:spLocks noGrp="1"/>
          </p:cNvSpPr>
          <p:nvPr>
            <p:ph type="title"/>
          </p:nvPr>
        </p:nvSpPr>
        <p:spPr/>
        <p:txBody>
          <a:bodyPr/>
          <a:lstStyle/>
          <a:p>
            <a:r>
              <a:rPr lang="de-DE" dirty="0"/>
              <a:t>Ausblick I: neue Aufgabentypen</a:t>
            </a:r>
          </a:p>
        </p:txBody>
      </p:sp>
      <p:sp>
        <p:nvSpPr>
          <p:cNvPr id="4" name="Datumsplatzhalter 3">
            <a:extLst>
              <a:ext uri="{FF2B5EF4-FFF2-40B4-BE49-F238E27FC236}">
                <a16:creationId xmlns:a16="http://schemas.microsoft.com/office/drawing/2014/main" id="{A95DD468-86AB-4F52-8D24-5AE8480595E9}"/>
              </a:ext>
            </a:extLst>
          </p:cNvPr>
          <p:cNvSpPr>
            <a:spLocks noGrp="1"/>
          </p:cNvSpPr>
          <p:nvPr>
            <p:ph type="dt" sz="half" idx="2"/>
          </p:nvPr>
        </p:nvSpPr>
        <p:spPr/>
        <p:txBody>
          <a:body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1753436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fachlich/inhaltlich</a:t>
            </a:r>
          </a:p>
          <a:p>
            <a:pPr lvl="1"/>
            <a:r>
              <a:rPr lang="de-DE" dirty="0"/>
              <a:t>„Generalisierung“ der Aufgabentypen</a:t>
            </a:r>
          </a:p>
          <a:p>
            <a:pPr lvl="1"/>
            <a:r>
              <a:rPr lang="de-DE" dirty="0"/>
              <a:t>„programmierfreie“ Erstellung neuer Aufgabentypen</a:t>
            </a:r>
          </a:p>
          <a:p>
            <a:pPr lvl="1"/>
            <a:r>
              <a:rPr lang="de-DE" dirty="0"/>
              <a:t>statistische Auswertungen zu Nutzerverhalten und Aufgabenbearbeitung</a:t>
            </a:r>
          </a:p>
          <a:p>
            <a:r>
              <a:rPr lang="de-DE" dirty="0"/>
              <a:t>technisch:</a:t>
            </a:r>
          </a:p>
          <a:p>
            <a:pPr lvl="1"/>
            <a:r>
              <a:rPr lang="de-DE" dirty="0"/>
              <a:t>„von der Syntaktik zur Semantik“ …</a:t>
            </a:r>
          </a:p>
          <a:p>
            <a:pPr lvl="1"/>
            <a:r>
              <a:rPr lang="de-DE" dirty="0"/>
              <a:t>Integration in OPAL (und ONYX)</a:t>
            </a:r>
          </a:p>
          <a:p>
            <a:pPr lvl="1"/>
            <a:r>
              <a:rPr lang="de-DE" dirty="0"/>
              <a:t>Technische Umsetzung mittels LTI-Schnittstelle und </a:t>
            </a:r>
            <a:r>
              <a:rPr lang="de-DE" dirty="0" err="1"/>
              <a:t>Shibboleth</a:t>
            </a:r>
            <a:r>
              <a:rPr lang="de-DE" dirty="0"/>
              <a:t>-Nutzer</a:t>
            </a:r>
          </a:p>
          <a:p>
            <a:pPr lvl="1"/>
            <a:r>
              <a:rPr lang="de-DE" dirty="0"/>
              <a:t>Einbettung in OPAL-Kurse als Abschluss der jeweiligen Lektionen</a:t>
            </a:r>
          </a:p>
          <a:p>
            <a:pPr lvl="1"/>
            <a:r>
              <a:rPr lang="de-DE" dirty="0"/>
              <a:t>Eigenständige Nutzung ermöglichen (bspw. analog zu LAVA-Kursen)</a:t>
            </a:r>
          </a:p>
          <a:p>
            <a:pPr lvl="1"/>
            <a:r>
              <a:rPr lang="de-DE" dirty="0"/>
              <a:t>Hochschulübergreifende Nutzung</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Ausblick II: ALADIN </a:t>
            </a:r>
            <a:r>
              <a:rPr lang="de-DE" dirty="0" err="1"/>
              <a:t>goes</a:t>
            </a:r>
            <a:r>
              <a:rPr lang="de-DE" dirty="0"/>
              <a:t> OPAL (OPALADIN)</a:t>
            </a:r>
          </a:p>
        </p:txBody>
      </p:sp>
      <p:sp>
        <p:nvSpPr>
          <p:cNvPr id="4" name="Datumsplatzhalter 1">
            <a:extLst>
              <a:ext uri="{FF2B5EF4-FFF2-40B4-BE49-F238E27FC236}">
                <a16:creationId xmlns:a16="http://schemas.microsoft.com/office/drawing/2014/main" id="{4BDEF1B6-5604-4852-856A-C903B8470E4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211923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Vielen Dank für die Aufmerksamkeit!</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Fragen &amp; Diskussion</a:t>
            </a:r>
          </a:p>
        </p:txBody>
      </p:sp>
      <p:sp>
        <p:nvSpPr>
          <p:cNvPr id="4" name="Datumsplatzhalter 1">
            <a:extLst>
              <a:ext uri="{FF2B5EF4-FFF2-40B4-BE49-F238E27FC236}">
                <a16:creationId xmlns:a16="http://schemas.microsoft.com/office/drawing/2014/main" id="{74CC8990-7CDD-4036-8A59-E4CC764EC632}"/>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336520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bekannte Lösungsansätze wiederholt selbsttätig auf zufällig generierte Probleme anwendbar</a:t>
            </a:r>
          </a:p>
          <a:p>
            <a:r>
              <a:rPr lang="de-DE" dirty="0"/>
              <a:t>Orientierung des Schwierigkeitsgrads an individueller Leistungsfähigkeit</a:t>
            </a:r>
          </a:p>
          <a:p>
            <a:r>
              <a:rPr lang="de-DE" dirty="0"/>
              <a:t>leistungsgerechte Aufgaben für heterogene Zielgruppen</a:t>
            </a:r>
          </a:p>
          <a:p>
            <a:r>
              <a:rPr lang="de-DE" dirty="0"/>
              <a:t>hohe Problemlösungskompetenz der Studierenden </a:t>
            </a:r>
            <a:r>
              <a:rPr lang="de-DE" dirty="0">
                <a:sym typeface="Wingdings" panose="05000000000000000000" pitchFamily="2" charset="2"/>
              </a:rPr>
              <a:t> h</a:t>
            </a:r>
            <a:r>
              <a:rPr lang="de-DE" dirty="0"/>
              <a:t>öherer Studienerfolg</a:t>
            </a:r>
          </a:p>
          <a:p>
            <a:r>
              <a:rPr lang="de-DE" dirty="0"/>
              <a:t>Generierung von Online-Selbsttests und elektronischen Test- oder Probeklausuren und sofortiges automatisches und leistungsabhängiges Feedback </a:t>
            </a:r>
            <a:r>
              <a:rPr lang="de-DE" dirty="0">
                <a:sym typeface="Wingdings" panose="05000000000000000000" pitchFamily="2" charset="2"/>
              </a:rPr>
              <a:t> weniger Aufwand</a:t>
            </a:r>
            <a:endParaRPr lang="de-DE" dirty="0"/>
          </a:p>
          <a:p>
            <a:r>
              <a:rPr lang="de-DE" dirty="0"/>
              <a:t>fachlich und zeitlich unbegrenzt wiederverwendbar</a:t>
            </a:r>
          </a:p>
          <a:p>
            <a:r>
              <a:rPr lang="de-DE" dirty="0"/>
              <a:t>Generierung der Aufgaben parametrisier- und somit der Lehrinhalt aktiv mitgestaltbar</a:t>
            </a:r>
          </a:p>
          <a:p>
            <a:r>
              <a:rPr lang="de-DE" dirty="0"/>
              <a:t>Lernen mit eigener Geschwindigkeit</a:t>
            </a:r>
          </a:p>
          <a:p>
            <a:r>
              <a:rPr lang="de-DE" dirty="0"/>
              <a:t>zeitlich, räumlich und institutionell flexibel nutzbar</a:t>
            </a:r>
          </a:p>
          <a:p>
            <a:r>
              <a:rPr lang="de-DE" dirty="0"/>
              <a:t>Erweiterbarkeit um neue Aufgabentypen</a:t>
            </a:r>
          </a:p>
          <a:p>
            <a:r>
              <a:rPr lang="de-DE" dirty="0"/>
              <a:t>Vernetzung der Studierenden</a:t>
            </a:r>
          </a:p>
          <a:p>
            <a:r>
              <a:rPr lang="de-DE" dirty="0"/>
              <a:t>Feedback an/von Lehrende/n</a:t>
            </a:r>
          </a:p>
          <a:p>
            <a:r>
              <a:rPr lang="de-DE" dirty="0"/>
              <a:t>…</a:t>
            </a:r>
          </a:p>
          <a:p>
            <a:endParaRPr lang="de-DE" dirty="0"/>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„(Didaktische) Ziele“ von ALADIN</a:t>
            </a:r>
          </a:p>
        </p:txBody>
      </p:sp>
      <p:sp>
        <p:nvSpPr>
          <p:cNvPr id="4" name="Datumsplatzhalter 1">
            <a:extLst>
              <a:ext uri="{FF2B5EF4-FFF2-40B4-BE49-F238E27FC236}">
                <a16:creationId xmlns:a16="http://schemas.microsoft.com/office/drawing/2014/main" id="{500BCE1D-F586-4F06-AD33-B291DB35F6C8}"/>
              </a:ext>
            </a:extLst>
          </p:cNvPr>
          <p:cNvSpPr>
            <a:spLocks noGrp="1"/>
          </p:cNvSpPr>
          <p:nvPr>
            <p:ph type="dt" sz="half" idx="2"/>
          </p:nvPr>
        </p:nvSpPr>
        <p:spPr/>
        <p:txBody>
          <a:bodyPr/>
          <a:lstStyle>
            <a:lvl1pPr algn="l">
              <a:defRPr sz="1050">
                <a:solidFill>
                  <a:schemeClr val="tx1"/>
                </a:solidFill>
              </a:defRPr>
            </a:lvl1p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422738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unterstützte Aufgabentypen:</a:t>
            </a:r>
          </a:p>
          <a:p>
            <a:pPr lvl="1"/>
            <a:r>
              <a:rPr lang="de-DE" dirty="0"/>
              <a:t>Stücklistenauflösung mittels dreier, unterschiedlicher Verfahren</a:t>
            </a:r>
          </a:p>
          <a:p>
            <a:pPr lvl="1"/>
            <a:r>
              <a:rPr lang="de-DE" b="1" dirty="0"/>
              <a:t>SQL-Abfragen</a:t>
            </a:r>
          </a:p>
          <a:p>
            <a:pPr lvl="1"/>
            <a:r>
              <a:rPr lang="de-DE" dirty="0"/>
              <a:t>Geostatistische Interpolationsverfahren (Inverse </a:t>
            </a:r>
            <a:r>
              <a:rPr lang="de-DE" dirty="0" err="1"/>
              <a:t>Distanzwichtung</a:t>
            </a:r>
            <a:r>
              <a:rPr lang="de-DE" dirty="0"/>
              <a:t>)</a:t>
            </a:r>
          </a:p>
          <a:p>
            <a:pPr lvl="1"/>
            <a:r>
              <a:rPr lang="de-DE" dirty="0" err="1"/>
              <a:t>Shortest</a:t>
            </a:r>
            <a:r>
              <a:rPr lang="de-DE" dirty="0"/>
              <a:t>-Path-Algorithmen (Dijkstra)</a:t>
            </a:r>
          </a:p>
          <a:p>
            <a:r>
              <a:rPr lang="de-DE" dirty="0"/>
              <a:t>Aufzeichnung, Wiedergabe und Fortführung von Lösungsversuchen</a:t>
            </a:r>
          </a:p>
          <a:p>
            <a:r>
              <a:rPr lang="de-DE" dirty="0"/>
              <a:t>zum großen Teil deklarative Erstellung neuer Aufgabentypen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Derzeitiger Leistungsumfang von ALADIN</a:t>
            </a:r>
          </a:p>
        </p:txBody>
      </p:sp>
      <p:sp>
        <p:nvSpPr>
          <p:cNvPr id="4" name="Datumsplatzhalter 1">
            <a:extLst>
              <a:ext uri="{FF2B5EF4-FFF2-40B4-BE49-F238E27FC236}">
                <a16:creationId xmlns:a16="http://schemas.microsoft.com/office/drawing/2014/main" id="{8661A981-511C-4779-A162-0799C925ADE6}"/>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62325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EC558A0-6B04-4BE2-A5CD-1E37A2DB83E3}"/>
              </a:ext>
            </a:extLst>
          </p:cNvPr>
          <p:cNvSpPr>
            <a:spLocks noGrp="1"/>
          </p:cNvSpPr>
          <p:nvPr>
            <p:ph type="title"/>
          </p:nvPr>
        </p:nvSpPr>
        <p:spPr/>
        <p:txBody>
          <a:bodyPr/>
          <a:lstStyle/>
          <a:p>
            <a:r>
              <a:rPr lang="de-DE" dirty="0"/>
              <a:t>Kurzzusammenfassung</a:t>
            </a:r>
          </a:p>
        </p:txBody>
      </p:sp>
      <p:sp>
        <p:nvSpPr>
          <p:cNvPr id="4" name="Datumsplatzhalter 3">
            <a:extLst>
              <a:ext uri="{FF2B5EF4-FFF2-40B4-BE49-F238E27FC236}">
                <a16:creationId xmlns:a16="http://schemas.microsoft.com/office/drawing/2014/main" id="{D1569940-0D50-41AC-BB06-5C7E10BE6061}"/>
              </a:ext>
            </a:extLst>
          </p:cNvPr>
          <p:cNvSpPr>
            <a:spLocks noGrp="1"/>
          </p:cNvSpPr>
          <p:nvPr>
            <p:ph type="dt" sz="half" idx="2"/>
          </p:nvPr>
        </p:nvSpPr>
        <p:spPr/>
        <p:txBody>
          <a:bodyPr/>
          <a:lstStyle/>
          <a:p>
            <a:fld id="{5CF54E03-4885-4408-875D-CF4E4825484C}" type="datetime1">
              <a:rPr lang="de-DE" smtClean="0"/>
              <a:pPr/>
              <a:t>02.02.2022</a:t>
            </a:fld>
            <a:endParaRPr lang="de-DE" dirty="0"/>
          </a:p>
        </p:txBody>
      </p:sp>
      <p:sp>
        <p:nvSpPr>
          <p:cNvPr id="14" name="Textfeld 13">
            <a:extLst>
              <a:ext uri="{FF2B5EF4-FFF2-40B4-BE49-F238E27FC236}">
                <a16:creationId xmlns:a16="http://schemas.microsoft.com/office/drawing/2014/main" id="{E668E3F5-FB11-4C53-A13C-AA0399D93547}"/>
              </a:ext>
            </a:extLst>
          </p:cNvPr>
          <p:cNvSpPr txBox="1"/>
          <p:nvPr/>
        </p:nvSpPr>
        <p:spPr>
          <a:xfrm>
            <a:off x="1634224" y="1391298"/>
            <a:ext cx="2538131" cy="400110"/>
          </a:xfrm>
          <a:prstGeom prst="rect">
            <a:avLst/>
          </a:prstGeom>
          <a:noFill/>
        </p:spPr>
        <p:txBody>
          <a:bodyPr wrap="none" rtlCol="0">
            <a:spAutoFit/>
          </a:bodyPr>
          <a:lstStyle/>
          <a:p>
            <a:r>
              <a:rPr lang="de-DE" sz="2000" dirty="0"/>
              <a:t>Ablauf ohne ALADIN</a:t>
            </a:r>
          </a:p>
        </p:txBody>
      </p:sp>
      <p:sp>
        <p:nvSpPr>
          <p:cNvPr id="15" name="Textfeld 14">
            <a:extLst>
              <a:ext uri="{FF2B5EF4-FFF2-40B4-BE49-F238E27FC236}">
                <a16:creationId xmlns:a16="http://schemas.microsoft.com/office/drawing/2014/main" id="{7A2146FF-18BE-442A-9186-638F0820DFCF}"/>
              </a:ext>
            </a:extLst>
          </p:cNvPr>
          <p:cNvSpPr txBox="1"/>
          <p:nvPr/>
        </p:nvSpPr>
        <p:spPr>
          <a:xfrm>
            <a:off x="7698986" y="1390132"/>
            <a:ext cx="2308902" cy="400110"/>
          </a:xfrm>
          <a:prstGeom prst="rect">
            <a:avLst/>
          </a:prstGeom>
          <a:noFill/>
        </p:spPr>
        <p:txBody>
          <a:bodyPr wrap="none" rtlCol="0">
            <a:spAutoFit/>
          </a:bodyPr>
          <a:lstStyle/>
          <a:p>
            <a:r>
              <a:rPr lang="de-DE" sz="2000" dirty="0"/>
              <a:t>Ablauf mit ALADIN</a:t>
            </a:r>
          </a:p>
        </p:txBody>
      </p:sp>
      <p:pic>
        <p:nvPicPr>
          <p:cNvPr id="3" name="Grafik 2">
            <a:extLst>
              <a:ext uri="{FF2B5EF4-FFF2-40B4-BE49-F238E27FC236}">
                <a16:creationId xmlns:a16="http://schemas.microsoft.com/office/drawing/2014/main" id="{600E67C7-063A-4777-9C60-7EF29AEF696F}"/>
              </a:ext>
            </a:extLst>
          </p:cNvPr>
          <p:cNvPicPr>
            <a:picLocks noChangeAspect="1"/>
          </p:cNvPicPr>
          <p:nvPr/>
        </p:nvPicPr>
        <p:blipFill>
          <a:blip r:embed="rId3"/>
          <a:stretch>
            <a:fillRect/>
          </a:stretch>
        </p:blipFill>
        <p:spPr>
          <a:xfrm>
            <a:off x="1012576" y="3007444"/>
            <a:ext cx="3781425" cy="1952625"/>
          </a:xfrm>
          <a:prstGeom prst="rect">
            <a:avLst/>
          </a:prstGeom>
        </p:spPr>
      </p:pic>
      <p:pic>
        <p:nvPicPr>
          <p:cNvPr id="7" name="Grafik 6">
            <a:extLst>
              <a:ext uri="{FF2B5EF4-FFF2-40B4-BE49-F238E27FC236}">
                <a16:creationId xmlns:a16="http://schemas.microsoft.com/office/drawing/2014/main" id="{61438C60-9BC9-4704-877E-B562AFFA486F}"/>
              </a:ext>
            </a:extLst>
          </p:cNvPr>
          <p:cNvPicPr>
            <a:picLocks noChangeAspect="1"/>
          </p:cNvPicPr>
          <p:nvPr/>
        </p:nvPicPr>
        <p:blipFill>
          <a:blip r:embed="rId4"/>
          <a:stretch>
            <a:fillRect/>
          </a:stretch>
        </p:blipFill>
        <p:spPr>
          <a:xfrm>
            <a:off x="5662812" y="1916831"/>
            <a:ext cx="5572125" cy="4133850"/>
          </a:xfrm>
          <a:prstGeom prst="rect">
            <a:avLst/>
          </a:prstGeom>
        </p:spPr>
      </p:pic>
    </p:spTree>
    <p:extLst>
      <p:ext uri="{BB962C8B-B14F-4D97-AF65-F5344CB8AC3E}">
        <p14:creationId xmlns:p14="http://schemas.microsoft.com/office/powerpoint/2010/main" val="16493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Hinter den Kulissen von ALADIN</a:t>
            </a:r>
          </a:p>
        </p:txBody>
      </p:sp>
      <p:sp>
        <p:nvSpPr>
          <p:cNvPr id="4" name="Datumsplatzhalter 3">
            <a:extLst>
              <a:ext uri="{FF2B5EF4-FFF2-40B4-BE49-F238E27FC236}">
                <a16:creationId xmlns:a16="http://schemas.microsoft.com/office/drawing/2014/main" id="{34403604-27CD-45D7-A471-F2B50508C276}"/>
              </a:ext>
            </a:extLst>
          </p:cNvPr>
          <p:cNvSpPr>
            <a:spLocks noGrp="1"/>
          </p:cNvSpPr>
          <p:nvPr>
            <p:ph type="dt" sz="half" idx="2"/>
          </p:nvPr>
        </p:nvSpPr>
        <p:spPr/>
        <p:txBody>
          <a:bodyPr/>
          <a:lstStyle/>
          <a:p>
            <a:fld id="{5CF54E03-4885-4408-875D-CF4E4825484C}" type="datetime1">
              <a:rPr lang="de-DE" smtClean="0"/>
              <a:pPr/>
              <a:t>02.02.2022</a:t>
            </a:fld>
            <a:endParaRPr lang="de-DE" dirty="0"/>
          </a:p>
        </p:txBody>
      </p:sp>
      <p:grpSp>
        <p:nvGrpSpPr>
          <p:cNvPr id="20" name="Gruppieren 19">
            <a:extLst>
              <a:ext uri="{FF2B5EF4-FFF2-40B4-BE49-F238E27FC236}">
                <a16:creationId xmlns:a16="http://schemas.microsoft.com/office/drawing/2014/main" id="{83CB65EF-03BA-423F-9F01-EA0B80530973}"/>
              </a:ext>
            </a:extLst>
          </p:cNvPr>
          <p:cNvGrpSpPr/>
          <p:nvPr/>
        </p:nvGrpSpPr>
        <p:grpSpPr>
          <a:xfrm>
            <a:off x="744818" y="1150496"/>
            <a:ext cx="2160240" cy="2232248"/>
            <a:chOff x="2279576" y="2348880"/>
            <a:chExt cx="2160240" cy="2232248"/>
          </a:xfrm>
        </p:grpSpPr>
        <p:sp>
          <p:nvSpPr>
            <p:cNvPr id="7" name="Rechteck: abgerundete Ecken 6">
              <a:extLst>
                <a:ext uri="{FF2B5EF4-FFF2-40B4-BE49-F238E27FC236}">
                  <a16:creationId xmlns:a16="http://schemas.microsoft.com/office/drawing/2014/main" id="{D2A2969E-810C-46BD-A676-0C4490A0B83D}"/>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8" name="Rechteck: abgerundete Ecken 7">
              <a:extLst>
                <a:ext uri="{FF2B5EF4-FFF2-40B4-BE49-F238E27FC236}">
                  <a16:creationId xmlns:a16="http://schemas.microsoft.com/office/drawing/2014/main" id="{A3AD3D60-961D-4501-88E1-DDB6BDFF2424}"/>
                </a:ext>
              </a:extLst>
            </p:cNvPr>
            <p:cNvSpPr/>
            <p:nvPr/>
          </p:nvSpPr>
          <p:spPr bwMode="auto">
            <a:xfrm>
              <a:off x="2525058" y="3030321"/>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Oberfläche</a:t>
              </a:r>
            </a:p>
          </p:txBody>
        </p:sp>
        <p:sp>
          <p:nvSpPr>
            <p:cNvPr id="9" name="Rechteck: abgerundete Ecken 8">
              <a:extLst>
                <a:ext uri="{FF2B5EF4-FFF2-40B4-BE49-F238E27FC236}">
                  <a16:creationId xmlns:a16="http://schemas.microsoft.com/office/drawing/2014/main" id="{6E7BA897-1853-44B1-8358-4C8A11EB663F}"/>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10" name="Rechteck: abgerundete Ecken 9">
              <a:extLst>
                <a:ext uri="{FF2B5EF4-FFF2-40B4-BE49-F238E27FC236}">
                  <a16:creationId xmlns:a16="http://schemas.microsoft.com/office/drawing/2014/main" id="{F5403D83-01C2-49DC-9249-E9BEBD385873}"/>
                </a:ext>
              </a:extLst>
            </p:cNvPr>
            <p:cNvSpPr/>
            <p:nvPr/>
          </p:nvSpPr>
          <p:spPr bwMode="auto">
            <a:xfrm>
              <a:off x="2525058" y="4093695"/>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Backend</a:t>
              </a:r>
            </a:p>
          </p:txBody>
        </p:sp>
        <p:cxnSp>
          <p:nvCxnSpPr>
            <p:cNvPr id="12" name="Gerade Verbindung mit Pfeil 11">
              <a:extLst>
                <a:ext uri="{FF2B5EF4-FFF2-40B4-BE49-F238E27FC236}">
                  <a16:creationId xmlns:a16="http://schemas.microsoft.com/office/drawing/2014/main" id="{37ACB3DA-BAF8-4121-8A5D-C4B94CE15291}"/>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2B92C687-B3DD-475B-8F4F-1092C8CB51CB}"/>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E3D9DA32-261A-4357-9D70-8B4426D0A38E}"/>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0E5DD55E-1BAD-4C19-B6F6-112B73962C5A}"/>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23" name="Geschweifte Klammer rechts 22">
            <a:extLst>
              <a:ext uri="{FF2B5EF4-FFF2-40B4-BE49-F238E27FC236}">
                <a16:creationId xmlns:a16="http://schemas.microsoft.com/office/drawing/2014/main" id="{BE76A2B2-CA2C-4E11-A4A5-8C03386EFC8D}"/>
              </a:ext>
            </a:extLst>
          </p:cNvPr>
          <p:cNvSpPr/>
          <p:nvPr/>
        </p:nvSpPr>
        <p:spPr bwMode="auto">
          <a:xfrm>
            <a:off x="2993053" y="1831937"/>
            <a:ext cx="157487" cy="1478676"/>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4" name="Textfeld 23">
            <a:extLst>
              <a:ext uri="{FF2B5EF4-FFF2-40B4-BE49-F238E27FC236}">
                <a16:creationId xmlns:a16="http://schemas.microsoft.com/office/drawing/2014/main" id="{65B1DE01-4E64-49D4-A799-56D51512A532}"/>
              </a:ext>
            </a:extLst>
          </p:cNvPr>
          <p:cNvSpPr txBox="1"/>
          <p:nvPr/>
        </p:nvSpPr>
        <p:spPr>
          <a:xfrm>
            <a:off x="3238535" y="2278887"/>
            <a:ext cx="2464136" cy="584775"/>
          </a:xfrm>
          <a:prstGeom prst="rect">
            <a:avLst/>
          </a:prstGeom>
          <a:noFill/>
        </p:spPr>
        <p:txBody>
          <a:bodyPr wrap="none" rtlCol="0">
            <a:spAutoFit/>
          </a:bodyPr>
          <a:lstStyle/>
          <a:p>
            <a:r>
              <a:rPr lang="de-DE" sz="1600" dirty="0"/>
              <a:t>Deklarativ konfigurierbar </a:t>
            </a:r>
          </a:p>
          <a:p>
            <a:r>
              <a:rPr lang="de-DE" sz="1600" dirty="0"/>
              <a:t>im JSON-Format</a:t>
            </a:r>
          </a:p>
        </p:txBody>
      </p:sp>
      <p:pic>
        <p:nvPicPr>
          <p:cNvPr id="40" name="Grafik 39">
            <a:extLst>
              <a:ext uri="{FF2B5EF4-FFF2-40B4-BE49-F238E27FC236}">
                <a16:creationId xmlns:a16="http://schemas.microsoft.com/office/drawing/2014/main" id="{0496DF0D-B9AC-43C7-8748-D45A13D74EE1}"/>
              </a:ext>
            </a:extLst>
          </p:cNvPr>
          <p:cNvPicPr>
            <a:picLocks noChangeAspect="1"/>
          </p:cNvPicPr>
          <p:nvPr/>
        </p:nvPicPr>
        <p:blipFill>
          <a:blip r:embed="rId3"/>
          <a:stretch>
            <a:fillRect/>
          </a:stretch>
        </p:blipFill>
        <p:spPr>
          <a:xfrm>
            <a:off x="6616912" y="1052736"/>
            <a:ext cx="4829324" cy="5256584"/>
          </a:xfrm>
          <a:prstGeom prst="rect">
            <a:avLst/>
          </a:prstGeom>
        </p:spPr>
      </p:pic>
      <p:pic>
        <p:nvPicPr>
          <p:cNvPr id="18" name="Grafik 17">
            <a:extLst>
              <a:ext uri="{FF2B5EF4-FFF2-40B4-BE49-F238E27FC236}">
                <a16:creationId xmlns:a16="http://schemas.microsoft.com/office/drawing/2014/main" id="{3EF4E6C0-1130-4FDE-A0E3-B126A766AC6F}"/>
              </a:ext>
            </a:extLst>
          </p:cNvPr>
          <p:cNvPicPr>
            <a:picLocks noChangeAspect="1"/>
          </p:cNvPicPr>
          <p:nvPr/>
        </p:nvPicPr>
        <p:blipFill>
          <a:blip r:embed="rId4"/>
          <a:stretch>
            <a:fillRect/>
          </a:stretch>
        </p:blipFill>
        <p:spPr>
          <a:xfrm>
            <a:off x="744818" y="3547388"/>
            <a:ext cx="4879689" cy="2920644"/>
          </a:xfrm>
          <a:prstGeom prst="rect">
            <a:avLst/>
          </a:prstGeom>
        </p:spPr>
      </p:pic>
    </p:spTree>
    <p:extLst>
      <p:ext uri="{BB962C8B-B14F-4D97-AF65-F5344CB8AC3E}">
        <p14:creationId xmlns:p14="http://schemas.microsoft.com/office/powerpoint/2010/main" val="60462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Hinter den Kulissen von ALADIN</a:t>
            </a:r>
          </a:p>
        </p:txBody>
      </p:sp>
      <p:sp>
        <p:nvSpPr>
          <p:cNvPr id="4" name="Datumsplatzhalter 3">
            <a:extLst>
              <a:ext uri="{FF2B5EF4-FFF2-40B4-BE49-F238E27FC236}">
                <a16:creationId xmlns:a16="http://schemas.microsoft.com/office/drawing/2014/main" id="{34403604-27CD-45D7-A471-F2B50508C276}"/>
              </a:ext>
            </a:extLst>
          </p:cNvPr>
          <p:cNvSpPr>
            <a:spLocks noGrp="1"/>
          </p:cNvSpPr>
          <p:nvPr>
            <p:ph type="dt" sz="half" idx="2"/>
          </p:nvPr>
        </p:nvSpPr>
        <p:spPr/>
        <p:txBody>
          <a:bodyPr/>
          <a:lstStyle/>
          <a:p>
            <a:fld id="{5CF54E03-4885-4408-875D-CF4E4825484C}" type="datetime1">
              <a:rPr lang="de-DE" smtClean="0"/>
              <a:pPr/>
              <a:t>02.02.2022</a:t>
            </a:fld>
            <a:endParaRPr lang="de-DE" dirty="0"/>
          </a:p>
        </p:txBody>
      </p:sp>
      <p:grpSp>
        <p:nvGrpSpPr>
          <p:cNvPr id="20" name="Gruppieren 19">
            <a:extLst>
              <a:ext uri="{FF2B5EF4-FFF2-40B4-BE49-F238E27FC236}">
                <a16:creationId xmlns:a16="http://schemas.microsoft.com/office/drawing/2014/main" id="{83CB65EF-03BA-423F-9F01-EA0B80530973}"/>
              </a:ext>
            </a:extLst>
          </p:cNvPr>
          <p:cNvGrpSpPr/>
          <p:nvPr/>
        </p:nvGrpSpPr>
        <p:grpSpPr>
          <a:xfrm>
            <a:off x="744818" y="1150496"/>
            <a:ext cx="2160240" cy="2232248"/>
            <a:chOff x="2279576" y="2348880"/>
            <a:chExt cx="2160240" cy="2232248"/>
          </a:xfrm>
        </p:grpSpPr>
        <p:sp>
          <p:nvSpPr>
            <p:cNvPr id="7" name="Rechteck: abgerundete Ecken 6">
              <a:extLst>
                <a:ext uri="{FF2B5EF4-FFF2-40B4-BE49-F238E27FC236}">
                  <a16:creationId xmlns:a16="http://schemas.microsoft.com/office/drawing/2014/main" id="{D2A2969E-810C-46BD-A676-0C4490A0B83D}"/>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8" name="Rechteck: abgerundete Ecken 7">
              <a:extLst>
                <a:ext uri="{FF2B5EF4-FFF2-40B4-BE49-F238E27FC236}">
                  <a16:creationId xmlns:a16="http://schemas.microsoft.com/office/drawing/2014/main" id="{A3AD3D60-961D-4501-88E1-DDB6BDFF2424}"/>
                </a:ext>
              </a:extLst>
            </p:cNvPr>
            <p:cNvSpPr/>
            <p:nvPr/>
          </p:nvSpPr>
          <p:spPr bwMode="auto">
            <a:xfrm>
              <a:off x="2525058" y="3030321"/>
              <a:ext cx="1669276" cy="415302"/>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Oberfläche</a:t>
              </a:r>
            </a:p>
          </p:txBody>
        </p:sp>
        <p:sp>
          <p:nvSpPr>
            <p:cNvPr id="9" name="Rechteck: abgerundete Ecken 8">
              <a:extLst>
                <a:ext uri="{FF2B5EF4-FFF2-40B4-BE49-F238E27FC236}">
                  <a16:creationId xmlns:a16="http://schemas.microsoft.com/office/drawing/2014/main" id="{6E7BA897-1853-44B1-8358-4C8A11EB663F}"/>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10" name="Rechteck: abgerundete Ecken 9">
              <a:extLst>
                <a:ext uri="{FF2B5EF4-FFF2-40B4-BE49-F238E27FC236}">
                  <a16:creationId xmlns:a16="http://schemas.microsoft.com/office/drawing/2014/main" id="{F5403D83-01C2-49DC-9249-E9BEBD385873}"/>
                </a:ext>
              </a:extLst>
            </p:cNvPr>
            <p:cNvSpPr/>
            <p:nvPr/>
          </p:nvSpPr>
          <p:spPr bwMode="auto">
            <a:xfrm>
              <a:off x="2525058" y="4093695"/>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de-DE" sz="2000" dirty="0"/>
                <a:t>Backend</a:t>
              </a:r>
              <a:endParaRPr kumimoji="0" lang="de-DE" sz="2000" b="0" i="0" u="none" strike="noStrike" cap="none" normalizeH="0" baseline="0" dirty="0">
                <a:ln>
                  <a:noFill/>
                </a:ln>
                <a:solidFill>
                  <a:schemeClr val="tx1"/>
                </a:solidFill>
                <a:effectLst/>
                <a:latin typeface="Arial" charset="0"/>
              </a:endParaRPr>
            </a:p>
          </p:txBody>
        </p:sp>
        <p:cxnSp>
          <p:nvCxnSpPr>
            <p:cNvPr id="12" name="Gerade Verbindung mit Pfeil 11">
              <a:extLst>
                <a:ext uri="{FF2B5EF4-FFF2-40B4-BE49-F238E27FC236}">
                  <a16:creationId xmlns:a16="http://schemas.microsoft.com/office/drawing/2014/main" id="{37ACB3DA-BAF8-4121-8A5D-C4B94CE15291}"/>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2B92C687-B3DD-475B-8F4F-1092C8CB51CB}"/>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E3D9DA32-261A-4357-9D70-8B4426D0A38E}"/>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0E5DD55E-1BAD-4C19-B6F6-112B73962C5A}"/>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pic>
        <p:nvPicPr>
          <p:cNvPr id="1026" name="Picture 2" descr="https://miro.medium.com/max/700/0*Z4BWPeaDXOob_qFs.png">
            <a:extLst>
              <a:ext uri="{FF2B5EF4-FFF2-40B4-BE49-F238E27FC236}">
                <a16:creationId xmlns:a16="http://schemas.microsoft.com/office/drawing/2014/main" id="{3FDB44A3-CD39-40E4-9328-18D819B38E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9" t="10060" r="10417" b="8832"/>
          <a:stretch/>
        </p:blipFill>
        <p:spPr bwMode="auto">
          <a:xfrm>
            <a:off x="7087704" y="3257905"/>
            <a:ext cx="2982690" cy="285706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uppieren 58">
            <a:extLst>
              <a:ext uri="{FF2B5EF4-FFF2-40B4-BE49-F238E27FC236}">
                <a16:creationId xmlns:a16="http://schemas.microsoft.com/office/drawing/2014/main" id="{70B86625-67B5-4CC2-AC49-3742C79575EC}"/>
              </a:ext>
            </a:extLst>
          </p:cNvPr>
          <p:cNvGrpSpPr/>
          <p:nvPr/>
        </p:nvGrpSpPr>
        <p:grpSpPr>
          <a:xfrm>
            <a:off x="5159896" y="924093"/>
            <a:ext cx="5112568" cy="2049094"/>
            <a:chOff x="744818" y="3804918"/>
            <a:chExt cx="5112568" cy="2049094"/>
          </a:xfrm>
        </p:grpSpPr>
        <p:grpSp>
          <p:nvGrpSpPr>
            <p:cNvPr id="45" name="Gruppieren 44">
              <a:extLst>
                <a:ext uri="{FF2B5EF4-FFF2-40B4-BE49-F238E27FC236}">
                  <a16:creationId xmlns:a16="http://schemas.microsoft.com/office/drawing/2014/main" id="{7397DB0B-1442-45D3-8771-55C9C21AFA81}"/>
                </a:ext>
              </a:extLst>
            </p:cNvPr>
            <p:cNvGrpSpPr/>
            <p:nvPr/>
          </p:nvGrpSpPr>
          <p:grpSpPr>
            <a:xfrm>
              <a:off x="744818" y="3804918"/>
              <a:ext cx="5112568" cy="2049094"/>
              <a:chOff x="6231788" y="947858"/>
              <a:chExt cx="5112568" cy="2049094"/>
            </a:xfrm>
          </p:grpSpPr>
          <p:sp>
            <p:nvSpPr>
              <p:cNvPr id="18" name="Rechteck: abgerundete Ecken 17">
                <a:extLst>
                  <a:ext uri="{FF2B5EF4-FFF2-40B4-BE49-F238E27FC236}">
                    <a16:creationId xmlns:a16="http://schemas.microsoft.com/office/drawing/2014/main" id="{A378E979-0D48-4312-9BA4-D2ECD58512CD}"/>
                  </a:ext>
                </a:extLst>
              </p:cNvPr>
              <p:cNvSpPr/>
              <p:nvPr/>
            </p:nvSpPr>
            <p:spPr bwMode="auto">
              <a:xfrm>
                <a:off x="6231788" y="947858"/>
                <a:ext cx="5112568" cy="2049094"/>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Oberfläche</a:t>
                </a:r>
                <a:endParaRPr kumimoji="0" lang="de-DE" sz="2800" b="0" i="0" u="none" strike="noStrike" cap="none" normalizeH="0" baseline="0" dirty="0">
                  <a:ln>
                    <a:noFill/>
                  </a:ln>
                  <a:solidFill>
                    <a:schemeClr val="tx1"/>
                  </a:solidFill>
                  <a:effectLst/>
                  <a:latin typeface="Arial" charset="0"/>
                </a:endParaRPr>
              </a:p>
            </p:txBody>
          </p:sp>
          <p:sp>
            <p:nvSpPr>
              <p:cNvPr id="27" name="Rechteck 26">
                <a:extLst>
                  <a:ext uri="{FF2B5EF4-FFF2-40B4-BE49-F238E27FC236}">
                    <a16:creationId xmlns:a16="http://schemas.microsoft.com/office/drawing/2014/main" id="{A67E1605-00FC-418C-A066-319C7BC88A9C}"/>
                  </a:ext>
                </a:extLst>
              </p:cNvPr>
              <p:cNvSpPr/>
              <p:nvPr/>
            </p:nvSpPr>
            <p:spPr bwMode="auto">
              <a:xfrm>
                <a:off x="6749325"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8" name="Rechteck 27">
                <a:extLst>
                  <a:ext uri="{FF2B5EF4-FFF2-40B4-BE49-F238E27FC236}">
                    <a16:creationId xmlns:a16="http://schemas.microsoft.com/office/drawing/2014/main" id="{7B5218D8-D3BF-4F5F-A423-3DDB51CE72B4}"/>
                  </a:ext>
                </a:extLst>
              </p:cNvPr>
              <p:cNvSpPr/>
              <p:nvPr/>
            </p:nvSpPr>
            <p:spPr bwMode="auto">
              <a:xfrm>
                <a:off x="9067062"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1" name="Rechteck 30">
                <a:extLst>
                  <a:ext uri="{FF2B5EF4-FFF2-40B4-BE49-F238E27FC236}">
                    <a16:creationId xmlns:a16="http://schemas.microsoft.com/office/drawing/2014/main" id="{D484EBBF-6E3C-46FD-9A36-CD43748238A4}"/>
                  </a:ext>
                </a:extLst>
              </p:cNvPr>
              <p:cNvSpPr/>
              <p:nvPr/>
            </p:nvSpPr>
            <p:spPr bwMode="auto">
              <a:xfrm>
                <a:off x="10125739" y="1943515"/>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2" name="Rechteck 31">
                <a:extLst>
                  <a:ext uri="{FF2B5EF4-FFF2-40B4-BE49-F238E27FC236}">
                    <a16:creationId xmlns:a16="http://schemas.microsoft.com/office/drawing/2014/main" id="{102D4B7D-388E-46C8-9141-080190B3EAE1}"/>
                  </a:ext>
                </a:extLst>
              </p:cNvPr>
              <p:cNvSpPr/>
              <p:nvPr/>
            </p:nvSpPr>
            <p:spPr bwMode="auto">
              <a:xfrm>
                <a:off x="7551343" y="2108814"/>
                <a:ext cx="532236"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5" name="Rechteck 34">
                <a:extLst>
                  <a:ext uri="{FF2B5EF4-FFF2-40B4-BE49-F238E27FC236}">
                    <a16:creationId xmlns:a16="http://schemas.microsoft.com/office/drawing/2014/main" id="{9B77EF7B-D779-41F0-8C3F-E0238A49C76E}"/>
                  </a:ext>
                </a:extLst>
              </p:cNvPr>
              <p:cNvSpPr/>
              <p:nvPr/>
            </p:nvSpPr>
            <p:spPr bwMode="auto">
              <a:xfrm>
                <a:off x="9341602" y="1939450"/>
                <a:ext cx="618679" cy="64405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6" name="Rechteck 35">
                <a:extLst>
                  <a:ext uri="{FF2B5EF4-FFF2-40B4-BE49-F238E27FC236}">
                    <a16:creationId xmlns:a16="http://schemas.microsoft.com/office/drawing/2014/main" id="{4940EB3C-3A17-4B90-9A55-2B9844EF8DCC}"/>
                  </a:ext>
                </a:extLst>
              </p:cNvPr>
              <p:cNvSpPr/>
              <p:nvPr/>
            </p:nvSpPr>
            <p:spPr bwMode="auto">
              <a:xfrm>
                <a:off x="7082108" y="2107936"/>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7" name="Rechteck 36">
                <a:extLst>
                  <a:ext uri="{FF2B5EF4-FFF2-40B4-BE49-F238E27FC236}">
                    <a16:creationId xmlns:a16="http://schemas.microsoft.com/office/drawing/2014/main" id="{715C4540-B92F-4DB1-92F6-F1E00998832E}"/>
                  </a:ext>
                </a:extLst>
              </p:cNvPr>
              <p:cNvSpPr/>
              <p:nvPr/>
            </p:nvSpPr>
            <p:spPr bwMode="auto">
              <a:xfrm>
                <a:off x="10125738" y="2297787"/>
                <a:ext cx="578773"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cxnSp>
            <p:nvCxnSpPr>
              <p:cNvPr id="39" name="Gerade Verbindung mit Pfeil 38">
                <a:extLst>
                  <a:ext uri="{FF2B5EF4-FFF2-40B4-BE49-F238E27FC236}">
                    <a16:creationId xmlns:a16="http://schemas.microsoft.com/office/drawing/2014/main" id="{F7F2250E-5F38-40C7-9C53-9107F0CA2064}"/>
                  </a:ext>
                </a:extLst>
              </p:cNvPr>
              <p:cNvCxnSpPr>
                <a:cxnSpLocks/>
              </p:cNvCxnSpPr>
              <p:nvPr/>
            </p:nvCxnSpPr>
            <p:spPr bwMode="auto">
              <a:xfrm>
                <a:off x="8549526" y="1988840"/>
                <a:ext cx="517536"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p:spPr>
          </p:cxnSp>
          <p:cxnSp>
            <p:nvCxnSpPr>
              <p:cNvPr id="42" name="Gerade Verbindung mit Pfeil 41">
                <a:extLst>
                  <a:ext uri="{FF2B5EF4-FFF2-40B4-BE49-F238E27FC236}">
                    <a16:creationId xmlns:a16="http://schemas.microsoft.com/office/drawing/2014/main" id="{58365F37-8AC8-42AE-BF2F-A71C272E8D20}"/>
                  </a:ext>
                </a:extLst>
              </p:cNvPr>
              <p:cNvCxnSpPr>
                <a:cxnSpLocks/>
              </p:cNvCxnSpPr>
              <p:nvPr/>
            </p:nvCxnSpPr>
            <p:spPr bwMode="auto">
              <a:xfrm rot="10800000">
                <a:off x="8549526" y="2506878"/>
                <a:ext cx="517536" cy="0"/>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43" name="Textfeld 42">
                <a:extLst>
                  <a:ext uri="{FF2B5EF4-FFF2-40B4-BE49-F238E27FC236}">
                    <a16:creationId xmlns:a16="http://schemas.microsoft.com/office/drawing/2014/main" id="{60632333-160C-4A96-BA23-975F3E72ED9C}"/>
                  </a:ext>
                </a:extLst>
              </p:cNvPr>
              <p:cNvSpPr txBox="1"/>
              <p:nvPr/>
            </p:nvSpPr>
            <p:spPr>
              <a:xfrm>
                <a:off x="6296649" y="1908759"/>
                <a:ext cx="441146" cy="400110"/>
              </a:xfrm>
              <a:prstGeom prst="rect">
                <a:avLst/>
              </a:prstGeom>
              <a:noFill/>
            </p:spPr>
            <p:txBody>
              <a:bodyPr wrap="none" rtlCol="0">
                <a:spAutoFit/>
              </a:bodyPr>
              <a:lstStyle/>
              <a:p>
                <a:r>
                  <a:rPr lang="de-DE" sz="2000" dirty="0"/>
                  <a:t>…</a:t>
                </a:r>
              </a:p>
            </p:txBody>
          </p:sp>
          <p:sp>
            <p:nvSpPr>
              <p:cNvPr id="44" name="Textfeld 43">
                <a:extLst>
                  <a:ext uri="{FF2B5EF4-FFF2-40B4-BE49-F238E27FC236}">
                    <a16:creationId xmlns:a16="http://schemas.microsoft.com/office/drawing/2014/main" id="{76A3B477-ACCA-42E9-8A7F-41A0004CF030}"/>
                  </a:ext>
                </a:extLst>
              </p:cNvPr>
              <p:cNvSpPr txBox="1"/>
              <p:nvPr/>
            </p:nvSpPr>
            <p:spPr>
              <a:xfrm>
                <a:off x="10867262" y="1947247"/>
                <a:ext cx="441146" cy="400110"/>
              </a:xfrm>
              <a:prstGeom prst="rect">
                <a:avLst/>
              </a:prstGeom>
              <a:noFill/>
            </p:spPr>
            <p:txBody>
              <a:bodyPr wrap="none" rtlCol="0">
                <a:spAutoFit/>
              </a:bodyPr>
              <a:lstStyle/>
              <a:p>
                <a:r>
                  <a:rPr lang="de-DE" sz="2000" dirty="0"/>
                  <a:t>…</a:t>
                </a:r>
              </a:p>
            </p:txBody>
          </p:sp>
        </p:grpSp>
        <p:sp>
          <p:nvSpPr>
            <p:cNvPr id="47" name="Rechteck 46">
              <a:extLst>
                <a:ext uri="{FF2B5EF4-FFF2-40B4-BE49-F238E27FC236}">
                  <a16:creationId xmlns:a16="http://schemas.microsoft.com/office/drawing/2014/main" id="{578A8D9C-7476-4463-8D41-2CCDF154D030}"/>
                </a:ext>
              </a:extLst>
            </p:cNvPr>
            <p:cNvSpPr/>
            <p:nvPr/>
          </p:nvSpPr>
          <p:spPr bwMode="auto">
            <a:xfrm>
              <a:off x="1627986" y="5013887"/>
              <a:ext cx="213695"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49" name="Rechteck 48">
              <a:extLst>
                <a:ext uri="{FF2B5EF4-FFF2-40B4-BE49-F238E27FC236}">
                  <a16:creationId xmlns:a16="http://schemas.microsoft.com/office/drawing/2014/main" id="{8FF23D19-1A71-455D-8134-E2D1AC714C66}"/>
                </a:ext>
              </a:extLst>
            </p:cNvPr>
            <p:cNvSpPr/>
            <p:nvPr/>
          </p:nvSpPr>
          <p:spPr bwMode="auto">
            <a:xfrm>
              <a:off x="2122264" y="5013887"/>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0" name="Rechteck 49">
              <a:extLst>
                <a:ext uri="{FF2B5EF4-FFF2-40B4-BE49-F238E27FC236}">
                  <a16:creationId xmlns:a16="http://schemas.microsoft.com/office/drawing/2014/main" id="{7BD2B00E-A7B4-4C9E-9B00-51B18280551D}"/>
                </a:ext>
              </a:extLst>
            </p:cNvPr>
            <p:cNvSpPr/>
            <p:nvPr/>
          </p:nvSpPr>
          <p:spPr bwMode="auto">
            <a:xfrm>
              <a:off x="1671276" y="5050834"/>
              <a:ext cx="121424" cy="3435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3" name="Rechteck 52">
              <a:extLst>
                <a:ext uri="{FF2B5EF4-FFF2-40B4-BE49-F238E27FC236}">
                  <a16:creationId xmlns:a16="http://schemas.microsoft.com/office/drawing/2014/main" id="{735D7FD1-4161-45E7-B112-9EAA7C664D2A}"/>
                </a:ext>
              </a:extLst>
            </p:cNvPr>
            <p:cNvSpPr/>
            <p:nvPr/>
          </p:nvSpPr>
          <p:spPr bwMode="auto">
            <a:xfrm>
              <a:off x="3935760" y="4884820"/>
              <a:ext cx="475211" cy="4883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4" name="Rechteck 53">
              <a:extLst>
                <a:ext uri="{FF2B5EF4-FFF2-40B4-BE49-F238E27FC236}">
                  <a16:creationId xmlns:a16="http://schemas.microsoft.com/office/drawing/2014/main" id="{D35C54AB-196E-443F-8DAA-303B8DB6D598}"/>
                </a:ext>
              </a:extLst>
            </p:cNvPr>
            <p:cNvSpPr/>
            <p:nvPr/>
          </p:nvSpPr>
          <p:spPr bwMode="auto">
            <a:xfrm>
              <a:off x="2357338" y="5013176"/>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5" name="Rechteck 54">
              <a:extLst>
                <a:ext uri="{FF2B5EF4-FFF2-40B4-BE49-F238E27FC236}">
                  <a16:creationId xmlns:a16="http://schemas.microsoft.com/office/drawing/2014/main" id="{DE7BBD3C-10A4-4053-82A1-07399A5E79F3}"/>
                </a:ext>
              </a:extLst>
            </p:cNvPr>
            <p:cNvSpPr/>
            <p:nvPr/>
          </p:nvSpPr>
          <p:spPr bwMode="auto">
            <a:xfrm flipH="1">
              <a:off x="3986148" y="4959680"/>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6" name="Rechteck 55">
              <a:extLst>
                <a:ext uri="{FF2B5EF4-FFF2-40B4-BE49-F238E27FC236}">
                  <a16:creationId xmlns:a16="http://schemas.microsoft.com/office/drawing/2014/main" id="{4096B44A-6F15-4363-BFCF-B7F4A67F62C0}"/>
                </a:ext>
              </a:extLst>
            </p:cNvPr>
            <p:cNvSpPr/>
            <p:nvPr/>
          </p:nvSpPr>
          <p:spPr bwMode="auto">
            <a:xfrm flipH="1">
              <a:off x="3988718" y="5175704"/>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8" name="Rechteck 57">
              <a:extLst>
                <a:ext uri="{FF2B5EF4-FFF2-40B4-BE49-F238E27FC236}">
                  <a16:creationId xmlns:a16="http://schemas.microsoft.com/office/drawing/2014/main" id="{72B7DF7E-F6AD-4DC6-8727-BD4C53784E2B}"/>
                </a:ext>
              </a:extLst>
            </p:cNvPr>
            <p:cNvSpPr/>
            <p:nvPr/>
          </p:nvSpPr>
          <p:spPr bwMode="auto">
            <a:xfrm>
              <a:off x="4706535" y="5196218"/>
              <a:ext cx="462886" cy="2042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grpSp>
      <p:cxnSp>
        <p:nvCxnSpPr>
          <p:cNvPr id="46" name="Gerade Verbindung mit Pfeil 45">
            <a:extLst>
              <a:ext uri="{FF2B5EF4-FFF2-40B4-BE49-F238E27FC236}">
                <a16:creationId xmlns:a16="http://schemas.microsoft.com/office/drawing/2014/main" id="{E5042F54-02BC-4249-B5F3-EC52922CF1A0}"/>
              </a:ext>
            </a:extLst>
          </p:cNvPr>
          <p:cNvCxnSpPr>
            <a:cxnSpLocks/>
          </p:cNvCxnSpPr>
          <p:nvPr/>
        </p:nvCxnSpPr>
        <p:spPr bwMode="auto">
          <a:xfrm>
            <a:off x="7464152" y="1965075"/>
            <a:ext cx="517536" cy="0"/>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2" name="Textfeld 1">
            <a:extLst>
              <a:ext uri="{FF2B5EF4-FFF2-40B4-BE49-F238E27FC236}">
                <a16:creationId xmlns:a16="http://schemas.microsoft.com/office/drawing/2014/main" id="{1C5FD8B9-6FC5-426D-A97C-3151840C3C0C}"/>
              </a:ext>
            </a:extLst>
          </p:cNvPr>
          <p:cNvSpPr txBox="1"/>
          <p:nvPr/>
        </p:nvSpPr>
        <p:spPr>
          <a:xfrm>
            <a:off x="1722452" y="4134652"/>
            <a:ext cx="4814890" cy="1600438"/>
          </a:xfrm>
          <a:prstGeom prst="rect">
            <a:avLst/>
          </a:prstGeom>
          <a:noFill/>
        </p:spPr>
        <p:txBody>
          <a:bodyPr wrap="square" rtlCol="0">
            <a:spAutoFit/>
          </a:bodyPr>
          <a:lstStyle/>
          <a:p>
            <a:pPr marL="457200" indent="-457200">
              <a:buFont typeface="Arial" panose="020B0604020202020204" pitchFamily="34" charset="0"/>
              <a:buChar char="•"/>
            </a:pPr>
            <a:r>
              <a:rPr lang="de-DE" sz="1400" dirty="0"/>
              <a:t>Möglichkeiten:</a:t>
            </a:r>
          </a:p>
          <a:p>
            <a:pPr marL="914400" lvl="1" indent="-457200">
              <a:buFont typeface="Arial" panose="020B0604020202020204" pitchFamily="34" charset="0"/>
              <a:buChar char="•"/>
            </a:pPr>
            <a:r>
              <a:rPr lang="de-DE" sz="1400" dirty="0"/>
              <a:t>„Atomare“ Fehlerbehandlung und Lösungshilfe</a:t>
            </a:r>
          </a:p>
          <a:p>
            <a:pPr marL="914400" lvl="1" indent="-457200">
              <a:buFont typeface="Arial" panose="020B0604020202020204" pitchFamily="34" charset="0"/>
              <a:buChar char="•"/>
            </a:pPr>
            <a:r>
              <a:rPr lang="de-DE" sz="1400" dirty="0"/>
              <a:t>Aufzeichnung aller Interaktionen</a:t>
            </a:r>
          </a:p>
          <a:p>
            <a:pPr marL="914400" lvl="1" indent="-457200">
              <a:buFont typeface="Arial" panose="020B0604020202020204" pitchFamily="34" charset="0"/>
              <a:buChar char="•"/>
            </a:pPr>
            <a:r>
              <a:rPr lang="de-DE" sz="1400" dirty="0"/>
              <a:t>Abspielen aller Interaktionen</a:t>
            </a:r>
          </a:p>
          <a:p>
            <a:pPr marL="914400" lvl="1" indent="-457200">
              <a:buFont typeface="Arial" panose="020B0604020202020204" pitchFamily="34" charset="0"/>
              <a:buChar char="•"/>
            </a:pPr>
            <a:r>
              <a:rPr lang="de-DE" sz="1400" dirty="0"/>
              <a:t>Wiedereinstieg an beliebiger Stelle</a:t>
            </a:r>
          </a:p>
          <a:p>
            <a:pPr marL="914400" lvl="1" indent="-457200">
              <a:buFont typeface="Arial" panose="020B0604020202020204" pitchFamily="34" charset="0"/>
              <a:buChar char="•"/>
            </a:pPr>
            <a:r>
              <a:rPr lang="de-DE" sz="1400" dirty="0"/>
              <a:t>Vervollständigung des Lösungsversuchs als neue Aufzeichnung</a:t>
            </a:r>
          </a:p>
        </p:txBody>
      </p:sp>
    </p:spTree>
    <p:extLst>
      <p:ext uri="{BB962C8B-B14F-4D97-AF65-F5344CB8AC3E}">
        <p14:creationId xmlns:p14="http://schemas.microsoft.com/office/powerpoint/2010/main" val="186506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a:xfrm>
            <a:off x="576000" y="1052736"/>
            <a:ext cx="11208632" cy="5256584"/>
          </a:xfrm>
        </p:spPr>
        <p:txBody>
          <a:bodyPr/>
          <a:lstStyle/>
          <a:p>
            <a:r>
              <a:rPr lang="de-DE" dirty="0"/>
              <a:t>Möglichkeiten</a:t>
            </a:r>
          </a:p>
          <a:p>
            <a:pPr lvl="1"/>
            <a:r>
              <a:rPr lang="de-DE" dirty="0"/>
              <a:t>Aufzeichnung aller Interaktionen</a:t>
            </a:r>
          </a:p>
          <a:p>
            <a:pPr lvl="1"/>
            <a:r>
              <a:rPr lang="de-DE" dirty="0"/>
              <a:t>Wiedereinstieg an beliebiger Stelle</a:t>
            </a:r>
          </a:p>
          <a:p>
            <a:pPr lvl="1"/>
            <a:r>
              <a:rPr lang="de-DE" dirty="0"/>
              <a:t>Vervollständigung des Lösungsversuchs als neue Aufzeichnung</a:t>
            </a:r>
          </a:p>
          <a:p>
            <a:endParaRPr lang="de-DE" dirty="0"/>
          </a:p>
          <a:p>
            <a:r>
              <a:rPr lang="de-DE" dirty="0"/>
              <a:t>Anwendungsfälle</a:t>
            </a:r>
          </a:p>
          <a:p>
            <a:pPr lvl="1"/>
            <a:r>
              <a:rPr lang="de-DE" dirty="0"/>
              <a:t>„Zwischenspeichern“ des Bearbeitungszustandes</a:t>
            </a:r>
          </a:p>
          <a:p>
            <a:pPr lvl="1"/>
            <a:endParaRPr lang="de-DE" dirty="0"/>
          </a:p>
          <a:p>
            <a:pPr lvl="1"/>
            <a:r>
              <a:rPr lang="de-DE" dirty="0"/>
              <a:t>Asynchroner Austausch eines Lösungsversuchs mit Kommilitonen und Lehrpersonal</a:t>
            </a:r>
          </a:p>
          <a:p>
            <a:pPr lvl="1"/>
            <a:endParaRPr lang="de-DE" dirty="0"/>
          </a:p>
          <a:p>
            <a:pPr lvl="1"/>
            <a:r>
              <a:rPr lang="de-DE" dirty="0"/>
              <a:t>Aggregierte Auswertungen (anonymisiert)</a:t>
            </a:r>
          </a:p>
          <a:p>
            <a:pPr lvl="2"/>
            <a:r>
              <a:rPr lang="de-DE" dirty="0"/>
              <a:t>Erkennung von „Verklemmungen/Engpässen“</a:t>
            </a:r>
          </a:p>
          <a:p>
            <a:pPr lvl="2"/>
            <a:r>
              <a:rPr lang="de-DE" dirty="0"/>
              <a:t>Optimierung der Nutzeroberfläche und –pfade</a:t>
            </a:r>
          </a:p>
          <a:p>
            <a:pPr lvl="2"/>
            <a:endParaRPr lang="de-DE" dirty="0"/>
          </a:p>
          <a:p>
            <a:pPr lvl="1"/>
            <a:r>
              <a:rPr lang="de-DE" dirty="0" err="1"/>
              <a:t>Blended</a:t>
            </a:r>
            <a:r>
              <a:rPr lang="de-DE" dirty="0"/>
              <a:t> Learning</a:t>
            </a:r>
          </a:p>
        </p:txBody>
      </p:sp>
      <p:pic>
        <p:nvPicPr>
          <p:cNvPr id="1028" name="Picture 4" descr="Process mapping | ARIS BPM Community">
            <a:extLst>
              <a:ext uri="{FF2B5EF4-FFF2-40B4-BE49-F238E27FC236}">
                <a16:creationId xmlns:a16="http://schemas.microsoft.com/office/drawing/2014/main" id="{16DCC284-DC6E-4C20-B496-218D36420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4588219"/>
            <a:ext cx="3525888" cy="98902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Replay – Motivation &amp; Anwendungsfälle</a:t>
            </a:r>
          </a:p>
        </p:txBody>
      </p:sp>
      <p:pic>
        <p:nvPicPr>
          <p:cNvPr id="1026" name="Picture 2" descr="What Is Website Heatmap? How Does It Work And How To Create One? | VWO">
            <a:extLst>
              <a:ext uri="{FF2B5EF4-FFF2-40B4-BE49-F238E27FC236}">
                <a16:creationId xmlns:a16="http://schemas.microsoft.com/office/drawing/2014/main" id="{7E60B430-A5EA-497C-A4DA-D6A9F87E3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4745" y="4360867"/>
            <a:ext cx="2592288" cy="1974197"/>
          </a:xfrm>
          <a:prstGeom prst="rect">
            <a:avLst/>
          </a:prstGeom>
          <a:noFill/>
          <a:extLst>
            <a:ext uri="{909E8E84-426E-40DD-AFC4-6F175D3DCCD1}">
              <a14:hiddenFill xmlns:a14="http://schemas.microsoft.com/office/drawing/2010/main">
                <a:solidFill>
                  <a:srgbClr val="FFFFFF"/>
                </a:solidFill>
              </a14:hiddenFill>
            </a:ext>
          </a:extLst>
        </p:spPr>
      </p:pic>
      <p:sp>
        <p:nvSpPr>
          <p:cNvPr id="6" name="Datumsplatzhalter 1">
            <a:extLst>
              <a:ext uri="{FF2B5EF4-FFF2-40B4-BE49-F238E27FC236}">
                <a16:creationId xmlns:a16="http://schemas.microsoft.com/office/drawing/2014/main" id="{D2B30DDA-9EA1-491E-BDF1-0DF5BAD667D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02.02.2022</a:t>
            </a:fld>
            <a:endParaRPr lang="de-DE" dirty="0"/>
          </a:p>
        </p:txBody>
      </p:sp>
    </p:spTree>
    <p:extLst>
      <p:ext uri="{BB962C8B-B14F-4D97-AF65-F5344CB8AC3E}">
        <p14:creationId xmlns:p14="http://schemas.microsoft.com/office/powerpoint/2010/main" val="305530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Hinter den Kulissen von ALADIN</a:t>
            </a:r>
          </a:p>
        </p:txBody>
      </p:sp>
      <p:sp>
        <p:nvSpPr>
          <p:cNvPr id="4" name="Datumsplatzhalter 3">
            <a:extLst>
              <a:ext uri="{FF2B5EF4-FFF2-40B4-BE49-F238E27FC236}">
                <a16:creationId xmlns:a16="http://schemas.microsoft.com/office/drawing/2014/main" id="{34403604-27CD-45D7-A471-F2B50508C276}"/>
              </a:ext>
            </a:extLst>
          </p:cNvPr>
          <p:cNvSpPr>
            <a:spLocks noGrp="1"/>
          </p:cNvSpPr>
          <p:nvPr>
            <p:ph type="dt" sz="half" idx="2"/>
          </p:nvPr>
        </p:nvSpPr>
        <p:spPr/>
        <p:txBody>
          <a:bodyPr/>
          <a:lstStyle/>
          <a:p>
            <a:fld id="{5CF54E03-4885-4408-875D-CF4E4825484C}" type="datetime1">
              <a:rPr lang="de-DE" smtClean="0"/>
              <a:pPr/>
              <a:t>02.02.2022</a:t>
            </a:fld>
            <a:endParaRPr lang="de-DE" dirty="0"/>
          </a:p>
        </p:txBody>
      </p:sp>
      <p:grpSp>
        <p:nvGrpSpPr>
          <p:cNvPr id="20" name="Gruppieren 19">
            <a:extLst>
              <a:ext uri="{FF2B5EF4-FFF2-40B4-BE49-F238E27FC236}">
                <a16:creationId xmlns:a16="http://schemas.microsoft.com/office/drawing/2014/main" id="{83CB65EF-03BA-423F-9F01-EA0B80530973}"/>
              </a:ext>
            </a:extLst>
          </p:cNvPr>
          <p:cNvGrpSpPr/>
          <p:nvPr/>
        </p:nvGrpSpPr>
        <p:grpSpPr>
          <a:xfrm>
            <a:off x="744818" y="1150496"/>
            <a:ext cx="2160240" cy="2232248"/>
            <a:chOff x="2279576" y="2348880"/>
            <a:chExt cx="2160240" cy="2232248"/>
          </a:xfrm>
        </p:grpSpPr>
        <p:sp>
          <p:nvSpPr>
            <p:cNvPr id="7" name="Rechteck: abgerundete Ecken 6">
              <a:extLst>
                <a:ext uri="{FF2B5EF4-FFF2-40B4-BE49-F238E27FC236}">
                  <a16:creationId xmlns:a16="http://schemas.microsoft.com/office/drawing/2014/main" id="{D2A2969E-810C-46BD-A676-0C4490A0B83D}"/>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8" name="Rechteck: abgerundete Ecken 7">
              <a:extLst>
                <a:ext uri="{FF2B5EF4-FFF2-40B4-BE49-F238E27FC236}">
                  <a16:creationId xmlns:a16="http://schemas.microsoft.com/office/drawing/2014/main" id="{A3AD3D60-961D-4501-88E1-DDB6BDFF2424}"/>
                </a:ext>
              </a:extLst>
            </p:cNvPr>
            <p:cNvSpPr/>
            <p:nvPr/>
          </p:nvSpPr>
          <p:spPr bwMode="auto">
            <a:xfrm>
              <a:off x="2525058" y="3030321"/>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Oberfläche</a:t>
              </a:r>
            </a:p>
          </p:txBody>
        </p:sp>
        <p:sp>
          <p:nvSpPr>
            <p:cNvPr id="9" name="Rechteck: abgerundete Ecken 8">
              <a:extLst>
                <a:ext uri="{FF2B5EF4-FFF2-40B4-BE49-F238E27FC236}">
                  <a16:creationId xmlns:a16="http://schemas.microsoft.com/office/drawing/2014/main" id="{6E7BA897-1853-44B1-8358-4C8A11EB663F}"/>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10" name="Rechteck: abgerundete Ecken 9">
              <a:extLst>
                <a:ext uri="{FF2B5EF4-FFF2-40B4-BE49-F238E27FC236}">
                  <a16:creationId xmlns:a16="http://schemas.microsoft.com/office/drawing/2014/main" id="{F5403D83-01C2-49DC-9249-E9BEBD385873}"/>
                </a:ext>
              </a:extLst>
            </p:cNvPr>
            <p:cNvSpPr/>
            <p:nvPr/>
          </p:nvSpPr>
          <p:spPr bwMode="auto">
            <a:xfrm>
              <a:off x="2525058" y="4093695"/>
              <a:ext cx="1669276" cy="415302"/>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de-DE" sz="2000" dirty="0"/>
                <a:t>Backend</a:t>
              </a:r>
              <a:endParaRPr kumimoji="0" lang="de-DE" sz="2000" b="0" i="0" u="none" strike="noStrike" cap="none" normalizeH="0" baseline="0" dirty="0">
                <a:ln>
                  <a:noFill/>
                </a:ln>
                <a:solidFill>
                  <a:schemeClr val="tx1"/>
                </a:solidFill>
                <a:effectLst/>
                <a:latin typeface="Arial" charset="0"/>
              </a:endParaRPr>
            </a:p>
          </p:txBody>
        </p:sp>
        <p:cxnSp>
          <p:nvCxnSpPr>
            <p:cNvPr id="12" name="Gerade Verbindung mit Pfeil 11">
              <a:extLst>
                <a:ext uri="{FF2B5EF4-FFF2-40B4-BE49-F238E27FC236}">
                  <a16:creationId xmlns:a16="http://schemas.microsoft.com/office/drawing/2014/main" id="{37ACB3DA-BAF8-4121-8A5D-C4B94CE15291}"/>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2B92C687-B3DD-475B-8F4F-1092C8CB51CB}"/>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E3D9DA32-261A-4357-9D70-8B4426D0A38E}"/>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0E5DD55E-1BAD-4C19-B6F6-112B73962C5A}"/>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pic>
        <p:nvPicPr>
          <p:cNvPr id="18" name="Picture 6" descr="https://static.packt-cdn.com/products/9781786466143/graphics/4acb659d-4dea-43e0-a3a6-ea78711b497f.png">
            <a:extLst>
              <a:ext uri="{FF2B5EF4-FFF2-40B4-BE49-F238E27FC236}">
                <a16:creationId xmlns:a16="http://schemas.microsoft.com/office/drawing/2014/main" id="{D03AEE73-8AF3-4B68-9148-DB7D263C3A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5210" b="2528"/>
          <a:stretch/>
        </p:blipFill>
        <p:spPr bwMode="auto">
          <a:xfrm>
            <a:off x="6533794" y="2204864"/>
            <a:ext cx="5106822" cy="10258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static.packt-cdn.com/products/9781786466143/graphics/4acb659d-4dea-43e0-a3a6-ea78711b497f.png">
            <a:extLst>
              <a:ext uri="{FF2B5EF4-FFF2-40B4-BE49-F238E27FC236}">
                <a16:creationId xmlns:a16="http://schemas.microsoft.com/office/drawing/2014/main" id="{DEC81A8E-0CB4-4303-A076-9D60F34ED7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 t="85963" r="79572" b="2528"/>
          <a:stretch/>
        </p:blipFill>
        <p:spPr bwMode="auto">
          <a:xfrm>
            <a:off x="8333993" y="3643099"/>
            <a:ext cx="936105" cy="9628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s://static.packt-cdn.com/products/9781786466143/graphics/4acb659d-4dea-43e0-a3a6-ea78711b497f.png">
            <a:extLst>
              <a:ext uri="{FF2B5EF4-FFF2-40B4-BE49-F238E27FC236}">
                <a16:creationId xmlns:a16="http://schemas.microsoft.com/office/drawing/2014/main" id="{3436BDF0-3A39-41B2-BF65-CD8BE96A5A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 t="85963" r="79572" b="2528"/>
          <a:stretch/>
        </p:blipFill>
        <p:spPr bwMode="auto">
          <a:xfrm>
            <a:off x="8406002" y="3715107"/>
            <a:ext cx="936105" cy="962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s://static.packt-cdn.com/products/9781786466143/graphics/4acb659d-4dea-43e0-a3a6-ea78711b497f.png">
            <a:extLst>
              <a:ext uri="{FF2B5EF4-FFF2-40B4-BE49-F238E27FC236}">
                <a16:creationId xmlns:a16="http://schemas.microsoft.com/office/drawing/2014/main" id="{3FE161CD-DD02-4D70-926C-F642141F6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 t="85963" r="79572" b="2528"/>
          <a:stretch/>
        </p:blipFill>
        <p:spPr bwMode="auto">
          <a:xfrm>
            <a:off x="8478010" y="3787115"/>
            <a:ext cx="936105" cy="962858"/>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a:extLst>
              <a:ext uri="{FF2B5EF4-FFF2-40B4-BE49-F238E27FC236}">
                <a16:creationId xmlns:a16="http://schemas.microsoft.com/office/drawing/2014/main" id="{0DE16F8D-0FF6-4A50-9A65-3A0FF4A02F8A}"/>
              </a:ext>
            </a:extLst>
          </p:cNvPr>
          <p:cNvSpPr txBox="1"/>
          <p:nvPr/>
        </p:nvSpPr>
        <p:spPr>
          <a:xfrm>
            <a:off x="5377111" y="2620869"/>
            <a:ext cx="1374094" cy="400110"/>
          </a:xfrm>
          <a:prstGeom prst="rect">
            <a:avLst/>
          </a:prstGeom>
          <a:noFill/>
        </p:spPr>
        <p:txBody>
          <a:bodyPr wrap="none" rtlCol="0">
            <a:spAutoFit/>
          </a:bodyPr>
          <a:lstStyle/>
          <a:p>
            <a:pPr algn="ctr"/>
            <a:r>
              <a:rPr lang="de-DE" sz="1000" i="1" dirty="0"/>
              <a:t>Beliebige</a:t>
            </a:r>
          </a:p>
          <a:p>
            <a:pPr algn="ctr"/>
            <a:r>
              <a:rPr lang="de-DE" sz="1000" i="1" dirty="0" err="1"/>
              <a:t>Graphenverteilungen</a:t>
            </a:r>
            <a:endParaRPr lang="de-DE" sz="1000" i="1" dirty="0"/>
          </a:p>
        </p:txBody>
      </p:sp>
      <p:pic>
        <p:nvPicPr>
          <p:cNvPr id="1028" name="Picture 4" descr="Generator Icons - Download Free Vector Icons | Noun Project">
            <a:extLst>
              <a:ext uri="{FF2B5EF4-FFF2-40B4-BE49-F238E27FC236}">
                <a16:creationId xmlns:a16="http://schemas.microsoft.com/office/drawing/2014/main" id="{1258F94A-EA4D-4C81-A1DC-F7201A8CC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1732" y="81617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3" name="Textfeld 32">
            <a:extLst>
              <a:ext uri="{FF2B5EF4-FFF2-40B4-BE49-F238E27FC236}">
                <a16:creationId xmlns:a16="http://schemas.microsoft.com/office/drawing/2014/main" id="{09340776-78C4-47ED-9159-BA79E9264751}"/>
              </a:ext>
            </a:extLst>
          </p:cNvPr>
          <p:cNvSpPr txBox="1"/>
          <p:nvPr/>
        </p:nvSpPr>
        <p:spPr>
          <a:xfrm>
            <a:off x="6977555" y="1338892"/>
            <a:ext cx="1204177" cy="246221"/>
          </a:xfrm>
          <a:prstGeom prst="rect">
            <a:avLst/>
          </a:prstGeom>
          <a:noFill/>
        </p:spPr>
        <p:txBody>
          <a:bodyPr wrap="none" rtlCol="0">
            <a:spAutoFit/>
          </a:bodyPr>
          <a:lstStyle/>
          <a:p>
            <a:pPr algn="ctr"/>
            <a:r>
              <a:rPr lang="de-DE" sz="1000" i="1" dirty="0"/>
              <a:t>Generatorfunktion</a:t>
            </a:r>
          </a:p>
        </p:txBody>
      </p:sp>
      <p:cxnSp>
        <p:nvCxnSpPr>
          <p:cNvPr id="32" name="Gerade Verbindung mit Pfeil 31">
            <a:extLst>
              <a:ext uri="{FF2B5EF4-FFF2-40B4-BE49-F238E27FC236}">
                <a16:creationId xmlns:a16="http://schemas.microsoft.com/office/drawing/2014/main" id="{561172AB-346B-4418-A31C-45C4E2793F5B}"/>
              </a:ext>
            </a:extLst>
          </p:cNvPr>
          <p:cNvCxnSpPr>
            <a:cxnSpLocks/>
          </p:cNvCxnSpPr>
          <p:nvPr/>
        </p:nvCxnSpPr>
        <p:spPr bwMode="auto">
          <a:xfrm>
            <a:off x="8757796" y="1916832"/>
            <a:ext cx="1" cy="2885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8" name="Gerade Verbindung mit Pfeil 37">
            <a:extLst>
              <a:ext uri="{FF2B5EF4-FFF2-40B4-BE49-F238E27FC236}">
                <a16:creationId xmlns:a16="http://schemas.microsoft.com/office/drawing/2014/main" id="{BE0D7511-6C89-40C8-A88C-DEA064978231}"/>
              </a:ext>
            </a:extLst>
          </p:cNvPr>
          <p:cNvCxnSpPr>
            <a:cxnSpLocks/>
          </p:cNvCxnSpPr>
          <p:nvPr/>
        </p:nvCxnSpPr>
        <p:spPr bwMode="auto">
          <a:xfrm>
            <a:off x="8766041" y="3322987"/>
            <a:ext cx="1" cy="2885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Textfeld 38">
            <a:extLst>
              <a:ext uri="{FF2B5EF4-FFF2-40B4-BE49-F238E27FC236}">
                <a16:creationId xmlns:a16="http://schemas.microsoft.com/office/drawing/2014/main" id="{C660C0E7-BBAD-41F8-B2CF-21F9B1B0D3AB}"/>
              </a:ext>
            </a:extLst>
          </p:cNvPr>
          <p:cNvSpPr txBox="1"/>
          <p:nvPr/>
        </p:nvSpPr>
        <p:spPr>
          <a:xfrm>
            <a:off x="6462841" y="3996481"/>
            <a:ext cx="1943160" cy="400110"/>
          </a:xfrm>
          <a:prstGeom prst="rect">
            <a:avLst/>
          </a:prstGeom>
          <a:noFill/>
        </p:spPr>
        <p:txBody>
          <a:bodyPr wrap="none" rtlCol="0">
            <a:spAutoFit/>
          </a:bodyPr>
          <a:lstStyle/>
          <a:p>
            <a:pPr algn="ctr"/>
            <a:r>
              <a:rPr lang="de-DE" sz="1000" i="1" dirty="0" err="1"/>
              <a:t>Artefaktinstanz</a:t>
            </a:r>
            <a:r>
              <a:rPr lang="de-DE" sz="1000" i="1" dirty="0"/>
              <a:t>, welche der </a:t>
            </a:r>
          </a:p>
          <a:p>
            <a:pPr algn="ctr"/>
            <a:r>
              <a:rPr lang="de-DE" sz="1000" i="1" dirty="0"/>
              <a:t>Nutzerparametrisierung genügt</a:t>
            </a:r>
          </a:p>
        </p:txBody>
      </p:sp>
      <p:pic>
        <p:nvPicPr>
          <p:cNvPr id="1032" name="Picture 8" descr="Clipboard Icon Vector Art, Icons, and Graphics for Free Download">
            <a:extLst>
              <a:ext uri="{FF2B5EF4-FFF2-40B4-BE49-F238E27FC236}">
                <a16:creationId xmlns:a16="http://schemas.microsoft.com/office/drawing/2014/main" id="{6B04F11E-E17B-4317-B343-4685BA531E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3563" y="5018332"/>
            <a:ext cx="1150776" cy="1150776"/>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Gerade Verbindung mit Pfeil 41">
            <a:extLst>
              <a:ext uri="{FF2B5EF4-FFF2-40B4-BE49-F238E27FC236}">
                <a16:creationId xmlns:a16="http://schemas.microsoft.com/office/drawing/2014/main" id="{17AF432E-C4CF-4195-8084-05A4F34A3D62}"/>
              </a:ext>
            </a:extLst>
          </p:cNvPr>
          <p:cNvCxnSpPr>
            <a:cxnSpLocks/>
          </p:cNvCxnSpPr>
          <p:nvPr/>
        </p:nvCxnSpPr>
        <p:spPr bwMode="auto">
          <a:xfrm>
            <a:off x="8774051" y="4814760"/>
            <a:ext cx="1" cy="2885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feld 42">
            <a:extLst>
              <a:ext uri="{FF2B5EF4-FFF2-40B4-BE49-F238E27FC236}">
                <a16:creationId xmlns:a16="http://schemas.microsoft.com/office/drawing/2014/main" id="{E7F4F8A7-AA06-4606-A122-766F7E0BEC2E}"/>
              </a:ext>
            </a:extLst>
          </p:cNvPr>
          <p:cNvSpPr txBox="1"/>
          <p:nvPr/>
        </p:nvSpPr>
        <p:spPr>
          <a:xfrm>
            <a:off x="7273960" y="5470609"/>
            <a:ext cx="1132041" cy="246221"/>
          </a:xfrm>
          <a:prstGeom prst="rect">
            <a:avLst/>
          </a:prstGeom>
          <a:noFill/>
        </p:spPr>
        <p:txBody>
          <a:bodyPr wrap="none" rtlCol="0">
            <a:spAutoFit/>
          </a:bodyPr>
          <a:lstStyle/>
          <a:p>
            <a:pPr algn="ctr"/>
            <a:r>
              <a:rPr lang="de-DE" sz="1000" i="1" dirty="0"/>
              <a:t>Aufgabeninstanz</a:t>
            </a:r>
          </a:p>
        </p:txBody>
      </p:sp>
      <p:pic>
        <p:nvPicPr>
          <p:cNvPr id="1034" name="Picture 10" descr="Search Icon On A Report Board Audit Review Check List Icon Stock  Illustration - Download Image Now - iStock">
            <a:extLst>
              <a:ext uri="{FF2B5EF4-FFF2-40B4-BE49-F238E27FC236}">
                <a16:creationId xmlns:a16="http://schemas.microsoft.com/office/drawing/2014/main" id="{C4395FD0-BB4E-4955-85D8-BD04103F818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399" t="12932" r="16281" b="18489"/>
          <a:stretch/>
        </p:blipFill>
        <p:spPr bwMode="auto">
          <a:xfrm>
            <a:off x="4649816" y="5245705"/>
            <a:ext cx="797827" cy="9422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22 Software Development Icon - Pin Logo Icon">
            <a:extLst>
              <a:ext uri="{FF2B5EF4-FFF2-40B4-BE49-F238E27FC236}">
                <a16:creationId xmlns:a16="http://schemas.microsoft.com/office/drawing/2014/main" id="{AC95491C-527A-49E5-8791-64B249747A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9536" y="5225096"/>
            <a:ext cx="962858" cy="962858"/>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a:extLst>
              <a:ext uri="{FF2B5EF4-FFF2-40B4-BE49-F238E27FC236}">
                <a16:creationId xmlns:a16="http://schemas.microsoft.com/office/drawing/2014/main" id="{2FA3D932-BAF5-475C-840E-E2C26553C534}"/>
              </a:ext>
            </a:extLst>
          </p:cNvPr>
          <p:cNvSpPr txBox="1"/>
          <p:nvPr/>
        </p:nvSpPr>
        <p:spPr>
          <a:xfrm>
            <a:off x="765877" y="5567600"/>
            <a:ext cx="942887" cy="400110"/>
          </a:xfrm>
          <a:prstGeom prst="rect">
            <a:avLst/>
          </a:prstGeom>
          <a:noFill/>
        </p:spPr>
        <p:txBody>
          <a:bodyPr wrap="none" rtlCol="0">
            <a:spAutoFit/>
          </a:bodyPr>
          <a:lstStyle/>
          <a:p>
            <a:pPr algn="ctr"/>
            <a:r>
              <a:rPr lang="de-DE" sz="1000" i="1" dirty="0"/>
              <a:t>Ausführungs-</a:t>
            </a:r>
          </a:p>
          <a:p>
            <a:pPr algn="ctr"/>
            <a:r>
              <a:rPr lang="de-DE" sz="1000" i="1" dirty="0" err="1"/>
              <a:t>umgebung</a:t>
            </a:r>
            <a:endParaRPr lang="de-DE" sz="1000" i="1" dirty="0"/>
          </a:p>
        </p:txBody>
      </p:sp>
      <p:sp>
        <p:nvSpPr>
          <p:cNvPr id="47" name="Textfeld 46">
            <a:extLst>
              <a:ext uri="{FF2B5EF4-FFF2-40B4-BE49-F238E27FC236}">
                <a16:creationId xmlns:a16="http://schemas.microsoft.com/office/drawing/2014/main" id="{E3523A17-6E63-42D4-8D6D-79DEC4272C2E}"/>
              </a:ext>
            </a:extLst>
          </p:cNvPr>
          <p:cNvSpPr txBox="1"/>
          <p:nvPr/>
        </p:nvSpPr>
        <p:spPr>
          <a:xfrm>
            <a:off x="3376295" y="5567600"/>
            <a:ext cx="1332416" cy="246221"/>
          </a:xfrm>
          <a:prstGeom prst="rect">
            <a:avLst/>
          </a:prstGeom>
          <a:noFill/>
        </p:spPr>
        <p:txBody>
          <a:bodyPr wrap="none" rtlCol="0">
            <a:spAutoFit/>
          </a:bodyPr>
          <a:lstStyle/>
          <a:p>
            <a:pPr algn="ctr"/>
            <a:r>
              <a:rPr lang="de-DE" sz="1000" i="1" dirty="0"/>
              <a:t>Validierungsfunktion</a:t>
            </a:r>
          </a:p>
        </p:txBody>
      </p:sp>
    </p:spTree>
    <p:extLst>
      <p:ext uri="{BB962C8B-B14F-4D97-AF65-F5344CB8AC3E}">
        <p14:creationId xmlns:p14="http://schemas.microsoft.com/office/powerpoint/2010/main" val="33993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9" grpId="0"/>
      <p:bldP spid="43" grpId="0"/>
      <p:bldP spid="46" grpId="0"/>
      <p:bldP spid="47" grpId="0"/>
    </p:bld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25FA15-0317-4D8B-843F-83A7F4B53AF5}">
  <we:reference id="wa104038830" version="1.0.0.3" store="de-DE"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2098</Words>
  <Application>Microsoft Office PowerPoint</Application>
  <PresentationFormat>Breitbild</PresentationFormat>
  <Paragraphs>661</Paragraphs>
  <Slides>24</Slides>
  <Notes>15</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24</vt:i4>
      </vt:variant>
    </vt:vector>
  </HeadingPairs>
  <TitlesOfParts>
    <vt:vector size="29" baseType="lpstr">
      <vt:lpstr>Arial</vt:lpstr>
      <vt:lpstr>Calibri</vt:lpstr>
      <vt:lpstr>Wingdings</vt:lpstr>
      <vt:lpstr>ヒラギノ角ゴ Pro W3</vt:lpstr>
      <vt:lpstr>Powerpoint_Vorlage</vt:lpstr>
      <vt:lpstr>PowerPoint-Präsentation</vt:lpstr>
      <vt:lpstr>„(Didaktische) Herausforderung“ vor ALADIN</vt:lpstr>
      <vt:lpstr>„(Didaktische) Ziele“ von ALADIN</vt:lpstr>
      <vt:lpstr>Derzeitiger Leistungsumfang von ALADIN</vt:lpstr>
      <vt:lpstr>Kurzzusammenfassung</vt:lpstr>
      <vt:lpstr>Hinter den Kulissen von ALADIN</vt:lpstr>
      <vt:lpstr>Hinter den Kulissen von ALADIN</vt:lpstr>
      <vt:lpstr>Replay – Motivation &amp; Anwendungsfälle</vt:lpstr>
      <vt:lpstr>Hinter den Kulissen von ALADIN</vt:lpstr>
      <vt:lpstr>Algorithmus zur Generierung von SQL-Statements</vt:lpstr>
      <vt:lpstr>Limitation auf semantischer Ebene</vt:lpstr>
      <vt:lpstr>Limitation auf semantischer Ebene</vt:lpstr>
      <vt:lpstr>Limitation auf semantischer Ebene</vt:lpstr>
      <vt:lpstr>Von der Syntaktik zur Semantik</vt:lpstr>
      <vt:lpstr>Projektion mittels Semantischer Netze / Wissensdatenbanken</vt:lpstr>
      <vt:lpstr>Frei zugängliche Wissensdatenbanken</vt:lpstr>
      <vt:lpstr>Dynamische Erzeugung von Wissensdatenbanken</vt:lpstr>
      <vt:lpstr>Exkurs: Generative Sprachmodelle</vt:lpstr>
      <vt:lpstr>Exkurs: Generative Sprachmodelle</vt:lpstr>
      <vt:lpstr>Beispiel: Symbolic Knowledge Distillation [2]</vt:lpstr>
      <vt:lpstr>Integration in ALADIN</vt:lpstr>
      <vt:lpstr>Ausblick I: neue Aufgabentypen</vt:lpstr>
      <vt:lpstr>Ausblick II: ALADIN goes OPAL (OPALADIN)</vt:lpstr>
      <vt:lpstr>Fragen &amp; Diskussion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Torsten Munkelt</cp:lastModifiedBy>
  <cp:revision>815</cp:revision>
  <cp:lastPrinted>2011-09-28T10:49:02Z</cp:lastPrinted>
  <dcterms:created xsi:type="dcterms:W3CDTF">2011-12-19T14:51:39Z</dcterms:created>
  <dcterms:modified xsi:type="dcterms:W3CDTF">2022-02-02T15:15:29Z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