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handoutMasterIdLst>
    <p:handoutMasterId r:id="rId10"/>
  </p:handoutMasterIdLst>
  <p:sldIdLst>
    <p:sldId id="314" r:id="rId2"/>
    <p:sldId id="277" r:id="rId3"/>
    <p:sldId id="327" r:id="rId4"/>
    <p:sldId id="325" r:id="rId5"/>
    <p:sldId id="328" r:id="rId6"/>
    <p:sldId id="326" r:id="rId7"/>
    <p:sldId id="313" r:id="rId8"/>
  </p:sldIdLst>
  <p:sldSz cx="12192000" cy="6858000"/>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5FF"/>
    <a:srgbClr val="CC89FF"/>
    <a:srgbClr val="FF9EFF"/>
    <a:srgbClr val="5DF971"/>
    <a:srgbClr val="F99B1C"/>
    <a:srgbClr val="F5AD36"/>
    <a:srgbClr val="F88C21"/>
    <a:srgbClr val="EEEEEE"/>
    <a:srgbClr val="FF990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2"/>
  </p:normalViewPr>
  <p:slideViewPr>
    <p:cSldViewPr showGuides="1">
      <p:cViewPr varScale="1">
        <p:scale>
          <a:sx n="102" d="100"/>
          <a:sy n="102" d="100"/>
        </p:scale>
        <p:origin x="210" y="282"/>
      </p:cViewPr>
      <p:guideLst>
        <p:guide orient="horz" pos="2024"/>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8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238125" y="722313"/>
            <a:ext cx="64119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06.01.2022</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576000" y="1052736"/>
            <a:ext cx="10992608"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4FFBADCE-9344-4DBA-A01A-D5621D7F99E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06.01.2022</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480000" y="6588000"/>
            <a:ext cx="144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ALADIN II</a:t>
            </a:r>
          </a:p>
        </p:txBody>
      </p:sp>
      <p:sp>
        <p:nvSpPr>
          <p:cNvPr id="6168" name="Text Box 24"/>
          <p:cNvSpPr txBox="1">
            <a:spLocks noChangeArrowheads="1"/>
          </p:cNvSpPr>
          <p:nvPr userDrawn="1"/>
        </p:nvSpPr>
        <p:spPr bwMode="auto">
          <a:xfrm>
            <a:off x="2400000" y="6588000"/>
            <a:ext cx="22352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Datenbank Stammtisch</a:t>
            </a:r>
          </a:p>
        </p:txBody>
      </p:sp>
      <p:cxnSp>
        <p:nvCxnSpPr>
          <p:cNvPr id="29" name="Gerade Verbindung 28"/>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Textfeld 15"/>
          <p:cNvSpPr txBox="1"/>
          <p:nvPr userDrawn="1"/>
        </p:nvSpPr>
        <p:spPr>
          <a:xfrm>
            <a:off x="-1320800" y="1066800"/>
            <a:ext cx="184731" cy="523220"/>
          </a:xfrm>
          <a:prstGeom prst="rect">
            <a:avLst/>
          </a:prstGeom>
          <a:noFill/>
        </p:spPr>
        <p:txBody>
          <a:bodyPr wrap="none" rtlCol="0">
            <a:spAutoFit/>
          </a:bodyPr>
          <a:lstStyle/>
          <a:p>
            <a:endParaRPr lang="de-DE" sz="2800" dirty="0"/>
          </a:p>
        </p:txBody>
      </p:sp>
      <p:cxnSp>
        <p:nvCxnSpPr>
          <p:cNvPr id="17" name="Gerade Verbindung 16"/>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9120000" y="6588000"/>
            <a:ext cx="13448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pic>
        <p:nvPicPr>
          <p:cNvPr id="3" name="Grafik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8288" y="192970"/>
            <a:ext cx="2814571" cy="483987"/>
          </a:xfrm>
          <a:prstGeom prst="rect">
            <a:avLst/>
          </a:prstGeom>
        </p:spPr>
      </p:pic>
      <p:sp>
        <p:nvSpPr>
          <p:cNvPr id="2" name="Datumsplatzhalter 1">
            <a:extLst>
              <a:ext uri="{FF2B5EF4-FFF2-40B4-BE49-F238E27FC236}">
                <a16:creationId xmlns:a16="http://schemas.microsoft.com/office/drawing/2014/main" id="{9FE3E382-4C26-4937-ACD5-5EE7DAACA15B}"/>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06.01.2022</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E64A6B1-3425-4E4D-B5A5-F99A3FD02419}"/>
              </a:ext>
            </a:extLst>
          </p:cNvPr>
          <p:cNvSpPr>
            <a:spLocks noGrp="1"/>
          </p:cNvSpPr>
          <p:nvPr>
            <p:ph idx="1"/>
          </p:nvPr>
        </p:nvSpPr>
        <p:spPr/>
        <p:txBody>
          <a:bodyPr/>
          <a:lstStyle/>
          <a:p>
            <a:r>
              <a:rPr lang="de-DE" sz="1600" dirty="0"/>
              <a:t>Einleitung</a:t>
            </a:r>
          </a:p>
          <a:p>
            <a:pPr lvl="1"/>
            <a:r>
              <a:rPr lang="de-DE" sz="1400" dirty="0"/>
              <a:t>Folie: Ausgangssituation &amp; Motivation für ALADIN </a:t>
            </a:r>
          </a:p>
          <a:p>
            <a:pPr lvl="1"/>
            <a:r>
              <a:rPr lang="de-DE" sz="1400" dirty="0"/>
              <a:t>Folie: Prinzipielle Ziele mit ALADIN</a:t>
            </a:r>
          </a:p>
          <a:p>
            <a:pPr lvl="1"/>
            <a:r>
              <a:rPr lang="de-DE" sz="1400" dirty="0"/>
              <a:t>Vorführung: ALADIN + SQL-Aufgabe</a:t>
            </a:r>
          </a:p>
          <a:p>
            <a:pPr lvl="1"/>
            <a:r>
              <a:rPr lang="de-DE" sz="1400" dirty="0"/>
              <a:t>Folie: Algorithmus zur Generierung der Statements</a:t>
            </a:r>
          </a:p>
          <a:p>
            <a:pPr lvl="1"/>
            <a:r>
              <a:rPr lang="de-DE" sz="1400" dirty="0"/>
              <a:t>Folie: Limitation in Semantik</a:t>
            </a:r>
          </a:p>
          <a:p>
            <a:pPr lvl="1"/>
            <a:r>
              <a:rPr lang="de-DE" sz="1400" dirty="0"/>
              <a:t>Folie: Vogelperspektive zur Problemlösung -&gt; Projektion von Aufgabenartefakten auf generische Beziehungen</a:t>
            </a:r>
          </a:p>
          <a:p>
            <a:r>
              <a:rPr lang="de-DE" sz="1600" dirty="0"/>
              <a:t>Hauptteil</a:t>
            </a:r>
          </a:p>
          <a:p>
            <a:pPr lvl="1"/>
            <a:r>
              <a:rPr lang="de-DE" sz="1400" dirty="0"/>
              <a:t>Folien: Neuronale Sprachmodelle</a:t>
            </a:r>
          </a:p>
          <a:p>
            <a:pPr lvl="1"/>
            <a:r>
              <a:rPr lang="de-DE" sz="1400" dirty="0"/>
              <a:t>Folien: </a:t>
            </a:r>
            <a:r>
              <a:rPr lang="de-DE" sz="1400" dirty="0" err="1"/>
              <a:t>Caveats</a:t>
            </a:r>
            <a:r>
              <a:rPr lang="de-DE" sz="1400" dirty="0"/>
              <a:t>/Vorbehalte</a:t>
            </a:r>
          </a:p>
          <a:p>
            <a:pPr lvl="1"/>
            <a:r>
              <a:rPr lang="de-DE" sz="1400" dirty="0"/>
              <a:t>Folien: Pipeline zur Extraktion von Fakten und Beziehungen</a:t>
            </a:r>
          </a:p>
          <a:p>
            <a:pPr lvl="1"/>
            <a:r>
              <a:rPr lang="de-DE" sz="1400" dirty="0"/>
              <a:t>Folie: Extraktion zufälliger Teilgraphen</a:t>
            </a:r>
          </a:p>
          <a:p>
            <a:pPr lvl="1"/>
            <a:r>
              <a:rPr lang="de-DE" sz="1400" dirty="0"/>
              <a:t>Folie: Mapping auf durch Lehrende definierte Grammatik</a:t>
            </a:r>
          </a:p>
          <a:p>
            <a:pPr lvl="1"/>
            <a:r>
              <a:rPr lang="de-DE" sz="1400" dirty="0"/>
              <a:t>Folie: Rückkehr auf Ausgangsbeispiel</a:t>
            </a:r>
          </a:p>
          <a:p>
            <a:pPr lvl="1"/>
            <a:endParaRPr lang="de-DE" sz="1400" dirty="0"/>
          </a:p>
        </p:txBody>
      </p:sp>
      <p:sp>
        <p:nvSpPr>
          <p:cNvPr id="3" name="Titel 2">
            <a:extLst>
              <a:ext uri="{FF2B5EF4-FFF2-40B4-BE49-F238E27FC236}">
                <a16:creationId xmlns:a16="http://schemas.microsoft.com/office/drawing/2014/main" id="{E373CB87-3ECD-4FE3-95D4-C2D9F217A181}"/>
              </a:ext>
            </a:extLst>
          </p:cNvPr>
          <p:cNvSpPr>
            <a:spLocks noGrp="1"/>
          </p:cNvSpPr>
          <p:nvPr>
            <p:ph type="title"/>
          </p:nvPr>
        </p:nvSpPr>
        <p:spPr/>
        <p:txBody>
          <a:bodyPr/>
          <a:lstStyle/>
          <a:p>
            <a:r>
              <a:rPr lang="de-DE" dirty="0"/>
              <a:t>Brainstorming Vortrag</a:t>
            </a:r>
          </a:p>
        </p:txBody>
      </p:sp>
    </p:spTree>
    <p:extLst>
      <p:ext uri="{BB962C8B-B14F-4D97-AF65-F5344CB8AC3E}">
        <p14:creationId xmlns:p14="http://schemas.microsoft.com/office/powerpoint/2010/main" val="420188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11FC7-9C70-45C2-AB9A-ABFC8D0595C3}"/>
              </a:ext>
            </a:extLst>
          </p:cNvPr>
          <p:cNvSpPr>
            <a:spLocks noGrp="1"/>
          </p:cNvSpPr>
          <p:nvPr>
            <p:ph idx="1"/>
          </p:nvPr>
        </p:nvSpPr>
        <p:spPr/>
        <p:txBody>
          <a:bodyPr anchor="t"/>
          <a:lstStyle/>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p>
          <a:p>
            <a:pPr marL="0" indent="0" algn="ctr">
              <a:buNone/>
            </a:pPr>
            <a:r>
              <a:rPr lang="de-DE" sz="2800" dirty="0"/>
              <a:t>ALADIN: Generator für SQL-Aufgaben und Lösungshilfen </a:t>
            </a:r>
          </a:p>
          <a:p>
            <a:pPr marL="0" indent="0" algn="ctr">
              <a:buNone/>
            </a:pPr>
            <a:r>
              <a:rPr lang="de-DE" sz="2800" dirty="0"/>
              <a:t>– von der Syntaktik zur Semantik</a:t>
            </a:r>
            <a:endParaRPr lang="de-DE" sz="2800" b="1" dirty="0">
              <a:latin typeface="Calibri"/>
              <a:cs typeface="Arial"/>
            </a:endParaRPr>
          </a:p>
        </p:txBody>
      </p:sp>
      <p:sp>
        <p:nvSpPr>
          <p:cNvPr id="3" name="Titel 2">
            <a:extLst>
              <a:ext uri="{FF2B5EF4-FFF2-40B4-BE49-F238E27FC236}">
                <a16:creationId xmlns:a16="http://schemas.microsoft.com/office/drawing/2014/main" id="{3BB56AB2-54E7-4B96-9928-9B31E670243B}"/>
              </a:ext>
            </a:extLst>
          </p:cNvPr>
          <p:cNvSpPr>
            <a:spLocks noGrp="1"/>
          </p:cNvSpPr>
          <p:nvPr>
            <p:ph type="title"/>
          </p:nvPr>
        </p:nvSpPr>
        <p:spPr/>
        <p:txBody>
          <a:bodyPr/>
          <a:lstStyle/>
          <a:p>
            <a:endParaRPr lang="de-DE" sz="2400" dirty="0">
              <a:latin typeface="Arial"/>
              <a:ea typeface="+mj-lt"/>
              <a:cs typeface="+mj-lt"/>
            </a:endParaRPr>
          </a:p>
        </p:txBody>
      </p:sp>
      <p:sp>
        <p:nvSpPr>
          <p:cNvPr id="4" name="Datumsplatzhalter 1">
            <a:extLst>
              <a:ext uri="{FF2B5EF4-FFF2-40B4-BE49-F238E27FC236}">
                <a16:creationId xmlns:a16="http://schemas.microsoft.com/office/drawing/2014/main" id="{84D74FD2-4090-4E1D-8FFA-339DDC4DB67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07.01.2022</a:t>
            </a:fld>
            <a:endParaRPr lang="de-DE" dirty="0"/>
          </a:p>
        </p:txBody>
      </p:sp>
    </p:spTree>
    <p:extLst>
      <p:ext uri="{BB962C8B-B14F-4D97-AF65-F5344CB8AC3E}">
        <p14:creationId xmlns:p14="http://schemas.microsoft.com/office/powerpoint/2010/main" val="224600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a:extLst>
              <a:ext uri="{FF2B5EF4-FFF2-40B4-BE49-F238E27FC236}">
                <a16:creationId xmlns:a16="http://schemas.microsoft.com/office/drawing/2014/main" id="{35074D97-F861-4747-AA8E-959E0ACB2AE6}"/>
              </a:ext>
            </a:extLst>
          </p:cNvPr>
          <p:cNvGraphicFramePr>
            <a:graphicFrameLocks noGrp="1"/>
          </p:cNvGraphicFramePr>
          <p:nvPr>
            <p:ph idx="1"/>
            <p:extLst/>
          </p:nvPr>
        </p:nvGraphicFramePr>
        <p:xfrm>
          <a:off x="6748678" y="927358"/>
          <a:ext cx="4171858" cy="198120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223934">
                  <a:extLst>
                    <a:ext uri="{9D8B030D-6E8A-4147-A177-3AD203B41FA5}">
                      <a16:colId xmlns:a16="http://schemas.microsoft.com/office/drawing/2014/main" val="336856463"/>
                    </a:ext>
                  </a:extLst>
                </a:gridCol>
                <a:gridCol w="843357">
                  <a:extLst>
                    <a:ext uri="{9D8B030D-6E8A-4147-A177-3AD203B41FA5}">
                      <a16:colId xmlns:a16="http://schemas.microsoft.com/office/drawing/2014/main" val="1510840417"/>
                    </a:ext>
                  </a:extLst>
                </a:gridCol>
                <a:gridCol w="1694674">
                  <a:extLst>
                    <a:ext uri="{9D8B030D-6E8A-4147-A177-3AD203B41FA5}">
                      <a16:colId xmlns:a16="http://schemas.microsoft.com/office/drawing/2014/main" val="345600544"/>
                    </a:ext>
                  </a:extLst>
                </a:gridCol>
              </a:tblGrid>
              <a:tr h="223607">
                <a:tc gridSpan="4">
                  <a:txBody>
                    <a:bodyPr/>
                    <a:lstStyle/>
                    <a:p>
                      <a:pPr algn="ctr"/>
                      <a:r>
                        <a:rPr lang="de-DE" sz="1400" dirty="0">
                          <a:solidFill>
                            <a:schemeClr val="tx1"/>
                          </a:solidFill>
                        </a:rPr>
                        <a:t>Patientenzustand</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4284040715"/>
                  </a:ext>
                </a:extLst>
              </a:tr>
              <a:tr h="223607">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err="1">
                          <a:solidFill>
                            <a:schemeClr val="tx1"/>
                          </a:solidFill>
                        </a:rPr>
                        <a:t>PatientenID</a:t>
                      </a:r>
                      <a:endParaRPr lang="de-DE" sz="1400" dirty="0">
                        <a:solidFill>
                          <a:schemeClr val="tx1"/>
                        </a:solidFill>
                      </a:endParaRPr>
                    </a:p>
                  </a:txBody>
                  <a:tcPr>
                    <a:solidFill>
                      <a:schemeClr val="accent1"/>
                    </a:solidFill>
                  </a:tcPr>
                </a:tc>
                <a:tc>
                  <a:txBody>
                    <a:bodyPr/>
                    <a:lstStyle/>
                    <a:p>
                      <a:pPr algn="ctr"/>
                      <a:r>
                        <a:rPr lang="de-DE" sz="1400" dirty="0">
                          <a:solidFill>
                            <a:schemeClr val="tx1"/>
                          </a:solidFill>
                        </a:rPr>
                        <a:t>Status</a:t>
                      </a:r>
                    </a:p>
                  </a:txBody>
                  <a:tcPr>
                    <a:solidFill>
                      <a:schemeClr val="accent1"/>
                    </a:solidFill>
                  </a:tcPr>
                </a:tc>
                <a:tc>
                  <a:txBody>
                    <a:bodyPr/>
                    <a:lstStyle/>
                    <a:p>
                      <a:pPr algn="ctr"/>
                      <a:r>
                        <a:rPr lang="de-DE" sz="1400" dirty="0">
                          <a:solidFill>
                            <a:schemeClr val="tx1"/>
                          </a:solidFill>
                        </a:rPr>
                        <a:t>Erfassungsdatum</a:t>
                      </a:r>
                    </a:p>
                  </a:txBody>
                  <a:tcPr>
                    <a:solidFill>
                      <a:schemeClr val="accent1"/>
                    </a:solidFill>
                  </a:tcPr>
                </a:tc>
                <a:extLst>
                  <a:ext uri="{0D108BD9-81ED-4DB2-BD59-A6C34878D82A}">
                    <a16:rowId xmlns:a16="http://schemas.microsoft.com/office/drawing/2014/main" val="2528856626"/>
                  </a:ext>
                </a:extLst>
              </a:tr>
              <a:tr h="201246">
                <a:tc>
                  <a:txBody>
                    <a:bodyPr/>
                    <a:lstStyle/>
                    <a:p>
                      <a:pPr algn="ctr"/>
                      <a:r>
                        <a:rPr lang="de-DE" sz="1200" dirty="0">
                          <a:solidFill>
                            <a:schemeClr val="tx1"/>
                          </a:solidFill>
                        </a:rPr>
                        <a:t>0</a:t>
                      </a:r>
                    </a:p>
                  </a:txBody>
                  <a:tcPr/>
                </a:tc>
                <a:tc>
                  <a:txBody>
                    <a:bodyPr/>
                    <a:lstStyle/>
                    <a:p>
                      <a:pPr algn="ctr"/>
                      <a:r>
                        <a:rPr lang="de-DE" sz="1200" dirty="0">
                          <a:solidFill>
                            <a:schemeClr val="tx1"/>
                          </a:solidFill>
                        </a:rPr>
                        <a:t>0</a:t>
                      </a:r>
                    </a:p>
                  </a:txBody>
                  <a:tcPr/>
                </a:tc>
                <a:tc>
                  <a:txBody>
                    <a:bodyPr/>
                    <a:lstStyle/>
                    <a:p>
                      <a:pPr algn="ctr"/>
                      <a:r>
                        <a:rPr lang="de-DE" sz="1200" dirty="0">
                          <a:solidFill>
                            <a:schemeClr val="tx1"/>
                          </a:solidFill>
                        </a:rPr>
                        <a:t>Genesen</a:t>
                      </a:r>
                    </a:p>
                  </a:txBody>
                  <a:tcPr/>
                </a:tc>
                <a:tc>
                  <a:txBody>
                    <a:bodyPr/>
                    <a:lstStyle/>
                    <a:p>
                      <a:pPr algn="ctr"/>
                      <a:r>
                        <a:rPr lang="de-DE" sz="1200" dirty="0">
                          <a:solidFill>
                            <a:schemeClr val="tx1"/>
                          </a:solidFill>
                        </a:rPr>
                        <a:t>14.04.2020</a:t>
                      </a:r>
                    </a:p>
                  </a:txBody>
                  <a:tcPr/>
                </a:tc>
                <a:extLst>
                  <a:ext uri="{0D108BD9-81ED-4DB2-BD59-A6C34878D82A}">
                    <a16:rowId xmlns:a16="http://schemas.microsoft.com/office/drawing/2014/main" val="3081467708"/>
                  </a:ext>
                </a:extLst>
              </a:tr>
              <a:tr h="201246">
                <a:tc>
                  <a:txBody>
                    <a:bodyPr/>
                    <a:lstStyle/>
                    <a:p>
                      <a:pPr algn="ctr"/>
                      <a:r>
                        <a:rPr lang="de-DE" sz="1200" dirty="0">
                          <a:solidFill>
                            <a:schemeClr val="tx1"/>
                          </a:solidFill>
                        </a:rPr>
                        <a:t>1</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01.06.2021</a:t>
                      </a:r>
                    </a:p>
                  </a:txBody>
                  <a:tcPr/>
                </a:tc>
                <a:extLst>
                  <a:ext uri="{0D108BD9-81ED-4DB2-BD59-A6C34878D82A}">
                    <a16:rowId xmlns:a16="http://schemas.microsoft.com/office/drawing/2014/main" val="2414412538"/>
                  </a:ext>
                </a:extLst>
              </a:tr>
              <a:tr h="201246">
                <a:tc>
                  <a:txBody>
                    <a:bodyPr/>
                    <a:lstStyle/>
                    <a:p>
                      <a:pPr algn="ctr"/>
                      <a:r>
                        <a:rPr lang="de-DE" sz="1200" dirty="0">
                          <a:solidFill>
                            <a:schemeClr val="tx1"/>
                          </a:solidFill>
                        </a:rPr>
                        <a:t>2</a:t>
                      </a:r>
                    </a:p>
                  </a:txBody>
                  <a:tcPr/>
                </a:tc>
                <a:tc>
                  <a:txBody>
                    <a:bodyPr/>
                    <a:lstStyle/>
                    <a:p>
                      <a:pPr algn="ctr"/>
                      <a:r>
                        <a:rPr lang="de-DE" sz="1200" dirty="0">
                          <a:solidFill>
                            <a:schemeClr val="tx1"/>
                          </a:solidFill>
                        </a:rPr>
                        <a:t>2</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21.08.2021</a:t>
                      </a:r>
                    </a:p>
                  </a:txBody>
                  <a:tcPr/>
                </a:tc>
                <a:extLst>
                  <a:ext uri="{0D108BD9-81ED-4DB2-BD59-A6C34878D82A}">
                    <a16:rowId xmlns:a16="http://schemas.microsoft.com/office/drawing/2014/main" val="18396663"/>
                  </a:ext>
                </a:extLst>
              </a:tr>
              <a:tr h="201246">
                <a:tc>
                  <a:txBody>
                    <a:bodyPr/>
                    <a:lstStyle/>
                    <a:p>
                      <a:pPr algn="ctr"/>
                      <a:r>
                        <a:rPr lang="de-DE" sz="1200" dirty="0">
                          <a:solidFill>
                            <a:schemeClr val="tx1"/>
                          </a:solidFill>
                        </a:rPr>
                        <a:t>3</a:t>
                      </a:r>
                    </a:p>
                  </a:txBody>
                  <a:tcPr/>
                </a:tc>
                <a:tc>
                  <a:txBody>
                    <a:bodyPr/>
                    <a:lstStyle/>
                    <a:p>
                      <a:pPr algn="ctr"/>
                      <a:r>
                        <a:rPr lang="de-DE" sz="1200" dirty="0">
                          <a:solidFill>
                            <a:schemeClr val="tx1"/>
                          </a:solidFill>
                        </a:rPr>
                        <a:t>3</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05.12.2020</a:t>
                      </a:r>
                    </a:p>
                  </a:txBody>
                  <a:tcPr/>
                </a:tc>
                <a:extLst>
                  <a:ext uri="{0D108BD9-81ED-4DB2-BD59-A6C34878D82A}">
                    <a16:rowId xmlns:a16="http://schemas.microsoft.com/office/drawing/2014/main" val="2991024871"/>
                  </a:ext>
                </a:extLst>
              </a:tr>
              <a:tr h="201246">
                <a:tc>
                  <a:txBody>
                    <a:bodyPr/>
                    <a:lstStyle/>
                    <a:p>
                      <a:pPr algn="ctr"/>
                      <a:r>
                        <a:rPr lang="de-DE" sz="1200" dirty="0">
                          <a:solidFill>
                            <a:schemeClr val="tx1"/>
                          </a:solidFill>
                        </a:rPr>
                        <a:t>4</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01.01.2022</a:t>
                      </a:r>
                    </a:p>
                  </a:txBody>
                  <a:tcPr/>
                </a:tc>
                <a:extLst>
                  <a:ext uri="{0D108BD9-81ED-4DB2-BD59-A6C34878D82A}">
                    <a16:rowId xmlns:a16="http://schemas.microsoft.com/office/drawing/2014/main" val="1570353850"/>
                  </a:ext>
                </a:extLst>
              </a:tr>
            </a:tbl>
          </a:graphicData>
        </a:graphic>
      </p:graphicFrame>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2.3 SQL-Abfragen - Theorie</a:t>
            </a:r>
          </a:p>
        </p:txBody>
      </p:sp>
      <p:graphicFrame>
        <p:nvGraphicFramePr>
          <p:cNvPr id="7" name="Inhaltsplatzhalter 4">
            <a:extLst>
              <a:ext uri="{FF2B5EF4-FFF2-40B4-BE49-F238E27FC236}">
                <a16:creationId xmlns:a16="http://schemas.microsoft.com/office/drawing/2014/main" id="{92B619ED-630C-4B32-9115-B7A1CBBA9BB0}"/>
              </a:ext>
            </a:extLst>
          </p:cNvPr>
          <p:cNvGraphicFramePr>
            <a:graphicFrameLocks/>
          </p:cNvGraphicFramePr>
          <p:nvPr>
            <p:extLst/>
          </p:nvPr>
        </p:nvGraphicFramePr>
        <p:xfrm>
          <a:off x="1236211" y="1196448"/>
          <a:ext cx="5158720" cy="170688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187767">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gridCol w="1443355">
                  <a:extLst>
                    <a:ext uri="{9D8B030D-6E8A-4147-A177-3AD203B41FA5}">
                      <a16:colId xmlns:a16="http://schemas.microsoft.com/office/drawing/2014/main" val="345600544"/>
                    </a:ext>
                  </a:extLst>
                </a:gridCol>
                <a:gridCol w="1138408">
                  <a:extLst>
                    <a:ext uri="{9D8B030D-6E8A-4147-A177-3AD203B41FA5}">
                      <a16:colId xmlns:a16="http://schemas.microsoft.com/office/drawing/2014/main" val="1097838760"/>
                    </a:ext>
                  </a:extLst>
                </a:gridCol>
              </a:tblGrid>
              <a:tr h="259229">
                <a:tc gridSpan="5">
                  <a:txBody>
                    <a:bodyPr/>
                    <a:lstStyle/>
                    <a:p>
                      <a:pPr algn="ctr"/>
                      <a:r>
                        <a:rPr lang="de-DE" sz="1400" dirty="0">
                          <a:solidFill>
                            <a:schemeClr val="tx1"/>
                          </a:solidFill>
                        </a:rPr>
                        <a:t>Patient</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tc>
                  <a:txBody>
                    <a:bodyPr/>
                    <a:lstStyle/>
                    <a:p>
                      <a:pPr algn="ctr"/>
                      <a:r>
                        <a:rPr lang="de-DE" sz="1400" dirty="0">
                          <a:solidFill>
                            <a:schemeClr val="tx1"/>
                          </a:solidFill>
                        </a:rPr>
                        <a:t>Geburtsdatum</a:t>
                      </a:r>
                    </a:p>
                  </a:txBody>
                  <a:tcPr>
                    <a:solidFill>
                      <a:schemeClr val="accent1"/>
                    </a:solidFill>
                  </a:tcPr>
                </a:tc>
                <a:tc>
                  <a:txBody>
                    <a:bodyPr/>
                    <a:lstStyle/>
                    <a:p>
                      <a:pPr algn="ctr"/>
                      <a:r>
                        <a:rPr lang="de-DE" sz="1400" dirty="0">
                          <a:solidFill>
                            <a:schemeClr val="tx1"/>
                          </a:solidFill>
                        </a:rPr>
                        <a:t>Geschlecht</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0</a:t>
                      </a:r>
                    </a:p>
                  </a:txBody>
                  <a:tcPr/>
                </a:tc>
                <a:tc>
                  <a:txBody>
                    <a:bodyPr/>
                    <a:lstStyle/>
                    <a:p>
                      <a:pPr algn="ctr"/>
                      <a:r>
                        <a:rPr lang="de-DE" sz="1200" dirty="0">
                          <a:solidFill>
                            <a:schemeClr val="tx1"/>
                          </a:solidFill>
                        </a:rPr>
                        <a:t>Mustermann</a:t>
                      </a:r>
                    </a:p>
                  </a:txBody>
                  <a:tcPr/>
                </a:tc>
                <a:tc>
                  <a:txBody>
                    <a:bodyPr/>
                    <a:lstStyle/>
                    <a:p>
                      <a:pPr algn="ctr"/>
                      <a:r>
                        <a:rPr lang="de-DE" sz="1200" dirty="0">
                          <a:solidFill>
                            <a:schemeClr val="tx1"/>
                          </a:solidFill>
                        </a:rPr>
                        <a:t>Max</a:t>
                      </a:r>
                    </a:p>
                  </a:txBody>
                  <a:tcPr/>
                </a:tc>
                <a:tc>
                  <a:txBody>
                    <a:bodyPr/>
                    <a:lstStyle/>
                    <a:p>
                      <a:pPr algn="ctr"/>
                      <a:r>
                        <a:rPr lang="de-DE" sz="1200" dirty="0">
                          <a:solidFill>
                            <a:schemeClr val="tx1"/>
                          </a:solidFill>
                        </a:rPr>
                        <a:t>01.01.2000</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3081467708"/>
                  </a:ext>
                </a:extLst>
              </a:tr>
              <a:tr h="259229">
                <a:tc>
                  <a:txBody>
                    <a:bodyPr/>
                    <a:lstStyle/>
                    <a:p>
                      <a:pPr algn="ctr"/>
                      <a:r>
                        <a:rPr lang="de-DE" sz="1200" dirty="0">
                          <a:solidFill>
                            <a:schemeClr val="tx1"/>
                          </a:solidFill>
                        </a:rPr>
                        <a:t>1</a:t>
                      </a:r>
                    </a:p>
                  </a:txBody>
                  <a:tcPr/>
                </a:tc>
                <a:tc>
                  <a:txBody>
                    <a:bodyPr/>
                    <a:lstStyle/>
                    <a:p>
                      <a:pPr algn="ctr"/>
                      <a:r>
                        <a:rPr lang="de-DE" sz="1200" dirty="0">
                          <a:solidFill>
                            <a:schemeClr val="tx1"/>
                          </a:solidFill>
                        </a:rPr>
                        <a:t>Decker</a:t>
                      </a:r>
                    </a:p>
                  </a:txBody>
                  <a:tcPr/>
                </a:tc>
                <a:tc>
                  <a:txBody>
                    <a:bodyPr/>
                    <a:lstStyle/>
                    <a:p>
                      <a:pPr algn="ctr"/>
                      <a:r>
                        <a:rPr lang="de-DE" sz="1200" dirty="0">
                          <a:solidFill>
                            <a:schemeClr val="tx1"/>
                          </a:solidFill>
                        </a:rPr>
                        <a:t>Dirk</a:t>
                      </a:r>
                    </a:p>
                  </a:txBody>
                  <a:tcPr/>
                </a:tc>
                <a:tc>
                  <a:txBody>
                    <a:bodyPr/>
                    <a:lstStyle/>
                    <a:p>
                      <a:pPr algn="ctr"/>
                      <a:r>
                        <a:rPr lang="de-DE" sz="1200" dirty="0">
                          <a:solidFill>
                            <a:schemeClr val="tx1"/>
                          </a:solidFill>
                        </a:rPr>
                        <a:t>31.12.1999</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2414412538"/>
                  </a:ext>
                </a:extLst>
              </a:tr>
              <a:tr h="259229">
                <a:tc>
                  <a:txBody>
                    <a:bodyPr/>
                    <a:lstStyle/>
                    <a:p>
                      <a:pPr algn="ctr"/>
                      <a:r>
                        <a:rPr lang="de-DE" sz="1200" dirty="0">
                          <a:solidFill>
                            <a:schemeClr val="tx1"/>
                          </a:solidFill>
                        </a:rPr>
                        <a:t>2</a:t>
                      </a:r>
                    </a:p>
                  </a:txBody>
                  <a:tcPr/>
                </a:tc>
                <a:tc>
                  <a:txBody>
                    <a:bodyPr/>
                    <a:lstStyle/>
                    <a:p>
                      <a:pPr algn="ctr"/>
                      <a:r>
                        <a:rPr lang="de-DE" sz="1200" dirty="0">
                          <a:solidFill>
                            <a:schemeClr val="tx1"/>
                          </a:solidFill>
                        </a:rPr>
                        <a:t>Räubertochter</a:t>
                      </a:r>
                    </a:p>
                  </a:txBody>
                  <a:tcPr/>
                </a:tc>
                <a:tc>
                  <a:txBody>
                    <a:bodyPr/>
                    <a:lstStyle/>
                    <a:p>
                      <a:pPr algn="ctr"/>
                      <a:r>
                        <a:rPr lang="de-DE" sz="1200" dirty="0">
                          <a:solidFill>
                            <a:schemeClr val="tx1"/>
                          </a:solidFill>
                        </a:rPr>
                        <a:t>Ronja</a:t>
                      </a:r>
                    </a:p>
                  </a:txBody>
                  <a:tcPr/>
                </a:tc>
                <a:tc>
                  <a:txBody>
                    <a:bodyPr/>
                    <a:lstStyle/>
                    <a:p>
                      <a:pPr algn="ctr"/>
                      <a:r>
                        <a:rPr lang="de-DE" sz="1200" dirty="0">
                          <a:solidFill>
                            <a:schemeClr val="tx1"/>
                          </a:solidFill>
                        </a:rPr>
                        <a:t>03.02.1952</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18396663"/>
                  </a:ext>
                </a:extLst>
              </a:tr>
              <a:tr h="259229">
                <a:tc>
                  <a:txBody>
                    <a:bodyPr/>
                    <a:lstStyle/>
                    <a:p>
                      <a:pPr algn="ctr"/>
                      <a:r>
                        <a:rPr lang="de-DE" sz="1200" dirty="0">
                          <a:solidFill>
                            <a:schemeClr val="tx1"/>
                          </a:solidFill>
                        </a:rPr>
                        <a:t>3</a:t>
                      </a:r>
                    </a:p>
                  </a:txBody>
                  <a:tcPr/>
                </a:tc>
                <a:tc>
                  <a:txBody>
                    <a:bodyPr/>
                    <a:lstStyle/>
                    <a:p>
                      <a:pPr algn="ctr"/>
                      <a:r>
                        <a:rPr lang="de-DE" sz="1200" dirty="0">
                          <a:solidFill>
                            <a:schemeClr val="tx1"/>
                          </a:solidFill>
                        </a:rPr>
                        <a:t>Lustig</a:t>
                      </a:r>
                    </a:p>
                  </a:txBody>
                  <a:tcPr/>
                </a:tc>
                <a:tc>
                  <a:txBody>
                    <a:bodyPr/>
                    <a:lstStyle/>
                    <a:p>
                      <a:pPr algn="ctr"/>
                      <a:r>
                        <a:rPr lang="de-DE" sz="1200" dirty="0">
                          <a:solidFill>
                            <a:schemeClr val="tx1"/>
                          </a:solidFill>
                        </a:rPr>
                        <a:t>Lea</a:t>
                      </a:r>
                    </a:p>
                  </a:txBody>
                  <a:tcPr/>
                </a:tc>
                <a:tc>
                  <a:txBody>
                    <a:bodyPr/>
                    <a:lstStyle/>
                    <a:p>
                      <a:pPr algn="ctr"/>
                      <a:r>
                        <a:rPr lang="de-DE" sz="1200" dirty="0">
                          <a:solidFill>
                            <a:schemeClr val="tx1"/>
                          </a:solidFill>
                        </a:rPr>
                        <a:t>04.05.1965</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2991024871"/>
                  </a:ext>
                </a:extLst>
              </a:tr>
            </a:tbl>
          </a:graphicData>
        </a:graphic>
      </p:graphicFrame>
      <p:sp>
        <p:nvSpPr>
          <p:cNvPr id="8" name="Inhaltsplatzhalter 1">
            <a:extLst>
              <a:ext uri="{FF2B5EF4-FFF2-40B4-BE49-F238E27FC236}">
                <a16:creationId xmlns:a16="http://schemas.microsoft.com/office/drawing/2014/main" id="{B86ED8FE-D675-45DA-B12E-9C91185F960A}"/>
              </a:ext>
            </a:extLst>
          </p:cNvPr>
          <p:cNvSpPr txBox="1">
            <a:spLocks/>
          </p:cNvSpPr>
          <p:nvPr/>
        </p:nvSpPr>
        <p:spPr>
          <a:xfrm>
            <a:off x="876032" y="3758111"/>
            <a:ext cx="8964377" cy="2448272"/>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r>
              <a:rPr lang="de-DE" kern="0" dirty="0"/>
              <a:t>Welche Patienten wurden trotz Impfung infiziert?</a:t>
            </a:r>
          </a:p>
          <a:p>
            <a:r>
              <a:rPr lang="de-DE" kern="0" dirty="0"/>
              <a:t>SQL-Abfrage:</a:t>
            </a:r>
          </a:p>
          <a:p>
            <a:pPr marL="0" indent="0">
              <a:buNone/>
            </a:pPr>
            <a:r>
              <a:rPr lang="de-DE" sz="1600" kern="0" dirty="0"/>
              <a:t>SELECT </a:t>
            </a:r>
            <a:r>
              <a:rPr lang="de-DE" sz="1600" kern="0" dirty="0" err="1"/>
              <a:t>p.Name</a:t>
            </a:r>
            <a:r>
              <a:rPr lang="de-DE" sz="1600" kern="0" dirty="0"/>
              <a:t>, </a:t>
            </a:r>
            <a:r>
              <a:rPr lang="de-DE" sz="1600" kern="0" dirty="0" err="1"/>
              <a:t>p.Vorname</a:t>
            </a:r>
            <a:r>
              <a:rPr lang="de-DE" sz="1600" kern="0" dirty="0"/>
              <a:t> FROM Patient AS p</a:t>
            </a:r>
          </a:p>
          <a:p>
            <a:pPr marL="0" indent="0">
              <a:buNone/>
            </a:pPr>
            <a:r>
              <a:rPr lang="de-DE" sz="1600" kern="0" dirty="0"/>
              <a:t>JOIN Patientenzustand AS </a:t>
            </a:r>
            <a:r>
              <a:rPr lang="de-DE" sz="1600" kern="0" dirty="0" err="1"/>
              <a:t>pz</a:t>
            </a:r>
            <a:r>
              <a:rPr lang="de-DE" sz="1600" kern="0" dirty="0"/>
              <a:t> ON p.ID = </a:t>
            </a:r>
            <a:r>
              <a:rPr lang="de-DE" sz="1600" kern="0" dirty="0" err="1"/>
              <a:t>pz.PatientenID</a:t>
            </a:r>
            <a:endParaRPr lang="de-DE" sz="1600" kern="0" dirty="0"/>
          </a:p>
          <a:p>
            <a:pPr marL="0" indent="0">
              <a:buNone/>
            </a:pPr>
            <a:r>
              <a:rPr lang="de-DE" sz="1600" kern="0" dirty="0"/>
              <a:t>WHERE </a:t>
            </a:r>
            <a:r>
              <a:rPr lang="de-DE" sz="1600" kern="0" dirty="0" err="1"/>
              <a:t>pz.Status</a:t>
            </a:r>
            <a:r>
              <a:rPr lang="de-DE" sz="1600" kern="0" dirty="0"/>
              <a:t> = ‘Infiziert‘ </a:t>
            </a:r>
          </a:p>
          <a:p>
            <a:pPr marL="0" indent="0">
              <a:buNone/>
            </a:pPr>
            <a:r>
              <a:rPr lang="de-DE" sz="1600" kern="0" dirty="0"/>
              <a:t>AND </a:t>
            </a:r>
            <a:r>
              <a:rPr lang="de-DE" sz="1600" kern="0" dirty="0" err="1"/>
              <a:t>pz.PatientenID</a:t>
            </a:r>
            <a:r>
              <a:rPr lang="de-DE" sz="1600" kern="0" dirty="0"/>
              <a:t> IN</a:t>
            </a:r>
          </a:p>
          <a:p>
            <a:pPr marL="0" indent="0">
              <a:buNone/>
            </a:pPr>
            <a:r>
              <a:rPr lang="de-DE" sz="1600" kern="0" dirty="0"/>
              <a:t>	(SELECT </a:t>
            </a:r>
            <a:r>
              <a:rPr lang="de-DE" sz="1600" kern="0" dirty="0" err="1"/>
              <a:t>PatientenID</a:t>
            </a:r>
            <a:r>
              <a:rPr lang="de-DE" sz="1600" kern="0" dirty="0"/>
              <a:t> FROM Patientenzustand </a:t>
            </a:r>
          </a:p>
          <a:p>
            <a:pPr marL="0" indent="0">
              <a:buNone/>
            </a:pPr>
            <a:r>
              <a:rPr lang="de-DE" sz="1600" kern="0" dirty="0"/>
              <a:t>	WHERE Status = ‘Geimpft‘ AND Erfassungsdatum &lt; </a:t>
            </a:r>
            <a:r>
              <a:rPr lang="de-DE" sz="1600" kern="0" dirty="0" err="1"/>
              <a:t>pz.Erfassungsdatum</a:t>
            </a:r>
            <a:r>
              <a:rPr lang="de-DE" sz="1600" kern="0" dirty="0"/>
              <a:t>);</a:t>
            </a:r>
          </a:p>
        </p:txBody>
      </p:sp>
      <p:grpSp>
        <p:nvGrpSpPr>
          <p:cNvPr id="28" name="Gruppieren 27">
            <a:extLst>
              <a:ext uri="{FF2B5EF4-FFF2-40B4-BE49-F238E27FC236}">
                <a16:creationId xmlns:a16="http://schemas.microsoft.com/office/drawing/2014/main" id="{A6C2B321-138B-4AB6-BBE2-9FB0EDCA36C8}"/>
              </a:ext>
            </a:extLst>
          </p:cNvPr>
          <p:cNvGrpSpPr/>
          <p:nvPr/>
        </p:nvGrpSpPr>
        <p:grpSpPr>
          <a:xfrm>
            <a:off x="1186060" y="2810787"/>
            <a:ext cx="6924999" cy="559590"/>
            <a:chOff x="1186060" y="2810787"/>
            <a:chExt cx="6924999" cy="559590"/>
          </a:xfrm>
        </p:grpSpPr>
        <p:cxnSp>
          <p:nvCxnSpPr>
            <p:cNvPr id="15" name="Gerader Verbinder 14">
              <a:extLst>
                <a:ext uri="{FF2B5EF4-FFF2-40B4-BE49-F238E27FC236}">
                  <a16:creationId xmlns:a16="http://schemas.microsoft.com/office/drawing/2014/main" id="{888718F7-833D-4ED2-8506-8D150FA8C5A1}"/>
                </a:ext>
              </a:extLst>
            </p:cNvPr>
            <p:cNvCxnSpPr>
              <a:cxnSpLocks/>
            </p:cNvCxnSpPr>
            <p:nvPr/>
          </p:nvCxnSpPr>
          <p:spPr bwMode="auto">
            <a:xfrm>
              <a:off x="1474093" y="2903632"/>
              <a:ext cx="0" cy="3093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Gerader Verbinder 18">
              <a:extLst>
                <a:ext uri="{FF2B5EF4-FFF2-40B4-BE49-F238E27FC236}">
                  <a16:creationId xmlns:a16="http://schemas.microsoft.com/office/drawing/2014/main" id="{A4403B7F-BB7F-4152-933B-CA6169FB8E45}"/>
                </a:ext>
              </a:extLst>
            </p:cNvPr>
            <p:cNvCxnSpPr>
              <a:cxnSpLocks/>
            </p:cNvCxnSpPr>
            <p:nvPr/>
          </p:nvCxnSpPr>
          <p:spPr bwMode="auto">
            <a:xfrm>
              <a:off x="1474093" y="3212976"/>
              <a:ext cx="627809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Gerader Verbinder 20">
              <a:extLst>
                <a:ext uri="{FF2B5EF4-FFF2-40B4-BE49-F238E27FC236}">
                  <a16:creationId xmlns:a16="http://schemas.microsoft.com/office/drawing/2014/main" id="{8FA6FB4B-D18D-444E-AE5E-09ADA0674607}"/>
                </a:ext>
              </a:extLst>
            </p:cNvPr>
            <p:cNvCxnSpPr>
              <a:cxnSpLocks/>
            </p:cNvCxnSpPr>
            <p:nvPr/>
          </p:nvCxnSpPr>
          <p:spPr bwMode="auto">
            <a:xfrm>
              <a:off x="7752184" y="2903632"/>
              <a:ext cx="0" cy="3093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Textfeld 22">
              <a:extLst>
                <a:ext uri="{FF2B5EF4-FFF2-40B4-BE49-F238E27FC236}">
                  <a16:creationId xmlns:a16="http://schemas.microsoft.com/office/drawing/2014/main" id="{57665773-91B8-40AE-A60C-501D5300DA25}"/>
                </a:ext>
              </a:extLst>
            </p:cNvPr>
            <p:cNvSpPr txBox="1"/>
            <p:nvPr/>
          </p:nvSpPr>
          <p:spPr>
            <a:xfrm>
              <a:off x="1186060" y="3001045"/>
              <a:ext cx="288032" cy="369332"/>
            </a:xfrm>
            <a:prstGeom prst="rect">
              <a:avLst/>
            </a:prstGeom>
            <a:noFill/>
          </p:spPr>
          <p:txBody>
            <a:bodyPr wrap="square" rtlCol="0">
              <a:spAutoFit/>
            </a:bodyPr>
            <a:lstStyle/>
            <a:p>
              <a:r>
                <a:rPr lang="de-DE" sz="1800" dirty="0"/>
                <a:t>1</a:t>
              </a:r>
            </a:p>
          </p:txBody>
        </p:sp>
        <p:sp>
          <p:nvSpPr>
            <p:cNvPr id="24" name="Textfeld 23">
              <a:extLst>
                <a:ext uri="{FF2B5EF4-FFF2-40B4-BE49-F238E27FC236}">
                  <a16:creationId xmlns:a16="http://schemas.microsoft.com/office/drawing/2014/main" id="{A4CCF3A4-9992-44E5-A41A-A5B573A89B7C}"/>
                </a:ext>
              </a:extLst>
            </p:cNvPr>
            <p:cNvSpPr txBox="1"/>
            <p:nvPr/>
          </p:nvSpPr>
          <p:spPr>
            <a:xfrm>
              <a:off x="7823027" y="2971232"/>
              <a:ext cx="288032" cy="369332"/>
            </a:xfrm>
            <a:prstGeom prst="rect">
              <a:avLst/>
            </a:prstGeom>
            <a:noFill/>
          </p:spPr>
          <p:txBody>
            <a:bodyPr wrap="square" rtlCol="0">
              <a:spAutoFit/>
            </a:bodyPr>
            <a:lstStyle/>
            <a:p>
              <a:r>
                <a:rPr lang="de-DE" sz="1800" dirty="0"/>
                <a:t>n</a:t>
              </a:r>
            </a:p>
          </p:txBody>
        </p:sp>
        <p:sp>
          <p:nvSpPr>
            <p:cNvPr id="25" name="Textfeld 24">
              <a:extLst>
                <a:ext uri="{FF2B5EF4-FFF2-40B4-BE49-F238E27FC236}">
                  <a16:creationId xmlns:a16="http://schemas.microsoft.com/office/drawing/2014/main" id="{6721D232-1EF7-4F6E-85A4-A95E47A46BB5}"/>
                </a:ext>
              </a:extLst>
            </p:cNvPr>
            <p:cNvSpPr txBox="1"/>
            <p:nvPr/>
          </p:nvSpPr>
          <p:spPr>
            <a:xfrm rot="16200000">
              <a:off x="7608163" y="2800914"/>
              <a:ext cx="288032" cy="307777"/>
            </a:xfrm>
            <a:prstGeom prst="rect">
              <a:avLst/>
            </a:prstGeom>
            <a:noFill/>
          </p:spPr>
          <p:txBody>
            <a:bodyPr wrap="square" rtlCol="0">
              <a:spAutoFit/>
            </a:bodyPr>
            <a:lstStyle/>
            <a:p>
              <a:r>
                <a:rPr lang="de-DE" sz="1400" dirty="0"/>
                <a:t>&lt;</a:t>
              </a:r>
            </a:p>
          </p:txBody>
        </p:sp>
      </p:grpSp>
      <p:graphicFrame>
        <p:nvGraphicFramePr>
          <p:cNvPr id="26" name="Inhaltsplatzhalter 4">
            <a:extLst>
              <a:ext uri="{FF2B5EF4-FFF2-40B4-BE49-F238E27FC236}">
                <a16:creationId xmlns:a16="http://schemas.microsoft.com/office/drawing/2014/main" id="{9388A1DA-DCE3-4ECE-976D-5BAE2009C9B6}"/>
              </a:ext>
            </a:extLst>
          </p:cNvPr>
          <p:cNvGraphicFramePr>
            <a:graphicFrameLocks/>
          </p:cNvGraphicFramePr>
          <p:nvPr>
            <p:extLst/>
          </p:nvPr>
        </p:nvGraphicFramePr>
        <p:xfrm>
          <a:off x="8804444" y="4098327"/>
          <a:ext cx="2167064" cy="883920"/>
        </p:xfrm>
        <a:graphic>
          <a:graphicData uri="http://schemas.openxmlformats.org/drawingml/2006/table">
            <a:tbl>
              <a:tblPr firstRow="1" bandRow="1">
                <a:tableStyleId>{5C22544A-7EE6-4342-B048-85BDC9FD1C3A}</a:tableStyleId>
              </a:tblPr>
              <a:tblGrid>
                <a:gridCol w="1187767">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tblGrid>
              <a:tr h="0">
                <a:tc gridSpan="2">
                  <a:txBody>
                    <a:bodyPr/>
                    <a:lstStyle/>
                    <a:p>
                      <a:pPr algn="ctr"/>
                      <a:r>
                        <a:rPr lang="de-DE" sz="1400" dirty="0">
                          <a:solidFill>
                            <a:schemeClr val="tx1"/>
                          </a:solidFill>
                        </a:rPr>
                        <a:t>Ergebnis</a:t>
                      </a: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Decker</a:t>
                      </a:r>
                    </a:p>
                  </a:txBody>
                  <a:tcPr/>
                </a:tc>
                <a:tc>
                  <a:txBody>
                    <a:bodyPr/>
                    <a:lstStyle/>
                    <a:p>
                      <a:pPr algn="ctr"/>
                      <a:r>
                        <a:rPr lang="de-DE" sz="1200" dirty="0">
                          <a:solidFill>
                            <a:schemeClr val="tx1"/>
                          </a:solidFill>
                        </a:rPr>
                        <a:t>Dirk</a:t>
                      </a:r>
                    </a:p>
                  </a:txBody>
                  <a:tcPr/>
                </a:tc>
                <a:extLst>
                  <a:ext uri="{0D108BD9-81ED-4DB2-BD59-A6C34878D82A}">
                    <a16:rowId xmlns:a16="http://schemas.microsoft.com/office/drawing/2014/main" val="3081467708"/>
                  </a:ext>
                </a:extLst>
              </a:tr>
            </a:tbl>
          </a:graphicData>
        </a:graphic>
      </p:graphicFrame>
      <p:sp>
        <p:nvSpPr>
          <p:cNvPr id="29" name="Textfeld 28">
            <a:extLst>
              <a:ext uri="{FF2B5EF4-FFF2-40B4-BE49-F238E27FC236}">
                <a16:creationId xmlns:a16="http://schemas.microsoft.com/office/drawing/2014/main" id="{7412F87A-4A30-46F7-945C-2544D93CCD84}"/>
              </a:ext>
            </a:extLst>
          </p:cNvPr>
          <p:cNvSpPr txBox="1"/>
          <p:nvPr/>
        </p:nvSpPr>
        <p:spPr>
          <a:xfrm>
            <a:off x="1910011" y="1494309"/>
            <a:ext cx="2232248" cy="307777"/>
          </a:xfrm>
          <a:prstGeom prst="rect">
            <a:avLst/>
          </a:prstGeom>
          <a:noFill/>
        </p:spPr>
        <p:txBody>
          <a:bodyPr wrap="square" rtlCol="0">
            <a:spAutoFit/>
          </a:bodyPr>
          <a:lstStyle/>
          <a:p>
            <a:r>
              <a:rPr lang="de-DE" sz="1400" dirty="0">
                <a:solidFill>
                  <a:schemeClr val="tx2"/>
                </a:solidFill>
              </a:rPr>
              <a:t>Name	 Vorname</a:t>
            </a:r>
          </a:p>
        </p:txBody>
      </p:sp>
      <p:grpSp>
        <p:nvGrpSpPr>
          <p:cNvPr id="30" name="Gruppieren 29">
            <a:extLst>
              <a:ext uri="{FF2B5EF4-FFF2-40B4-BE49-F238E27FC236}">
                <a16:creationId xmlns:a16="http://schemas.microsoft.com/office/drawing/2014/main" id="{CB4B3FBA-C510-4105-89B9-8FF9657F6BD8}"/>
              </a:ext>
            </a:extLst>
          </p:cNvPr>
          <p:cNvGrpSpPr/>
          <p:nvPr/>
        </p:nvGrpSpPr>
        <p:grpSpPr>
          <a:xfrm>
            <a:off x="1183803" y="2808075"/>
            <a:ext cx="6924999" cy="559590"/>
            <a:chOff x="1186060" y="2810787"/>
            <a:chExt cx="6924999" cy="559590"/>
          </a:xfrm>
        </p:grpSpPr>
        <p:cxnSp>
          <p:nvCxnSpPr>
            <p:cNvPr id="31" name="Gerader Verbinder 30">
              <a:extLst>
                <a:ext uri="{FF2B5EF4-FFF2-40B4-BE49-F238E27FC236}">
                  <a16:creationId xmlns:a16="http://schemas.microsoft.com/office/drawing/2014/main" id="{45DBECA0-F3C2-4061-9FC8-7CF0BD2CDA50}"/>
                </a:ext>
              </a:extLst>
            </p:cNvPr>
            <p:cNvCxnSpPr>
              <a:cxnSpLocks/>
            </p:cNvCxnSpPr>
            <p:nvPr/>
          </p:nvCxnSpPr>
          <p:spPr bwMode="auto">
            <a:xfrm>
              <a:off x="1474093" y="2903632"/>
              <a:ext cx="0" cy="309344"/>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cxnSp>
          <p:nvCxnSpPr>
            <p:cNvPr id="32" name="Gerader Verbinder 31">
              <a:extLst>
                <a:ext uri="{FF2B5EF4-FFF2-40B4-BE49-F238E27FC236}">
                  <a16:creationId xmlns:a16="http://schemas.microsoft.com/office/drawing/2014/main" id="{2C59EF3B-CDEE-45A8-9243-B33F482EEC4F}"/>
                </a:ext>
              </a:extLst>
            </p:cNvPr>
            <p:cNvCxnSpPr>
              <a:cxnSpLocks/>
            </p:cNvCxnSpPr>
            <p:nvPr/>
          </p:nvCxnSpPr>
          <p:spPr bwMode="auto">
            <a:xfrm>
              <a:off x="1474093" y="3212976"/>
              <a:ext cx="6278091" cy="0"/>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cxnSp>
          <p:nvCxnSpPr>
            <p:cNvPr id="33" name="Gerader Verbinder 32">
              <a:extLst>
                <a:ext uri="{FF2B5EF4-FFF2-40B4-BE49-F238E27FC236}">
                  <a16:creationId xmlns:a16="http://schemas.microsoft.com/office/drawing/2014/main" id="{D285D3AF-9471-4DB2-9A64-389682516DBF}"/>
                </a:ext>
              </a:extLst>
            </p:cNvPr>
            <p:cNvCxnSpPr>
              <a:cxnSpLocks/>
            </p:cNvCxnSpPr>
            <p:nvPr/>
          </p:nvCxnSpPr>
          <p:spPr bwMode="auto">
            <a:xfrm>
              <a:off x="7752184" y="2903632"/>
              <a:ext cx="0" cy="309344"/>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sp>
          <p:nvSpPr>
            <p:cNvPr id="34" name="Textfeld 33">
              <a:extLst>
                <a:ext uri="{FF2B5EF4-FFF2-40B4-BE49-F238E27FC236}">
                  <a16:creationId xmlns:a16="http://schemas.microsoft.com/office/drawing/2014/main" id="{A0360156-E932-4182-B80C-1A77C5FE018F}"/>
                </a:ext>
              </a:extLst>
            </p:cNvPr>
            <p:cNvSpPr txBox="1"/>
            <p:nvPr/>
          </p:nvSpPr>
          <p:spPr>
            <a:xfrm>
              <a:off x="1186060" y="3001045"/>
              <a:ext cx="288032" cy="369332"/>
            </a:xfrm>
            <a:prstGeom prst="rect">
              <a:avLst/>
            </a:prstGeom>
            <a:noFill/>
          </p:spPr>
          <p:txBody>
            <a:bodyPr wrap="square" rtlCol="0">
              <a:spAutoFit/>
            </a:bodyPr>
            <a:lstStyle/>
            <a:p>
              <a:r>
                <a:rPr lang="de-DE" sz="1800" dirty="0">
                  <a:solidFill>
                    <a:schemeClr val="accent5">
                      <a:lumMod val="50000"/>
                    </a:schemeClr>
                  </a:solidFill>
                </a:rPr>
                <a:t>1</a:t>
              </a:r>
            </a:p>
          </p:txBody>
        </p:sp>
        <p:sp>
          <p:nvSpPr>
            <p:cNvPr id="35" name="Textfeld 34">
              <a:extLst>
                <a:ext uri="{FF2B5EF4-FFF2-40B4-BE49-F238E27FC236}">
                  <a16:creationId xmlns:a16="http://schemas.microsoft.com/office/drawing/2014/main" id="{7D7241F3-8045-40E2-8D67-3E0781424A43}"/>
                </a:ext>
              </a:extLst>
            </p:cNvPr>
            <p:cNvSpPr txBox="1"/>
            <p:nvPr/>
          </p:nvSpPr>
          <p:spPr>
            <a:xfrm>
              <a:off x="7823027" y="2971232"/>
              <a:ext cx="288032" cy="369332"/>
            </a:xfrm>
            <a:prstGeom prst="rect">
              <a:avLst/>
            </a:prstGeom>
            <a:noFill/>
          </p:spPr>
          <p:txBody>
            <a:bodyPr wrap="square" rtlCol="0">
              <a:spAutoFit/>
            </a:bodyPr>
            <a:lstStyle/>
            <a:p>
              <a:r>
                <a:rPr lang="de-DE" sz="1800" dirty="0">
                  <a:solidFill>
                    <a:schemeClr val="accent5">
                      <a:lumMod val="50000"/>
                    </a:schemeClr>
                  </a:solidFill>
                </a:rPr>
                <a:t>n</a:t>
              </a:r>
            </a:p>
          </p:txBody>
        </p:sp>
        <p:sp>
          <p:nvSpPr>
            <p:cNvPr id="36" name="Textfeld 35">
              <a:extLst>
                <a:ext uri="{FF2B5EF4-FFF2-40B4-BE49-F238E27FC236}">
                  <a16:creationId xmlns:a16="http://schemas.microsoft.com/office/drawing/2014/main" id="{F41BC1E0-5E03-472D-AB5D-E9187741B1A2}"/>
                </a:ext>
              </a:extLst>
            </p:cNvPr>
            <p:cNvSpPr txBox="1"/>
            <p:nvPr/>
          </p:nvSpPr>
          <p:spPr>
            <a:xfrm rot="16200000">
              <a:off x="7608163" y="2800914"/>
              <a:ext cx="288032" cy="307777"/>
            </a:xfrm>
            <a:prstGeom prst="rect">
              <a:avLst/>
            </a:prstGeom>
            <a:noFill/>
          </p:spPr>
          <p:txBody>
            <a:bodyPr wrap="square" rtlCol="0">
              <a:spAutoFit/>
            </a:bodyPr>
            <a:lstStyle/>
            <a:p>
              <a:r>
                <a:rPr lang="de-DE" sz="1400" dirty="0">
                  <a:solidFill>
                    <a:schemeClr val="accent5">
                      <a:lumMod val="50000"/>
                    </a:schemeClr>
                  </a:solidFill>
                </a:rPr>
                <a:t>&lt;</a:t>
              </a:r>
            </a:p>
          </p:txBody>
        </p:sp>
      </p:grpSp>
      <p:graphicFrame>
        <p:nvGraphicFramePr>
          <p:cNvPr id="37" name="Tabelle 36">
            <a:extLst>
              <a:ext uri="{FF2B5EF4-FFF2-40B4-BE49-F238E27FC236}">
                <a16:creationId xmlns:a16="http://schemas.microsoft.com/office/drawing/2014/main" id="{207D2A2E-3428-4340-83D9-0C0E343690F4}"/>
              </a:ext>
            </a:extLst>
          </p:cNvPr>
          <p:cNvGraphicFramePr>
            <a:graphicFrameLocks noGrp="1"/>
          </p:cNvGraphicFramePr>
          <p:nvPr>
            <p:extLst/>
          </p:nvPr>
        </p:nvGraphicFramePr>
        <p:xfrm>
          <a:off x="6749601" y="2089149"/>
          <a:ext cx="4171858" cy="82296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708651353"/>
                    </a:ext>
                  </a:extLst>
                </a:gridCol>
                <a:gridCol w="1223934">
                  <a:extLst>
                    <a:ext uri="{9D8B030D-6E8A-4147-A177-3AD203B41FA5}">
                      <a16:colId xmlns:a16="http://schemas.microsoft.com/office/drawing/2014/main" val="1253921622"/>
                    </a:ext>
                  </a:extLst>
                </a:gridCol>
                <a:gridCol w="843357">
                  <a:extLst>
                    <a:ext uri="{9D8B030D-6E8A-4147-A177-3AD203B41FA5}">
                      <a16:colId xmlns:a16="http://schemas.microsoft.com/office/drawing/2014/main" val="1070337187"/>
                    </a:ext>
                  </a:extLst>
                </a:gridCol>
                <a:gridCol w="1694674">
                  <a:extLst>
                    <a:ext uri="{9D8B030D-6E8A-4147-A177-3AD203B41FA5}">
                      <a16:colId xmlns:a16="http://schemas.microsoft.com/office/drawing/2014/main" val="2167382353"/>
                    </a:ext>
                  </a:extLst>
                </a:gridCol>
              </a:tblGrid>
              <a:tr h="0">
                <a:tc>
                  <a:txBody>
                    <a:bodyPr/>
                    <a:lstStyle/>
                    <a:p>
                      <a:pPr algn="ctr"/>
                      <a:endParaRPr lang="de-DE"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de-DE"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de-DE"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de-DE"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800014"/>
                  </a:ext>
                </a:extLst>
              </a:tr>
              <a:tr h="201246">
                <a:tc>
                  <a:txBody>
                    <a:bodyPr/>
                    <a:lstStyle/>
                    <a:p>
                      <a:pPr algn="ctr"/>
                      <a:r>
                        <a:rPr lang="de-DE" sz="1200" dirty="0">
                          <a:solidFill>
                            <a:schemeClr val="tx1"/>
                          </a:solidFill>
                        </a:rPr>
                        <a:t>3</a:t>
                      </a:r>
                    </a:p>
                  </a:txBody>
                  <a:tcPr>
                    <a:lnT w="38100" cmpd="sng">
                      <a:noFill/>
                    </a:lnT>
                    <a:solidFill>
                      <a:srgbClr val="92D050"/>
                    </a:solidFill>
                  </a:tcPr>
                </a:tc>
                <a:tc>
                  <a:txBody>
                    <a:bodyPr/>
                    <a:lstStyle/>
                    <a:p>
                      <a:pPr algn="ctr"/>
                      <a:r>
                        <a:rPr lang="de-DE" sz="1200" dirty="0">
                          <a:solidFill>
                            <a:schemeClr val="tx1"/>
                          </a:solidFill>
                        </a:rPr>
                        <a:t>3</a:t>
                      </a:r>
                    </a:p>
                  </a:txBody>
                  <a:tcPr>
                    <a:lnT w="38100" cmpd="sng">
                      <a:noFill/>
                    </a:lnT>
                    <a:solidFill>
                      <a:srgbClr val="92D050"/>
                    </a:solidFill>
                  </a:tcPr>
                </a:tc>
                <a:tc>
                  <a:txBody>
                    <a:bodyPr/>
                    <a:lstStyle/>
                    <a:p>
                      <a:pPr algn="ctr"/>
                      <a:r>
                        <a:rPr lang="de-DE" sz="1200" dirty="0">
                          <a:solidFill>
                            <a:schemeClr val="tx1"/>
                          </a:solidFill>
                        </a:rPr>
                        <a:t>Infiziert</a:t>
                      </a:r>
                    </a:p>
                  </a:txBody>
                  <a:tcPr>
                    <a:lnT w="38100" cmpd="sng">
                      <a:noFill/>
                    </a:lnT>
                    <a:solidFill>
                      <a:srgbClr val="92D050"/>
                    </a:solidFill>
                  </a:tcPr>
                </a:tc>
                <a:tc>
                  <a:txBody>
                    <a:bodyPr/>
                    <a:lstStyle/>
                    <a:p>
                      <a:pPr algn="ctr"/>
                      <a:r>
                        <a:rPr lang="de-DE" sz="1200" dirty="0">
                          <a:solidFill>
                            <a:schemeClr val="tx1"/>
                          </a:solidFill>
                        </a:rPr>
                        <a:t>05.12.2020</a:t>
                      </a:r>
                    </a:p>
                  </a:txBody>
                  <a:tcPr>
                    <a:lnT w="38100" cmpd="sng">
                      <a:noFill/>
                    </a:lnT>
                    <a:solidFill>
                      <a:srgbClr val="92D050"/>
                    </a:solidFill>
                  </a:tcPr>
                </a:tc>
                <a:extLst>
                  <a:ext uri="{0D108BD9-81ED-4DB2-BD59-A6C34878D82A}">
                    <a16:rowId xmlns:a16="http://schemas.microsoft.com/office/drawing/2014/main" val="2287416037"/>
                  </a:ext>
                </a:extLst>
              </a:tr>
              <a:tr h="201246">
                <a:tc>
                  <a:txBody>
                    <a:bodyPr/>
                    <a:lstStyle/>
                    <a:p>
                      <a:pPr algn="ctr"/>
                      <a:r>
                        <a:rPr lang="de-DE" sz="1200" dirty="0">
                          <a:solidFill>
                            <a:schemeClr val="tx1"/>
                          </a:solidFill>
                        </a:rPr>
                        <a:t>4</a:t>
                      </a:r>
                    </a:p>
                  </a:txBody>
                  <a:tcPr>
                    <a:solidFill>
                      <a:srgbClr val="92D050"/>
                    </a:solidFill>
                  </a:tcPr>
                </a:tc>
                <a:tc>
                  <a:txBody>
                    <a:bodyPr/>
                    <a:lstStyle/>
                    <a:p>
                      <a:pPr algn="ctr"/>
                      <a:r>
                        <a:rPr lang="de-DE" sz="1200" dirty="0">
                          <a:solidFill>
                            <a:schemeClr val="tx1"/>
                          </a:solidFill>
                        </a:rPr>
                        <a:t>1</a:t>
                      </a:r>
                    </a:p>
                  </a:txBody>
                  <a:tcPr>
                    <a:solidFill>
                      <a:srgbClr val="92D050"/>
                    </a:solidFill>
                  </a:tcPr>
                </a:tc>
                <a:tc>
                  <a:txBody>
                    <a:bodyPr/>
                    <a:lstStyle/>
                    <a:p>
                      <a:pPr algn="ctr"/>
                      <a:r>
                        <a:rPr lang="de-DE" sz="1200" dirty="0">
                          <a:solidFill>
                            <a:schemeClr val="tx1"/>
                          </a:solidFill>
                        </a:rPr>
                        <a:t>Infiziert</a:t>
                      </a:r>
                    </a:p>
                  </a:txBody>
                  <a:tcPr>
                    <a:solidFill>
                      <a:srgbClr val="92D050"/>
                    </a:solidFill>
                  </a:tcPr>
                </a:tc>
                <a:tc>
                  <a:txBody>
                    <a:bodyPr/>
                    <a:lstStyle/>
                    <a:p>
                      <a:pPr algn="ctr"/>
                      <a:r>
                        <a:rPr lang="de-DE" sz="1200" dirty="0">
                          <a:solidFill>
                            <a:schemeClr val="tx1"/>
                          </a:solidFill>
                        </a:rPr>
                        <a:t>01.01.2022</a:t>
                      </a:r>
                    </a:p>
                  </a:txBody>
                  <a:tcPr>
                    <a:solidFill>
                      <a:srgbClr val="92D050"/>
                    </a:solidFill>
                  </a:tcPr>
                </a:tc>
                <a:extLst>
                  <a:ext uri="{0D108BD9-81ED-4DB2-BD59-A6C34878D82A}">
                    <a16:rowId xmlns:a16="http://schemas.microsoft.com/office/drawing/2014/main" val="1977264122"/>
                  </a:ext>
                </a:extLst>
              </a:tr>
            </a:tbl>
          </a:graphicData>
        </a:graphic>
      </p:graphicFrame>
      <p:sp>
        <p:nvSpPr>
          <p:cNvPr id="39" name="Textfeld 38">
            <a:extLst>
              <a:ext uri="{FF2B5EF4-FFF2-40B4-BE49-F238E27FC236}">
                <a16:creationId xmlns:a16="http://schemas.microsoft.com/office/drawing/2014/main" id="{ACCB4FF2-4E54-4420-87A9-E4D07ECC784B}"/>
              </a:ext>
            </a:extLst>
          </p:cNvPr>
          <p:cNvSpPr txBox="1"/>
          <p:nvPr/>
        </p:nvSpPr>
        <p:spPr>
          <a:xfrm>
            <a:off x="7166595" y="1814773"/>
            <a:ext cx="1224136" cy="276999"/>
          </a:xfrm>
          <a:prstGeom prst="rect">
            <a:avLst/>
          </a:prstGeom>
          <a:solidFill>
            <a:schemeClr val="accent2">
              <a:lumMod val="60000"/>
              <a:lumOff val="40000"/>
            </a:schemeClr>
          </a:solidFill>
        </p:spPr>
        <p:txBody>
          <a:bodyPr wrap="square" rtlCol="0">
            <a:spAutoFit/>
          </a:bodyPr>
          <a:lstStyle/>
          <a:p>
            <a:pPr algn="ctr"/>
            <a:r>
              <a:rPr lang="de-DE" sz="1200" dirty="0"/>
              <a:t>1</a:t>
            </a:r>
          </a:p>
        </p:txBody>
      </p:sp>
      <p:sp>
        <p:nvSpPr>
          <p:cNvPr id="40" name="Textfeld 39">
            <a:extLst>
              <a:ext uri="{FF2B5EF4-FFF2-40B4-BE49-F238E27FC236}">
                <a16:creationId xmlns:a16="http://schemas.microsoft.com/office/drawing/2014/main" id="{75862D0A-EC58-47D5-9872-B0057E60EBDC}"/>
              </a:ext>
            </a:extLst>
          </p:cNvPr>
          <p:cNvSpPr txBox="1"/>
          <p:nvPr/>
        </p:nvSpPr>
        <p:spPr>
          <a:xfrm>
            <a:off x="7166595" y="2089333"/>
            <a:ext cx="1224136" cy="276999"/>
          </a:xfrm>
          <a:prstGeom prst="rect">
            <a:avLst/>
          </a:prstGeom>
          <a:solidFill>
            <a:schemeClr val="accent2">
              <a:lumMod val="60000"/>
              <a:lumOff val="40000"/>
            </a:schemeClr>
          </a:solidFill>
        </p:spPr>
        <p:txBody>
          <a:bodyPr wrap="square" rtlCol="0">
            <a:spAutoFit/>
          </a:bodyPr>
          <a:lstStyle/>
          <a:p>
            <a:pPr algn="ctr"/>
            <a:r>
              <a:rPr lang="de-DE" sz="1200" dirty="0"/>
              <a:t>2</a:t>
            </a:r>
          </a:p>
        </p:txBody>
      </p:sp>
      <p:sp>
        <p:nvSpPr>
          <p:cNvPr id="27" name="Datumsplatzhalter 1">
            <a:extLst>
              <a:ext uri="{FF2B5EF4-FFF2-40B4-BE49-F238E27FC236}">
                <a16:creationId xmlns:a16="http://schemas.microsoft.com/office/drawing/2014/main" id="{24FE997B-F195-45E4-B67D-FCFF9F85229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06.01.2022</a:t>
            </a:fld>
            <a:endParaRPr lang="de-DE" dirty="0"/>
          </a:p>
        </p:txBody>
      </p:sp>
    </p:spTree>
    <p:extLst>
      <p:ext uri="{BB962C8B-B14F-4D97-AF65-F5344CB8AC3E}">
        <p14:creationId xmlns:p14="http://schemas.microsoft.com/office/powerpoint/2010/main" val="242247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8">
                                            <p:txEl>
                                              <p:pRg st="2" end="2"/>
                                            </p:txEl>
                                          </p:spTgt>
                                        </p:tgtEl>
                                        <p:attrNameLst>
                                          <p:attrName>style.color</p:attrName>
                                        </p:attrNameLst>
                                      </p:cBhvr>
                                      <p:to>
                                        <p:clrVal>
                                          <a:schemeClr val="tx2"/>
                                        </p:clrVal>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mph" presetSubtype="1" nodeType="clickEffect">
                                  <p:stCondLst>
                                    <p:cond delay="0"/>
                                  </p:stCondLst>
                                  <p:childTnLst>
                                    <p:set>
                                      <p:cBhvr override="childStyle">
                                        <p:cTn id="36" dur="indefinite"/>
                                        <p:tgtEl>
                                          <p:spTgt spid="8">
                                            <p:txEl>
                                              <p:pRg st="3" end="3"/>
                                            </p:txEl>
                                          </p:spTgt>
                                        </p:tgtEl>
                                        <p:attrNameLst>
                                          <p:attrName>style.color</p:attrName>
                                        </p:attrNameLst>
                                      </p:cBhvr>
                                      <p:to>
                                        <p:clrVal>
                                          <a:schemeClr val="hlink"/>
                                        </p:clrVal>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4" end="4"/>
                                            </p:txEl>
                                          </p:spTgt>
                                        </p:tgtEl>
                                        <p:attrNameLst>
                                          <p:attrName>style.color</p:attrName>
                                        </p:attrNameLst>
                                      </p:cBhvr>
                                      <p:to>
                                        <p:clrVal>
                                          <a:srgbClr val="33CC33"/>
                                        </p:clrVal>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nodeType="clickEffect">
                                  <p:stCondLst>
                                    <p:cond delay="0"/>
                                  </p:stCondLst>
                                  <p:childTnLst>
                                    <p:set>
                                      <p:cBhvr override="childStyle">
                                        <p:cTn id="48" dur="indefinite"/>
                                        <p:tgtEl>
                                          <p:spTgt spid="8">
                                            <p:txEl>
                                              <p:pRg st="6" end="6"/>
                                            </p:txEl>
                                          </p:spTgt>
                                        </p:tgtEl>
                                        <p:attrNameLst>
                                          <p:attrName>style.color</p:attrName>
                                        </p:attrNameLst>
                                      </p:cBhvr>
                                      <p:to>
                                        <p:clrVal>
                                          <a:schemeClr val="accent2"/>
                                        </p:clrVal>
                                      </p:to>
                                    </p:set>
                                  </p:childTnLst>
                                </p:cTn>
                              </p:par>
                              <p:par>
                                <p:cTn id="49" presetID="3" presetClass="emph" presetSubtype="1" nodeType="withEffect">
                                  <p:stCondLst>
                                    <p:cond delay="0"/>
                                  </p:stCondLst>
                                  <p:childTnLst>
                                    <p:set>
                                      <p:cBhvr override="childStyle">
                                        <p:cTn id="50" dur="indefinite"/>
                                        <p:tgtEl>
                                          <p:spTgt spid="8">
                                            <p:txEl>
                                              <p:pRg st="7" end="7"/>
                                            </p:txEl>
                                          </p:spTgt>
                                        </p:tgtEl>
                                        <p:attrNameLst>
                                          <p:attrName>style.color</p:attrName>
                                        </p:attrNameLst>
                                      </p:cBhvr>
                                      <p:to>
                                        <p:clrVal>
                                          <a:schemeClr val="accent2"/>
                                        </p:clrVal>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47DFF25-874F-4795-88EC-128E96B430D2}"/>
              </a:ext>
            </a:extLst>
          </p:cNvPr>
          <p:cNvSpPr>
            <a:spLocks noGrp="1"/>
          </p:cNvSpPr>
          <p:nvPr>
            <p:ph idx="1"/>
          </p:nvPr>
        </p:nvSpPr>
        <p:spPr>
          <a:xfrm>
            <a:off x="6330505" y="2492896"/>
            <a:ext cx="5520000" cy="2376264"/>
          </a:xfrm>
        </p:spPr>
        <p:txBody>
          <a:bodyPr/>
          <a:lstStyle/>
          <a:p>
            <a:pPr marL="0" indent="0">
              <a:buNone/>
            </a:pPr>
            <a:r>
              <a:rPr lang="de-DE" sz="1600" dirty="0"/>
              <a:t>SELECT </a:t>
            </a:r>
            <a:r>
              <a:rPr lang="de-DE" sz="1600" dirty="0" err="1"/>
              <a:t>p.Name</a:t>
            </a:r>
            <a:r>
              <a:rPr lang="de-DE" sz="1600" dirty="0"/>
              <a:t>, </a:t>
            </a:r>
            <a:r>
              <a:rPr lang="de-DE" sz="1600" dirty="0" err="1"/>
              <a:t>p.Vorname</a:t>
            </a:r>
            <a:r>
              <a:rPr lang="de-DE" sz="1600" dirty="0"/>
              <a:t> FROM Patient AS p</a:t>
            </a:r>
          </a:p>
          <a:p>
            <a:pPr marL="0" indent="0">
              <a:buNone/>
            </a:pPr>
            <a:r>
              <a:rPr lang="de-DE" sz="1600" dirty="0"/>
              <a:t>JOIN Patientenzustand AS </a:t>
            </a:r>
            <a:r>
              <a:rPr lang="de-DE" sz="1600" dirty="0" err="1"/>
              <a:t>pz</a:t>
            </a:r>
            <a:r>
              <a:rPr lang="de-DE" sz="1600" dirty="0"/>
              <a:t> ON p.ID = </a:t>
            </a:r>
            <a:r>
              <a:rPr lang="de-DE" sz="1600" dirty="0" err="1"/>
              <a:t>pz.PatientenID</a:t>
            </a:r>
            <a:endParaRPr lang="de-DE" sz="1600" dirty="0"/>
          </a:p>
          <a:p>
            <a:pPr marL="0" indent="0">
              <a:buNone/>
            </a:pPr>
            <a:r>
              <a:rPr lang="de-DE" sz="1600" dirty="0"/>
              <a:t>WHERE </a:t>
            </a:r>
            <a:r>
              <a:rPr lang="de-DE" sz="1600" dirty="0" err="1"/>
              <a:t>pz.Status</a:t>
            </a:r>
            <a:r>
              <a:rPr lang="de-DE" sz="1600" dirty="0"/>
              <a:t> = ‘Infiziert‘ </a:t>
            </a:r>
          </a:p>
          <a:p>
            <a:pPr marL="0" indent="0">
              <a:buNone/>
            </a:pPr>
            <a:r>
              <a:rPr lang="de-DE" sz="1600" dirty="0"/>
              <a:t>AND </a:t>
            </a:r>
            <a:r>
              <a:rPr lang="de-DE" sz="1600" dirty="0" err="1"/>
              <a:t>pz.PatientenID</a:t>
            </a:r>
            <a:r>
              <a:rPr lang="de-DE" sz="1600" dirty="0"/>
              <a:t> IN</a:t>
            </a:r>
          </a:p>
          <a:p>
            <a:pPr marL="0" indent="0">
              <a:buNone/>
            </a:pPr>
            <a:r>
              <a:rPr lang="de-DE" sz="1600" dirty="0"/>
              <a:t>	(SELECT </a:t>
            </a:r>
            <a:r>
              <a:rPr lang="de-DE" sz="1600" dirty="0" err="1"/>
              <a:t>PatientenID</a:t>
            </a:r>
            <a:r>
              <a:rPr lang="de-DE" sz="1600" dirty="0"/>
              <a:t> FROM Patientenzustand </a:t>
            </a:r>
          </a:p>
          <a:p>
            <a:pPr marL="0" indent="0">
              <a:buNone/>
            </a:pPr>
            <a:r>
              <a:rPr lang="de-DE" sz="1600" dirty="0"/>
              <a:t>	WHERE Status = ‘Geimpft‘ </a:t>
            </a:r>
          </a:p>
          <a:p>
            <a:pPr marL="0" indent="0">
              <a:buNone/>
            </a:pPr>
            <a:r>
              <a:rPr lang="de-DE" sz="1600" dirty="0"/>
              <a:t>	AND Erfassungsdatum &lt; </a:t>
            </a:r>
            <a:r>
              <a:rPr lang="de-DE" sz="1600" dirty="0" err="1"/>
              <a:t>pz.Erfassungsdatum</a:t>
            </a:r>
            <a:r>
              <a:rPr lang="de-DE" sz="1600" dirty="0"/>
              <a:t>);</a:t>
            </a:r>
            <a:endParaRPr lang="de-DE" sz="1800" dirty="0"/>
          </a:p>
        </p:txBody>
      </p:sp>
      <p:sp>
        <p:nvSpPr>
          <p:cNvPr id="3" name="Titel 2">
            <a:extLst>
              <a:ext uri="{FF2B5EF4-FFF2-40B4-BE49-F238E27FC236}">
                <a16:creationId xmlns:a16="http://schemas.microsoft.com/office/drawing/2014/main" id="{8254D791-062D-48E0-9C5C-975DA8E1AA6F}"/>
              </a:ext>
            </a:extLst>
          </p:cNvPr>
          <p:cNvSpPr>
            <a:spLocks noGrp="1"/>
          </p:cNvSpPr>
          <p:nvPr>
            <p:ph type="title"/>
          </p:nvPr>
        </p:nvSpPr>
        <p:spPr/>
        <p:txBody>
          <a:bodyPr/>
          <a:lstStyle/>
          <a:p>
            <a:endParaRPr lang="de-DE"/>
          </a:p>
        </p:txBody>
      </p:sp>
      <p:sp>
        <p:nvSpPr>
          <p:cNvPr id="4" name="Datumsplatzhalter 3">
            <a:extLst>
              <a:ext uri="{FF2B5EF4-FFF2-40B4-BE49-F238E27FC236}">
                <a16:creationId xmlns:a16="http://schemas.microsoft.com/office/drawing/2014/main" id="{F1ADC6F6-5EB8-4A95-B5E6-BBAD5AF6DA69}"/>
              </a:ext>
            </a:extLst>
          </p:cNvPr>
          <p:cNvSpPr>
            <a:spLocks noGrp="1"/>
          </p:cNvSpPr>
          <p:nvPr>
            <p:ph type="dt" sz="half" idx="2"/>
          </p:nvPr>
        </p:nvSpPr>
        <p:spPr/>
        <p:txBody>
          <a:bodyPr/>
          <a:lstStyle/>
          <a:p>
            <a:fld id="{5CF54E03-4885-4408-875D-CF4E4825484C}" type="datetime1">
              <a:rPr lang="de-DE" smtClean="0"/>
              <a:pPr/>
              <a:t>06.01.2022</a:t>
            </a:fld>
            <a:endParaRPr lang="de-DE" dirty="0"/>
          </a:p>
        </p:txBody>
      </p:sp>
      <p:sp>
        <p:nvSpPr>
          <p:cNvPr id="6" name="Inhaltsplatzhalter 1">
            <a:extLst>
              <a:ext uri="{FF2B5EF4-FFF2-40B4-BE49-F238E27FC236}">
                <a16:creationId xmlns:a16="http://schemas.microsoft.com/office/drawing/2014/main" id="{28B9FB6F-86CC-4F5D-B18F-BE7C7E780F2E}"/>
              </a:ext>
            </a:extLst>
          </p:cNvPr>
          <p:cNvSpPr txBox="1">
            <a:spLocks/>
          </p:cNvSpPr>
          <p:nvPr/>
        </p:nvSpPr>
        <p:spPr>
          <a:xfrm>
            <a:off x="623392" y="980728"/>
            <a:ext cx="5256584" cy="54006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r>
              <a:rPr lang="de-DE" sz="1800" kern="0" dirty="0"/>
              <a:t>Bilde die Schnittmenge, welche die korrespondierenden Einträge der beiden Tabellen „Patient“ und „Patientenzustand“ enthält. Gib die Spalten „Name“ und „Vorname“ aus. Es sollen nur Daten ausgegeben werden für die „Zustand“ ‘Infiziert‘ ist und die Ausprägungen von „ID“ in einer Untermenge liegen, für die „Zustand“ ‘Geimpft‘ ist und „Erfassungsdatum“ kleiner ist als „Erfassungsdatum“ der Obermenge.</a:t>
            </a:r>
          </a:p>
          <a:p>
            <a:endParaRPr lang="de-DE" sz="1800" kern="0" dirty="0"/>
          </a:p>
          <a:p>
            <a:r>
              <a:rPr lang="de-DE" sz="1800" kern="0" dirty="0"/>
              <a:t>Finde Name und Vorname der Entität Patient, welche den Status ‘Geimpft‘ und nachfolgend den Status ‘Infiziert‘ aufweisen.</a:t>
            </a:r>
          </a:p>
          <a:p>
            <a:endParaRPr lang="de-DE" sz="1800" kern="0" dirty="0"/>
          </a:p>
          <a:p>
            <a:r>
              <a:rPr lang="de-DE" sz="1800" kern="0" dirty="0"/>
              <a:t>Welche Patienten wurden trotz Impfung infiziert?</a:t>
            </a:r>
          </a:p>
          <a:p>
            <a:pPr marL="0" indent="0">
              <a:buNone/>
            </a:pPr>
            <a:endParaRPr lang="de-DE" sz="1800" kern="0" dirty="0"/>
          </a:p>
        </p:txBody>
      </p:sp>
    </p:spTree>
    <p:extLst>
      <p:ext uri="{BB962C8B-B14F-4D97-AF65-F5344CB8AC3E}">
        <p14:creationId xmlns:p14="http://schemas.microsoft.com/office/powerpoint/2010/main" val="130405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C43C4E9-B068-4612-870F-9B9C62411198}"/>
              </a:ext>
            </a:extLst>
          </p:cNvPr>
          <p:cNvSpPr>
            <a:spLocks noGrp="1"/>
          </p:cNvSpPr>
          <p:nvPr>
            <p:ph idx="1"/>
          </p:nvPr>
        </p:nvSpPr>
        <p:spPr/>
        <p:txBody>
          <a:bodyPr/>
          <a:lstStyle/>
          <a:p>
            <a:endParaRPr lang="de-DE"/>
          </a:p>
        </p:txBody>
      </p:sp>
      <p:sp>
        <p:nvSpPr>
          <p:cNvPr id="3" name="Titel 2">
            <a:extLst>
              <a:ext uri="{FF2B5EF4-FFF2-40B4-BE49-F238E27FC236}">
                <a16:creationId xmlns:a16="http://schemas.microsoft.com/office/drawing/2014/main" id="{FDB6CA5F-659F-4916-8F7E-49A19873B220}"/>
              </a:ext>
            </a:extLst>
          </p:cNvPr>
          <p:cNvSpPr>
            <a:spLocks noGrp="1"/>
          </p:cNvSpPr>
          <p:nvPr>
            <p:ph type="title"/>
          </p:nvPr>
        </p:nvSpPr>
        <p:spPr/>
        <p:txBody>
          <a:bodyPr/>
          <a:lstStyle/>
          <a:p>
            <a:endParaRPr lang="de-DE"/>
          </a:p>
        </p:txBody>
      </p:sp>
      <p:sp>
        <p:nvSpPr>
          <p:cNvPr id="4" name="Datumsplatzhalter 3">
            <a:extLst>
              <a:ext uri="{FF2B5EF4-FFF2-40B4-BE49-F238E27FC236}">
                <a16:creationId xmlns:a16="http://schemas.microsoft.com/office/drawing/2014/main" id="{E74A93D9-A3D3-4953-9D91-37D791239416}"/>
              </a:ext>
            </a:extLst>
          </p:cNvPr>
          <p:cNvSpPr>
            <a:spLocks noGrp="1"/>
          </p:cNvSpPr>
          <p:nvPr>
            <p:ph type="dt" sz="half" idx="2"/>
          </p:nvPr>
        </p:nvSpPr>
        <p:spPr/>
        <p:txBody>
          <a:bodyPr/>
          <a:lstStyle/>
          <a:p>
            <a:fld id="{5CF54E03-4885-4408-875D-CF4E4825484C}" type="datetime1">
              <a:rPr lang="de-DE" smtClean="0"/>
              <a:pPr/>
              <a:t>07.01.2022</a:t>
            </a:fld>
            <a:endParaRPr lang="de-DE" dirty="0"/>
          </a:p>
        </p:txBody>
      </p:sp>
    </p:spTree>
    <p:extLst>
      <p:ext uri="{BB962C8B-B14F-4D97-AF65-F5344CB8AC3E}">
        <p14:creationId xmlns:p14="http://schemas.microsoft.com/office/powerpoint/2010/main" val="379673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3BC3223-C285-4710-AB31-BDEFC772430F}"/>
              </a:ext>
            </a:extLst>
          </p:cNvPr>
          <p:cNvSpPr>
            <a:spLocks noGrp="1"/>
          </p:cNvSpPr>
          <p:nvPr>
            <p:ph type="title"/>
          </p:nvPr>
        </p:nvSpPr>
        <p:spPr/>
        <p:txBody>
          <a:bodyPr/>
          <a:lstStyle/>
          <a:p>
            <a:endParaRPr lang="de-DE"/>
          </a:p>
        </p:txBody>
      </p:sp>
      <p:sp>
        <p:nvSpPr>
          <p:cNvPr id="4" name="Datumsplatzhalter 3">
            <a:extLst>
              <a:ext uri="{FF2B5EF4-FFF2-40B4-BE49-F238E27FC236}">
                <a16:creationId xmlns:a16="http://schemas.microsoft.com/office/drawing/2014/main" id="{E60BAC2D-F898-4EF7-B8F1-93C12C64EBA4}"/>
              </a:ext>
            </a:extLst>
          </p:cNvPr>
          <p:cNvSpPr>
            <a:spLocks noGrp="1"/>
          </p:cNvSpPr>
          <p:nvPr>
            <p:ph type="dt" sz="half" idx="2"/>
          </p:nvPr>
        </p:nvSpPr>
        <p:spPr/>
        <p:txBody>
          <a:bodyPr/>
          <a:lstStyle/>
          <a:p>
            <a:fld id="{5CF54E03-4885-4408-875D-CF4E4825484C}" type="datetime1">
              <a:rPr lang="de-DE" smtClean="0"/>
              <a:pPr/>
              <a:t>06.01.2022</a:t>
            </a:fld>
            <a:endParaRPr lang="de-DE" dirty="0"/>
          </a:p>
        </p:txBody>
      </p:sp>
      <p:pic>
        <p:nvPicPr>
          <p:cNvPr id="1026" name="Picture 2" descr="https://upload.wikimedia.org/wikipedia/en/b/b9/MagrittePipe.jpg">
            <a:extLst>
              <a:ext uri="{FF2B5EF4-FFF2-40B4-BE49-F238E27FC236}">
                <a16:creationId xmlns:a16="http://schemas.microsoft.com/office/drawing/2014/main" id="{32244A2F-AFD6-431D-935F-A0111676C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024" y="1702183"/>
            <a:ext cx="3384376" cy="23636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b/b0/Ogden_semiotic_triangle.png">
            <a:extLst>
              <a:ext uri="{FF2B5EF4-FFF2-40B4-BE49-F238E27FC236}">
                <a16:creationId xmlns:a16="http://schemas.microsoft.com/office/drawing/2014/main" id="{D2D0E065-D57B-4A1E-8D26-1F322F9D6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087" y="1432606"/>
            <a:ext cx="3800673" cy="2977676"/>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uppieren 43">
            <a:extLst>
              <a:ext uri="{FF2B5EF4-FFF2-40B4-BE49-F238E27FC236}">
                <a16:creationId xmlns:a16="http://schemas.microsoft.com/office/drawing/2014/main" id="{74EDF14D-4668-4535-9D5B-7074AFEA18A2}"/>
              </a:ext>
            </a:extLst>
          </p:cNvPr>
          <p:cNvGrpSpPr/>
          <p:nvPr/>
        </p:nvGrpSpPr>
        <p:grpSpPr>
          <a:xfrm>
            <a:off x="3536351" y="784535"/>
            <a:ext cx="840538" cy="917648"/>
            <a:chOff x="5039438" y="2295328"/>
            <a:chExt cx="1905000" cy="1905000"/>
          </a:xfrm>
        </p:grpSpPr>
        <p:pic>
          <p:nvPicPr>
            <p:cNvPr id="1032" name="Picture 8" descr="Chacom Churchill tobacco Pipe 184: large selection of bent pipe.">
              <a:extLst>
                <a:ext uri="{FF2B5EF4-FFF2-40B4-BE49-F238E27FC236}">
                  <a16:creationId xmlns:a16="http://schemas.microsoft.com/office/drawing/2014/main" id="{637F3A7B-F878-43F5-8C4E-F192F113F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332" y="2564858"/>
              <a:ext cx="627382" cy="627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atic.thenounproject.com/png/353760-200.png">
              <a:extLst>
                <a:ext uri="{FF2B5EF4-FFF2-40B4-BE49-F238E27FC236}">
                  <a16:creationId xmlns:a16="http://schemas.microsoft.com/office/drawing/2014/main" id="{D509E35F-2EBC-479C-B3AC-000291FD77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9438" y="2295328"/>
              <a:ext cx="1905000" cy="1905000"/>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Textfeld 44">
            <a:extLst>
              <a:ext uri="{FF2B5EF4-FFF2-40B4-BE49-F238E27FC236}">
                <a16:creationId xmlns:a16="http://schemas.microsoft.com/office/drawing/2014/main" id="{FE99DE06-F502-45C2-B201-2E5A1E6770CD}"/>
              </a:ext>
            </a:extLst>
          </p:cNvPr>
          <p:cNvSpPr txBox="1"/>
          <p:nvPr/>
        </p:nvSpPr>
        <p:spPr>
          <a:xfrm>
            <a:off x="584023" y="3880879"/>
            <a:ext cx="792088" cy="369332"/>
          </a:xfrm>
          <a:prstGeom prst="rect">
            <a:avLst/>
          </a:prstGeom>
          <a:noFill/>
        </p:spPr>
        <p:txBody>
          <a:bodyPr wrap="square" rtlCol="0">
            <a:spAutoFit/>
          </a:bodyPr>
          <a:lstStyle/>
          <a:p>
            <a:r>
              <a:rPr lang="de-DE" sz="1800" dirty="0"/>
              <a:t>Pfeife</a:t>
            </a:r>
          </a:p>
        </p:txBody>
      </p:sp>
      <p:pic>
        <p:nvPicPr>
          <p:cNvPr id="1034" name="Picture 10" descr="Chacom Churchill tobacco Pipe 184: large selection of bent pipe.">
            <a:extLst>
              <a:ext uri="{FF2B5EF4-FFF2-40B4-BE49-F238E27FC236}">
                <a16:creationId xmlns:a16="http://schemas.microsoft.com/office/drawing/2014/main" id="{648C60BD-E4F1-411E-AA7A-429AFC5A8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592" y="3517926"/>
            <a:ext cx="915902" cy="91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1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Vielen Dank für die Aufmerksamkeit!</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Fragen &amp; Diskussion</a:t>
            </a:r>
          </a:p>
        </p:txBody>
      </p:sp>
      <p:sp>
        <p:nvSpPr>
          <p:cNvPr id="4" name="Datumsplatzhalter 1">
            <a:extLst>
              <a:ext uri="{FF2B5EF4-FFF2-40B4-BE49-F238E27FC236}">
                <a16:creationId xmlns:a16="http://schemas.microsoft.com/office/drawing/2014/main" id="{74CC8990-7CDD-4036-8A59-E4CC764EC632}"/>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06.01.2022</a:t>
            </a:fld>
            <a:endParaRPr lang="de-DE" dirty="0"/>
          </a:p>
        </p:txBody>
      </p:sp>
    </p:spTree>
    <p:extLst>
      <p:ext uri="{BB962C8B-B14F-4D97-AF65-F5344CB8AC3E}">
        <p14:creationId xmlns:p14="http://schemas.microsoft.com/office/powerpoint/2010/main" val="3365206507"/>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25FA15-0317-4D8B-843F-83A7F4B53AF5}">
  <we:reference id="wa104038830" version="1.0.0.3" store="de-DE"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426</Words>
  <Application>Microsoft Office PowerPoint</Application>
  <PresentationFormat>Breitbild</PresentationFormat>
  <Paragraphs>130</Paragraphs>
  <Slides>7</Slides>
  <Notes>0</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ヒラギノ角ゴ Pro W3</vt:lpstr>
      <vt:lpstr>Powerpoint_Vorlage</vt:lpstr>
      <vt:lpstr>Brainstorming Vortrag</vt:lpstr>
      <vt:lpstr>PowerPoint-Präsentation</vt:lpstr>
      <vt:lpstr>2.3 SQL-Abfragen - Theorie</vt:lpstr>
      <vt:lpstr>PowerPoint-Präsentation</vt:lpstr>
      <vt:lpstr>PowerPoint-Präsentation</vt:lpstr>
      <vt:lpstr>PowerPoint-Präsentation</vt:lpstr>
      <vt:lpstr>Fragen &amp; Diskussion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Paul Christ</cp:lastModifiedBy>
  <cp:revision>696</cp:revision>
  <cp:lastPrinted>2011-09-28T10:49:02Z</cp:lastPrinted>
  <dcterms:created xsi:type="dcterms:W3CDTF">2011-12-19T14:51:39Z</dcterms:created>
  <dcterms:modified xsi:type="dcterms:W3CDTF">2022-01-07T13:05:12Z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