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" r:id="rId2"/>
    <p:sldId id="344" r:id="rId3"/>
    <p:sldId id="335" r:id="rId4"/>
    <p:sldId id="343" r:id="rId5"/>
    <p:sldId id="342" r:id="rId6"/>
    <p:sldId id="341" r:id="rId7"/>
    <p:sldId id="345" r:id="rId8"/>
    <p:sldId id="340" r:id="rId9"/>
    <p:sldId id="346" r:id="rId10"/>
    <p:sldId id="339" r:id="rId11"/>
    <p:sldId id="313" r:id="rId12"/>
  </p:sldIdLst>
  <p:sldSz cx="12192000" cy="6858000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CC6600"/>
    <a:srgbClr val="B9C5FF"/>
    <a:srgbClr val="CC89FF"/>
    <a:srgbClr val="FF9EFF"/>
    <a:srgbClr val="5DF971"/>
    <a:srgbClr val="F99B1C"/>
    <a:srgbClr val="F5AD36"/>
    <a:srgbClr val="F88C21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249" autoAdjust="0"/>
  </p:normalViewPr>
  <p:slideViewPr>
    <p:cSldViewPr showGuides="1">
      <p:cViewPr varScale="1">
        <p:scale>
          <a:sx n="96" d="100"/>
          <a:sy n="96" d="100"/>
        </p:scale>
        <p:origin x="1068" y="90"/>
      </p:cViewPr>
      <p:guideLst>
        <p:guide orient="horz" pos="2024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8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25" y="722313"/>
            <a:ext cx="64119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Problem:</a:t>
            </a:r>
          </a:p>
          <a:p>
            <a:r>
              <a:rPr lang="de-DE" dirty="0"/>
              <a:t>Wenig Aufgaben (Übung, Probeklausur, Prüfung)</a:t>
            </a:r>
          </a:p>
          <a:p>
            <a:r>
              <a:rPr lang="de-DE" dirty="0"/>
              <a:t>Viel Aufwand zur Erstellung durch Lehrende</a:t>
            </a:r>
          </a:p>
          <a:p>
            <a:endParaRPr lang="de-DE" dirty="0"/>
          </a:p>
          <a:p>
            <a:r>
              <a:rPr lang="de-DE" dirty="0"/>
              <a:t>Lösung:</a:t>
            </a:r>
          </a:p>
          <a:p>
            <a:r>
              <a:rPr lang="de-DE" dirty="0"/>
              <a:t>ALADIN generiert anstelle der Lehrenden Aufgaben nach individuellen Bedürfnissen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722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29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Beispielen jeweils ein Satz: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Aufgabe stellen:</a:t>
            </a:r>
          </a:p>
          <a:p>
            <a:r>
              <a:rPr lang="de-DE" dirty="0"/>
              <a:t>Regeln zur Erstellung einer Sequenz befolgen anhand eines Ausgangspunkts</a:t>
            </a:r>
          </a:p>
          <a:p>
            <a:endParaRPr lang="de-DE" dirty="0"/>
          </a:p>
          <a:p>
            <a:r>
              <a:rPr lang="de-DE" dirty="0"/>
              <a:t>Unteren Teil weglassen (Regeln nicht weiter erläutern)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78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Beispielen jeweils ein Satz: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Aufgabe stellen:</a:t>
            </a:r>
          </a:p>
          <a:p>
            <a:r>
              <a:rPr lang="de-DE" dirty="0"/>
              <a:t>Regeln zur Erstellung einer Sequenz befolgen anhand eines Ausgangspunkts</a:t>
            </a:r>
          </a:p>
          <a:p>
            <a:endParaRPr lang="de-DE" dirty="0"/>
          </a:p>
          <a:p>
            <a:r>
              <a:rPr lang="de-DE" dirty="0"/>
              <a:t>Unteren Teil weglassen (Regeln nicht weiter erläutern)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641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Aufgabentyp 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0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Aufgabentyp s</a:t>
            </a:r>
          </a:p>
          <a:p>
            <a:endParaRPr lang="de-DE" dirty="0"/>
          </a:p>
          <a:p>
            <a:r>
              <a:rPr lang="de-DE" dirty="0"/>
              <a:t>Eine Sprache zeigen (</a:t>
            </a:r>
            <a:r>
              <a:rPr lang="de-DE" dirty="0" err="1"/>
              <a:t>max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Alternative mit Text zu Modell</a:t>
            </a:r>
          </a:p>
          <a:p>
            <a:endParaRPr lang="de-DE" dirty="0"/>
          </a:p>
          <a:p>
            <a:r>
              <a:rPr lang="de-DE" dirty="0"/>
              <a:t>-&gt; Funktioniert für alle Modellierungssprachen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040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Reduzieren auf eine konkrete Aufgabenstellung</a:t>
            </a:r>
          </a:p>
          <a:p>
            <a:endParaRPr lang="de-DE" dirty="0"/>
          </a:p>
          <a:p>
            <a:r>
              <a:rPr lang="de-DE" dirty="0"/>
              <a:t>Basierend von einer Molekülstruktur und weiterer Regeln neues Molekül mit neuen Eigenschaften erstellen (Synthese)</a:t>
            </a:r>
          </a:p>
          <a:p>
            <a:endParaRPr lang="de-DE" dirty="0"/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1.) Molekülstruktur gegeben, gesucht: Eigenschaften der Struktur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2.) Unvollständige Molekülstruktur gegeben, gesucht: Ergänzen der Struktur, so dass sie bestimmte Eigenschaften aufweist (süß, flüssig, hygroskopisch, ...)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7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73428EE9-B119-46F8-9443-02C6B9F21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24.06.2022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4FFBADCE-9344-4DBA-A01A-D5621D7F9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24.06.2022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97698" y="6596792"/>
            <a:ext cx="1991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Torsten Munkelt und Paul Christ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2281694" y="6588000"/>
            <a:ext cx="66329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00" dirty="0"/>
              <a:t>ALADIN: Generator für Aufgaben und Lösung(</a:t>
            </a:r>
            <a:r>
              <a:rPr lang="de-DE" sz="800" dirty="0" err="1"/>
              <a:t>shilf</a:t>
            </a:r>
            <a:r>
              <a:rPr lang="de-DE" sz="800" dirty="0"/>
              <a:t>)en aus der Informatik und angrenzenden Disziplinen</a:t>
            </a:r>
          </a:p>
        </p:txBody>
      </p:sp>
      <p:cxnSp>
        <p:nvCxnSpPr>
          <p:cNvPr id="29" name="Gerade Verbindung 28"/>
          <p:cNvCxnSpPr/>
          <p:nvPr userDrawn="1"/>
        </p:nvCxnSpPr>
        <p:spPr bwMode="auto">
          <a:xfrm>
            <a:off x="0" y="6576864"/>
            <a:ext cx="12192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88275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21219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105547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feld 15"/>
          <p:cNvSpPr txBox="1"/>
          <p:nvPr userDrawn="1"/>
        </p:nvSpPr>
        <p:spPr>
          <a:xfrm>
            <a:off x="-1320800" y="10668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800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480000" y="676957"/>
            <a:ext cx="792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9120000" y="6588000"/>
            <a:ext cx="1344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92970"/>
            <a:ext cx="2814571" cy="483987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E3E382-4C26-4937-ACD5-5EE7DAACA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19.01.2022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player.org/35499643-Uebungsaufgaben-zu-aminosaeuren-peptiden-und-proteinen.htmlhttps:/subs.emis.de/LNI/Proceedings/Proceedings259/1957.pdf" TargetMode="External"/><Relationship Id="rId7" Type="http://schemas.openxmlformats.org/officeDocument/2006/relationships/image" Target="../media/image1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://www.vorwerg-net.de/Chemie/1.Allgemeine%20und%20anorganische%20Chemie/1.8.A.Strukturformeln.pdf" TargetMode="External"/><Relationship Id="rId4" Type="http://schemas.openxmlformats.org/officeDocument/2006/relationships/hyperlink" Target="http://scholle.oc.uni-kiel.de/lind/uebungsklausur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ansabsil.nl/htm/tonnetz_riemannian_transformations.htm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viva.pressbooks.pub/openmusictheory/chapter/neo-riemannian-triadic-progression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www.fransabsil.nl/htm/tonnetz_riemannian_transformations.htm" TargetMode="External"/><Relationship Id="rId4" Type="http://schemas.openxmlformats.org/officeDocument/2006/relationships/hyperlink" Target="https://viva.pressbooks.pub/openmusictheory/chapter/neo-riemannian-triadic-progressions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subs.emis.de/LNI/Proceedings/Proceedings259/1957.pdf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bs.emis.de/LNI/Proceedings/Proceedings259/1957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6111FC7-9C70-45C2-AB9A-ABFC8D05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de-DE" sz="2800" dirty="0">
                <a:latin typeface="Calibri"/>
                <a:ea typeface="+mn-lt"/>
                <a:cs typeface="+mn-lt"/>
              </a:rPr>
              <a:t>ALADIN: Generator für </a:t>
            </a:r>
            <a:r>
              <a:rPr lang="de-DE" sz="2800" b="1" dirty="0">
                <a:latin typeface="Calibri"/>
                <a:ea typeface="+mn-lt"/>
                <a:cs typeface="+mn-lt"/>
              </a:rPr>
              <a:t>A</a:t>
            </a:r>
            <a:r>
              <a:rPr lang="de-DE" sz="2800" dirty="0">
                <a:latin typeface="Calibri"/>
                <a:ea typeface="+mn-lt"/>
                <a:cs typeface="+mn-lt"/>
              </a:rPr>
              <a:t>ufgaben und </a:t>
            </a:r>
            <a:r>
              <a:rPr lang="de-DE" sz="2800" b="1" dirty="0">
                <a:latin typeface="Calibri"/>
                <a:ea typeface="+mn-lt"/>
                <a:cs typeface="+mn-lt"/>
              </a:rPr>
              <a:t>L</a:t>
            </a:r>
            <a:r>
              <a:rPr lang="de-DE" sz="2800" dirty="0">
                <a:latin typeface="Calibri"/>
                <a:ea typeface="+mn-lt"/>
                <a:cs typeface="+mn-lt"/>
              </a:rPr>
              <a:t>ösung(shilf)en</a:t>
            </a:r>
            <a:br>
              <a:rPr lang="de-DE" sz="2800" dirty="0">
                <a:latin typeface="Calibri"/>
                <a:ea typeface="+mn-lt"/>
                <a:cs typeface="+mn-lt"/>
              </a:rPr>
            </a:br>
            <a:r>
              <a:rPr lang="de-DE" sz="2800" b="1" dirty="0">
                <a:latin typeface="Calibri"/>
                <a:ea typeface="+mn-lt"/>
                <a:cs typeface="+mn-lt"/>
              </a:rPr>
              <a:t>a</a:t>
            </a:r>
            <a:r>
              <a:rPr lang="de-DE" sz="2800" dirty="0">
                <a:latin typeface="Calibri"/>
                <a:ea typeface="+mn-lt"/>
                <a:cs typeface="+mn-lt"/>
              </a:rPr>
              <a:t>us </a:t>
            </a:r>
            <a:r>
              <a:rPr lang="de-DE" sz="2800" b="1" dirty="0">
                <a:latin typeface="Calibri"/>
                <a:ea typeface="+mn-lt"/>
                <a:cs typeface="+mn-lt"/>
              </a:rPr>
              <a:t>d</a:t>
            </a:r>
            <a:r>
              <a:rPr lang="de-DE" sz="2800" dirty="0">
                <a:latin typeface="Calibri"/>
                <a:ea typeface="+mn-lt"/>
                <a:cs typeface="+mn-lt"/>
              </a:rPr>
              <a:t>er </a:t>
            </a:r>
            <a:r>
              <a:rPr lang="de-DE" sz="2800" b="1" dirty="0">
                <a:latin typeface="Calibri"/>
                <a:ea typeface="+mn-lt"/>
                <a:cs typeface="+mn-lt"/>
              </a:rPr>
              <a:t>I</a:t>
            </a:r>
            <a:r>
              <a:rPr lang="de-DE" sz="2800" dirty="0">
                <a:latin typeface="Calibri"/>
                <a:ea typeface="+mn-lt"/>
                <a:cs typeface="+mn-lt"/>
              </a:rPr>
              <a:t>nformatik und angrenzenden Diszipline</a:t>
            </a:r>
            <a:r>
              <a:rPr lang="de-DE" sz="2800" b="1" dirty="0">
                <a:latin typeface="Calibri"/>
                <a:ea typeface="+mn-lt"/>
                <a:cs typeface="+mn-lt"/>
              </a:rPr>
              <a:t>n</a:t>
            </a:r>
            <a:endParaRPr lang="de-DE" sz="2800" b="1" dirty="0">
              <a:latin typeface="Calibri"/>
              <a:cs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B56AB2-54E7-4B96-9928-9B31E670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z="2400" dirty="0">
              <a:latin typeface="Arial"/>
              <a:ea typeface="+mj-lt"/>
              <a:cs typeface="+mj-lt"/>
            </a:endParaRP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84D74FD2-4090-4E1D-8FFA-339DDC4D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24.06.2022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00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Bilden/Synthetisieren von Polypeptidbindungen/Proteinen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3.) Chemische Molekülverbindungen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24.06.2022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B933C25-20CE-4493-B548-4BABB0AD6F99}"/>
              </a:ext>
            </a:extLst>
          </p:cNvPr>
          <p:cNvSpPr txBox="1"/>
          <p:nvPr/>
        </p:nvSpPr>
        <p:spPr>
          <a:xfrm>
            <a:off x="119336" y="5896936"/>
            <a:ext cx="842410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Quellen:</a:t>
            </a:r>
          </a:p>
          <a:p>
            <a:r>
              <a:rPr lang="de-DE" sz="900" dirty="0">
                <a:hlinkClick r:id="rId3"/>
              </a:rPr>
              <a:t>https://docplayer.org/35499643-Uebungsaufgaben-zu-aminosaeuren-peptiden-und-proteinen.htmlhttps://subs.emis.de/LNI/Proceedings/Proceedings259/1957.pdf</a:t>
            </a:r>
            <a:endParaRPr lang="de-DE" sz="900" dirty="0"/>
          </a:p>
          <a:p>
            <a:r>
              <a:rPr lang="de-DE" sz="900" dirty="0">
                <a:hlinkClick r:id="rId4"/>
              </a:rPr>
              <a:t>http://scholle.oc.uni-kiel.de/lind/uebungsklausur.pdf</a:t>
            </a:r>
            <a:r>
              <a:rPr lang="de-DE" sz="900" dirty="0"/>
              <a:t> </a:t>
            </a:r>
          </a:p>
          <a:p>
            <a:r>
              <a:rPr lang="de-DE" sz="900" dirty="0">
                <a:hlinkClick r:id="rId5"/>
              </a:rPr>
              <a:t>http://www.vorwerg-net.de/Chemie/1.Allgemeine%20und%20anorganische%20Chemie/1.8.A.Strukturformeln.pdf</a:t>
            </a:r>
            <a:r>
              <a:rPr lang="de-DE" sz="900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EB6522-391F-4DA3-8A86-0E8EA7A1D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0176" y="1340768"/>
            <a:ext cx="4182059" cy="10383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7D2944-F5A5-40E4-8992-3B2B4DE58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3364" y="2934175"/>
            <a:ext cx="3449072" cy="1716661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4FF13C8-64DD-4709-9EC7-8DD255C35219}"/>
              </a:ext>
            </a:extLst>
          </p:cNvPr>
          <p:cNvCxnSpPr>
            <a:cxnSpLocks/>
          </p:cNvCxnSpPr>
          <p:nvPr/>
        </p:nvCxnSpPr>
        <p:spPr bwMode="auto">
          <a:xfrm flipH="1">
            <a:off x="9771205" y="2636912"/>
            <a:ext cx="1" cy="6595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2334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Vielen Dank für die Aufmerksamkeit!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74CC8990-7CDD-4036-8A59-E4CC764E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24.06.2022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20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BDEDD7-B405-4B15-BE8A-19F56B7F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nur wenige Übungsaufgaben</a:t>
            </a:r>
          </a:p>
          <a:p>
            <a:r>
              <a:rPr lang="de-DE" dirty="0"/>
              <a:t>kaum unbekannte Aufgaben zum selbständigen Üben</a:t>
            </a:r>
          </a:p>
          <a:p>
            <a:r>
              <a:rPr lang="de-DE" dirty="0"/>
              <a:t>keine Skalierung der Aufgaben hinsichtlich Schwierigkeitsgrades und Umfangs</a:t>
            </a:r>
          </a:p>
          <a:p>
            <a:r>
              <a:rPr lang="de-DE" dirty="0"/>
              <a:t>keine Musterklausuren zu Prüfungsvorbereitung</a:t>
            </a:r>
          </a:p>
          <a:p>
            <a:r>
              <a:rPr lang="de-DE" dirty="0"/>
              <a:t>Lösungshilfen nur durch Lehrenden möglich </a:t>
            </a:r>
            <a:r>
              <a:rPr lang="de-DE" dirty="0">
                <a:sym typeface="Wingdings" panose="05000000000000000000" pitchFamily="2" charset="2"/>
              </a:rPr>
              <a:t> erheblicher Aufwand</a:t>
            </a:r>
          </a:p>
          <a:p>
            <a:r>
              <a:rPr lang="de-DE" dirty="0">
                <a:sym typeface="Wingdings" panose="05000000000000000000" pitchFamily="2" charset="2"/>
              </a:rPr>
              <a:t>keine </a:t>
            </a:r>
            <a:r>
              <a:rPr lang="de-DE" dirty="0"/>
              <a:t>motivierenden Impulse für Lernprozesse</a:t>
            </a:r>
          </a:p>
          <a:p>
            <a:r>
              <a:rPr lang="de-DE" dirty="0"/>
              <a:t>keine orts- und zeitflexible Lehre</a:t>
            </a:r>
          </a:p>
          <a:p>
            <a:r>
              <a:rPr lang="de-DE" dirty="0"/>
              <a:t>keine Selbstkontrolle beim Lernen durch Abgleich mit Musterlösungen</a:t>
            </a:r>
          </a:p>
          <a:p>
            <a:r>
              <a:rPr lang="de-DE" dirty="0"/>
              <a:t>kein selbstorganisiertes und selbsttätiges Lernen</a:t>
            </a:r>
          </a:p>
          <a:p>
            <a:endParaRPr lang="de-DE" dirty="0"/>
          </a:p>
          <a:p>
            <a:r>
              <a:rPr lang="de-DE" dirty="0"/>
              <a:t>Manuell erstellte und korrigierte Übungsaufgaben</a:t>
            </a:r>
          </a:p>
          <a:p>
            <a:r>
              <a:rPr lang="de-DE" dirty="0"/>
              <a:t>Synchrone Lehre</a:t>
            </a:r>
          </a:p>
          <a:p>
            <a:r>
              <a:rPr lang="de-DE" dirty="0"/>
              <a:t>Kürzen (Menge)</a:t>
            </a:r>
          </a:p>
          <a:p>
            <a:r>
              <a:rPr lang="de-DE" dirty="0"/>
              <a:t>Begründung/Ziele ergänzen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B87F198-7D03-49A3-9F0D-01CC61FC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zu ALADIN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E4385-6C33-46CC-8FF0-0AE68FCC05E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24.06.2022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43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EC558A0-6B04-4BE2-A5CD-1E37A2DB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in ALADIN passiert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69940-0D50-41AC-BB06-5C7E10BE60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24.06.2022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069321-702D-4CC2-8AA6-7D048B386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50" y="2172926"/>
            <a:ext cx="5514975" cy="40767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2AD0211-6870-4026-B4C5-64EB1DC8E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2466975"/>
            <a:ext cx="3695700" cy="192405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668E3F5-FB11-4C53-A13C-AA0399D93547}"/>
              </a:ext>
            </a:extLst>
          </p:cNvPr>
          <p:cNvSpPr txBox="1"/>
          <p:nvPr/>
        </p:nvSpPr>
        <p:spPr>
          <a:xfrm>
            <a:off x="1634224" y="1391298"/>
            <a:ext cx="2538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Ablauf ohne ALADIN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A2146FF-18BE-442A-9186-638F0820DFCF}"/>
              </a:ext>
            </a:extLst>
          </p:cNvPr>
          <p:cNvSpPr txBox="1"/>
          <p:nvPr/>
        </p:nvSpPr>
        <p:spPr>
          <a:xfrm>
            <a:off x="7698986" y="1390132"/>
            <a:ext cx="230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Ablauf mit ALADIN</a:t>
            </a:r>
          </a:p>
        </p:txBody>
      </p:sp>
    </p:spTree>
    <p:extLst>
      <p:ext uri="{BB962C8B-B14F-4D97-AF65-F5344CB8AC3E}">
        <p14:creationId xmlns:p14="http://schemas.microsoft.com/office/powerpoint/2010/main" val="16493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Framework …</a:t>
            </a:r>
          </a:p>
          <a:p>
            <a:pPr lvl="1"/>
            <a:r>
              <a:rPr lang="de-DE" dirty="0"/>
              <a:t>… zur deklarativen Modellierung von Aufgabentypen</a:t>
            </a:r>
          </a:p>
          <a:p>
            <a:pPr lvl="1"/>
            <a:r>
              <a:rPr lang="de-DE" dirty="0"/>
              <a:t>… zur automatischen Generierung von Aufgaben und Lösung(</a:t>
            </a:r>
            <a:r>
              <a:rPr lang="de-DE" dirty="0" err="1"/>
              <a:t>shilf</a:t>
            </a:r>
            <a:r>
              <a:rPr lang="de-DE" dirty="0"/>
              <a:t>)en</a:t>
            </a:r>
          </a:p>
          <a:p>
            <a:pPr lvl="1"/>
            <a:r>
              <a:rPr lang="de-DE" dirty="0"/>
              <a:t>… zur interaktiven Bearbeitung von individualisierten Übungsaufgaben</a:t>
            </a:r>
          </a:p>
          <a:p>
            <a:pPr lvl="1"/>
            <a:r>
              <a:rPr lang="de-DE" dirty="0"/>
              <a:t>… zum asynchronen Austausch und Nachvollziehen von Lösungsversuchen</a:t>
            </a:r>
          </a:p>
          <a:p>
            <a:pPr lvl="1"/>
            <a:endParaRPr lang="de-DE" dirty="0"/>
          </a:p>
          <a:p>
            <a:r>
              <a:rPr lang="de-DE" dirty="0">
                <a:highlight>
                  <a:srgbClr val="FFFF00"/>
                </a:highlight>
              </a:rPr>
              <a:t>Aufgabentypen basieren auf Graphen</a:t>
            </a:r>
          </a:p>
          <a:p>
            <a:pPr lvl="1"/>
            <a:r>
              <a:rPr lang="de-DE" dirty="0">
                <a:highlight>
                  <a:srgbClr val="FFFF00"/>
                </a:highlight>
              </a:rPr>
              <a:t>The </a:t>
            </a:r>
            <a:r>
              <a:rPr lang="de-DE" dirty="0" err="1">
                <a:highlight>
                  <a:srgbClr val="FFFF00"/>
                </a:highlight>
              </a:rPr>
              <a:t>world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is</a:t>
            </a:r>
            <a:r>
              <a:rPr lang="de-DE" dirty="0">
                <a:highlight>
                  <a:srgbClr val="FFFF00"/>
                </a:highlight>
              </a:rPr>
              <a:t> a graph. (Neo4j)</a:t>
            </a:r>
          </a:p>
          <a:p>
            <a:pPr lvl="2"/>
            <a:r>
              <a:rPr lang="de-DE" dirty="0">
                <a:highlight>
                  <a:srgbClr val="FFFF00"/>
                </a:highlight>
              </a:rPr>
              <a:t>Syntax </a:t>
            </a:r>
            <a:r>
              <a:rPr lang="de-DE" dirty="0" err="1">
                <a:highlight>
                  <a:srgbClr val="FFFF00"/>
                </a:highlight>
              </a:rPr>
              <a:t>Trees</a:t>
            </a:r>
            <a:r>
              <a:rPr lang="de-DE" dirty="0">
                <a:highlight>
                  <a:srgbClr val="FFFF00"/>
                </a:highlight>
              </a:rPr>
              <a:t> (Mathematische Formeln, Programmiersprachen, etc.)</a:t>
            </a:r>
          </a:p>
          <a:p>
            <a:pPr lvl="2"/>
            <a:r>
              <a:rPr lang="de-DE" dirty="0">
                <a:highlight>
                  <a:srgbClr val="FFFF00"/>
                </a:highlight>
              </a:rPr>
              <a:t>Sequentielle Strukturen (Zeitreihen, Sprache, etc.)</a:t>
            </a:r>
          </a:p>
          <a:p>
            <a:pPr lvl="2"/>
            <a:r>
              <a:rPr lang="de-DE" dirty="0">
                <a:highlight>
                  <a:srgbClr val="FFFF00"/>
                </a:highlight>
              </a:rPr>
              <a:t>Naturphänomene (Ökosysteme, Molekülverbindungen, Soziale Netzwerke)</a:t>
            </a:r>
          </a:p>
          <a:p>
            <a:pPr lvl="2"/>
            <a:r>
              <a:rPr lang="de-DE" dirty="0">
                <a:highlight>
                  <a:srgbClr val="FFFF00"/>
                </a:highlight>
              </a:rPr>
              <a:t>(Software-)Modelle</a:t>
            </a:r>
          </a:p>
          <a:p>
            <a:pPr lvl="1"/>
            <a:r>
              <a:rPr lang="de-DE" dirty="0">
                <a:highlight>
                  <a:srgbClr val="FFFF00"/>
                </a:highlight>
              </a:rPr>
              <a:t>Generierung mittels gängiger </a:t>
            </a:r>
            <a:r>
              <a:rPr lang="de-DE" dirty="0" err="1">
                <a:highlight>
                  <a:srgbClr val="FFFF00"/>
                </a:highlight>
              </a:rPr>
              <a:t>Graphalgorithmen</a:t>
            </a:r>
            <a:r>
              <a:rPr lang="de-DE" dirty="0">
                <a:highlight>
                  <a:srgbClr val="FFFF00"/>
                </a:highlight>
              </a:rPr>
              <a:t> generisch und parametrisiert möglich</a:t>
            </a:r>
          </a:p>
          <a:p>
            <a:pPr lvl="1"/>
            <a:endParaRPr lang="de-DE" dirty="0">
              <a:highlight>
                <a:srgbClr val="FFFF00"/>
              </a:highlight>
            </a:endParaRPr>
          </a:p>
          <a:p>
            <a:pPr lvl="1"/>
            <a:r>
              <a:rPr lang="de-DE" dirty="0">
                <a:highlight>
                  <a:srgbClr val="FFFF00"/>
                </a:highlight>
              </a:rPr>
              <a:t>Evtl. weglassen (Detailgrad reduzieren)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Leistungsumfang und Basis von ALADIN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24.06.2022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54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Mögliche Themen:</a:t>
            </a:r>
          </a:p>
          <a:p>
            <a:pPr lvl="1"/>
            <a:r>
              <a:rPr lang="de-DE" dirty="0"/>
              <a:t>Erweiterung des ALADIN-Frameworks um generische Funktionalität</a:t>
            </a:r>
          </a:p>
          <a:p>
            <a:pPr lvl="2"/>
            <a:r>
              <a:rPr lang="de-DE" dirty="0"/>
              <a:t>Rein deklarative Erstellung von Aufgabentypen</a:t>
            </a:r>
          </a:p>
          <a:p>
            <a:pPr lvl="2"/>
            <a:r>
              <a:rPr lang="de-DE" dirty="0"/>
              <a:t>Generische (Aufgaben-)Generierungsalgorithmen</a:t>
            </a:r>
          </a:p>
          <a:p>
            <a:pPr lvl="2"/>
            <a:r>
              <a:rPr lang="de-DE" dirty="0"/>
              <a:t>Statistische Auswertbarkeit </a:t>
            </a:r>
            <a:r>
              <a:rPr lang="de-DE" dirty="0">
                <a:highlight>
                  <a:srgbClr val="FFFF00"/>
                </a:highlight>
              </a:rPr>
              <a:t>von Lösungsversuchen</a:t>
            </a:r>
          </a:p>
          <a:p>
            <a:pPr lvl="2"/>
            <a:r>
              <a:rPr lang="de-DE" dirty="0">
                <a:highlight>
                  <a:srgbClr val="FFFF00"/>
                </a:highlight>
              </a:rPr>
              <a:t>UI (Visueller Editor)</a:t>
            </a:r>
          </a:p>
          <a:p>
            <a:pPr lvl="2"/>
            <a:r>
              <a:rPr lang="de-DE" dirty="0">
                <a:highlight>
                  <a:srgbClr val="FFFF00"/>
                </a:highlight>
              </a:rPr>
              <a:t>Schnittstellen zu OPAL/ONYX</a:t>
            </a:r>
          </a:p>
          <a:p>
            <a:pPr lvl="1"/>
            <a:r>
              <a:rPr lang="de-DE" dirty="0"/>
              <a:t>Erweiterung um neue Aufgabentypen in ALADIN</a:t>
            </a:r>
          </a:p>
          <a:p>
            <a:pPr lvl="2"/>
            <a:r>
              <a:rPr lang="de-DE" dirty="0"/>
              <a:t>Chemie</a:t>
            </a:r>
          </a:p>
          <a:p>
            <a:pPr lvl="2"/>
            <a:r>
              <a:rPr lang="de-DE" dirty="0"/>
              <a:t>(Juristerei)</a:t>
            </a:r>
          </a:p>
          <a:p>
            <a:pPr lvl="2"/>
            <a:r>
              <a:rPr lang="de-DE" dirty="0"/>
              <a:t>Modellierung</a:t>
            </a:r>
          </a:p>
          <a:p>
            <a:pPr lvl="2"/>
            <a:r>
              <a:rPr lang="de-DE" dirty="0"/>
              <a:t>(Musiktheorie)</a:t>
            </a:r>
          </a:p>
          <a:p>
            <a:r>
              <a:rPr lang="de-DE" dirty="0"/>
              <a:t>Spannende und vielfältige Lösungsansätze aus den Bereichen: </a:t>
            </a:r>
          </a:p>
          <a:p>
            <a:pPr lvl="1"/>
            <a:r>
              <a:rPr lang="de-DE" dirty="0"/>
              <a:t>Graphentheorie</a:t>
            </a:r>
          </a:p>
          <a:p>
            <a:pPr lvl="1"/>
            <a:r>
              <a:rPr lang="de-DE" dirty="0"/>
              <a:t>Künstliche Intelligenz (Natural Language Processing, Deep Learning)</a:t>
            </a:r>
          </a:p>
          <a:p>
            <a:pPr lvl="1"/>
            <a:r>
              <a:rPr lang="de-DE" dirty="0"/>
              <a:t>Generative Grammatiken und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pPr lvl="1"/>
            <a:r>
              <a:rPr lang="de-DE" dirty="0"/>
              <a:t>UI/UX-Design und -Entwicklung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-/Low-Code Plattform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Formellere Überschrift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24.06.2022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647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PLR-Regeln</a:t>
            </a:r>
          </a:p>
          <a:p>
            <a:r>
              <a:rPr lang="de-DE" dirty="0"/>
              <a:t>Simple zyklische Transformationen</a:t>
            </a:r>
          </a:p>
          <a:p>
            <a:pPr lvl="1"/>
            <a:r>
              <a:rPr lang="de-DE" dirty="0"/>
              <a:t>Darstellung:</a:t>
            </a:r>
          </a:p>
          <a:p>
            <a:pPr lvl="2"/>
            <a:r>
              <a:rPr lang="de-DE" dirty="0"/>
              <a:t>Sequenz auf Notenblatt</a:t>
            </a:r>
          </a:p>
          <a:p>
            <a:pPr lvl="2"/>
            <a:r>
              <a:rPr lang="de-DE" dirty="0"/>
              <a:t>Sequenz in Tonnetzen</a:t>
            </a:r>
          </a:p>
          <a:p>
            <a:pPr lvl="2"/>
            <a:r>
              <a:rPr lang="de-DE" dirty="0"/>
              <a:t>Ungerichteter zyklischer Graph</a:t>
            </a:r>
          </a:p>
          <a:p>
            <a:endParaRPr lang="de-DE" dirty="0"/>
          </a:p>
          <a:p>
            <a:r>
              <a:rPr lang="de-DE" dirty="0"/>
              <a:t>Erweiterung anhand des „Cube Dance“</a:t>
            </a:r>
          </a:p>
          <a:p>
            <a:pPr lvl="1"/>
            <a:r>
              <a:rPr lang="de-DE" dirty="0"/>
              <a:t>Erlaubt Modulierung zwischen einzelnen Zyklen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64288"/>
            <a:ext cx="7872875" cy="533400"/>
          </a:xfrm>
        </p:spPr>
        <p:txBody>
          <a:bodyPr/>
          <a:lstStyle/>
          <a:p>
            <a:r>
              <a:rPr lang="de-DE" dirty="0"/>
              <a:t>Beispiel 1.) Musiktheorie </a:t>
            </a:r>
            <a:br>
              <a:rPr lang="de-DE" dirty="0"/>
            </a:br>
            <a:r>
              <a:rPr lang="de-DE" dirty="0"/>
              <a:t>(neo-</a:t>
            </a:r>
            <a:r>
              <a:rPr lang="de-DE" dirty="0" err="1"/>
              <a:t>Riemmansche</a:t>
            </a:r>
            <a:r>
              <a:rPr lang="de-DE" dirty="0"/>
              <a:t> Triaden-Transformationen)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24.06.2022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89BAF39-57C5-4C8F-86B9-49427A71D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159" y="4077072"/>
            <a:ext cx="2450566" cy="245056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47636B-D511-4D0D-BB08-B1C3054CC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5" y="4300356"/>
            <a:ext cx="2016224" cy="201780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A1D09D3-1601-42CB-B969-88BB47433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066" y="4314426"/>
            <a:ext cx="2453741" cy="220557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FF1D36C-E02D-4BF1-BCD3-ABA546AAE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912" y="823643"/>
            <a:ext cx="6005805" cy="652059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8D9F709-CB92-4226-8BE8-846F069C9ACD}"/>
              </a:ext>
            </a:extLst>
          </p:cNvPr>
          <p:cNvCxnSpPr>
            <a:cxnSpLocks/>
          </p:cNvCxnSpPr>
          <p:nvPr/>
        </p:nvCxnSpPr>
        <p:spPr bwMode="auto">
          <a:xfrm>
            <a:off x="4079776" y="5302355"/>
            <a:ext cx="4326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F95F7028-C998-4BE2-838B-1BB5B3037802}"/>
              </a:ext>
            </a:extLst>
          </p:cNvPr>
          <p:cNvSpPr txBox="1"/>
          <p:nvPr/>
        </p:nvSpPr>
        <p:spPr>
          <a:xfrm>
            <a:off x="0" y="6097780"/>
            <a:ext cx="37946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Quellen:</a:t>
            </a:r>
          </a:p>
          <a:p>
            <a:r>
              <a:rPr lang="de-DE" sz="700" dirty="0">
                <a:hlinkClick r:id="rId7"/>
              </a:rPr>
              <a:t>https://viva.pressbooks.pub/openmusictheory/chapter/neo-riemannian-triadic-progressions/</a:t>
            </a:r>
            <a:endParaRPr lang="de-DE" sz="700" dirty="0"/>
          </a:p>
          <a:p>
            <a:r>
              <a:rPr lang="de-DE" sz="700" dirty="0">
                <a:hlinkClick r:id="rId8"/>
              </a:rPr>
              <a:t>https://www.fransabsil.nl/htm/tonnetz_riemannian_transformations.htm</a:t>
            </a:r>
            <a:r>
              <a:rPr lang="de-DE" sz="700" dirty="0"/>
              <a:t> 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356DABA5-E699-45D5-8C91-475C2A86AC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5094" y="1482602"/>
            <a:ext cx="5087342" cy="261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PLR-Regeln</a:t>
            </a:r>
          </a:p>
          <a:p>
            <a:r>
              <a:rPr lang="de-DE" dirty="0"/>
              <a:t>Simple zyklische Transformationen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64288"/>
            <a:ext cx="7872875" cy="533400"/>
          </a:xfrm>
        </p:spPr>
        <p:txBody>
          <a:bodyPr/>
          <a:lstStyle/>
          <a:p>
            <a:r>
              <a:rPr lang="de-DE" dirty="0"/>
              <a:t>Beispiel 1.) Musiktheorie </a:t>
            </a:r>
            <a:br>
              <a:rPr lang="de-DE" dirty="0"/>
            </a:br>
            <a:r>
              <a:rPr lang="de-DE" dirty="0"/>
              <a:t>(neo-</a:t>
            </a:r>
            <a:r>
              <a:rPr lang="de-DE" dirty="0" err="1"/>
              <a:t>Riemmansche</a:t>
            </a:r>
            <a:r>
              <a:rPr lang="de-DE" dirty="0"/>
              <a:t> Triaden-Transformationen)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24.06.2022</a:t>
            </a:fld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FF1D36C-E02D-4BF1-BCD3-ABA546AAE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4625346"/>
            <a:ext cx="6005805" cy="652059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F95F7028-C998-4BE2-838B-1BB5B3037802}"/>
              </a:ext>
            </a:extLst>
          </p:cNvPr>
          <p:cNvSpPr txBox="1"/>
          <p:nvPr/>
        </p:nvSpPr>
        <p:spPr>
          <a:xfrm>
            <a:off x="0" y="6097780"/>
            <a:ext cx="37946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Quellen:</a:t>
            </a:r>
          </a:p>
          <a:p>
            <a:r>
              <a:rPr lang="de-DE" sz="700" dirty="0">
                <a:hlinkClick r:id="rId4"/>
              </a:rPr>
              <a:t>https://viva.pressbooks.pub/openmusictheory/chapter/neo-riemannian-triadic-progressions/</a:t>
            </a:r>
            <a:endParaRPr lang="de-DE" sz="700" dirty="0"/>
          </a:p>
          <a:p>
            <a:r>
              <a:rPr lang="de-DE" sz="700" dirty="0">
                <a:hlinkClick r:id="rId5"/>
              </a:rPr>
              <a:t>https://www.fransabsil.nl/htm/tonnetz_riemannian_transformations.htm</a:t>
            </a:r>
            <a:r>
              <a:rPr lang="de-DE" sz="700" dirty="0"/>
              <a:t> 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356DABA5-E699-45D5-8C91-475C2A86AC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0239" y="1556792"/>
            <a:ext cx="5087342" cy="261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5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Flowcharts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UML-Aktivitätsdiagramm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EPK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BPMN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20853"/>
            <a:ext cx="7872875" cy="533400"/>
          </a:xfrm>
        </p:spPr>
        <p:txBody>
          <a:bodyPr/>
          <a:lstStyle/>
          <a:p>
            <a:r>
              <a:rPr lang="de-DE" dirty="0"/>
              <a:t>Beispiel 2.) Geschäftsprozessmodellierung </a:t>
            </a:r>
            <a:br>
              <a:rPr lang="de-DE" dirty="0"/>
            </a:br>
            <a:r>
              <a:rPr lang="de-DE" dirty="0"/>
              <a:t>(Generative Grammatiken / </a:t>
            </a:r>
            <a:r>
              <a:rPr lang="de-DE" dirty="0" err="1"/>
              <a:t>Constraintprogrammierung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24.06.2022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8B666DC-852A-4738-AA94-E6CB68B2A539}"/>
              </a:ext>
            </a:extLst>
          </p:cNvPr>
          <p:cNvSpPr txBox="1"/>
          <p:nvPr/>
        </p:nvSpPr>
        <p:spPr>
          <a:xfrm>
            <a:off x="119336" y="5896936"/>
            <a:ext cx="403187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Quellen:</a:t>
            </a:r>
          </a:p>
          <a:p>
            <a:r>
              <a:rPr lang="de-DE" sz="1050" dirty="0">
                <a:hlinkClick r:id="rId3"/>
              </a:rPr>
              <a:t>https://link.springer.com/chapter/10.1007/978-3-658-22648-0_3</a:t>
            </a:r>
          </a:p>
          <a:p>
            <a:r>
              <a:rPr lang="de-DE" sz="1050" dirty="0">
                <a:hlinkClick r:id="rId3"/>
              </a:rPr>
              <a:t>https://subs.emis.de/LNI/Proceedings/Proceedings259/1957.pdf</a:t>
            </a:r>
            <a:r>
              <a:rPr lang="de-DE" sz="1050" dirty="0"/>
              <a:t>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FB23504-C2C8-46BF-8F34-0D4A5666F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345" y="4365104"/>
            <a:ext cx="3190875" cy="12192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185CB1A-0BE9-41DD-AABD-7BB6B6A9D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547" y="3333317"/>
            <a:ext cx="4248472" cy="50455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907CD56-0EFC-4E98-A103-736E1857A1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5255" y="1760315"/>
            <a:ext cx="2641056" cy="98546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68953CE-EEF3-4200-A6C3-4C27579A18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531" y="905741"/>
            <a:ext cx="4536504" cy="46067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6816E90-ABE5-44D9-B82E-1557A6E269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2002" y="1119352"/>
            <a:ext cx="4631454" cy="32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4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EPK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20853"/>
            <a:ext cx="7872875" cy="533400"/>
          </a:xfrm>
        </p:spPr>
        <p:txBody>
          <a:bodyPr/>
          <a:lstStyle/>
          <a:p>
            <a:r>
              <a:rPr lang="de-DE" dirty="0"/>
              <a:t>Beispiel 2.) Geschäftsprozessmodellierung </a:t>
            </a:r>
            <a:br>
              <a:rPr lang="de-DE" dirty="0"/>
            </a:br>
            <a:r>
              <a:rPr lang="de-DE" dirty="0"/>
              <a:t>(Generative Grammatiken / </a:t>
            </a:r>
            <a:r>
              <a:rPr lang="de-DE" dirty="0" err="1"/>
              <a:t>Constraintprogrammierung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24.06.2022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8B666DC-852A-4738-AA94-E6CB68B2A539}"/>
              </a:ext>
            </a:extLst>
          </p:cNvPr>
          <p:cNvSpPr txBox="1"/>
          <p:nvPr/>
        </p:nvSpPr>
        <p:spPr>
          <a:xfrm>
            <a:off x="119336" y="5896936"/>
            <a:ext cx="403187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Quellen:</a:t>
            </a:r>
          </a:p>
          <a:p>
            <a:r>
              <a:rPr lang="de-DE" sz="1050" dirty="0">
                <a:hlinkClick r:id="rId3"/>
              </a:rPr>
              <a:t>https://link.springer.com/chapter/10.1007/978-3-658-22648-0_3</a:t>
            </a:r>
          </a:p>
          <a:p>
            <a:r>
              <a:rPr lang="de-DE" sz="1050" dirty="0">
                <a:hlinkClick r:id="rId3"/>
              </a:rPr>
              <a:t>https://subs.emis.de/LNI/Proceedings/Proceedings259/1957.pdf</a:t>
            </a:r>
            <a:r>
              <a:rPr lang="de-DE" sz="1050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185CB1A-0BE9-41DD-AABD-7BB6B6A9D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973" y="1049287"/>
            <a:ext cx="4248472" cy="5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7962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25FA15-0317-4D8B-843F-83A7F4B53AF5}">
  <we:reference id="wa104038830" version="1.0.0.3" store="de-DE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744</Words>
  <Application>Microsoft Office PowerPoint</Application>
  <PresentationFormat>Breitbild</PresentationFormat>
  <Paragraphs>162</Paragraphs>
  <Slides>11</Slides>
  <Notes>7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ヒラギノ角ゴ Pro W3</vt:lpstr>
      <vt:lpstr>Powerpoint_Vorlage</vt:lpstr>
      <vt:lpstr>PowerPoint-Präsentation</vt:lpstr>
      <vt:lpstr>Motivation zu ALADIN</vt:lpstr>
      <vt:lpstr>Was in ALADIN passiert </vt:lpstr>
      <vt:lpstr>Leistungsumfang und Basis von ALADIN</vt:lpstr>
      <vt:lpstr>Formellere Überschrift</vt:lpstr>
      <vt:lpstr>Beispiel 1.) Musiktheorie  (neo-Riemmansche Triaden-Transformationen)</vt:lpstr>
      <vt:lpstr>Beispiel 1.) Musiktheorie  (neo-Riemmansche Triaden-Transformationen)</vt:lpstr>
      <vt:lpstr>Beispiel 2.) Geschäftsprozessmodellierung  (Generative Grammatiken / Constraintprogrammierung)</vt:lpstr>
      <vt:lpstr>Beispiel 2.) Geschäftsprozessmodellierung  (Generative Grammatiken / Constraintprogrammierung)</vt:lpstr>
      <vt:lpstr>Beispiel 3.) Chemische Molekülverbindungen </vt:lpstr>
      <vt:lpstr>Fragen &amp; Diskussion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Paul Christ</cp:lastModifiedBy>
  <cp:revision>747</cp:revision>
  <cp:lastPrinted>2011-09-28T10:49:02Z</cp:lastPrinted>
  <dcterms:created xsi:type="dcterms:W3CDTF">2011-12-19T14:51:39Z</dcterms:created>
  <dcterms:modified xsi:type="dcterms:W3CDTF">2022-06-24T10:21:45Z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