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7" r:id="rId2"/>
    <p:sldId id="343" r:id="rId3"/>
    <p:sldId id="335" r:id="rId4"/>
    <p:sldId id="342" r:id="rId5"/>
    <p:sldId id="341" r:id="rId6"/>
    <p:sldId id="340" r:id="rId7"/>
    <p:sldId id="313" r:id="rId8"/>
    <p:sldId id="339" r:id="rId9"/>
  </p:sldIdLst>
  <p:sldSz cx="12192000" cy="6858000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CC6600"/>
    <a:srgbClr val="B9C5FF"/>
    <a:srgbClr val="CC89FF"/>
    <a:srgbClr val="FF9EFF"/>
    <a:srgbClr val="5DF971"/>
    <a:srgbClr val="F99B1C"/>
    <a:srgbClr val="F5AD36"/>
    <a:srgbClr val="F88C2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49" autoAdjust="0"/>
  </p:normalViewPr>
  <p:slideViewPr>
    <p:cSldViewPr showGuides="1">
      <p:cViewPr varScale="1">
        <p:scale>
          <a:sx n="96" d="100"/>
          <a:sy n="96" d="100"/>
        </p:scale>
        <p:origin x="1068" y="90"/>
      </p:cViewPr>
      <p:guideLst>
        <p:guide orient="horz" pos="2024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25" y="722313"/>
            <a:ext cx="64119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r>
              <a:rPr lang="de-DE" dirty="0"/>
              <a:t>Wenig Aufgaben (Übung, Probeklausur, Prüfung)</a:t>
            </a:r>
          </a:p>
          <a:p>
            <a:r>
              <a:rPr lang="de-DE" dirty="0"/>
              <a:t>Viel Aufwand zur Erstellung durch Lehrende</a:t>
            </a:r>
          </a:p>
          <a:p>
            <a:endParaRPr lang="de-DE" dirty="0"/>
          </a:p>
          <a:p>
            <a:r>
              <a:rPr lang="de-DE" dirty="0"/>
              <a:t>Lösung:</a:t>
            </a:r>
          </a:p>
          <a:p>
            <a:r>
              <a:rPr lang="de-DE" dirty="0"/>
              <a:t>ALADIN generiert anstelle der Lehrenden Aufgaben nach individuellen Bedürfnissen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2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21.06.2022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4FFBADCE-9344-4DBA-A01A-D5621D7F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21.06.2022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97698" y="6596792"/>
            <a:ext cx="1991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Torsten Munkelt und Paul Christ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2281694" y="6588000"/>
            <a:ext cx="66329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00" dirty="0"/>
              <a:t>ALADIN: Generator für Aufgaben und Lösung(</a:t>
            </a:r>
            <a:r>
              <a:rPr lang="de-DE" sz="800" dirty="0" err="1"/>
              <a:t>shilf</a:t>
            </a:r>
            <a:r>
              <a:rPr lang="de-DE" sz="800" dirty="0"/>
              <a:t>)en aus der Informatik und angrenzenden Disziplinen</a:t>
            </a:r>
          </a:p>
        </p:txBody>
      </p:sp>
      <p:cxnSp>
        <p:nvCxnSpPr>
          <p:cNvPr id="29" name="Gerade Verbindung 28"/>
          <p:cNvCxnSpPr/>
          <p:nvPr userDrawn="1"/>
        </p:nvCxnSpPr>
        <p:spPr bwMode="auto">
          <a:xfrm>
            <a:off x="0" y="6576864"/>
            <a:ext cx="12192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88275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21219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10554759" y="6690174"/>
            <a:ext cx="228600" cy="2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feld 15"/>
          <p:cNvSpPr txBox="1"/>
          <p:nvPr userDrawn="1"/>
        </p:nvSpPr>
        <p:spPr>
          <a:xfrm>
            <a:off x="-1320800" y="1066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480000" y="676957"/>
            <a:ext cx="792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9120000" y="6588000"/>
            <a:ext cx="1344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92970"/>
            <a:ext cx="2814571" cy="48398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E3E382-4C26-4937-ACD5-5EE7DAACA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19.01.2022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www.fransabsil.nl/htm/tonnetz_riemannian_transformations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va.pressbooks.pub/openmusictheory/chapter/neo-riemannian-triadic-progressions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ubs.emis.de/LNI/Proceedings/Proceedings259/1957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02547316_Working_on_the_Argument_Pipeline_Through_Flow_Issues_between_Natural_Language_Argument_Instantiated_Arguments_and_Argumentation_Frameworks" TargetMode="External"/><Relationship Id="rId2" Type="http://schemas.openxmlformats.org/officeDocument/2006/relationships/hyperlink" Target="https://papers.ssrn.com/sol3/papers.cfm?abstract_id=373443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111FC7-9C70-45C2-AB9A-ABFC8D05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de-DE" sz="28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de-DE" sz="2800" dirty="0">
                <a:latin typeface="Calibri"/>
                <a:ea typeface="+mn-lt"/>
                <a:cs typeface="+mn-lt"/>
              </a:rPr>
              <a:t>(OP)ALADIN (II): Generator für </a:t>
            </a: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ufgaben und </a:t>
            </a:r>
            <a:r>
              <a:rPr lang="de-DE" sz="2800" b="1" dirty="0">
                <a:latin typeface="Calibri"/>
                <a:ea typeface="+mn-lt"/>
                <a:cs typeface="+mn-lt"/>
              </a:rPr>
              <a:t>L</a:t>
            </a:r>
            <a:r>
              <a:rPr lang="de-DE" sz="2800" dirty="0">
                <a:latin typeface="Calibri"/>
                <a:ea typeface="+mn-lt"/>
                <a:cs typeface="+mn-lt"/>
              </a:rPr>
              <a:t>ösung(shilf)en</a:t>
            </a:r>
            <a:br>
              <a:rPr lang="de-DE" sz="2800" dirty="0">
                <a:latin typeface="Calibri"/>
                <a:ea typeface="+mn-lt"/>
                <a:cs typeface="+mn-lt"/>
              </a:rPr>
            </a:br>
            <a:r>
              <a:rPr lang="de-DE" sz="2800" b="1" dirty="0">
                <a:latin typeface="Calibri"/>
                <a:ea typeface="+mn-lt"/>
                <a:cs typeface="+mn-lt"/>
              </a:rPr>
              <a:t>a</a:t>
            </a:r>
            <a:r>
              <a:rPr lang="de-DE" sz="2800" dirty="0">
                <a:latin typeface="Calibri"/>
                <a:ea typeface="+mn-lt"/>
                <a:cs typeface="+mn-lt"/>
              </a:rPr>
              <a:t>us </a:t>
            </a:r>
            <a:r>
              <a:rPr lang="de-DE" sz="2800" b="1" dirty="0">
                <a:latin typeface="Calibri"/>
                <a:ea typeface="+mn-lt"/>
                <a:cs typeface="+mn-lt"/>
              </a:rPr>
              <a:t>d</a:t>
            </a:r>
            <a:r>
              <a:rPr lang="de-DE" sz="2800" dirty="0">
                <a:latin typeface="Calibri"/>
                <a:ea typeface="+mn-lt"/>
                <a:cs typeface="+mn-lt"/>
              </a:rPr>
              <a:t>er </a:t>
            </a:r>
            <a:r>
              <a:rPr lang="de-DE" sz="2800" b="1" dirty="0">
                <a:latin typeface="Calibri"/>
                <a:ea typeface="+mn-lt"/>
                <a:cs typeface="+mn-lt"/>
              </a:rPr>
              <a:t>I</a:t>
            </a:r>
            <a:r>
              <a:rPr lang="de-DE" sz="2800" dirty="0">
                <a:latin typeface="Calibri"/>
                <a:ea typeface="+mn-lt"/>
                <a:cs typeface="+mn-lt"/>
              </a:rPr>
              <a:t>nformatik und angrenzenden Diszipline</a:t>
            </a:r>
            <a:r>
              <a:rPr lang="de-DE" sz="2800" b="1" dirty="0">
                <a:latin typeface="Calibri"/>
                <a:ea typeface="+mn-lt"/>
                <a:cs typeface="+mn-lt"/>
              </a:rPr>
              <a:t>n </a:t>
            </a:r>
            <a:r>
              <a:rPr lang="de-DE" sz="2800" dirty="0">
                <a:latin typeface="Calibri"/>
                <a:ea typeface="+mn-lt"/>
                <a:cs typeface="+mn-lt"/>
              </a:rPr>
              <a:t>(II(</a:t>
            </a:r>
            <a:r>
              <a:rPr lang="de-DE" sz="2800" dirty="0" err="1">
                <a:latin typeface="Calibri"/>
                <a:ea typeface="+mn-lt"/>
                <a:cs typeface="+mn-lt"/>
              </a:rPr>
              <a:t>goes</a:t>
            </a:r>
            <a:r>
              <a:rPr lang="de-DE" sz="2800" dirty="0">
                <a:latin typeface="Calibri"/>
                <a:ea typeface="+mn-lt"/>
                <a:cs typeface="+mn-lt"/>
              </a:rPr>
              <a:t> OPAL ))</a:t>
            </a:r>
            <a:endParaRPr lang="de-DE" sz="2800" b="1" dirty="0">
              <a:latin typeface="Calibri"/>
              <a:cs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B56AB2-54E7-4B96-9928-9B31E670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2400" dirty="0">
              <a:latin typeface="Arial"/>
              <a:ea typeface="+mj-lt"/>
              <a:cs typeface="+mj-lt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4D74FD2-4090-4E1D-8FFA-339DDC4D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21.06.2022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0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 …</a:t>
            </a:r>
          </a:p>
          <a:p>
            <a:pPr lvl="1"/>
            <a:r>
              <a:rPr lang="de-DE" dirty="0"/>
              <a:t>… zur automatischen Generierung von Aufgaben und Lösung(</a:t>
            </a:r>
            <a:r>
              <a:rPr lang="de-DE" dirty="0" err="1"/>
              <a:t>shinweis</a:t>
            </a:r>
            <a:r>
              <a:rPr lang="de-DE" dirty="0"/>
              <a:t>)en</a:t>
            </a:r>
          </a:p>
          <a:p>
            <a:pPr lvl="1"/>
            <a:r>
              <a:rPr lang="de-DE" dirty="0"/>
              <a:t>… zur interaktiven Bearbeitung von individualisierten Übungsaufgaben</a:t>
            </a:r>
          </a:p>
          <a:p>
            <a:pPr lvl="1"/>
            <a:r>
              <a:rPr lang="de-DE" dirty="0"/>
              <a:t>… zur deklarativen Modellierung von Aufgabentypen</a:t>
            </a:r>
          </a:p>
          <a:p>
            <a:pPr lvl="1"/>
            <a:r>
              <a:rPr lang="de-DE" dirty="0"/>
              <a:t>… zum Austausch und Nachvollziehen von Lösungsversuchen</a:t>
            </a:r>
          </a:p>
          <a:p>
            <a:pPr lvl="1"/>
            <a:endParaRPr lang="de-DE" dirty="0"/>
          </a:p>
          <a:p>
            <a:r>
              <a:rPr lang="de-DE" dirty="0"/>
              <a:t>Aufgabentypen basieren auf Graphen</a:t>
            </a:r>
          </a:p>
          <a:p>
            <a:pPr lvl="1"/>
            <a:r>
              <a:rPr lang="de-DE" dirty="0"/>
              <a:t>Warum?</a:t>
            </a:r>
          </a:p>
          <a:p>
            <a:pPr lvl="2"/>
            <a:r>
              <a:rPr lang="de-DE" dirty="0"/>
              <a:t>Alles lässt sich als Graph darstellen!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Generische Generierung von Aufgaben und Lösung(</a:t>
            </a:r>
            <a:r>
              <a:rPr lang="de-DE" dirty="0" err="1"/>
              <a:t>shinweis</a:t>
            </a:r>
            <a:r>
              <a:rPr lang="de-DE" dirty="0"/>
              <a:t>)en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22.06.2022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54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C558A0-6B04-4BE2-A5CD-1E37A2DB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Wofür braucht man das?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69940-0D50-41AC-BB06-5C7E10BE60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21.06.2022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069321-702D-4CC2-8AA6-7D048B38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50" y="2172926"/>
            <a:ext cx="5514975" cy="40767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2AD0211-6870-4026-B4C5-64EB1DC8E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466975"/>
            <a:ext cx="3695700" cy="192405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668E3F5-FB11-4C53-A13C-AA0399D93547}"/>
              </a:ext>
            </a:extLst>
          </p:cNvPr>
          <p:cNvSpPr txBox="1"/>
          <p:nvPr/>
        </p:nvSpPr>
        <p:spPr>
          <a:xfrm>
            <a:off x="1634224" y="1391298"/>
            <a:ext cx="253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ohne ALADIN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2146FF-18BE-442A-9186-638F0820DFCF}"/>
              </a:ext>
            </a:extLst>
          </p:cNvPr>
          <p:cNvSpPr txBox="1"/>
          <p:nvPr/>
        </p:nvSpPr>
        <p:spPr>
          <a:xfrm>
            <a:off x="7698986" y="1390132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mit ALADIN</a:t>
            </a:r>
          </a:p>
        </p:txBody>
      </p:sp>
    </p:spTree>
    <p:extLst>
      <p:ext uri="{BB962C8B-B14F-4D97-AF65-F5344CB8AC3E}">
        <p14:creationId xmlns:p14="http://schemas.microsoft.com/office/powerpoint/2010/main" val="1649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Spannende und vielfältige Forschungsthemen in den Bereichen:</a:t>
            </a:r>
          </a:p>
          <a:p>
            <a:pPr lvl="1"/>
            <a:r>
              <a:rPr lang="de-DE" dirty="0"/>
              <a:t>Graphentheorie</a:t>
            </a:r>
          </a:p>
          <a:p>
            <a:pPr lvl="1"/>
            <a:r>
              <a:rPr lang="de-DE" dirty="0"/>
              <a:t>Künstliche Intelligenz (NLP, GNN)</a:t>
            </a:r>
          </a:p>
          <a:p>
            <a:pPr lvl="1"/>
            <a:r>
              <a:rPr lang="de-DE" dirty="0"/>
              <a:t>UI/UX-Design und -Entwicklung</a:t>
            </a:r>
          </a:p>
          <a:p>
            <a:endParaRPr lang="de-DE" dirty="0"/>
          </a:p>
          <a:p>
            <a:r>
              <a:rPr lang="de-DE" dirty="0"/>
              <a:t>Ganz konkret…</a:t>
            </a:r>
          </a:p>
          <a:p>
            <a:pPr lvl="1"/>
            <a:r>
              <a:rPr lang="de-DE" dirty="0"/>
              <a:t>Erweiterung des ALADIN-Frameworks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Erweiterung um neue Aufgabentypen in ALADIN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das mit mir zu tun?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21.06.2022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647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PLR-Regeln</a:t>
            </a:r>
          </a:p>
          <a:p>
            <a:r>
              <a:rPr lang="de-DE" dirty="0"/>
              <a:t>Simple zyklische Transformationen</a:t>
            </a:r>
          </a:p>
          <a:p>
            <a:pPr lvl="1"/>
            <a:r>
              <a:rPr lang="de-DE" dirty="0"/>
              <a:t>Darstellung:</a:t>
            </a:r>
          </a:p>
          <a:p>
            <a:pPr lvl="2"/>
            <a:r>
              <a:rPr lang="de-DE" dirty="0"/>
              <a:t>Sequenz auf Notenblatt</a:t>
            </a:r>
          </a:p>
          <a:p>
            <a:pPr lvl="2"/>
            <a:r>
              <a:rPr lang="de-DE" dirty="0"/>
              <a:t>Sequenz in Tonnetzen</a:t>
            </a:r>
          </a:p>
          <a:p>
            <a:pPr lvl="2"/>
            <a:r>
              <a:rPr lang="de-DE" dirty="0"/>
              <a:t>Ungerichteter zyklischer Graph</a:t>
            </a:r>
          </a:p>
          <a:p>
            <a:endParaRPr lang="de-DE" dirty="0"/>
          </a:p>
          <a:p>
            <a:r>
              <a:rPr lang="de-DE" dirty="0"/>
              <a:t>Erweiterung anhand des „Cube Dance“</a:t>
            </a:r>
          </a:p>
          <a:p>
            <a:pPr lvl="1"/>
            <a:r>
              <a:rPr lang="de-DE" dirty="0"/>
              <a:t>Erlaubt Modulierung zwischen einzelnen Zyklen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64288"/>
            <a:ext cx="7872875" cy="533400"/>
          </a:xfrm>
        </p:spPr>
        <p:txBody>
          <a:bodyPr/>
          <a:lstStyle/>
          <a:p>
            <a:r>
              <a:rPr lang="de-DE" dirty="0"/>
              <a:t>Beispiel 1: Musiktheorie </a:t>
            </a:r>
            <a:br>
              <a:rPr lang="de-DE" dirty="0"/>
            </a:br>
            <a:r>
              <a:rPr lang="de-DE" dirty="0"/>
              <a:t>(neo-</a:t>
            </a:r>
            <a:r>
              <a:rPr lang="de-DE" dirty="0" err="1"/>
              <a:t>Riemmansche</a:t>
            </a:r>
            <a:r>
              <a:rPr lang="de-DE" dirty="0"/>
              <a:t> Triaden-Transformationen)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21.06.2022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89BAF39-57C5-4C8F-86B9-49427A71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159" y="4077072"/>
            <a:ext cx="2450566" cy="24505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636B-D511-4D0D-BB08-B1C3054C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4300356"/>
            <a:ext cx="2016224" cy="20178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A1D09D3-1601-42CB-B969-88BB47433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066" y="4314426"/>
            <a:ext cx="2453741" cy="220557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FF1D36C-E02D-4BF1-BCD3-ABA546AAE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912" y="823643"/>
            <a:ext cx="6005805" cy="652059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8D9F709-CB92-4226-8BE8-846F069C9ACD}"/>
              </a:ext>
            </a:extLst>
          </p:cNvPr>
          <p:cNvCxnSpPr>
            <a:cxnSpLocks/>
          </p:cNvCxnSpPr>
          <p:nvPr/>
        </p:nvCxnSpPr>
        <p:spPr bwMode="auto">
          <a:xfrm>
            <a:off x="4079776" y="5302355"/>
            <a:ext cx="4326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95F7028-C998-4BE2-838B-1BB5B3037802}"/>
              </a:ext>
            </a:extLst>
          </p:cNvPr>
          <p:cNvSpPr txBox="1"/>
          <p:nvPr/>
        </p:nvSpPr>
        <p:spPr>
          <a:xfrm>
            <a:off x="0" y="6097780"/>
            <a:ext cx="37946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Quellen:</a:t>
            </a:r>
          </a:p>
          <a:p>
            <a:r>
              <a:rPr lang="de-DE" sz="700" dirty="0">
                <a:hlinkClick r:id="rId6"/>
              </a:rPr>
              <a:t>https://viva.pressbooks.pub/openmusictheory/chapter/neo-riemannian-triadic-progressions/</a:t>
            </a:r>
            <a:endParaRPr lang="de-DE" sz="700" dirty="0"/>
          </a:p>
          <a:p>
            <a:r>
              <a:rPr lang="de-DE" sz="700" dirty="0">
                <a:hlinkClick r:id="rId7"/>
              </a:rPr>
              <a:t>https://www.fransabsil.nl/htm/tonnetz_riemannian_transformations.htm</a:t>
            </a:r>
            <a:r>
              <a:rPr lang="de-DE" sz="700" dirty="0"/>
              <a:t> 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56DABA5-E699-45D5-8C91-475C2A86AC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5094" y="1482602"/>
            <a:ext cx="5087342" cy="26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Flowcharts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UML-Aktivitätsdiagramm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EPK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BPMN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93661"/>
            <a:ext cx="7872875" cy="533400"/>
          </a:xfrm>
        </p:spPr>
        <p:txBody>
          <a:bodyPr/>
          <a:lstStyle/>
          <a:p>
            <a:r>
              <a:rPr lang="de-DE" dirty="0"/>
              <a:t>Beispiel 2. ) Geschäftsprozessmodellierung </a:t>
            </a:r>
            <a:br>
              <a:rPr lang="de-DE" dirty="0"/>
            </a:br>
            <a:r>
              <a:rPr lang="de-DE" dirty="0"/>
              <a:t>(Generative Grammatiken / </a:t>
            </a:r>
            <a:r>
              <a:rPr lang="de-DE" dirty="0" err="1"/>
              <a:t>Constraintprogrammierung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21.06.2022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B666DC-852A-4738-AA94-E6CB68B2A539}"/>
              </a:ext>
            </a:extLst>
          </p:cNvPr>
          <p:cNvSpPr txBox="1"/>
          <p:nvPr/>
        </p:nvSpPr>
        <p:spPr>
          <a:xfrm>
            <a:off x="119336" y="5896936"/>
            <a:ext cx="403187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Quellen:</a:t>
            </a:r>
          </a:p>
          <a:p>
            <a:r>
              <a:rPr lang="de-DE" sz="1050" dirty="0">
                <a:hlinkClick r:id="rId2"/>
              </a:rPr>
              <a:t>https://link.springer.com/chapter/10.1007/978-3-658-22648-0_3</a:t>
            </a:r>
          </a:p>
          <a:p>
            <a:r>
              <a:rPr lang="de-DE" sz="1050" dirty="0">
                <a:hlinkClick r:id="rId2"/>
              </a:rPr>
              <a:t>https://subs.emis.de/LNI/Proceedings/Proceedings259/1957.pdf</a:t>
            </a:r>
            <a:r>
              <a:rPr lang="de-DE" sz="1050" dirty="0"/>
              <a:t>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FB23504-C2C8-46BF-8F34-0D4A5666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345" y="4365104"/>
            <a:ext cx="3190875" cy="12192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185CB1A-0BE9-41DD-AABD-7BB6B6A9D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547" y="3333317"/>
            <a:ext cx="4248472" cy="50455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907CD56-0EFC-4E98-A103-736E1857A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255" y="1760315"/>
            <a:ext cx="2641056" cy="98546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68953CE-EEF3-4200-A6C3-4C27579A1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531" y="905741"/>
            <a:ext cx="4536504" cy="46067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6816E90-ABE5-44D9-B82E-1557A6E26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2002" y="1119352"/>
            <a:ext cx="4631454" cy="32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4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D5D6A5-B792-48C1-8136-6DBC113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die Aufmerksamkeit!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74CC8990-7CDD-4036-8A59-E4CC764E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21.06.2022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20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85BD0EB-08B6-44D4-825D-4DF9D813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asd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A322D4-34B9-4301-97B6-7D5D01F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Prüfmuster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0605-5B36-40BD-86E6-C76AF211E5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22.06.2022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523E9C-252C-49B9-9A83-929025333A13}"/>
              </a:ext>
            </a:extLst>
          </p:cNvPr>
          <p:cNvSpPr txBox="1"/>
          <p:nvPr/>
        </p:nvSpPr>
        <p:spPr>
          <a:xfrm>
            <a:off x="0" y="5735124"/>
            <a:ext cx="3914854" cy="823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Quellen:</a:t>
            </a:r>
          </a:p>
          <a:p>
            <a:r>
              <a:rPr lang="de-DE" sz="1050" dirty="0">
                <a:hlinkClick r:id="rId2"/>
              </a:rPr>
              <a:t>https://arxiv.org/abs/2202.13457</a:t>
            </a:r>
          </a:p>
          <a:p>
            <a:r>
              <a:rPr lang="de-DE" sz="1050" dirty="0">
                <a:hlinkClick r:id="rId2"/>
              </a:rPr>
              <a:t>https://papers.ssrn.com/sol3/papers.cfm?abstract_id=3734430</a:t>
            </a:r>
            <a:endParaRPr lang="de-DE" sz="1050" dirty="0"/>
          </a:p>
          <a:p>
            <a:r>
              <a:rPr lang="de-DE" sz="1050" dirty="0">
                <a:hlinkClick r:id="rId3"/>
              </a:rPr>
              <a:t>https://www.researchgate.net/publication/302547316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402334017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25FA15-0317-4D8B-843F-83A7F4B53AF5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</Words>
  <Application>Microsoft Office PowerPoint</Application>
  <PresentationFormat>Breitbild</PresentationFormat>
  <Paragraphs>84</Paragraphs>
  <Slides>8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ヒラギノ角ゴ Pro W3</vt:lpstr>
      <vt:lpstr>Powerpoint_Vorlage</vt:lpstr>
      <vt:lpstr>PowerPoint-Präsentation</vt:lpstr>
      <vt:lpstr>Was ist das?</vt:lpstr>
      <vt:lpstr>Wofür braucht man das?</vt:lpstr>
      <vt:lpstr>Was hat das mit mir zu tun?</vt:lpstr>
      <vt:lpstr>Beispiel 1: Musiktheorie  (neo-Riemmansche Triaden-Transformationen)</vt:lpstr>
      <vt:lpstr>Beispiel 2. ) Geschäftsprozessmodellierung  (Generative Grammatiken / Constraintprogrammierung)</vt:lpstr>
      <vt:lpstr>Fragen &amp; Diskussion</vt:lpstr>
      <vt:lpstr>Prüfmuster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Paul Christ</cp:lastModifiedBy>
  <cp:revision>742</cp:revision>
  <cp:lastPrinted>2011-09-28T10:49:02Z</cp:lastPrinted>
  <dcterms:created xsi:type="dcterms:W3CDTF">2011-12-19T14:51:39Z</dcterms:created>
  <dcterms:modified xsi:type="dcterms:W3CDTF">2022-06-22T08:59:31Z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