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handoutMasterIdLst>
    <p:handoutMasterId r:id="rId11"/>
  </p:handoutMasterIdLst>
  <p:sldIdLst>
    <p:sldId id="277" r:id="rId2"/>
    <p:sldId id="344" r:id="rId3"/>
    <p:sldId id="343" r:id="rId4"/>
    <p:sldId id="342" r:id="rId5"/>
    <p:sldId id="346" r:id="rId6"/>
    <p:sldId id="339" r:id="rId7"/>
    <p:sldId id="313" r:id="rId8"/>
    <p:sldId id="345" r:id="rId9"/>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C6600"/>
    <a:srgbClr val="B9C5FF"/>
    <a:srgbClr val="CC89FF"/>
    <a:srgbClr val="FF9EFF"/>
    <a:srgbClr val="5DF971"/>
    <a:srgbClr val="F99B1C"/>
    <a:srgbClr val="F5AD36"/>
    <a:srgbClr val="F88C21"/>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543" autoAdjust="0"/>
  </p:normalViewPr>
  <p:slideViewPr>
    <p:cSldViewPr showGuides="1">
      <p:cViewPr varScale="1">
        <p:scale>
          <a:sx n="53" d="100"/>
          <a:sy n="53" d="100"/>
        </p:scale>
        <p:origin x="1838" y="48"/>
      </p:cViewPr>
      <p:guideLst>
        <p:guide orient="horz" pos="2024"/>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0"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260190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92470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3475291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34476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1077040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3876875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7</a:t>
            </a:fld>
            <a:endParaRPr lang="de-DE"/>
          </a:p>
        </p:txBody>
      </p:sp>
    </p:spTree>
    <p:extLst>
      <p:ext uri="{BB962C8B-B14F-4D97-AF65-F5344CB8AC3E}">
        <p14:creationId xmlns:p14="http://schemas.microsoft.com/office/powerpoint/2010/main" val="229351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242564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23.01.2023</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23.01.2023</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197698" y="6596792"/>
            <a:ext cx="1991008" cy="215444"/>
          </a:xfrm>
          <a:prstGeom prst="rect">
            <a:avLst/>
          </a:prstGeom>
          <a:noFill/>
          <a:ln w="9525">
            <a:noFill/>
            <a:miter lim="800000"/>
            <a:headEnd/>
            <a:tailEnd/>
          </a:ln>
          <a:effectLst/>
        </p:spPr>
        <p:txBody>
          <a:bodyPr wrap="square" lIns="0">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800" dirty="0"/>
              <a:t>Torsten Munkelt und Paul Christ</a:t>
            </a:r>
          </a:p>
        </p:txBody>
      </p:sp>
      <p:sp>
        <p:nvSpPr>
          <p:cNvPr id="6168" name="Text Box 24"/>
          <p:cNvSpPr txBox="1">
            <a:spLocks noChangeArrowheads="1"/>
          </p:cNvSpPr>
          <p:nvPr userDrawn="1"/>
        </p:nvSpPr>
        <p:spPr bwMode="auto">
          <a:xfrm>
            <a:off x="2281694" y="6588000"/>
            <a:ext cx="663298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ALADIN: Generator für Aufgaben und Lösung(</a:t>
            </a:r>
            <a:r>
              <a:rPr lang="de-DE" sz="800" dirty="0" err="1"/>
              <a:t>shilf</a:t>
            </a:r>
            <a:r>
              <a:rPr lang="de-DE" sz="800" dirty="0"/>
              <a:t>)en aus der Informatik und angrenzenden Disziplinen</a:t>
            </a: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19.01.2022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r>
              <a:rPr lang="de-DE" sz="2800" dirty="0">
                <a:latin typeface="Calibri"/>
                <a:ea typeface="+mn-lt"/>
                <a:cs typeface="+mn-lt"/>
              </a:rPr>
              <a:t>ALADIN: Generator für </a:t>
            </a:r>
            <a:r>
              <a:rPr lang="de-DE" sz="2800" b="1" dirty="0">
                <a:latin typeface="Calibri"/>
                <a:ea typeface="+mn-lt"/>
                <a:cs typeface="+mn-lt"/>
              </a:rPr>
              <a:t>A</a:t>
            </a:r>
            <a:r>
              <a:rPr lang="de-DE" sz="2800" dirty="0">
                <a:latin typeface="Calibri"/>
                <a:ea typeface="+mn-lt"/>
                <a:cs typeface="+mn-lt"/>
              </a:rPr>
              <a:t>ufgaben und </a:t>
            </a:r>
            <a:r>
              <a:rPr lang="de-DE" sz="2800" b="1" dirty="0">
                <a:latin typeface="Calibri"/>
                <a:ea typeface="+mn-lt"/>
                <a:cs typeface="+mn-lt"/>
              </a:rPr>
              <a:t>L</a:t>
            </a:r>
            <a:r>
              <a:rPr lang="de-DE" sz="2800" dirty="0">
                <a:latin typeface="Calibri"/>
                <a:ea typeface="+mn-lt"/>
                <a:cs typeface="+mn-lt"/>
              </a:rPr>
              <a:t>ösung(shilf)en</a:t>
            </a:r>
            <a:br>
              <a:rPr lang="de-DE" sz="2800" dirty="0">
                <a:latin typeface="Calibri"/>
                <a:ea typeface="+mn-lt"/>
                <a:cs typeface="+mn-lt"/>
              </a:rPr>
            </a:br>
            <a:r>
              <a:rPr lang="de-DE" sz="2800" b="1" dirty="0">
                <a:latin typeface="Calibri"/>
                <a:ea typeface="+mn-lt"/>
                <a:cs typeface="+mn-lt"/>
              </a:rPr>
              <a:t>a</a:t>
            </a:r>
            <a:r>
              <a:rPr lang="de-DE" sz="2800" dirty="0">
                <a:latin typeface="Calibri"/>
                <a:ea typeface="+mn-lt"/>
                <a:cs typeface="+mn-lt"/>
              </a:rPr>
              <a:t>us </a:t>
            </a:r>
            <a:r>
              <a:rPr lang="de-DE" sz="2800" b="1" dirty="0">
                <a:latin typeface="Calibri"/>
                <a:ea typeface="+mn-lt"/>
                <a:cs typeface="+mn-lt"/>
              </a:rPr>
              <a:t>d</a:t>
            </a:r>
            <a:r>
              <a:rPr lang="de-DE" sz="2800" dirty="0">
                <a:latin typeface="Calibri"/>
                <a:ea typeface="+mn-lt"/>
                <a:cs typeface="+mn-lt"/>
              </a:rPr>
              <a:t>er </a:t>
            </a:r>
            <a:r>
              <a:rPr lang="de-DE" sz="2800" b="1" dirty="0">
                <a:latin typeface="Calibri"/>
                <a:ea typeface="+mn-lt"/>
                <a:cs typeface="+mn-lt"/>
              </a:rPr>
              <a:t>I</a:t>
            </a:r>
            <a:r>
              <a:rPr lang="de-DE" sz="2800" dirty="0">
                <a:latin typeface="Calibri"/>
                <a:ea typeface="+mn-lt"/>
                <a:cs typeface="+mn-lt"/>
              </a:rPr>
              <a:t>nformatik und angrenzenden Diszipline</a:t>
            </a:r>
            <a:r>
              <a:rPr lang="de-DE" sz="2800" b="1" dirty="0">
                <a:latin typeface="Calibri"/>
                <a:ea typeface="+mn-lt"/>
                <a:cs typeface="+mn-lt"/>
              </a:rPr>
              <a:t>n</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23.01.2023</a:t>
            </a:fld>
            <a:endParaRPr lang="de-DE" dirty="0"/>
          </a:p>
        </p:txBody>
      </p:sp>
    </p:spTree>
    <p:extLst>
      <p:ext uri="{BB962C8B-B14F-4D97-AF65-F5344CB8AC3E}">
        <p14:creationId xmlns:p14="http://schemas.microsoft.com/office/powerpoint/2010/main" val="224600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7EBDEDD7-B405-4B15-BE8A-19F56B7F052C}"/>
              </a:ext>
            </a:extLst>
          </p:cNvPr>
          <p:cNvSpPr>
            <a:spLocks noGrp="1"/>
          </p:cNvSpPr>
          <p:nvPr>
            <p:ph idx="1"/>
          </p:nvPr>
        </p:nvSpPr>
        <p:spPr>
          <a:xfrm>
            <a:off x="576000" y="1052736"/>
            <a:ext cx="10992608" cy="4896544"/>
          </a:xfrm>
        </p:spPr>
        <p:txBody>
          <a:bodyPr/>
          <a:lstStyle/>
          <a:p>
            <a:r>
              <a:rPr lang="de-DE" dirty="0"/>
              <a:t>nur wenige Übungsaufgaben/Musterklausuren (manuelle Erstellung)</a:t>
            </a:r>
          </a:p>
          <a:p>
            <a:endParaRPr lang="de-DE" dirty="0"/>
          </a:p>
          <a:p>
            <a:r>
              <a:rPr lang="de-DE" dirty="0"/>
              <a:t>keine Skalierung der Aufgaben hinsichtlich Schwierigkeitsgrad und Umfang</a:t>
            </a:r>
          </a:p>
          <a:p>
            <a:endParaRPr lang="de-DE" dirty="0"/>
          </a:p>
          <a:p>
            <a:r>
              <a:rPr lang="de-DE" dirty="0"/>
              <a:t>keine orts- und zeitflexible Lehre (synchrone Lehre)</a:t>
            </a:r>
          </a:p>
          <a:p>
            <a:pPr marL="0" indent="0">
              <a:buNone/>
            </a:pPr>
            <a:endParaRPr lang="de-DE" dirty="0"/>
          </a:p>
          <a:p>
            <a:r>
              <a:rPr lang="de-DE" dirty="0"/>
              <a:t>keine Selbstkontrolle beim Lernen durch Abgleich mit Musterlösungen</a:t>
            </a:r>
          </a:p>
          <a:p>
            <a:endParaRPr lang="de-DE" dirty="0"/>
          </a:p>
          <a:p>
            <a:r>
              <a:rPr lang="de-DE" dirty="0">
                <a:sym typeface="Wingdings" panose="05000000000000000000" pitchFamily="2" charset="2"/>
              </a:rPr>
              <a:t>keine </a:t>
            </a:r>
            <a:r>
              <a:rPr lang="de-DE" dirty="0"/>
              <a:t>motivierenden Impulse für Lernprozesse</a:t>
            </a:r>
          </a:p>
          <a:p>
            <a:endParaRPr lang="de-DE" dirty="0"/>
          </a:p>
        </p:txBody>
      </p:sp>
      <p:sp>
        <p:nvSpPr>
          <p:cNvPr id="3" name="Titel 2">
            <a:extLst>
              <a:ext uri="{FF2B5EF4-FFF2-40B4-BE49-F238E27FC236}">
                <a16:creationId xmlns:a16="http://schemas.microsoft.com/office/drawing/2014/main" id="{2B87F198-7D03-49A3-9F0D-01CC61FC3AC5}"/>
              </a:ext>
            </a:extLst>
          </p:cNvPr>
          <p:cNvSpPr>
            <a:spLocks noGrp="1"/>
          </p:cNvSpPr>
          <p:nvPr>
            <p:ph type="title"/>
          </p:nvPr>
        </p:nvSpPr>
        <p:spPr/>
        <p:txBody>
          <a:bodyPr/>
          <a:lstStyle/>
          <a:p>
            <a:r>
              <a:rPr lang="de-DE" dirty="0"/>
              <a:t>Motivation zu ALADIN</a:t>
            </a:r>
          </a:p>
        </p:txBody>
      </p:sp>
      <p:sp>
        <p:nvSpPr>
          <p:cNvPr id="4" name="Datumsplatzhalter 3">
            <a:extLst>
              <a:ext uri="{FF2B5EF4-FFF2-40B4-BE49-F238E27FC236}">
                <a16:creationId xmlns:a16="http://schemas.microsoft.com/office/drawing/2014/main" id="{CB4E4385-6C33-46CC-8FF0-0AE68FCC05E0}"/>
              </a:ext>
            </a:extLst>
          </p:cNvPr>
          <p:cNvSpPr>
            <a:spLocks noGrp="1"/>
          </p:cNvSpPr>
          <p:nvPr>
            <p:ph type="dt" sz="half" idx="2"/>
          </p:nvPr>
        </p:nvSpPr>
        <p:spPr/>
        <p:txBody>
          <a:bodyPr/>
          <a:lstStyle/>
          <a:p>
            <a:fld id="{5CF54E03-4885-4408-875D-CF4E4825484C}" type="datetime1">
              <a:rPr lang="de-DE" smtClean="0"/>
              <a:pPr/>
              <a:t>23.01.2023</a:t>
            </a:fld>
            <a:endParaRPr lang="de-DE" dirty="0"/>
          </a:p>
        </p:txBody>
      </p:sp>
    </p:spTree>
    <p:extLst>
      <p:ext uri="{BB962C8B-B14F-4D97-AF65-F5344CB8AC3E}">
        <p14:creationId xmlns:p14="http://schemas.microsoft.com/office/powerpoint/2010/main" val="354343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85BD0EB-08B6-44D4-825D-4DF9D813F782}"/>
              </a:ext>
            </a:extLst>
          </p:cNvPr>
          <p:cNvSpPr>
            <a:spLocks noGrp="1"/>
          </p:cNvSpPr>
          <p:nvPr>
            <p:ph idx="1"/>
          </p:nvPr>
        </p:nvSpPr>
        <p:spPr>
          <a:xfrm>
            <a:off x="570793" y="1268760"/>
            <a:ext cx="10992608" cy="5256584"/>
          </a:xfrm>
        </p:spPr>
        <p:txBody>
          <a:bodyPr/>
          <a:lstStyle/>
          <a:p>
            <a:r>
              <a:rPr lang="de-DE" dirty="0"/>
              <a:t>Framework …</a:t>
            </a:r>
          </a:p>
          <a:p>
            <a:pPr lvl="1"/>
            <a:r>
              <a:rPr lang="de-DE" dirty="0"/>
              <a:t>… zur deklarativen Modellierung von Aufgabentypen</a:t>
            </a:r>
          </a:p>
          <a:p>
            <a:pPr lvl="1"/>
            <a:r>
              <a:rPr lang="de-DE" dirty="0"/>
              <a:t>… zur automatischen Generierung von Aufgaben und Lösung(</a:t>
            </a:r>
            <a:r>
              <a:rPr lang="de-DE" dirty="0" err="1"/>
              <a:t>shilf</a:t>
            </a:r>
            <a:r>
              <a:rPr lang="de-DE" dirty="0"/>
              <a:t>)en</a:t>
            </a:r>
          </a:p>
          <a:p>
            <a:pPr lvl="1"/>
            <a:r>
              <a:rPr lang="de-DE" dirty="0"/>
              <a:t>… zur interaktiven Bearbeitung von individualisierten Übungsaufgaben</a:t>
            </a:r>
          </a:p>
          <a:p>
            <a:pPr lvl="1"/>
            <a:r>
              <a:rPr lang="de-DE" dirty="0"/>
              <a:t>… zum asynchronen Austausch und Nachvollziehen von Lösungsversuchen</a:t>
            </a:r>
          </a:p>
          <a:p>
            <a:pPr lvl="1"/>
            <a:endParaRPr lang="de-DE" dirty="0"/>
          </a:p>
          <a:p>
            <a:r>
              <a:rPr lang="de-DE" dirty="0"/>
              <a:t>Aufgabentypen basieren auf Graphen</a:t>
            </a:r>
          </a:p>
          <a:p>
            <a:pPr lvl="1"/>
            <a:r>
              <a:rPr lang="de-DE" dirty="0"/>
              <a:t>Stücklistenauflösung (</a:t>
            </a:r>
            <a:r>
              <a:rPr lang="de-DE" dirty="0" err="1"/>
              <a:t>Gozintograph</a:t>
            </a:r>
            <a:r>
              <a:rPr lang="de-DE" dirty="0"/>
              <a:t>)</a:t>
            </a:r>
          </a:p>
          <a:p>
            <a:pPr lvl="1"/>
            <a:r>
              <a:rPr lang="de-DE" dirty="0"/>
              <a:t>Terminplanung (Netzplan)</a:t>
            </a:r>
          </a:p>
          <a:p>
            <a:pPr lvl="1"/>
            <a:r>
              <a:rPr lang="de-DE" dirty="0"/>
              <a:t>SQL-Abfragen (Abstract Syntax </a:t>
            </a:r>
            <a:r>
              <a:rPr lang="de-DE" dirty="0" err="1"/>
              <a:t>Tree</a:t>
            </a:r>
            <a:r>
              <a:rPr lang="de-DE" dirty="0"/>
              <a:t>)</a:t>
            </a:r>
          </a:p>
          <a:p>
            <a:pPr lvl="1"/>
            <a:r>
              <a:rPr lang="de-DE" dirty="0"/>
              <a:t>Finden kürzester Pfade (Dijkstra, </a:t>
            </a:r>
            <a:r>
              <a:rPr lang="de-DE" dirty="0" err="1"/>
              <a:t>Bellman</a:t>
            </a:r>
            <a:r>
              <a:rPr lang="de-DE" dirty="0"/>
              <a:t>-Ford, etc.)</a:t>
            </a:r>
          </a:p>
          <a:p>
            <a:pPr lvl="1"/>
            <a:r>
              <a:rPr lang="de-DE" dirty="0"/>
              <a:t>…</a:t>
            </a:r>
          </a:p>
        </p:txBody>
      </p:sp>
      <p:sp>
        <p:nvSpPr>
          <p:cNvPr id="3" name="Titel 2">
            <a:extLst>
              <a:ext uri="{FF2B5EF4-FFF2-40B4-BE49-F238E27FC236}">
                <a16:creationId xmlns:a16="http://schemas.microsoft.com/office/drawing/2014/main" id="{E2A322D4-34B9-4301-97B6-7D5D01FDD979}"/>
              </a:ext>
            </a:extLst>
          </p:cNvPr>
          <p:cNvSpPr>
            <a:spLocks noGrp="1"/>
          </p:cNvSpPr>
          <p:nvPr>
            <p:ph type="title"/>
          </p:nvPr>
        </p:nvSpPr>
        <p:spPr/>
        <p:txBody>
          <a:bodyPr/>
          <a:lstStyle/>
          <a:p>
            <a:r>
              <a:rPr lang="de-DE" dirty="0"/>
              <a:t>Leistungsumfang und Basis von ALADIN</a:t>
            </a:r>
          </a:p>
        </p:txBody>
      </p:sp>
      <p:sp>
        <p:nvSpPr>
          <p:cNvPr id="4" name="Datumsplatzhalter 3">
            <a:extLst>
              <a:ext uri="{FF2B5EF4-FFF2-40B4-BE49-F238E27FC236}">
                <a16:creationId xmlns:a16="http://schemas.microsoft.com/office/drawing/2014/main" id="{DBC90605-5B36-40BD-86E6-C76AF211E53E}"/>
              </a:ext>
            </a:extLst>
          </p:cNvPr>
          <p:cNvSpPr>
            <a:spLocks noGrp="1"/>
          </p:cNvSpPr>
          <p:nvPr>
            <p:ph type="dt" sz="half" idx="2"/>
          </p:nvPr>
        </p:nvSpPr>
        <p:spPr/>
        <p:txBody>
          <a:bodyPr/>
          <a:lstStyle/>
          <a:p>
            <a:fld id="{5CF54E03-4885-4408-875D-CF4E4825484C}" type="datetime1">
              <a:rPr lang="de-DE" smtClean="0"/>
              <a:pPr/>
              <a:t>23.01.2023</a:t>
            </a:fld>
            <a:endParaRPr lang="de-DE" dirty="0"/>
          </a:p>
        </p:txBody>
      </p:sp>
    </p:spTree>
    <p:extLst>
      <p:ext uri="{BB962C8B-B14F-4D97-AF65-F5344CB8AC3E}">
        <p14:creationId xmlns:p14="http://schemas.microsoft.com/office/powerpoint/2010/main" val="177754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85BD0EB-08B6-44D4-825D-4DF9D813F782}"/>
              </a:ext>
            </a:extLst>
          </p:cNvPr>
          <p:cNvSpPr>
            <a:spLocks noGrp="1"/>
          </p:cNvSpPr>
          <p:nvPr>
            <p:ph idx="1"/>
          </p:nvPr>
        </p:nvSpPr>
        <p:spPr>
          <a:xfrm>
            <a:off x="576000" y="872716"/>
            <a:ext cx="10992608" cy="5580620"/>
          </a:xfrm>
        </p:spPr>
        <p:txBody>
          <a:bodyPr/>
          <a:lstStyle/>
          <a:p>
            <a:r>
              <a:rPr lang="de-DE" dirty="0"/>
              <a:t>Mögliche Themen:</a:t>
            </a:r>
          </a:p>
          <a:p>
            <a:pPr lvl="1"/>
            <a:r>
              <a:rPr lang="de-DE" dirty="0"/>
              <a:t>Erweiterung des ALADIN-Frameworks um generische Funktionalität</a:t>
            </a:r>
          </a:p>
          <a:p>
            <a:pPr lvl="2"/>
            <a:r>
              <a:rPr lang="de-DE" dirty="0"/>
              <a:t>Rein deklarative Erstellung von Aufgabentypen</a:t>
            </a:r>
          </a:p>
          <a:p>
            <a:pPr lvl="2"/>
            <a:r>
              <a:rPr lang="de-DE" dirty="0"/>
              <a:t>Schnittstellen zu OPAL/ONYX</a:t>
            </a:r>
          </a:p>
          <a:p>
            <a:pPr lvl="1"/>
            <a:r>
              <a:rPr lang="de-DE" dirty="0"/>
              <a:t>Erweiterung um neue Aufgabentypen in ALADIN</a:t>
            </a:r>
          </a:p>
          <a:p>
            <a:pPr lvl="2"/>
            <a:r>
              <a:rPr lang="de-DE" dirty="0"/>
              <a:t>Modellierung, Chemie, Juristerei, Musiktheorie</a:t>
            </a:r>
          </a:p>
          <a:p>
            <a:pPr lvl="2"/>
            <a:endParaRPr lang="de-DE" dirty="0"/>
          </a:p>
          <a:p>
            <a:r>
              <a:rPr lang="de-DE" dirty="0"/>
              <a:t>Spannende und vielfältige Lösungsansätze unter anderem aus den Bereichen: </a:t>
            </a:r>
          </a:p>
          <a:p>
            <a:pPr lvl="1"/>
            <a:r>
              <a:rPr lang="de-DE" dirty="0"/>
              <a:t>Graphentheorie</a:t>
            </a:r>
          </a:p>
          <a:p>
            <a:pPr lvl="1"/>
            <a:r>
              <a:rPr lang="de-DE" dirty="0"/>
              <a:t>Künstliche Intelligenz </a:t>
            </a:r>
          </a:p>
          <a:p>
            <a:pPr lvl="2"/>
            <a:r>
              <a:rPr lang="de-DE" dirty="0"/>
              <a:t>Deep Learning (Natural Language Processing)</a:t>
            </a:r>
          </a:p>
          <a:p>
            <a:pPr lvl="2"/>
            <a:r>
              <a:rPr lang="de-DE" dirty="0"/>
              <a:t>Generative Grammatiken und </a:t>
            </a:r>
            <a:r>
              <a:rPr lang="de-DE" dirty="0" err="1"/>
              <a:t>Constraint</a:t>
            </a:r>
            <a:r>
              <a:rPr lang="de-DE" dirty="0"/>
              <a:t> </a:t>
            </a:r>
            <a:r>
              <a:rPr lang="de-DE" dirty="0" err="1"/>
              <a:t>Programming</a:t>
            </a:r>
            <a:endParaRPr lang="de-DE" dirty="0"/>
          </a:p>
          <a:p>
            <a:pPr lvl="1"/>
            <a:r>
              <a:rPr lang="de-DE" dirty="0"/>
              <a:t>UI/UX-Design und -Entwicklung</a:t>
            </a:r>
          </a:p>
        </p:txBody>
      </p:sp>
      <p:sp>
        <p:nvSpPr>
          <p:cNvPr id="3" name="Titel 2">
            <a:extLst>
              <a:ext uri="{FF2B5EF4-FFF2-40B4-BE49-F238E27FC236}">
                <a16:creationId xmlns:a16="http://schemas.microsoft.com/office/drawing/2014/main" id="{E2A322D4-34B9-4301-97B6-7D5D01FDD979}"/>
              </a:ext>
            </a:extLst>
          </p:cNvPr>
          <p:cNvSpPr>
            <a:spLocks noGrp="1"/>
          </p:cNvSpPr>
          <p:nvPr>
            <p:ph type="title"/>
          </p:nvPr>
        </p:nvSpPr>
        <p:spPr/>
        <p:txBody>
          <a:bodyPr/>
          <a:lstStyle/>
          <a:p>
            <a:r>
              <a:rPr lang="de-DE" dirty="0"/>
              <a:t>Forschungsbereiche und -methoden</a:t>
            </a:r>
          </a:p>
        </p:txBody>
      </p:sp>
      <p:sp>
        <p:nvSpPr>
          <p:cNvPr id="4" name="Datumsplatzhalter 3">
            <a:extLst>
              <a:ext uri="{FF2B5EF4-FFF2-40B4-BE49-F238E27FC236}">
                <a16:creationId xmlns:a16="http://schemas.microsoft.com/office/drawing/2014/main" id="{DBC90605-5B36-40BD-86E6-C76AF211E53E}"/>
              </a:ext>
            </a:extLst>
          </p:cNvPr>
          <p:cNvSpPr>
            <a:spLocks noGrp="1"/>
          </p:cNvSpPr>
          <p:nvPr>
            <p:ph type="dt" sz="half" idx="2"/>
          </p:nvPr>
        </p:nvSpPr>
        <p:spPr/>
        <p:txBody>
          <a:bodyPr/>
          <a:lstStyle/>
          <a:p>
            <a:fld id="{5CF54E03-4885-4408-875D-CF4E4825484C}" type="datetime1">
              <a:rPr lang="de-DE" smtClean="0"/>
              <a:pPr/>
              <a:t>23.01.2023</a:t>
            </a:fld>
            <a:endParaRPr lang="de-DE" dirty="0"/>
          </a:p>
        </p:txBody>
      </p:sp>
    </p:spTree>
    <p:extLst>
      <p:ext uri="{BB962C8B-B14F-4D97-AF65-F5344CB8AC3E}">
        <p14:creationId xmlns:p14="http://schemas.microsoft.com/office/powerpoint/2010/main" val="43647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2A322D4-34B9-4301-97B6-7D5D01FDD979}"/>
              </a:ext>
            </a:extLst>
          </p:cNvPr>
          <p:cNvSpPr>
            <a:spLocks noGrp="1"/>
          </p:cNvSpPr>
          <p:nvPr>
            <p:ph type="title"/>
          </p:nvPr>
        </p:nvSpPr>
        <p:spPr>
          <a:xfrm>
            <a:off x="576000" y="120853"/>
            <a:ext cx="7872875" cy="533400"/>
          </a:xfrm>
        </p:spPr>
        <p:txBody>
          <a:bodyPr/>
          <a:lstStyle/>
          <a:p>
            <a:r>
              <a:rPr lang="de-DE" dirty="0"/>
              <a:t>Beispiel 1.) Geschäftsprozessmodellierung </a:t>
            </a:r>
            <a:br>
              <a:rPr lang="de-DE" dirty="0"/>
            </a:br>
            <a:r>
              <a:rPr lang="de-DE" dirty="0"/>
              <a:t>(Generative Grammatiken / </a:t>
            </a:r>
            <a:r>
              <a:rPr lang="de-DE" dirty="0" err="1"/>
              <a:t>Constraintprogrammierung</a:t>
            </a:r>
            <a:r>
              <a:rPr lang="de-DE" dirty="0"/>
              <a:t>)</a:t>
            </a:r>
          </a:p>
        </p:txBody>
      </p:sp>
      <p:sp>
        <p:nvSpPr>
          <p:cNvPr id="4" name="Datumsplatzhalter 3">
            <a:extLst>
              <a:ext uri="{FF2B5EF4-FFF2-40B4-BE49-F238E27FC236}">
                <a16:creationId xmlns:a16="http://schemas.microsoft.com/office/drawing/2014/main" id="{DBC90605-5B36-40BD-86E6-C76AF211E53E}"/>
              </a:ext>
            </a:extLst>
          </p:cNvPr>
          <p:cNvSpPr>
            <a:spLocks noGrp="1"/>
          </p:cNvSpPr>
          <p:nvPr>
            <p:ph type="dt" sz="half" idx="2"/>
          </p:nvPr>
        </p:nvSpPr>
        <p:spPr/>
        <p:txBody>
          <a:bodyPr/>
          <a:lstStyle/>
          <a:p>
            <a:fld id="{5CF54E03-4885-4408-875D-CF4E4825484C}" type="datetime1">
              <a:rPr lang="de-DE" smtClean="0"/>
              <a:pPr/>
              <a:t>23.01.2023</a:t>
            </a:fld>
            <a:endParaRPr lang="de-DE" dirty="0"/>
          </a:p>
        </p:txBody>
      </p:sp>
      <p:grpSp>
        <p:nvGrpSpPr>
          <p:cNvPr id="8" name="Gruppieren 7">
            <a:extLst>
              <a:ext uri="{FF2B5EF4-FFF2-40B4-BE49-F238E27FC236}">
                <a16:creationId xmlns:a16="http://schemas.microsoft.com/office/drawing/2014/main" id="{B73FD671-FC5F-4A7C-B979-3CB9B01428B4}"/>
              </a:ext>
            </a:extLst>
          </p:cNvPr>
          <p:cNvGrpSpPr/>
          <p:nvPr/>
        </p:nvGrpSpPr>
        <p:grpSpPr>
          <a:xfrm>
            <a:off x="7814989" y="1037877"/>
            <a:ext cx="3744416" cy="5455164"/>
            <a:chOff x="6888088" y="764704"/>
            <a:chExt cx="3850123" cy="5646847"/>
          </a:xfrm>
        </p:grpSpPr>
        <p:pic>
          <p:nvPicPr>
            <p:cNvPr id="6" name="Grafik 5">
              <a:extLst>
                <a:ext uri="{FF2B5EF4-FFF2-40B4-BE49-F238E27FC236}">
                  <a16:creationId xmlns:a16="http://schemas.microsoft.com/office/drawing/2014/main" id="{D555F4DF-0D7C-482F-8206-A38B208E423F}"/>
                </a:ext>
              </a:extLst>
            </p:cNvPr>
            <p:cNvPicPr>
              <a:picLocks noChangeAspect="1"/>
            </p:cNvPicPr>
            <p:nvPr/>
          </p:nvPicPr>
          <p:blipFill>
            <a:blip r:embed="rId3"/>
            <a:stretch>
              <a:fillRect/>
            </a:stretch>
          </p:blipFill>
          <p:spPr>
            <a:xfrm>
              <a:off x="6888088" y="764704"/>
              <a:ext cx="3850123" cy="5646847"/>
            </a:xfrm>
            <a:prstGeom prst="rect">
              <a:avLst/>
            </a:prstGeom>
          </p:spPr>
        </p:pic>
        <p:sp>
          <p:nvSpPr>
            <p:cNvPr id="7" name="Rechteck 6">
              <a:extLst>
                <a:ext uri="{FF2B5EF4-FFF2-40B4-BE49-F238E27FC236}">
                  <a16:creationId xmlns:a16="http://schemas.microsoft.com/office/drawing/2014/main" id="{15BF220A-9B68-469A-AB82-DA7852AA8D8D}"/>
                </a:ext>
              </a:extLst>
            </p:cNvPr>
            <p:cNvSpPr/>
            <p:nvPr/>
          </p:nvSpPr>
          <p:spPr bwMode="auto">
            <a:xfrm>
              <a:off x="9270646" y="766122"/>
              <a:ext cx="1467565" cy="12947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9" name="Rechteck 8">
              <a:extLst>
                <a:ext uri="{FF2B5EF4-FFF2-40B4-BE49-F238E27FC236}">
                  <a16:creationId xmlns:a16="http://schemas.microsoft.com/office/drawing/2014/main" id="{57A65FF3-52F0-448E-AA74-74E10AB781EF}"/>
                </a:ext>
              </a:extLst>
            </p:cNvPr>
            <p:cNvSpPr/>
            <p:nvPr/>
          </p:nvSpPr>
          <p:spPr bwMode="auto">
            <a:xfrm>
              <a:off x="9685844" y="1090840"/>
              <a:ext cx="1052367" cy="12947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10" name="Rechteck 9">
              <a:extLst>
                <a:ext uri="{FF2B5EF4-FFF2-40B4-BE49-F238E27FC236}">
                  <a16:creationId xmlns:a16="http://schemas.microsoft.com/office/drawing/2014/main" id="{36992B6E-D8D9-43F9-AF54-7252B05C5864}"/>
                </a:ext>
              </a:extLst>
            </p:cNvPr>
            <p:cNvSpPr/>
            <p:nvPr/>
          </p:nvSpPr>
          <p:spPr bwMode="auto">
            <a:xfrm>
              <a:off x="9840416" y="1306227"/>
              <a:ext cx="897795" cy="12947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grpSp>
      <p:sp>
        <p:nvSpPr>
          <p:cNvPr id="11" name="Textfeld 10">
            <a:extLst>
              <a:ext uri="{FF2B5EF4-FFF2-40B4-BE49-F238E27FC236}">
                <a16:creationId xmlns:a16="http://schemas.microsoft.com/office/drawing/2014/main" id="{3C00D4FC-36A1-4445-9864-BECA6EBEA3CB}"/>
              </a:ext>
            </a:extLst>
          </p:cNvPr>
          <p:cNvSpPr txBox="1"/>
          <p:nvPr/>
        </p:nvSpPr>
        <p:spPr>
          <a:xfrm>
            <a:off x="576000" y="1380632"/>
            <a:ext cx="5231968" cy="3416320"/>
          </a:xfrm>
          <a:prstGeom prst="rect">
            <a:avLst/>
          </a:prstGeom>
          <a:noFill/>
        </p:spPr>
        <p:txBody>
          <a:bodyPr wrap="square" rtlCol="0">
            <a:spAutoFit/>
          </a:bodyPr>
          <a:lstStyle/>
          <a:p>
            <a:r>
              <a:rPr lang="de-DE" sz="1200" dirty="0"/>
              <a:t>Folgenden Prozess beschreibt Ihnen der COO einer mittelständischen AG, auf dass Sie ihn als </a:t>
            </a:r>
            <a:r>
              <a:rPr lang="de-DE" sz="1200" dirty="0" err="1"/>
              <a:t>Istprozess</a:t>
            </a:r>
            <a:r>
              <a:rPr lang="de-DE" sz="1200" dirty="0"/>
              <a:t> im Rahmen eines Business-</a:t>
            </a:r>
            <a:r>
              <a:rPr lang="de-DE" sz="1200" dirty="0" err="1"/>
              <a:t>Process</a:t>
            </a:r>
            <a:r>
              <a:rPr lang="de-DE" sz="1200" dirty="0"/>
              <a:t>-</a:t>
            </a:r>
            <a:r>
              <a:rPr lang="de-DE" sz="1200" dirty="0" err="1"/>
              <a:t>Reengeneering</a:t>
            </a:r>
            <a:r>
              <a:rPr lang="de-DE" sz="1200" dirty="0"/>
              <a:t> aufnehmen:</a:t>
            </a:r>
          </a:p>
          <a:p>
            <a:pPr lvl="1"/>
            <a:r>
              <a:rPr lang="de-DE" sz="1200" dirty="0"/>
              <a:t>Wenn ein Auftrag eingeht, wird die Kreditwürdigkeit des Kunden geprüft. Ist die Kreditwürdigkeit nicht gegeben, wird der Kundenauftrag abgelehnt. Ist die Kreditwürdigkeit gegeben, wird dreierlei veranlasst: </a:t>
            </a:r>
          </a:p>
          <a:p>
            <a:pPr marL="628650" lvl="1" indent="-171450">
              <a:buFontTx/>
              <a:buChar char="-"/>
            </a:pPr>
            <a:r>
              <a:rPr lang="de-DE" sz="1200" dirty="0"/>
              <a:t>Erstens wird ein Liefertermin prognostiziert und danach eine Auftragsbestätigung an den Kunden gesendet,</a:t>
            </a:r>
          </a:p>
          <a:p>
            <a:pPr marL="628650" lvl="1" indent="-171450">
              <a:buFontTx/>
              <a:buChar char="-"/>
            </a:pPr>
            <a:r>
              <a:rPr lang="de-DE" sz="1200" dirty="0"/>
              <a:t>Zweitens wird Rohmaterial bestellt, und</a:t>
            </a:r>
          </a:p>
          <a:p>
            <a:pPr marL="628650" lvl="1" indent="-171450">
              <a:buFontTx/>
              <a:buChar char="-"/>
            </a:pPr>
            <a:r>
              <a:rPr lang="de-DE" sz="1200" dirty="0"/>
              <a:t>Drittens wird ein Produktionsauftrag angelegt.</a:t>
            </a:r>
          </a:p>
          <a:p>
            <a:pPr lvl="1"/>
            <a:r>
              <a:rPr lang="de-DE" sz="1200" dirty="0"/>
              <a:t>Ist  der Produktionsauftrag angelegt, der Starttermin für den Produktionsauftrag erreicht worden und das Rohmaterial für das Produkt eingegangen, wird das Produkt produziert.</a:t>
            </a:r>
          </a:p>
          <a:p>
            <a:pPr lvl="1"/>
            <a:r>
              <a:rPr lang="de-DE" sz="1200" dirty="0"/>
              <a:t>Ist nach der Produktion das Produkt verfügbar, und ist der Liefertermin für das Produkt erreicht worden, werden nacheinander das Produkt an den Kunden geliefert und die Rechnung an den Kunden gestellt.</a:t>
            </a:r>
          </a:p>
        </p:txBody>
      </p:sp>
      <p:sp>
        <p:nvSpPr>
          <p:cNvPr id="13" name="Textfeld 12">
            <a:extLst>
              <a:ext uri="{FF2B5EF4-FFF2-40B4-BE49-F238E27FC236}">
                <a16:creationId xmlns:a16="http://schemas.microsoft.com/office/drawing/2014/main" id="{9DE61A6E-B0A8-4F38-9823-F698089FBCA6}"/>
              </a:ext>
            </a:extLst>
          </p:cNvPr>
          <p:cNvSpPr txBox="1"/>
          <p:nvPr/>
        </p:nvSpPr>
        <p:spPr>
          <a:xfrm>
            <a:off x="7176120" y="853211"/>
            <a:ext cx="1107996" cy="369332"/>
          </a:xfrm>
          <a:prstGeom prst="rect">
            <a:avLst/>
          </a:prstGeom>
          <a:noFill/>
        </p:spPr>
        <p:txBody>
          <a:bodyPr wrap="none" rtlCol="0">
            <a:spAutoFit/>
          </a:bodyPr>
          <a:lstStyle/>
          <a:p>
            <a:r>
              <a:rPr lang="de-DE" sz="1800" dirty="0"/>
              <a:t>Gesucht:</a:t>
            </a:r>
          </a:p>
        </p:txBody>
      </p:sp>
      <p:sp>
        <p:nvSpPr>
          <p:cNvPr id="14" name="Textfeld 13">
            <a:extLst>
              <a:ext uri="{FF2B5EF4-FFF2-40B4-BE49-F238E27FC236}">
                <a16:creationId xmlns:a16="http://schemas.microsoft.com/office/drawing/2014/main" id="{522E00B4-4336-4D4E-B8B3-E72ECCCFE817}"/>
              </a:ext>
            </a:extLst>
          </p:cNvPr>
          <p:cNvSpPr txBox="1"/>
          <p:nvPr/>
        </p:nvSpPr>
        <p:spPr>
          <a:xfrm>
            <a:off x="335360" y="853211"/>
            <a:ext cx="1197764" cy="369332"/>
          </a:xfrm>
          <a:prstGeom prst="rect">
            <a:avLst/>
          </a:prstGeom>
          <a:noFill/>
        </p:spPr>
        <p:txBody>
          <a:bodyPr wrap="none" rtlCol="0">
            <a:spAutoFit/>
          </a:bodyPr>
          <a:lstStyle/>
          <a:p>
            <a:r>
              <a:rPr lang="de-DE" sz="1800" dirty="0"/>
              <a:t>Gegeben:</a:t>
            </a:r>
          </a:p>
        </p:txBody>
      </p:sp>
    </p:spTree>
    <p:extLst>
      <p:ext uri="{BB962C8B-B14F-4D97-AF65-F5344CB8AC3E}">
        <p14:creationId xmlns:p14="http://schemas.microsoft.com/office/powerpoint/2010/main" val="86287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2A322D4-34B9-4301-97B6-7D5D01FDD979}"/>
              </a:ext>
            </a:extLst>
          </p:cNvPr>
          <p:cNvSpPr>
            <a:spLocks noGrp="1"/>
          </p:cNvSpPr>
          <p:nvPr>
            <p:ph type="title"/>
          </p:nvPr>
        </p:nvSpPr>
        <p:spPr/>
        <p:txBody>
          <a:bodyPr/>
          <a:lstStyle/>
          <a:p>
            <a:r>
              <a:rPr lang="de-DE" dirty="0"/>
              <a:t>Beispiel 2.) Chemische Molekülverbindungen </a:t>
            </a:r>
          </a:p>
        </p:txBody>
      </p:sp>
      <p:sp>
        <p:nvSpPr>
          <p:cNvPr id="4" name="Datumsplatzhalter 3">
            <a:extLst>
              <a:ext uri="{FF2B5EF4-FFF2-40B4-BE49-F238E27FC236}">
                <a16:creationId xmlns:a16="http://schemas.microsoft.com/office/drawing/2014/main" id="{DBC90605-5B36-40BD-86E6-C76AF211E53E}"/>
              </a:ext>
            </a:extLst>
          </p:cNvPr>
          <p:cNvSpPr>
            <a:spLocks noGrp="1"/>
          </p:cNvSpPr>
          <p:nvPr>
            <p:ph type="dt" sz="half" idx="2"/>
          </p:nvPr>
        </p:nvSpPr>
        <p:spPr/>
        <p:txBody>
          <a:bodyPr/>
          <a:lstStyle/>
          <a:p>
            <a:fld id="{5CF54E03-4885-4408-875D-CF4E4825484C}" type="datetime1">
              <a:rPr lang="de-DE" smtClean="0"/>
              <a:pPr/>
              <a:t>23.01.2023</a:t>
            </a:fld>
            <a:endParaRPr lang="de-DE" dirty="0"/>
          </a:p>
        </p:txBody>
      </p:sp>
      <p:sp>
        <p:nvSpPr>
          <p:cNvPr id="12" name="Textfeld 11">
            <a:extLst>
              <a:ext uri="{FF2B5EF4-FFF2-40B4-BE49-F238E27FC236}">
                <a16:creationId xmlns:a16="http://schemas.microsoft.com/office/drawing/2014/main" id="{DDC27E66-4D2A-47B9-944B-5E81E7B474EA}"/>
              </a:ext>
            </a:extLst>
          </p:cNvPr>
          <p:cNvSpPr txBox="1"/>
          <p:nvPr/>
        </p:nvSpPr>
        <p:spPr>
          <a:xfrm>
            <a:off x="2919590" y="1177688"/>
            <a:ext cx="1197764" cy="369332"/>
          </a:xfrm>
          <a:prstGeom prst="rect">
            <a:avLst/>
          </a:prstGeom>
          <a:noFill/>
        </p:spPr>
        <p:txBody>
          <a:bodyPr wrap="none" rtlCol="0">
            <a:spAutoFit/>
          </a:bodyPr>
          <a:lstStyle/>
          <a:p>
            <a:r>
              <a:rPr lang="de-DE" sz="1800" dirty="0"/>
              <a:t>Gegeben:</a:t>
            </a:r>
          </a:p>
        </p:txBody>
      </p:sp>
      <p:sp>
        <p:nvSpPr>
          <p:cNvPr id="13" name="Textfeld 12">
            <a:extLst>
              <a:ext uri="{FF2B5EF4-FFF2-40B4-BE49-F238E27FC236}">
                <a16:creationId xmlns:a16="http://schemas.microsoft.com/office/drawing/2014/main" id="{AAE783CD-EF22-4B8B-BD5F-E3B76F808B32}"/>
              </a:ext>
            </a:extLst>
          </p:cNvPr>
          <p:cNvSpPr txBox="1"/>
          <p:nvPr/>
        </p:nvSpPr>
        <p:spPr>
          <a:xfrm>
            <a:off x="5542002" y="1177688"/>
            <a:ext cx="1107996" cy="369332"/>
          </a:xfrm>
          <a:prstGeom prst="rect">
            <a:avLst/>
          </a:prstGeom>
          <a:noFill/>
        </p:spPr>
        <p:txBody>
          <a:bodyPr wrap="none" rtlCol="0">
            <a:spAutoFit/>
          </a:bodyPr>
          <a:lstStyle/>
          <a:p>
            <a:r>
              <a:rPr lang="de-DE" sz="1800" dirty="0"/>
              <a:t>Gesucht:</a:t>
            </a:r>
          </a:p>
        </p:txBody>
      </p:sp>
      <p:pic>
        <p:nvPicPr>
          <p:cNvPr id="5" name="Grafik 4">
            <a:extLst>
              <a:ext uri="{FF2B5EF4-FFF2-40B4-BE49-F238E27FC236}">
                <a16:creationId xmlns:a16="http://schemas.microsoft.com/office/drawing/2014/main" id="{A11DB1F2-8205-492E-901F-F3CD824F16EB}"/>
              </a:ext>
            </a:extLst>
          </p:cNvPr>
          <p:cNvPicPr>
            <a:picLocks noChangeAspect="1"/>
          </p:cNvPicPr>
          <p:nvPr/>
        </p:nvPicPr>
        <p:blipFill>
          <a:blip r:embed="rId3"/>
          <a:stretch>
            <a:fillRect/>
          </a:stretch>
        </p:blipFill>
        <p:spPr>
          <a:xfrm>
            <a:off x="1900867" y="1529363"/>
            <a:ext cx="7282270" cy="4214710"/>
          </a:xfrm>
          <a:prstGeom prst="rect">
            <a:avLst/>
          </a:prstGeom>
        </p:spPr>
      </p:pic>
    </p:spTree>
    <p:extLst>
      <p:ext uri="{BB962C8B-B14F-4D97-AF65-F5344CB8AC3E}">
        <p14:creationId xmlns:p14="http://schemas.microsoft.com/office/powerpoint/2010/main" val="402334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die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23.01.2023</a:t>
            </a:fld>
            <a:endParaRPr lang="de-DE" dirty="0"/>
          </a:p>
        </p:txBody>
      </p:sp>
    </p:spTree>
    <p:extLst>
      <p:ext uri="{BB962C8B-B14F-4D97-AF65-F5344CB8AC3E}">
        <p14:creationId xmlns:p14="http://schemas.microsoft.com/office/powerpoint/2010/main" val="336520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85BD0EB-08B6-44D4-825D-4DF9D813F782}"/>
              </a:ext>
            </a:extLst>
          </p:cNvPr>
          <p:cNvSpPr>
            <a:spLocks noGrp="1"/>
          </p:cNvSpPr>
          <p:nvPr>
            <p:ph idx="1"/>
          </p:nvPr>
        </p:nvSpPr>
        <p:spPr/>
        <p:txBody>
          <a:bodyPr/>
          <a:lstStyle/>
          <a:p>
            <a:r>
              <a:rPr lang="de-DE" dirty="0"/>
              <a:t>PLR-Regeln</a:t>
            </a:r>
          </a:p>
          <a:p>
            <a:r>
              <a:rPr lang="de-DE" dirty="0"/>
              <a:t>Simple zyklische Transformationen</a:t>
            </a:r>
          </a:p>
        </p:txBody>
      </p:sp>
      <p:sp>
        <p:nvSpPr>
          <p:cNvPr id="3" name="Titel 2">
            <a:extLst>
              <a:ext uri="{FF2B5EF4-FFF2-40B4-BE49-F238E27FC236}">
                <a16:creationId xmlns:a16="http://schemas.microsoft.com/office/drawing/2014/main" id="{E2A322D4-34B9-4301-97B6-7D5D01FDD979}"/>
              </a:ext>
            </a:extLst>
          </p:cNvPr>
          <p:cNvSpPr>
            <a:spLocks noGrp="1"/>
          </p:cNvSpPr>
          <p:nvPr>
            <p:ph type="title"/>
          </p:nvPr>
        </p:nvSpPr>
        <p:spPr>
          <a:xfrm>
            <a:off x="576000" y="64288"/>
            <a:ext cx="7872875" cy="533400"/>
          </a:xfrm>
        </p:spPr>
        <p:txBody>
          <a:bodyPr/>
          <a:lstStyle/>
          <a:p>
            <a:r>
              <a:rPr lang="de-DE" dirty="0"/>
              <a:t>Beispiel 1.) Musiktheorie </a:t>
            </a:r>
            <a:br>
              <a:rPr lang="de-DE" dirty="0"/>
            </a:br>
            <a:r>
              <a:rPr lang="de-DE" dirty="0"/>
              <a:t>(neo-</a:t>
            </a:r>
            <a:r>
              <a:rPr lang="de-DE" dirty="0" err="1"/>
              <a:t>Riemmansche</a:t>
            </a:r>
            <a:r>
              <a:rPr lang="de-DE" dirty="0"/>
              <a:t> Triaden-Transformationen)</a:t>
            </a:r>
          </a:p>
        </p:txBody>
      </p:sp>
      <p:sp>
        <p:nvSpPr>
          <p:cNvPr id="4" name="Datumsplatzhalter 3">
            <a:extLst>
              <a:ext uri="{FF2B5EF4-FFF2-40B4-BE49-F238E27FC236}">
                <a16:creationId xmlns:a16="http://schemas.microsoft.com/office/drawing/2014/main" id="{DBC90605-5B36-40BD-86E6-C76AF211E53E}"/>
              </a:ext>
            </a:extLst>
          </p:cNvPr>
          <p:cNvSpPr>
            <a:spLocks noGrp="1"/>
          </p:cNvSpPr>
          <p:nvPr>
            <p:ph type="dt" sz="half" idx="2"/>
          </p:nvPr>
        </p:nvSpPr>
        <p:spPr/>
        <p:txBody>
          <a:bodyPr/>
          <a:lstStyle/>
          <a:p>
            <a:fld id="{5CF54E03-4885-4408-875D-CF4E4825484C}" type="datetime1">
              <a:rPr lang="de-DE" smtClean="0"/>
              <a:pPr/>
              <a:t>23.01.2023</a:t>
            </a:fld>
            <a:endParaRPr lang="de-DE" dirty="0"/>
          </a:p>
        </p:txBody>
      </p:sp>
      <p:pic>
        <p:nvPicPr>
          <p:cNvPr id="16" name="Grafik 15">
            <a:extLst>
              <a:ext uri="{FF2B5EF4-FFF2-40B4-BE49-F238E27FC236}">
                <a16:creationId xmlns:a16="http://schemas.microsoft.com/office/drawing/2014/main" id="{0FF1D36C-E02D-4BF1-BCD3-ABA546AAEF15}"/>
              </a:ext>
            </a:extLst>
          </p:cNvPr>
          <p:cNvPicPr>
            <a:picLocks noChangeAspect="1"/>
          </p:cNvPicPr>
          <p:nvPr/>
        </p:nvPicPr>
        <p:blipFill>
          <a:blip r:embed="rId3"/>
          <a:stretch>
            <a:fillRect/>
          </a:stretch>
        </p:blipFill>
        <p:spPr>
          <a:xfrm>
            <a:off x="5159896" y="4625346"/>
            <a:ext cx="6005805" cy="652059"/>
          </a:xfrm>
          <a:prstGeom prst="rect">
            <a:avLst/>
          </a:prstGeom>
        </p:spPr>
      </p:pic>
      <p:pic>
        <p:nvPicPr>
          <p:cNvPr id="22" name="Grafik 21">
            <a:extLst>
              <a:ext uri="{FF2B5EF4-FFF2-40B4-BE49-F238E27FC236}">
                <a16:creationId xmlns:a16="http://schemas.microsoft.com/office/drawing/2014/main" id="{356DABA5-E699-45D5-8C91-475C2A86AC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0239" y="1556792"/>
            <a:ext cx="5087342" cy="2613506"/>
          </a:xfrm>
          <a:prstGeom prst="rect">
            <a:avLst/>
          </a:prstGeom>
        </p:spPr>
      </p:pic>
    </p:spTree>
    <p:extLst>
      <p:ext uri="{BB962C8B-B14F-4D97-AF65-F5344CB8AC3E}">
        <p14:creationId xmlns:p14="http://schemas.microsoft.com/office/powerpoint/2010/main" val="3796155264"/>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397</Words>
  <Application>Microsoft Office PowerPoint</Application>
  <PresentationFormat>Breitbild</PresentationFormat>
  <Paragraphs>82</Paragraphs>
  <Slides>8</Slides>
  <Notes>8</Notes>
  <HiddenSlides>1</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Calibri</vt:lpstr>
      <vt:lpstr>Powerpoint_Vorlage</vt:lpstr>
      <vt:lpstr>PowerPoint-Präsentation</vt:lpstr>
      <vt:lpstr>Motivation zu ALADIN</vt:lpstr>
      <vt:lpstr>Leistungsumfang und Basis von ALADIN</vt:lpstr>
      <vt:lpstr>Forschungsbereiche und -methoden</vt:lpstr>
      <vt:lpstr>Beispiel 1.) Geschäftsprozessmodellierung  (Generative Grammatiken / Constraintprogrammierung)</vt:lpstr>
      <vt:lpstr>Beispiel 2.) Chemische Molekülverbindungen </vt:lpstr>
      <vt:lpstr>Fragen &amp; Diskussion</vt:lpstr>
      <vt:lpstr>Beispiel 1.) Musiktheorie  (neo-Riemmansche Triaden-Transformationen)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773</cp:revision>
  <cp:lastPrinted>2011-09-28T10:49:02Z</cp:lastPrinted>
  <dcterms:created xsi:type="dcterms:W3CDTF">2011-12-19T14:51:39Z</dcterms:created>
  <dcterms:modified xsi:type="dcterms:W3CDTF">2023-01-23T10:43:48Z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