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348" r:id="rId3"/>
    <p:sldId id="344" r:id="rId4"/>
    <p:sldId id="343" r:id="rId5"/>
    <p:sldId id="335" r:id="rId6"/>
    <p:sldId id="329" r:id="rId7"/>
    <p:sldId id="313" r:id="rId8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C6600"/>
    <a:srgbClr val="B9C5FF"/>
    <a:srgbClr val="CC89FF"/>
    <a:srgbClr val="FF9EFF"/>
    <a:srgbClr val="5DF971"/>
    <a:srgbClr val="F99B1C"/>
    <a:srgbClr val="F5AD36"/>
    <a:srgbClr val="F88C2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55" autoAdjust="0"/>
  </p:normalViewPr>
  <p:slideViewPr>
    <p:cSldViewPr showGuides="1">
      <p:cViewPr varScale="1">
        <p:scale>
          <a:sx n="66" d="100"/>
          <a:sy n="66" d="100"/>
        </p:scale>
        <p:origin x="691" y="62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0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9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1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7698" y="6596792"/>
            <a:ext cx="1991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Torsten Munkelt und Paul Christ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281694" y="6588000"/>
            <a:ext cx="6632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ALADIN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b="1" dirty="0">
                <a:latin typeface="Calibri"/>
                <a:ea typeface="+mn-lt"/>
                <a:cs typeface="+mn-lt"/>
              </a:rPr>
              <a:t>ALADIN: </a:t>
            </a:r>
            <a:r>
              <a:rPr lang="de-DE" sz="2800" dirty="0">
                <a:latin typeface="Calibri"/>
                <a:ea typeface="+mn-lt"/>
                <a:cs typeface="+mn-lt"/>
              </a:rPr>
              <a:t>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</a:t>
            </a:r>
            <a:r>
              <a:rPr lang="de-DE" sz="2800" dirty="0" err="1">
                <a:latin typeface="Calibri"/>
                <a:ea typeface="+mn-lt"/>
                <a:cs typeface="+mn-lt"/>
              </a:rPr>
              <a:t>shilf</a:t>
            </a:r>
            <a:r>
              <a:rPr lang="de-DE" sz="2800" dirty="0">
                <a:latin typeface="Calibri"/>
                <a:ea typeface="+mn-lt"/>
                <a:cs typeface="+mn-lt"/>
              </a:rPr>
              <a:t>)en </a:t>
            </a:r>
          </a:p>
          <a:p>
            <a:pPr marL="0" indent="0" algn="ctr">
              <a:buNone/>
            </a:pP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2C3827-B4DD-4B75-8264-F402A0C1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Motivation</a:t>
            </a:r>
          </a:p>
          <a:p>
            <a:endParaRPr lang="de-DE" dirty="0"/>
          </a:p>
          <a:p>
            <a:r>
              <a:rPr lang="de-DE" dirty="0"/>
              <a:t>Framework, Aufgabentypen und Einsatzfelder</a:t>
            </a:r>
          </a:p>
          <a:p>
            <a:endParaRPr lang="de-DE" dirty="0"/>
          </a:p>
          <a:p>
            <a:r>
              <a:rPr lang="de-DE" dirty="0"/>
              <a:t>Integration von ALADIN in die Lehre</a:t>
            </a:r>
          </a:p>
          <a:p>
            <a:endParaRPr lang="de-DE" dirty="0"/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580C7D3-E76E-45E5-AC9F-5588511D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44014-68E7-4925-BFE8-886FA03639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16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BDEDD7-B405-4B15-BE8A-19F56B7F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489654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nur wenige Übungsaufgaben/Musterklausuren (manuelle Erstellung)</a:t>
            </a:r>
          </a:p>
          <a:p>
            <a:endParaRPr lang="de-DE" dirty="0"/>
          </a:p>
          <a:p>
            <a:r>
              <a:rPr lang="de-DE" dirty="0"/>
              <a:t>keine Skalierung der Aufgaben hinsichtlich Schwierigkeitsgrad und Umfang</a:t>
            </a:r>
          </a:p>
          <a:p>
            <a:endParaRPr lang="de-DE" dirty="0"/>
          </a:p>
          <a:p>
            <a:r>
              <a:rPr lang="de-DE" dirty="0"/>
              <a:t>keine orts- und zeitflexible Lehre (synchrone Lehre)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keine Selbstkontrolle beim Lernen durch Abgleich mit Musterlösungen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keine </a:t>
            </a:r>
            <a:r>
              <a:rPr lang="de-DE" dirty="0"/>
              <a:t>motivierenden Impulse für Lernprozesse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87F198-7D03-49A3-9F0D-01CC61F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für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E4385-6C33-46CC-8FF0-0AE68FCC0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4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14" y="1118815"/>
            <a:ext cx="10992608" cy="5118497"/>
          </a:xfrm>
        </p:spPr>
        <p:txBody>
          <a:bodyPr/>
          <a:lstStyle/>
          <a:p>
            <a:r>
              <a:rPr lang="de-DE" sz="1800" dirty="0"/>
              <a:t>Framework …</a:t>
            </a:r>
          </a:p>
          <a:p>
            <a:pPr lvl="1"/>
            <a:r>
              <a:rPr lang="de-DE" sz="1600" dirty="0"/>
              <a:t>… zur deklarativen Modellierung von Aufgabentypen</a:t>
            </a:r>
          </a:p>
          <a:p>
            <a:pPr lvl="1"/>
            <a:r>
              <a:rPr lang="de-DE" sz="1600" dirty="0"/>
              <a:t>… zur automatischen Generierung von Aufgaben und Lösung(</a:t>
            </a:r>
            <a:r>
              <a:rPr lang="de-DE" sz="1600" dirty="0" err="1"/>
              <a:t>shilf</a:t>
            </a:r>
            <a:r>
              <a:rPr lang="de-DE" sz="1600" dirty="0"/>
              <a:t>)en</a:t>
            </a:r>
          </a:p>
          <a:p>
            <a:pPr lvl="1"/>
            <a:r>
              <a:rPr lang="de-DE" sz="1600" dirty="0"/>
              <a:t>… zur interaktiven Bearbeitung von individualisierten Übungsaufgaben</a:t>
            </a:r>
          </a:p>
          <a:p>
            <a:pPr lvl="1"/>
            <a:r>
              <a:rPr lang="de-DE" sz="1600" dirty="0"/>
              <a:t>… zum asynchronen Austausch und Nachvollziehen von Lösungsversuchen</a:t>
            </a:r>
          </a:p>
          <a:p>
            <a:pPr lvl="1"/>
            <a:endParaRPr lang="de-DE" sz="1600" dirty="0"/>
          </a:p>
          <a:p>
            <a:r>
              <a:rPr lang="de-DE" sz="1800" dirty="0"/>
              <a:t>Aufgabentypen basieren auf Graphen</a:t>
            </a:r>
          </a:p>
          <a:p>
            <a:pPr lvl="1"/>
            <a:r>
              <a:rPr lang="de-DE" sz="1600" dirty="0"/>
              <a:t>Stücklistenauflösung (</a:t>
            </a:r>
            <a:r>
              <a:rPr lang="de-DE" sz="1600" dirty="0" err="1"/>
              <a:t>Gozintograph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SQL-Abfragen (Abstract Syntax </a:t>
            </a:r>
            <a:r>
              <a:rPr lang="de-DE" sz="1600" dirty="0" err="1"/>
              <a:t>Tree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Finden kürzester Pfade (Dijkstra)</a:t>
            </a:r>
          </a:p>
          <a:p>
            <a:pPr lvl="1"/>
            <a:r>
              <a:rPr lang="de-DE" sz="1600" dirty="0"/>
              <a:t>Netzplantechnik (Gantt, PERT, CPM, MPM)</a:t>
            </a:r>
          </a:p>
          <a:p>
            <a:pPr lvl="1"/>
            <a:r>
              <a:rPr lang="de-DE" sz="1600" dirty="0"/>
              <a:t>…</a:t>
            </a:r>
          </a:p>
          <a:p>
            <a:pPr lvl="1"/>
            <a:endParaRPr lang="de-DE" sz="1600" dirty="0"/>
          </a:p>
          <a:p>
            <a:r>
              <a:rPr lang="de-DE" sz="1800" dirty="0"/>
              <a:t>Bisherige Einsatzfelder sind …</a:t>
            </a:r>
          </a:p>
          <a:p>
            <a:pPr lvl="1"/>
            <a:r>
              <a:rPr lang="de-DE" sz="1600" dirty="0"/>
              <a:t>… (Wirtschafts-)Informatik</a:t>
            </a:r>
          </a:p>
          <a:p>
            <a:pPr lvl="1"/>
            <a:r>
              <a:rPr lang="de-DE" sz="1600" dirty="0"/>
              <a:t>… Betriebswirtschaft</a:t>
            </a:r>
          </a:p>
          <a:p>
            <a:pPr lvl="1"/>
            <a:r>
              <a:rPr lang="de-DE" sz="1600" dirty="0"/>
              <a:t>… Geoinformatik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Framework, Aufgabentypen und Einsatzfelder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5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von ALADIN in die Lehre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0E67C7-063A-4777-9C60-7EF29AEF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38C60-9BC9-4704-877E-B562AFFA4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C8B9C3-E068-45EE-9B57-1B7D6E4D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Aufgabentypen</a:t>
            </a:r>
          </a:p>
          <a:p>
            <a:pPr lvl="1"/>
            <a:r>
              <a:rPr lang="de-DE" dirty="0" err="1"/>
              <a:t>Spatial</a:t>
            </a:r>
            <a:r>
              <a:rPr lang="de-DE" dirty="0"/>
              <a:t> SQL</a:t>
            </a:r>
          </a:p>
          <a:p>
            <a:pPr lvl="1"/>
            <a:r>
              <a:rPr lang="de-DE" dirty="0"/>
              <a:t>Datenfluss-, ERM- und UML-Modellierung.</a:t>
            </a:r>
          </a:p>
          <a:p>
            <a:pPr lvl="1"/>
            <a:r>
              <a:rPr lang="de-DE" dirty="0"/>
              <a:t>Kodierung (Faltungscodes, </a:t>
            </a:r>
            <a:r>
              <a:rPr lang="de-DE" dirty="0" err="1"/>
              <a:t>Huffman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Prüfmuster / Paragraphennetzwerke für Rechtsfälle / Gesetze</a:t>
            </a:r>
          </a:p>
          <a:p>
            <a:pPr lvl="1"/>
            <a:r>
              <a:rPr lang="de-DE" dirty="0"/>
              <a:t>Chemische Strukturformeln von Molekülverbindungen</a:t>
            </a:r>
          </a:p>
          <a:p>
            <a:pPr lvl="1"/>
            <a:r>
              <a:rPr lang="de-DE" dirty="0"/>
              <a:t>Euler-</a:t>
            </a:r>
            <a:r>
              <a:rPr lang="de-DE" dirty="0" err="1"/>
              <a:t>Tonnetze</a:t>
            </a:r>
            <a:r>
              <a:rPr lang="de-DE" dirty="0"/>
              <a:t>/PLR-Regeln in der Musiktheorie</a:t>
            </a:r>
          </a:p>
          <a:p>
            <a:pPr lvl="1"/>
            <a:endParaRPr lang="de-DE" dirty="0"/>
          </a:p>
          <a:p>
            <a:r>
              <a:rPr lang="de-DE" dirty="0"/>
              <a:t>Erweiterung des Frameworks</a:t>
            </a:r>
          </a:p>
          <a:p>
            <a:pPr lvl="1"/>
            <a:r>
              <a:rPr lang="de-DE" dirty="0"/>
              <a:t>„Generalisierung“ der Aufgabentypen</a:t>
            </a:r>
          </a:p>
          <a:p>
            <a:pPr lvl="1"/>
            <a:r>
              <a:rPr lang="de-DE" dirty="0"/>
              <a:t>„programmierfreie“ Erstellung neuer Aufgabentypen</a:t>
            </a:r>
          </a:p>
          <a:p>
            <a:pPr lvl="1"/>
            <a:r>
              <a:rPr lang="de-DE" dirty="0"/>
              <a:t>statistische Auswertungen zu Nutzerverhalten und Aufgabenbearbeitung</a:t>
            </a:r>
          </a:p>
          <a:p>
            <a:pPr lvl="1"/>
            <a:r>
              <a:rPr lang="de-DE" dirty="0"/>
              <a:t>Hochschulübergreifende Nutzung</a:t>
            </a:r>
          </a:p>
          <a:p>
            <a:pPr lvl="1"/>
            <a:r>
              <a:rPr lang="de-DE" dirty="0"/>
              <a:t>Semantisch plausible Aufgabengenerierung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68CA301-CFB8-4E8A-9A86-869F6288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DD468-86AB-4F52-8D24-5AE8480595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43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10.03.2023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Breitbild</PresentationFormat>
  <Paragraphs>83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Powerpoint_Vorlage</vt:lpstr>
      <vt:lpstr>PowerPoint-Präsentation</vt:lpstr>
      <vt:lpstr>Agenda</vt:lpstr>
      <vt:lpstr>Motivation für ALADIN</vt:lpstr>
      <vt:lpstr>Framework, Aufgabentypen und Einsatzfelder</vt:lpstr>
      <vt:lpstr>Integration von ALADIN in die Lehre</vt:lpstr>
      <vt:lpstr>Ausblick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796</cp:revision>
  <cp:lastPrinted>2011-09-28T10:49:02Z</cp:lastPrinted>
  <dcterms:created xsi:type="dcterms:W3CDTF">2011-12-19T14:51:39Z</dcterms:created>
  <dcterms:modified xsi:type="dcterms:W3CDTF">2023-03-10T13:15:13Z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