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1" r:id="rId2"/>
  </p:sldMasterIdLst>
  <p:notesMasterIdLst>
    <p:notesMasterId r:id="rId15"/>
  </p:notesMasterIdLst>
  <p:handoutMasterIdLst>
    <p:handoutMasterId r:id="rId16"/>
  </p:handoutMasterIdLst>
  <p:sldIdLst>
    <p:sldId id="277" r:id="rId3"/>
    <p:sldId id="324" r:id="rId4"/>
    <p:sldId id="325" r:id="rId5"/>
    <p:sldId id="323" r:id="rId6"/>
    <p:sldId id="335" r:id="rId7"/>
    <p:sldId id="315" r:id="rId8"/>
    <p:sldId id="339" r:id="rId9"/>
    <p:sldId id="340" r:id="rId10"/>
    <p:sldId id="336" r:id="rId11"/>
    <p:sldId id="329" r:id="rId12"/>
    <p:sldId id="328" r:id="rId13"/>
    <p:sldId id="313" r:id="rId14"/>
  </p:sldIdLst>
  <p:sldSz cx="12192000" cy="6858000"/>
  <p:notesSz cx="6888163" cy="962342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24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C5FF"/>
    <a:srgbClr val="CC89FF"/>
    <a:srgbClr val="FF9EFF"/>
    <a:srgbClr val="5DF971"/>
    <a:srgbClr val="F99B1C"/>
    <a:srgbClr val="F5AD36"/>
    <a:srgbClr val="F88C21"/>
    <a:srgbClr val="EEEEEE"/>
    <a:srgbClr val="FF9900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559" autoAdjust="0"/>
  </p:normalViewPr>
  <p:slideViewPr>
    <p:cSldViewPr showGuides="1">
      <p:cViewPr varScale="1">
        <p:scale>
          <a:sx n="100" d="100"/>
          <a:sy n="100" d="100"/>
        </p:scale>
        <p:origin x="912" y="84"/>
      </p:cViewPr>
      <p:guideLst>
        <p:guide orient="horz" pos="2024"/>
        <p:guide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388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endParaRPr lang="de-DE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3663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endParaRPr lang="de-DE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endParaRPr lang="de-DE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fld id="{FD760A10-92D6-E64E-83D4-602FD2599EA1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5061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3663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endParaRPr lang="de-D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8125" y="722313"/>
            <a:ext cx="6411913" cy="3608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9163" y="4570413"/>
            <a:ext cx="5049837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Textformatierung des Masters zu bearbeiten.</a:t>
            </a:r>
          </a:p>
          <a:p>
            <a:pPr lvl="0"/>
            <a:r>
              <a:rPr lang="de-DE"/>
              <a:t>Zweite Ebene</a:t>
            </a:r>
          </a:p>
          <a:p>
            <a:pPr lvl="0"/>
            <a:r>
              <a:rPr lang="de-DE"/>
              <a:t>Dritte Ebene</a:t>
            </a:r>
          </a:p>
          <a:p>
            <a:pPr lvl="0"/>
            <a:r>
              <a:rPr lang="de-DE"/>
              <a:t>Vierte Ebene</a:t>
            </a:r>
          </a:p>
          <a:p>
            <a:pPr lvl="0"/>
            <a:r>
              <a:rPr lang="de-DE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fld id="{AB9EDB5D-BD4B-C740-8F6C-B28044BEA9E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213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4148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3898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3597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9505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0024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0722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5368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6847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958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6054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76000" y="1052736"/>
            <a:ext cx="10992608" cy="52565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37"/>
          <p:cNvSpPr>
            <a:spLocks noGrp="1" noChangeArrowheads="1"/>
          </p:cNvSpPr>
          <p:nvPr>
            <p:ph type="title"/>
          </p:nvPr>
        </p:nvSpPr>
        <p:spPr bwMode="auto">
          <a:xfrm>
            <a:off x="576000" y="180000"/>
            <a:ext cx="78728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A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</a:t>
            </a:r>
            <a:endParaRPr lang="en-US" dirty="0"/>
          </a:p>
        </p:txBody>
      </p:sp>
      <p:sp>
        <p:nvSpPr>
          <p:cNvPr id="5" name="Datumsplatzhalter 1">
            <a:extLst>
              <a:ext uri="{FF2B5EF4-FFF2-40B4-BE49-F238E27FC236}">
                <a16:creationId xmlns:a16="http://schemas.microsoft.com/office/drawing/2014/main" id="{73428EE9-B119-46F8-9443-02C6B9F215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2544" y="6588000"/>
            <a:ext cx="1079784" cy="215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CF54E03-4885-4408-875D-CF4E4825484C}" type="datetime1">
              <a:rPr lang="de-DE" smtClean="0"/>
              <a:pPr/>
              <a:t>23.01.2022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576000" y="1052736"/>
            <a:ext cx="10992608" cy="5256584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4" name="Rectangle 37"/>
          <p:cNvSpPr>
            <a:spLocks noGrp="1" noChangeArrowheads="1"/>
          </p:cNvSpPr>
          <p:nvPr>
            <p:ph type="title"/>
          </p:nvPr>
        </p:nvSpPr>
        <p:spPr bwMode="auto">
          <a:xfrm>
            <a:off x="576000" y="180000"/>
            <a:ext cx="78728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A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</a:t>
            </a:r>
            <a:endParaRPr lang="en-US" dirty="0"/>
          </a:p>
        </p:txBody>
      </p:sp>
      <p:sp>
        <p:nvSpPr>
          <p:cNvPr id="5" name="Datumsplatzhalter 1">
            <a:extLst>
              <a:ext uri="{FF2B5EF4-FFF2-40B4-BE49-F238E27FC236}">
                <a16:creationId xmlns:a16="http://schemas.microsoft.com/office/drawing/2014/main" id="{4FFBADCE-9344-4DBA-A01A-D5621D7F99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2544" y="6588000"/>
            <a:ext cx="1079784" cy="215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CF54E03-4885-4408-875D-CF4E4825484C}" type="datetime1">
              <a:rPr lang="de-DE" smtClean="0"/>
              <a:pPr/>
              <a:t>23.01.2022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0" y="6453336"/>
            <a:ext cx="12192000" cy="4046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/>
          </a:p>
        </p:txBody>
      </p:sp>
      <p:sp>
        <p:nvSpPr>
          <p:cNvPr id="8" name="Rechteck 7"/>
          <p:cNvSpPr/>
          <p:nvPr userDrawn="1"/>
        </p:nvSpPr>
        <p:spPr>
          <a:xfrm>
            <a:off x="143339" y="404664"/>
            <a:ext cx="835292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/>
          </a:p>
        </p:txBody>
      </p:sp>
    </p:spTree>
    <p:extLst>
      <p:ext uri="{BB962C8B-B14F-4D97-AF65-F5344CB8AC3E}">
        <p14:creationId xmlns:p14="http://schemas.microsoft.com/office/powerpoint/2010/main" val="86096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260734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00739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46833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1">
            <a:extLst>
              <a:ext uri="{FF2B5EF4-FFF2-40B4-BE49-F238E27FC236}">
                <a16:creationId xmlns:a16="http://schemas.microsoft.com/office/drawing/2014/main" id="{71513182-7279-4CDF-8841-E994F043DF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2544" y="6588000"/>
            <a:ext cx="1079784" cy="215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19.01.2022</a:t>
            </a:r>
          </a:p>
        </p:txBody>
      </p:sp>
    </p:spTree>
    <p:extLst>
      <p:ext uri="{BB962C8B-B14F-4D97-AF65-F5344CB8AC3E}">
        <p14:creationId xmlns:p14="http://schemas.microsoft.com/office/powerpoint/2010/main" val="1066188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9802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79881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197698" y="6596792"/>
            <a:ext cx="199100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>
            <a:prstTxWarp prst="textNoShape">
              <a:avLst/>
            </a:prstTxWarp>
            <a:spAutoFit/>
          </a:bodyPr>
          <a:lstStyle/>
          <a:p>
            <a:pPr algn="ctr"/>
            <a:r>
              <a:rPr lang="de-DE" sz="800" dirty="0"/>
              <a:t>Paul Christ und Torsten Munkelt</a:t>
            </a:r>
          </a:p>
        </p:txBody>
      </p:sp>
      <p:sp>
        <p:nvSpPr>
          <p:cNvPr id="6168" name="Text Box 24"/>
          <p:cNvSpPr txBox="1">
            <a:spLocks noChangeArrowheads="1"/>
          </p:cNvSpPr>
          <p:nvPr userDrawn="1"/>
        </p:nvSpPr>
        <p:spPr bwMode="auto">
          <a:xfrm>
            <a:off x="2281694" y="6588000"/>
            <a:ext cx="663298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>
            <a:prstTxWarp prst="textNoShape">
              <a:avLst/>
            </a:prstTxWarp>
            <a:spAutoFit/>
          </a:bodyPr>
          <a:lstStyle/>
          <a:p>
            <a:pPr algn="ctr"/>
            <a:r>
              <a:rPr lang="de-DE" sz="800" dirty="0"/>
              <a:t>ALADIN: Generator für Aufgaben und Lösung(</a:t>
            </a:r>
            <a:r>
              <a:rPr lang="de-DE" sz="800" dirty="0" err="1"/>
              <a:t>shilf</a:t>
            </a:r>
            <a:r>
              <a:rPr lang="de-DE" sz="800" dirty="0"/>
              <a:t>)en aus der Informatik und angrenzenden Disziplinen</a:t>
            </a:r>
          </a:p>
        </p:txBody>
      </p:sp>
      <p:cxnSp>
        <p:nvCxnSpPr>
          <p:cNvPr id="29" name="Gerade Verbindung 28"/>
          <p:cNvCxnSpPr/>
          <p:nvPr userDrawn="1"/>
        </p:nvCxnSpPr>
        <p:spPr bwMode="auto">
          <a:xfrm>
            <a:off x="0" y="6576864"/>
            <a:ext cx="12192000" cy="16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Gerade Verbindung 38"/>
          <p:cNvCxnSpPr/>
          <p:nvPr userDrawn="1"/>
        </p:nvCxnSpPr>
        <p:spPr bwMode="auto">
          <a:xfrm rot="5400000">
            <a:off x="8827559" y="6690174"/>
            <a:ext cx="228600" cy="2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Gerade Verbindung 39"/>
          <p:cNvCxnSpPr/>
          <p:nvPr userDrawn="1"/>
        </p:nvCxnSpPr>
        <p:spPr bwMode="auto">
          <a:xfrm rot="5400000">
            <a:off x="2121959" y="6690174"/>
            <a:ext cx="228600" cy="2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Gerade Verbindung 12"/>
          <p:cNvCxnSpPr/>
          <p:nvPr userDrawn="1"/>
        </p:nvCxnSpPr>
        <p:spPr bwMode="auto">
          <a:xfrm rot="5400000">
            <a:off x="10554759" y="6690174"/>
            <a:ext cx="228600" cy="2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feld 15"/>
          <p:cNvSpPr txBox="1"/>
          <p:nvPr userDrawn="1"/>
        </p:nvSpPr>
        <p:spPr>
          <a:xfrm>
            <a:off x="-1320800" y="106680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800" dirty="0"/>
          </a:p>
        </p:txBody>
      </p:sp>
      <p:cxnSp>
        <p:nvCxnSpPr>
          <p:cNvPr id="17" name="Gerade Verbindung 16"/>
          <p:cNvCxnSpPr/>
          <p:nvPr userDrawn="1"/>
        </p:nvCxnSpPr>
        <p:spPr bwMode="auto">
          <a:xfrm>
            <a:off x="480000" y="676957"/>
            <a:ext cx="7920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 Box 24"/>
          <p:cNvSpPr txBox="1">
            <a:spLocks noChangeArrowheads="1"/>
          </p:cNvSpPr>
          <p:nvPr userDrawn="1"/>
        </p:nvSpPr>
        <p:spPr bwMode="auto">
          <a:xfrm>
            <a:off x="9120000" y="6588000"/>
            <a:ext cx="1344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>
            <a:prstTxWarp prst="textNoShape">
              <a:avLst/>
            </a:prstTxWarp>
            <a:spAutoFit/>
          </a:bodyPr>
          <a:lstStyle/>
          <a:p>
            <a:pPr algn="l"/>
            <a:r>
              <a:rPr lang="de-DE" sz="800" dirty="0"/>
              <a:t>Seite </a:t>
            </a:r>
            <a:fld id="{4C790DD4-CCC4-1747-B78A-F5A5F626767F}" type="slidenum">
              <a:rPr lang="de-DE" sz="800" smtClean="0"/>
              <a:pPr algn="l"/>
              <a:t>‹Nr.›</a:t>
            </a:fld>
            <a:endParaRPr lang="de-DE" sz="800" dirty="0"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88" y="192970"/>
            <a:ext cx="2814571" cy="483987"/>
          </a:xfrm>
          <a:prstGeom prst="rect">
            <a:avLst/>
          </a:prstGeom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FE3E382-4C26-4937-ACD5-5EE7DAACA1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2544" y="6588000"/>
            <a:ext cx="1079784" cy="215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19.01.2022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ヒラギノ角ゴ Pro W3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ヒラギノ角ゴ Pro W3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ヒラギノ角ゴ Pro W3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14" descr="HTW_GESAMTLOGO.png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8640000" y="289358"/>
            <a:ext cx="3120000" cy="403339"/>
          </a:xfrm>
          <a:prstGeom prst="rect">
            <a:avLst/>
          </a:prstGeom>
        </p:spPr>
      </p:pic>
      <p:cxnSp>
        <p:nvCxnSpPr>
          <p:cNvPr id="10" name="Gerade Verbindung 9"/>
          <p:cNvCxnSpPr/>
          <p:nvPr userDrawn="1"/>
        </p:nvCxnSpPr>
        <p:spPr bwMode="auto">
          <a:xfrm>
            <a:off x="480000" y="676957"/>
            <a:ext cx="7920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80000" y="180000"/>
            <a:ext cx="7968875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052737"/>
            <a:ext cx="10972800" cy="5073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12" name="Gerade Verbindung 11"/>
          <p:cNvCxnSpPr/>
          <p:nvPr userDrawn="1"/>
        </p:nvCxnSpPr>
        <p:spPr bwMode="auto">
          <a:xfrm>
            <a:off x="0" y="6576864"/>
            <a:ext cx="12192000" cy="16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Gerade Verbindung 12"/>
          <p:cNvCxnSpPr/>
          <p:nvPr userDrawn="1"/>
        </p:nvCxnSpPr>
        <p:spPr bwMode="auto">
          <a:xfrm rot="5400000">
            <a:off x="8827559" y="6690174"/>
            <a:ext cx="228600" cy="2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Gerade Verbindung 13"/>
          <p:cNvCxnSpPr/>
          <p:nvPr userDrawn="1"/>
        </p:nvCxnSpPr>
        <p:spPr bwMode="auto">
          <a:xfrm rot="5400000">
            <a:off x="2121959" y="6690174"/>
            <a:ext cx="228600" cy="2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Gerade Verbindung 14"/>
          <p:cNvCxnSpPr/>
          <p:nvPr userDrawn="1"/>
        </p:nvCxnSpPr>
        <p:spPr bwMode="auto">
          <a:xfrm rot="5400000">
            <a:off x="10554759" y="6690174"/>
            <a:ext cx="228600" cy="2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Datumsplatzhalter 3"/>
          <p:cNvSpPr txBox="1">
            <a:spLocks/>
          </p:cNvSpPr>
          <p:nvPr userDrawn="1"/>
        </p:nvSpPr>
        <p:spPr>
          <a:xfrm>
            <a:off x="8993717" y="6589564"/>
            <a:ext cx="1640416" cy="2811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Seite </a:t>
            </a:r>
            <a:fld id="{33500DB6-59C2-46DC-947A-9590ABB5D90B}" type="slidenum">
              <a:rPr lang="de-DE" sz="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‹Nr.›</a:t>
            </a:fld>
            <a:endParaRPr lang="de-DE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Box 11">
            <a:extLst>
              <a:ext uri="{FF2B5EF4-FFF2-40B4-BE49-F238E27FC236}">
                <a16:creationId xmlns:a16="http://schemas.microsoft.com/office/drawing/2014/main" id="{5205EC20-E594-4139-87FC-EA659FF54AC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7698" y="6596792"/>
            <a:ext cx="199100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>
            <a:prstTxWarp prst="textNoShape">
              <a:avLst/>
            </a:prstTxWarp>
            <a:spAutoFit/>
          </a:bodyPr>
          <a:lstStyle/>
          <a:p>
            <a:pPr algn="ctr"/>
            <a:r>
              <a:rPr lang="de-DE" sz="800" dirty="0"/>
              <a:t>Paul Christ und Torsten Munkelt</a:t>
            </a:r>
          </a:p>
        </p:txBody>
      </p:sp>
      <p:sp>
        <p:nvSpPr>
          <p:cNvPr id="21" name="Text Box 24">
            <a:extLst>
              <a:ext uri="{FF2B5EF4-FFF2-40B4-BE49-F238E27FC236}">
                <a16:creationId xmlns:a16="http://schemas.microsoft.com/office/drawing/2014/main" id="{C6B142AD-4F38-46B8-B94B-FB0D55FB8BA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281694" y="6588000"/>
            <a:ext cx="663298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>
            <a:prstTxWarp prst="textNoShape">
              <a:avLst/>
            </a:prstTxWarp>
            <a:spAutoFit/>
          </a:bodyPr>
          <a:lstStyle/>
          <a:p>
            <a:pPr algn="ctr"/>
            <a:r>
              <a:rPr lang="de-DE" sz="800" dirty="0"/>
              <a:t>ALADIN: Generator für Aufgaben und Lösung(</a:t>
            </a:r>
            <a:r>
              <a:rPr lang="de-DE" sz="800" dirty="0" err="1"/>
              <a:t>shilf</a:t>
            </a:r>
            <a:r>
              <a:rPr lang="de-DE" sz="800" dirty="0"/>
              <a:t>)en aus der Informatik und angrenzenden Disziplinen</a:t>
            </a:r>
          </a:p>
        </p:txBody>
      </p:sp>
      <p:sp>
        <p:nvSpPr>
          <p:cNvPr id="22" name="Datumsplatzhalter 1">
            <a:extLst>
              <a:ext uri="{FF2B5EF4-FFF2-40B4-BE49-F238E27FC236}">
                <a16:creationId xmlns:a16="http://schemas.microsoft.com/office/drawing/2014/main" id="{BAE2B6AC-AC79-495D-814C-C1DB6A2372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2544" y="6588000"/>
            <a:ext cx="1079784" cy="215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19.01.2022</a:t>
            </a:r>
          </a:p>
        </p:txBody>
      </p:sp>
    </p:spTree>
    <p:extLst>
      <p:ext uri="{BB962C8B-B14F-4D97-AF65-F5344CB8AC3E}">
        <p14:creationId xmlns:p14="http://schemas.microsoft.com/office/powerpoint/2010/main" val="99152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66700" indent="-2667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22300" indent="-2921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017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168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4351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6111FC7-9C70-45C2-AB9A-ABFC8D059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algn="ctr">
              <a:buNone/>
            </a:pPr>
            <a:endParaRPr lang="de-DE" sz="2800" dirty="0">
              <a:latin typeface="Calibri"/>
              <a:ea typeface="+mn-lt"/>
              <a:cs typeface="+mn-lt"/>
            </a:endParaRPr>
          </a:p>
          <a:p>
            <a:pPr marL="0" indent="0" algn="ctr">
              <a:buNone/>
            </a:pPr>
            <a:endParaRPr lang="de-DE" sz="2800" dirty="0">
              <a:latin typeface="Calibri"/>
              <a:ea typeface="+mn-lt"/>
              <a:cs typeface="+mn-lt"/>
            </a:endParaRPr>
          </a:p>
          <a:p>
            <a:pPr marL="0" indent="0" algn="ctr">
              <a:buNone/>
            </a:pPr>
            <a:endParaRPr lang="de-DE" sz="2800" dirty="0">
              <a:latin typeface="Calibri"/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de-DE" sz="2800" dirty="0">
                <a:latin typeface="Calibri"/>
                <a:ea typeface="+mn-lt"/>
                <a:cs typeface="+mn-lt"/>
              </a:rPr>
              <a:t>ALADIN: Generator für </a:t>
            </a:r>
            <a:r>
              <a:rPr lang="de-DE" sz="2800" b="1" dirty="0">
                <a:latin typeface="Calibri"/>
                <a:ea typeface="+mn-lt"/>
                <a:cs typeface="+mn-lt"/>
              </a:rPr>
              <a:t>A</a:t>
            </a:r>
            <a:r>
              <a:rPr lang="de-DE" sz="2800" dirty="0">
                <a:latin typeface="Calibri"/>
                <a:ea typeface="+mn-lt"/>
                <a:cs typeface="+mn-lt"/>
              </a:rPr>
              <a:t>ufgaben und </a:t>
            </a:r>
            <a:r>
              <a:rPr lang="de-DE" sz="2800" b="1" dirty="0">
                <a:latin typeface="Calibri"/>
                <a:ea typeface="+mn-lt"/>
                <a:cs typeface="+mn-lt"/>
              </a:rPr>
              <a:t>L</a:t>
            </a:r>
            <a:r>
              <a:rPr lang="de-DE" sz="2800" dirty="0">
                <a:latin typeface="Calibri"/>
                <a:ea typeface="+mn-lt"/>
                <a:cs typeface="+mn-lt"/>
              </a:rPr>
              <a:t>ösung(shilf)en</a:t>
            </a:r>
            <a:br>
              <a:rPr lang="de-DE" sz="2800" dirty="0">
                <a:latin typeface="Calibri"/>
                <a:ea typeface="+mn-lt"/>
                <a:cs typeface="+mn-lt"/>
              </a:rPr>
            </a:br>
            <a:r>
              <a:rPr lang="de-DE" sz="2800" b="1" dirty="0">
                <a:latin typeface="Calibri"/>
                <a:ea typeface="+mn-lt"/>
                <a:cs typeface="+mn-lt"/>
              </a:rPr>
              <a:t>a</a:t>
            </a:r>
            <a:r>
              <a:rPr lang="de-DE" sz="2800" dirty="0">
                <a:latin typeface="Calibri"/>
                <a:ea typeface="+mn-lt"/>
                <a:cs typeface="+mn-lt"/>
              </a:rPr>
              <a:t>us </a:t>
            </a:r>
            <a:r>
              <a:rPr lang="de-DE" sz="2800" b="1" dirty="0">
                <a:latin typeface="Calibri"/>
                <a:ea typeface="+mn-lt"/>
                <a:cs typeface="+mn-lt"/>
              </a:rPr>
              <a:t>d</a:t>
            </a:r>
            <a:r>
              <a:rPr lang="de-DE" sz="2800" dirty="0">
                <a:latin typeface="Calibri"/>
                <a:ea typeface="+mn-lt"/>
                <a:cs typeface="+mn-lt"/>
              </a:rPr>
              <a:t>er </a:t>
            </a:r>
            <a:r>
              <a:rPr lang="de-DE" sz="2800" b="1" dirty="0">
                <a:latin typeface="Calibri"/>
                <a:ea typeface="+mn-lt"/>
                <a:cs typeface="+mn-lt"/>
              </a:rPr>
              <a:t>I</a:t>
            </a:r>
            <a:r>
              <a:rPr lang="de-DE" sz="2800" dirty="0">
                <a:latin typeface="Calibri"/>
                <a:ea typeface="+mn-lt"/>
                <a:cs typeface="+mn-lt"/>
              </a:rPr>
              <a:t>nformatik und angrenzenden Diszipline</a:t>
            </a:r>
            <a:r>
              <a:rPr lang="de-DE" sz="2800" b="1" dirty="0">
                <a:latin typeface="Calibri"/>
                <a:ea typeface="+mn-lt"/>
                <a:cs typeface="+mn-lt"/>
              </a:rPr>
              <a:t>n</a:t>
            </a:r>
            <a:endParaRPr lang="de-DE" sz="2800" b="1" dirty="0">
              <a:latin typeface="Calibri"/>
              <a:cs typeface="Arial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BB56AB2-54E7-4B96-9928-9B31E6702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sz="2400" dirty="0">
              <a:latin typeface="Arial"/>
              <a:ea typeface="+mj-lt"/>
              <a:cs typeface="+mj-lt"/>
            </a:endParaRPr>
          </a:p>
        </p:txBody>
      </p:sp>
      <p:sp>
        <p:nvSpPr>
          <p:cNvPr id="4" name="Datumsplatzhalter 1">
            <a:extLst>
              <a:ext uri="{FF2B5EF4-FFF2-40B4-BE49-F238E27FC236}">
                <a16:creationId xmlns:a16="http://schemas.microsoft.com/office/drawing/2014/main" id="{84D74FD2-4090-4E1D-8FFA-339DDC4DB6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2544" y="6588000"/>
            <a:ext cx="1079784" cy="215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CF54E03-4885-4408-875D-CF4E4825484C}" type="datetime1">
              <a:rPr lang="de-DE" smtClean="0"/>
              <a:pPr/>
              <a:t>23.01.2022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6005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9C8B9C3-E068-45EE-9B57-1B7D6E4D0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aus ALADIN-II-Antrag:</a:t>
            </a:r>
          </a:p>
          <a:p>
            <a:pPr lvl="1"/>
            <a:r>
              <a:rPr lang="de-DE" dirty="0"/>
              <a:t>Terminierung</a:t>
            </a:r>
          </a:p>
          <a:p>
            <a:pPr lvl="1"/>
            <a:r>
              <a:rPr lang="de-DE" dirty="0" err="1"/>
              <a:t>Spatial</a:t>
            </a:r>
            <a:r>
              <a:rPr lang="de-DE" dirty="0"/>
              <a:t> SQL</a:t>
            </a:r>
          </a:p>
          <a:p>
            <a:pPr lvl="1"/>
            <a:r>
              <a:rPr lang="de-DE" dirty="0"/>
              <a:t>Netzplantechnik</a:t>
            </a:r>
          </a:p>
          <a:p>
            <a:pPr lvl="1"/>
            <a:r>
              <a:rPr lang="de-DE" dirty="0"/>
              <a:t>PERT</a:t>
            </a:r>
          </a:p>
          <a:p>
            <a:pPr lvl="1"/>
            <a:r>
              <a:rPr lang="de-DE" dirty="0"/>
              <a:t>Datenfluss-, ERM- und UML-Modellierung.</a:t>
            </a:r>
          </a:p>
          <a:p>
            <a:r>
              <a:rPr lang="de-DE" dirty="0"/>
              <a:t>aus OPALADIN-Antrag:</a:t>
            </a:r>
          </a:p>
          <a:p>
            <a:pPr lvl="1"/>
            <a:r>
              <a:rPr lang="de-DE" dirty="0"/>
              <a:t>Kodierung (Faltungscodes, </a:t>
            </a:r>
            <a:r>
              <a:rPr lang="de-DE" dirty="0" err="1"/>
              <a:t>Huffman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Prüfmuster / Paragraphennetzwerke für Rechtsfälle / Gesetze</a:t>
            </a:r>
          </a:p>
          <a:p>
            <a:pPr lvl="1"/>
            <a:r>
              <a:rPr lang="de-DE" dirty="0"/>
              <a:t>Chemische Strukturformeln von Molekülverbindungen</a:t>
            </a:r>
          </a:p>
          <a:p>
            <a:pPr lvl="1"/>
            <a:r>
              <a:rPr lang="de-DE" dirty="0"/>
              <a:t>Euler-</a:t>
            </a:r>
            <a:r>
              <a:rPr lang="de-DE" dirty="0" err="1"/>
              <a:t>Tonnetze</a:t>
            </a:r>
            <a:r>
              <a:rPr lang="de-DE" dirty="0"/>
              <a:t>/PLR-Regeln in der Musiktheorie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68CA301-CFB8-4E8A-9A86-869F6288C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 I: neue Aufgabentypen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5DD468-86AB-4F52-8D24-5AE8480595E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F54E03-4885-4408-875D-CF4E4825484C}" type="datetime1">
              <a:rPr lang="de-DE" smtClean="0"/>
              <a:pPr/>
              <a:t>23.01.2022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3436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BD5D6A5-B792-48C1-8136-6DBC113BC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fachlich/inhaltlich</a:t>
            </a:r>
          </a:p>
          <a:p>
            <a:pPr lvl="1"/>
            <a:r>
              <a:rPr lang="de-DE" dirty="0"/>
              <a:t>„Generalisierung“ der Aufgabentypen</a:t>
            </a:r>
          </a:p>
          <a:p>
            <a:pPr lvl="1"/>
            <a:r>
              <a:rPr lang="de-DE" dirty="0"/>
              <a:t>„programmierfreie“ Erstellung neuer Aufgabentypen</a:t>
            </a:r>
          </a:p>
          <a:p>
            <a:pPr lvl="1"/>
            <a:r>
              <a:rPr lang="de-DE" dirty="0"/>
              <a:t>statistische Auswertungen zu Nutzerverhalten und Aufgabenbearbeitung</a:t>
            </a:r>
          </a:p>
          <a:p>
            <a:r>
              <a:rPr lang="de-DE" dirty="0"/>
              <a:t>technisch:</a:t>
            </a:r>
          </a:p>
          <a:p>
            <a:pPr lvl="1"/>
            <a:r>
              <a:rPr lang="de-DE" dirty="0"/>
              <a:t>„von der Syntaktik zur Semantik“ …</a:t>
            </a:r>
          </a:p>
          <a:p>
            <a:pPr lvl="1"/>
            <a:r>
              <a:rPr lang="de-DE" dirty="0"/>
              <a:t>Integration in OPAL (und ONYX)</a:t>
            </a:r>
          </a:p>
          <a:p>
            <a:pPr lvl="1"/>
            <a:r>
              <a:rPr lang="de-DE" dirty="0"/>
              <a:t>Technische Umsetzung mittels LTI-Schnittstelle und </a:t>
            </a:r>
            <a:r>
              <a:rPr lang="de-DE" dirty="0" err="1"/>
              <a:t>Shibboleth</a:t>
            </a:r>
            <a:r>
              <a:rPr lang="de-DE" dirty="0"/>
              <a:t>-Nutzer</a:t>
            </a:r>
          </a:p>
          <a:p>
            <a:pPr lvl="1"/>
            <a:r>
              <a:rPr lang="de-DE" dirty="0"/>
              <a:t>Einbettung in OPAL-Kurse als Abschluss der jeweiligen Lektionen</a:t>
            </a:r>
          </a:p>
          <a:p>
            <a:pPr lvl="1"/>
            <a:r>
              <a:rPr lang="de-DE" dirty="0"/>
              <a:t>Eigenständige Nutzung ermöglichen (bspw. analog zu LAVA-Kursen)</a:t>
            </a:r>
          </a:p>
          <a:p>
            <a:pPr lvl="1"/>
            <a:r>
              <a:rPr lang="de-DE" dirty="0"/>
              <a:t>Hochschulübergreifende Nutzung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51F0EB4-A2BF-4204-AD63-60EF19F0D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 II: ALADIN </a:t>
            </a:r>
            <a:r>
              <a:rPr lang="de-DE" dirty="0" err="1"/>
              <a:t>goes</a:t>
            </a:r>
            <a:r>
              <a:rPr lang="de-DE" dirty="0"/>
              <a:t> OPAL (OPALADIN)</a:t>
            </a:r>
          </a:p>
        </p:txBody>
      </p:sp>
      <p:sp>
        <p:nvSpPr>
          <p:cNvPr id="4" name="Datumsplatzhalter 1">
            <a:extLst>
              <a:ext uri="{FF2B5EF4-FFF2-40B4-BE49-F238E27FC236}">
                <a16:creationId xmlns:a16="http://schemas.microsoft.com/office/drawing/2014/main" id="{4BDEF1B6-5604-4852-856A-C903B8470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2544" y="6588000"/>
            <a:ext cx="1079784" cy="215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CF54E03-4885-4408-875D-CF4E4825484C}" type="datetime1">
              <a:rPr lang="de-DE" smtClean="0"/>
              <a:pPr/>
              <a:t>23.01.2022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9238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BD5D6A5-B792-48C1-8136-6DBC113BC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/>
              <a:t>Vielen Dank für Ihre Aufmerksamkeit!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51F0EB4-A2BF-4204-AD63-60EF19F0D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 &amp; Diskussion</a:t>
            </a:r>
          </a:p>
        </p:txBody>
      </p:sp>
      <p:sp>
        <p:nvSpPr>
          <p:cNvPr id="4" name="Datumsplatzhalter 1">
            <a:extLst>
              <a:ext uri="{FF2B5EF4-FFF2-40B4-BE49-F238E27FC236}">
                <a16:creationId xmlns:a16="http://schemas.microsoft.com/office/drawing/2014/main" id="{74CC8990-7CDD-4036-8A59-E4CC764EC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2544" y="6588000"/>
            <a:ext cx="1079784" cy="215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CF54E03-4885-4408-875D-CF4E4825484C}" type="datetime1">
              <a:rPr lang="de-DE" smtClean="0"/>
              <a:pPr/>
              <a:t>23.01.2022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5206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BD5D6A5-B792-48C1-8136-6DBC113BC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nur wenige Übungsaufgaben</a:t>
            </a:r>
          </a:p>
          <a:p>
            <a:r>
              <a:rPr lang="de-DE" dirty="0"/>
              <a:t>kaum unbekannte Aufgaben zum selbständigen Üben</a:t>
            </a:r>
          </a:p>
          <a:p>
            <a:r>
              <a:rPr lang="de-DE" dirty="0"/>
              <a:t>keine Skalierung der Aufgaben hinsichtlich Schwierigkeitsgrades und Umfangs</a:t>
            </a:r>
          </a:p>
          <a:p>
            <a:r>
              <a:rPr lang="de-DE" dirty="0"/>
              <a:t>keine Musterklausuren zu Prüfungsvorbereitung</a:t>
            </a:r>
          </a:p>
          <a:p>
            <a:r>
              <a:rPr lang="de-DE" dirty="0"/>
              <a:t>Lösungshilfen nur durch Lehrenden möglich </a:t>
            </a:r>
            <a:r>
              <a:rPr lang="de-DE" dirty="0">
                <a:sym typeface="Wingdings" panose="05000000000000000000" pitchFamily="2" charset="2"/>
              </a:rPr>
              <a:t> erheblicher Aufwand</a:t>
            </a:r>
          </a:p>
          <a:p>
            <a:r>
              <a:rPr lang="de-DE" dirty="0">
                <a:sym typeface="Wingdings" panose="05000000000000000000" pitchFamily="2" charset="2"/>
              </a:rPr>
              <a:t>keine </a:t>
            </a:r>
            <a:r>
              <a:rPr lang="de-DE" dirty="0"/>
              <a:t>motivierenden Impulse für Lernprozesse</a:t>
            </a:r>
          </a:p>
          <a:p>
            <a:r>
              <a:rPr lang="de-DE" dirty="0"/>
              <a:t>keine orts- und zeitflexible Lehre</a:t>
            </a:r>
          </a:p>
          <a:p>
            <a:r>
              <a:rPr lang="de-DE" dirty="0"/>
              <a:t>keine Selbstkontrolle beim Lernen durch Abgleich mit Musterlösungen</a:t>
            </a:r>
          </a:p>
          <a:p>
            <a:r>
              <a:rPr lang="de-DE" dirty="0"/>
              <a:t>kein selbstorganisiertes und selbsttätiges Lernen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51F0EB4-A2BF-4204-AD63-60EF19F0D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„(Didaktische) Herausforderung“ vor ALADIN</a:t>
            </a:r>
          </a:p>
        </p:txBody>
      </p:sp>
      <p:sp>
        <p:nvSpPr>
          <p:cNvPr id="4" name="Datumsplatzhalter 1">
            <a:extLst>
              <a:ext uri="{FF2B5EF4-FFF2-40B4-BE49-F238E27FC236}">
                <a16:creationId xmlns:a16="http://schemas.microsoft.com/office/drawing/2014/main" id="{500BCE1D-F586-4F06-AD33-B291DB35F6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2544" y="6588000"/>
            <a:ext cx="1079784" cy="215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CF54E03-4885-4408-875D-CF4E4825484C}" type="datetime1">
              <a:rPr lang="de-DE" smtClean="0"/>
              <a:pPr/>
              <a:t>23.01.2022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6705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BD5D6A5-B792-48C1-8136-6DBC113BC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bekannte Lösungsansätze wiederholt selbsttätig auf zufällig generierte Probleme anwendbar</a:t>
            </a:r>
          </a:p>
          <a:p>
            <a:r>
              <a:rPr lang="de-DE" dirty="0"/>
              <a:t>Orientierung des Schwierigkeitsgrads an individueller Leistungsfähigkeit</a:t>
            </a:r>
          </a:p>
          <a:p>
            <a:r>
              <a:rPr lang="de-DE" dirty="0"/>
              <a:t>leistungsgerechte Aufgaben für heterogene Zielgruppen</a:t>
            </a:r>
          </a:p>
          <a:p>
            <a:r>
              <a:rPr lang="de-DE" dirty="0"/>
              <a:t>hohe Problemlösungskompetenz der Studierenden </a:t>
            </a:r>
            <a:r>
              <a:rPr lang="de-DE" dirty="0">
                <a:sym typeface="Wingdings" panose="05000000000000000000" pitchFamily="2" charset="2"/>
              </a:rPr>
              <a:t> h</a:t>
            </a:r>
            <a:r>
              <a:rPr lang="de-DE" dirty="0"/>
              <a:t>öherer Studienerfolg</a:t>
            </a:r>
          </a:p>
          <a:p>
            <a:r>
              <a:rPr lang="de-DE" dirty="0"/>
              <a:t>Generierung von Online-Selbsttests und elektronischen Test- oder Probeklausuren und sofortiges automatisches und leistungsabhängiges Feedback </a:t>
            </a:r>
            <a:r>
              <a:rPr lang="de-DE" dirty="0">
                <a:sym typeface="Wingdings" panose="05000000000000000000" pitchFamily="2" charset="2"/>
              </a:rPr>
              <a:t> weniger Aufwand</a:t>
            </a:r>
            <a:endParaRPr lang="de-DE" dirty="0"/>
          </a:p>
          <a:p>
            <a:r>
              <a:rPr lang="de-DE" dirty="0"/>
              <a:t>fachlich und zeitlich unbegrenzt wiederverwendbar</a:t>
            </a:r>
          </a:p>
          <a:p>
            <a:r>
              <a:rPr lang="de-DE" dirty="0"/>
              <a:t>Generierung der Aufgaben parametrisier- und somit den Lehrinhalt aktiv mitgestaltbar</a:t>
            </a:r>
          </a:p>
          <a:p>
            <a:r>
              <a:rPr lang="de-DE" dirty="0"/>
              <a:t>Lernen mit eigener Geschwindigkeit</a:t>
            </a:r>
          </a:p>
          <a:p>
            <a:r>
              <a:rPr lang="de-DE" dirty="0"/>
              <a:t>zeitlich, räumlich und institutionell flexibel nutzbar</a:t>
            </a:r>
          </a:p>
          <a:p>
            <a:r>
              <a:rPr lang="de-DE" dirty="0"/>
              <a:t>Erweiterbarkeit um neue Aufgabentypen</a:t>
            </a:r>
          </a:p>
          <a:p>
            <a:r>
              <a:rPr lang="de-DE" dirty="0"/>
              <a:t>Vernetzung der Studierenden</a:t>
            </a:r>
          </a:p>
          <a:p>
            <a:r>
              <a:rPr lang="de-DE" dirty="0"/>
              <a:t>Feedback an/von Lehrende/n</a:t>
            </a:r>
          </a:p>
          <a:p>
            <a:r>
              <a:rPr lang="de-DE" dirty="0"/>
              <a:t>…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51F0EB4-A2BF-4204-AD63-60EF19F0D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„(Didaktische) Ziele“ von ALADIN</a:t>
            </a:r>
          </a:p>
        </p:txBody>
      </p:sp>
      <p:sp>
        <p:nvSpPr>
          <p:cNvPr id="4" name="Datumsplatzhalter 1">
            <a:extLst>
              <a:ext uri="{FF2B5EF4-FFF2-40B4-BE49-F238E27FC236}">
                <a16:creationId xmlns:a16="http://schemas.microsoft.com/office/drawing/2014/main" id="{500BCE1D-F586-4F06-AD33-B291DB35F6C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CF54E03-4885-4408-875D-CF4E4825484C}" type="datetime1">
              <a:rPr lang="de-DE" smtClean="0"/>
              <a:pPr/>
              <a:t>23.01.2022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7380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BD5D6A5-B792-48C1-8136-6DBC113BC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unterstützte Aufgabentypen:</a:t>
            </a:r>
          </a:p>
          <a:p>
            <a:pPr lvl="1"/>
            <a:r>
              <a:rPr lang="de-DE" b="1" dirty="0"/>
              <a:t>Stücklistenauflösung mittels dreier, unterschiedlicher Verfahren</a:t>
            </a:r>
          </a:p>
          <a:p>
            <a:pPr lvl="1"/>
            <a:r>
              <a:rPr lang="de-DE" b="1" dirty="0"/>
              <a:t>SQL-Abfragen</a:t>
            </a:r>
          </a:p>
          <a:p>
            <a:pPr lvl="1"/>
            <a:r>
              <a:rPr lang="de-DE" dirty="0"/>
              <a:t>Geostatistische Interpolationsverfahren (Inverse </a:t>
            </a:r>
            <a:r>
              <a:rPr lang="de-DE" dirty="0" err="1"/>
              <a:t>Distanzwichtung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Shortest</a:t>
            </a:r>
            <a:r>
              <a:rPr lang="de-DE" dirty="0"/>
              <a:t>-Path-Algorithmen (Dijkstra)</a:t>
            </a:r>
          </a:p>
          <a:p>
            <a:r>
              <a:rPr lang="de-DE" dirty="0"/>
              <a:t>Aufzeichnung, Wiedergabe und Fortführung von Lösungsversuchen</a:t>
            </a:r>
          </a:p>
          <a:p>
            <a:r>
              <a:rPr lang="de-DE" dirty="0"/>
              <a:t>zum großen Teil deklarative Erstellung neuer Aufgabentypen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51F0EB4-A2BF-4204-AD63-60EF19F0D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Derzeitiger Leistungsumfang von ALADIN</a:t>
            </a:r>
          </a:p>
        </p:txBody>
      </p:sp>
      <p:sp>
        <p:nvSpPr>
          <p:cNvPr id="4" name="Datumsplatzhalter 1">
            <a:extLst>
              <a:ext uri="{FF2B5EF4-FFF2-40B4-BE49-F238E27FC236}">
                <a16:creationId xmlns:a16="http://schemas.microsoft.com/office/drawing/2014/main" id="{8661A981-511C-4779-A162-0799C925AD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2544" y="6588000"/>
            <a:ext cx="1079784" cy="215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CF54E03-4885-4408-875D-CF4E4825484C}" type="datetime1">
              <a:rPr lang="de-DE" smtClean="0"/>
              <a:pPr/>
              <a:t>23.01.2022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325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4EC558A0-6B04-4BE2-A5CD-1E37A2DB8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Kurzzusammenfassung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569940-0D50-41AC-BB06-5C7E10BE606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F54E03-4885-4408-875D-CF4E4825484C}" type="datetime1">
              <a:rPr lang="de-DE" smtClean="0"/>
              <a:pPr/>
              <a:t>23.01.2022</a:t>
            </a:fld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668E3F5-FB11-4C53-A13C-AA0399D93547}"/>
              </a:ext>
            </a:extLst>
          </p:cNvPr>
          <p:cNvSpPr txBox="1"/>
          <p:nvPr/>
        </p:nvSpPr>
        <p:spPr>
          <a:xfrm>
            <a:off x="1634224" y="1391298"/>
            <a:ext cx="2538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Ablauf ohne ALADIN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A2146FF-18BE-442A-9186-638F0820DFCF}"/>
              </a:ext>
            </a:extLst>
          </p:cNvPr>
          <p:cNvSpPr txBox="1"/>
          <p:nvPr/>
        </p:nvSpPr>
        <p:spPr>
          <a:xfrm>
            <a:off x="7698986" y="1390132"/>
            <a:ext cx="2308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Ablauf mit ALADIN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00E67C7-063A-4777-9C60-7EF29AEF6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576" y="3007444"/>
            <a:ext cx="3781425" cy="195262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1438C60-9BC9-4704-877E-B562AFFA48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2812" y="1916831"/>
            <a:ext cx="557212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36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Stückliste: </a:t>
            </a:r>
            <a:r>
              <a:rPr lang="de-DE" dirty="0" err="1"/>
              <a:t>Gozintograph</a:t>
            </a:r>
            <a:r>
              <a:rPr lang="de-DE" dirty="0"/>
              <a:t> und Auflösung</a:t>
            </a:r>
          </a:p>
        </p:txBody>
      </p:sp>
      <p:sp>
        <p:nvSpPr>
          <p:cNvPr id="28" name="Ellipse 27"/>
          <p:cNvSpPr/>
          <p:nvPr/>
        </p:nvSpPr>
        <p:spPr bwMode="auto">
          <a:xfrm>
            <a:off x="1631504" y="1916833"/>
            <a:ext cx="576064" cy="576064"/>
          </a:xfrm>
          <a:prstGeom prst="ellipse">
            <a:avLst/>
          </a:prstGeom>
          <a:ln>
            <a:solidFill>
              <a:srgbClr val="FF66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600" dirty="0">
                <a:solidFill>
                  <a:prstClr val="black"/>
                </a:solidFill>
                <a:latin typeface="Arial" charset="0"/>
              </a:rPr>
              <a:t>BG1</a:t>
            </a:r>
          </a:p>
        </p:txBody>
      </p:sp>
      <p:sp>
        <p:nvSpPr>
          <p:cNvPr id="29" name="Ellipse 28"/>
          <p:cNvSpPr/>
          <p:nvPr/>
        </p:nvSpPr>
        <p:spPr bwMode="auto">
          <a:xfrm>
            <a:off x="3348955" y="1916833"/>
            <a:ext cx="576064" cy="576064"/>
          </a:xfrm>
          <a:prstGeom prst="ellipse">
            <a:avLst/>
          </a:prstGeom>
          <a:ln>
            <a:solidFill>
              <a:srgbClr val="FF66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600" dirty="0">
                <a:solidFill>
                  <a:prstClr val="black"/>
                </a:solidFill>
                <a:latin typeface="Arial" charset="0"/>
              </a:rPr>
              <a:t>BG2</a:t>
            </a:r>
          </a:p>
        </p:txBody>
      </p:sp>
      <p:sp>
        <p:nvSpPr>
          <p:cNvPr id="30" name="Ellipse 29"/>
          <p:cNvSpPr/>
          <p:nvPr/>
        </p:nvSpPr>
        <p:spPr bwMode="auto">
          <a:xfrm>
            <a:off x="5087888" y="1916833"/>
            <a:ext cx="576064" cy="576064"/>
          </a:xfrm>
          <a:prstGeom prst="ellipse">
            <a:avLst/>
          </a:prstGeom>
          <a:ln>
            <a:solidFill>
              <a:srgbClr val="FF66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600" dirty="0">
                <a:solidFill>
                  <a:prstClr val="black"/>
                </a:solidFill>
                <a:latin typeface="Arial" charset="0"/>
              </a:rPr>
              <a:t>BG3</a:t>
            </a:r>
          </a:p>
        </p:txBody>
      </p:sp>
      <p:sp>
        <p:nvSpPr>
          <p:cNvPr id="31" name="Ellipse 30"/>
          <p:cNvSpPr/>
          <p:nvPr/>
        </p:nvSpPr>
        <p:spPr bwMode="auto">
          <a:xfrm>
            <a:off x="2495600" y="764705"/>
            <a:ext cx="576064" cy="576064"/>
          </a:xfrm>
          <a:prstGeom prst="ellipse">
            <a:avLst/>
          </a:prstGeom>
          <a:ln>
            <a:solidFill>
              <a:srgbClr val="FF66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600" dirty="0">
                <a:solidFill>
                  <a:prstClr val="black"/>
                </a:solidFill>
                <a:latin typeface="Arial" charset="0"/>
              </a:rPr>
              <a:t>EP1</a:t>
            </a:r>
          </a:p>
        </p:txBody>
      </p:sp>
      <p:sp>
        <p:nvSpPr>
          <p:cNvPr id="32" name="Ellipse 31"/>
          <p:cNvSpPr/>
          <p:nvPr/>
        </p:nvSpPr>
        <p:spPr bwMode="auto">
          <a:xfrm>
            <a:off x="4218916" y="764705"/>
            <a:ext cx="576064" cy="576064"/>
          </a:xfrm>
          <a:prstGeom prst="ellipse">
            <a:avLst/>
          </a:prstGeom>
          <a:ln>
            <a:solidFill>
              <a:srgbClr val="FF66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600" dirty="0">
                <a:solidFill>
                  <a:prstClr val="black"/>
                </a:solidFill>
                <a:latin typeface="Arial" charset="0"/>
              </a:rPr>
              <a:t>EP2</a:t>
            </a:r>
          </a:p>
        </p:txBody>
      </p:sp>
      <p:sp>
        <p:nvSpPr>
          <p:cNvPr id="33" name="Ellipse 32"/>
          <p:cNvSpPr/>
          <p:nvPr/>
        </p:nvSpPr>
        <p:spPr bwMode="auto">
          <a:xfrm>
            <a:off x="2495600" y="3068961"/>
            <a:ext cx="576064" cy="576064"/>
          </a:xfrm>
          <a:prstGeom prst="ellipse">
            <a:avLst/>
          </a:prstGeom>
          <a:ln>
            <a:solidFill>
              <a:srgbClr val="FF66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600" dirty="0">
                <a:solidFill>
                  <a:prstClr val="black"/>
                </a:solidFill>
                <a:latin typeface="Arial" charset="0"/>
              </a:rPr>
              <a:t>RS1</a:t>
            </a:r>
          </a:p>
        </p:txBody>
      </p:sp>
      <p:sp>
        <p:nvSpPr>
          <p:cNvPr id="34" name="Ellipse 33"/>
          <p:cNvSpPr/>
          <p:nvPr/>
        </p:nvSpPr>
        <p:spPr bwMode="auto">
          <a:xfrm>
            <a:off x="4218916" y="3068961"/>
            <a:ext cx="576064" cy="576064"/>
          </a:xfrm>
          <a:prstGeom prst="ellipse">
            <a:avLst/>
          </a:prstGeom>
          <a:ln>
            <a:solidFill>
              <a:srgbClr val="FF66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600" dirty="0">
                <a:solidFill>
                  <a:prstClr val="black"/>
                </a:solidFill>
                <a:latin typeface="Arial" charset="0"/>
              </a:rPr>
              <a:t>KT1</a:t>
            </a:r>
          </a:p>
        </p:txBody>
      </p:sp>
      <p:cxnSp>
        <p:nvCxnSpPr>
          <p:cNvPr id="35" name="Gerade Verbindung mit Pfeil 34"/>
          <p:cNvCxnSpPr>
            <a:stCxn id="28" idx="0"/>
            <a:endCxn id="31" idx="3"/>
          </p:cNvCxnSpPr>
          <p:nvPr/>
        </p:nvCxnSpPr>
        <p:spPr bwMode="auto">
          <a:xfrm flipV="1">
            <a:off x="1919536" y="1256407"/>
            <a:ext cx="660426" cy="66042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6" name="Gerade Verbindung mit Pfeil 35"/>
          <p:cNvCxnSpPr>
            <a:stCxn id="28" idx="7"/>
            <a:endCxn id="32" idx="3"/>
          </p:cNvCxnSpPr>
          <p:nvPr/>
        </p:nvCxnSpPr>
        <p:spPr bwMode="auto">
          <a:xfrm flipV="1">
            <a:off x="2123207" y="1256408"/>
            <a:ext cx="2180073" cy="74478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7" name="Gerade Verbindung mit Pfeil 36"/>
          <p:cNvCxnSpPr>
            <a:stCxn id="30" idx="0"/>
            <a:endCxn id="32" idx="5"/>
          </p:cNvCxnSpPr>
          <p:nvPr/>
        </p:nvCxnSpPr>
        <p:spPr bwMode="auto">
          <a:xfrm flipH="1" flipV="1">
            <a:off x="4710618" y="1256407"/>
            <a:ext cx="665302" cy="66042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8" name="Gerade Verbindung mit Pfeil 37"/>
          <p:cNvCxnSpPr>
            <a:stCxn id="29" idx="7"/>
            <a:endCxn id="32" idx="4"/>
          </p:cNvCxnSpPr>
          <p:nvPr/>
        </p:nvCxnSpPr>
        <p:spPr bwMode="auto">
          <a:xfrm flipV="1">
            <a:off x="3840658" y="1340769"/>
            <a:ext cx="666291" cy="66042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9" name="Gerade Verbindung mit Pfeil 38"/>
          <p:cNvCxnSpPr>
            <a:stCxn id="29" idx="1"/>
            <a:endCxn id="31" idx="5"/>
          </p:cNvCxnSpPr>
          <p:nvPr/>
        </p:nvCxnSpPr>
        <p:spPr bwMode="auto">
          <a:xfrm flipH="1" flipV="1">
            <a:off x="2987302" y="1256408"/>
            <a:ext cx="446016" cy="74478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0" name="Gerade Verbindung mit Pfeil 39"/>
          <p:cNvCxnSpPr>
            <a:stCxn id="34" idx="7"/>
            <a:endCxn id="30" idx="4"/>
          </p:cNvCxnSpPr>
          <p:nvPr/>
        </p:nvCxnSpPr>
        <p:spPr bwMode="auto">
          <a:xfrm flipV="1">
            <a:off x="4710618" y="2492897"/>
            <a:ext cx="665302" cy="66042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1" name="Gerade Verbindung mit Pfeil 40"/>
          <p:cNvCxnSpPr>
            <a:stCxn id="34" idx="1"/>
            <a:endCxn id="28" idx="5"/>
          </p:cNvCxnSpPr>
          <p:nvPr/>
        </p:nvCxnSpPr>
        <p:spPr bwMode="auto">
          <a:xfrm flipH="1" flipV="1">
            <a:off x="2123207" y="2408536"/>
            <a:ext cx="2180073" cy="74478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2" name="Gerade Verbindung mit Pfeil 41"/>
          <p:cNvCxnSpPr>
            <a:stCxn id="33" idx="1"/>
            <a:endCxn id="28" idx="4"/>
          </p:cNvCxnSpPr>
          <p:nvPr/>
        </p:nvCxnSpPr>
        <p:spPr bwMode="auto">
          <a:xfrm flipH="1" flipV="1">
            <a:off x="1919536" y="2492897"/>
            <a:ext cx="660426" cy="66042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3" name="Gerade Verbindung mit Pfeil 42"/>
          <p:cNvCxnSpPr>
            <a:stCxn id="33" idx="7"/>
            <a:endCxn id="29" idx="3"/>
          </p:cNvCxnSpPr>
          <p:nvPr/>
        </p:nvCxnSpPr>
        <p:spPr bwMode="auto">
          <a:xfrm flipV="1">
            <a:off x="2987302" y="2408536"/>
            <a:ext cx="446016" cy="74478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44" name="Textfeld 43"/>
          <p:cNvSpPr txBox="1"/>
          <p:nvPr/>
        </p:nvSpPr>
        <p:spPr>
          <a:xfrm>
            <a:off x="1940022" y="145598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2561611" y="17814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prstClr val="black"/>
                </a:solidFill>
                <a:latin typeface="Calibri"/>
              </a:rPr>
              <a:t>4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3277051" y="168640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4074485" y="164599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48" name="Textfeld 47"/>
          <p:cNvSpPr txBox="1"/>
          <p:nvPr/>
        </p:nvSpPr>
        <p:spPr>
          <a:xfrm>
            <a:off x="5062849" y="145598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prstClr val="black"/>
                </a:solidFill>
                <a:latin typeface="Calibri"/>
              </a:rPr>
              <a:t>5</a:t>
            </a:r>
          </a:p>
        </p:txBody>
      </p:sp>
      <p:sp>
        <p:nvSpPr>
          <p:cNvPr id="49" name="Textfeld 48"/>
          <p:cNvSpPr txBox="1"/>
          <p:nvPr/>
        </p:nvSpPr>
        <p:spPr>
          <a:xfrm>
            <a:off x="2059414" y="279811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50" name="Textfeld 49"/>
          <p:cNvSpPr txBox="1"/>
          <p:nvPr/>
        </p:nvSpPr>
        <p:spPr>
          <a:xfrm>
            <a:off x="2639201" y="240853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2999905" y="293353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4980383" y="278461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prstClr val="black"/>
                </a:solidFill>
                <a:latin typeface="Calibri"/>
              </a:rPr>
              <a:t>4</a:t>
            </a:r>
          </a:p>
        </p:txBody>
      </p:sp>
      <p:cxnSp>
        <p:nvCxnSpPr>
          <p:cNvPr id="54" name="Gerade Verbindung mit Pfeil 53"/>
          <p:cNvCxnSpPr>
            <a:stCxn id="34" idx="0"/>
            <a:endCxn id="32" idx="4"/>
          </p:cNvCxnSpPr>
          <p:nvPr/>
        </p:nvCxnSpPr>
        <p:spPr bwMode="auto">
          <a:xfrm flipV="1">
            <a:off x="4506948" y="1340769"/>
            <a:ext cx="0" cy="17281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57" name="Textfeld 56"/>
          <p:cNvSpPr txBox="1"/>
          <p:nvPr/>
        </p:nvSpPr>
        <p:spPr>
          <a:xfrm>
            <a:off x="4461983" y="272986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cxnSp>
        <p:nvCxnSpPr>
          <p:cNvPr id="58" name="Gerade Verbindung mit Pfeil 57"/>
          <p:cNvCxnSpPr>
            <a:stCxn id="30" idx="2"/>
            <a:endCxn id="29" idx="6"/>
          </p:cNvCxnSpPr>
          <p:nvPr/>
        </p:nvCxnSpPr>
        <p:spPr bwMode="auto">
          <a:xfrm flipH="1">
            <a:off x="3925020" y="2204865"/>
            <a:ext cx="1162869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1" name="Textfeld 60"/>
          <p:cNvSpPr txBox="1"/>
          <p:nvPr/>
        </p:nvSpPr>
        <p:spPr>
          <a:xfrm>
            <a:off x="4741599" y="19618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graphicFrame>
        <p:nvGraphicFramePr>
          <p:cNvPr id="62" name="Tabelle 61"/>
          <p:cNvGraphicFramePr>
            <a:graphicFrameLocks noGrp="1"/>
          </p:cNvGraphicFramePr>
          <p:nvPr>
            <p:extLst/>
          </p:nvPr>
        </p:nvGraphicFramePr>
        <p:xfrm>
          <a:off x="6023993" y="1120388"/>
          <a:ext cx="3157157" cy="2026920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41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94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74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 dirty="0">
                          <a:effectLst/>
                        </a:rPr>
                        <a:t>EP1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</a:rPr>
                        <a:t>EP2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</a:rPr>
                        <a:t>BG1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</a:rPr>
                        <a:t>BG2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</a:rPr>
                        <a:t>BG3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</a:rPr>
                        <a:t>KT1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</a:rPr>
                        <a:t>RS1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 dirty="0">
                          <a:effectLst/>
                        </a:rPr>
                        <a:t>EP1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0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0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0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0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0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0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0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 dirty="0">
                          <a:effectLst/>
                        </a:rPr>
                        <a:t>EP2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0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0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0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0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0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0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0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 dirty="0">
                          <a:effectLst/>
                        </a:rPr>
                        <a:t>BG1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3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4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 dirty="0">
                          <a:effectLst/>
                        </a:rPr>
                        <a:t>0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0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0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0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0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 dirty="0">
                          <a:effectLst/>
                        </a:rPr>
                        <a:t>BG2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2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0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0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0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0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0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</a:rPr>
                        <a:t>BG3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0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5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0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2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0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0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0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</a:rPr>
                        <a:t>KT1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0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3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3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0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4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0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0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</a:rPr>
                        <a:t>RS1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0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0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2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4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0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 dirty="0">
                          <a:effectLst/>
                        </a:rPr>
                        <a:t>0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3" name="Tabelle 62"/>
          <p:cNvGraphicFramePr>
            <a:graphicFrameLocks noGrp="1"/>
          </p:cNvGraphicFramePr>
          <p:nvPr>
            <p:extLst/>
          </p:nvPr>
        </p:nvGraphicFramePr>
        <p:xfrm>
          <a:off x="6023993" y="4426416"/>
          <a:ext cx="3157157" cy="2026920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41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94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74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</a:rPr>
                        <a:t>EP1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</a:rPr>
                        <a:t>EP2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</a:rPr>
                        <a:t>BG1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</a:rPr>
                        <a:t>BG2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</a:rPr>
                        <a:t>BG3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</a:rPr>
                        <a:t>KT1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 dirty="0">
                          <a:effectLst/>
                        </a:rPr>
                        <a:t>RS1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 dirty="0">
                          <a:effectLst/>
                        </a:rPr>
                        <a:t>EP1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0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0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0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0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0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 dirty="0">
                          <a:effectLst/>
                        </a:rPr>
                        <a:t>0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</a:rPr>
                        <a:t>EP2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0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0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0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0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0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0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</a:rPr>
                        <a:t>BG1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3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4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0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0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0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0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</a:rPr>
                        <a:t>BG2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2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0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0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0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0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</a:rPr>
                        <a:t>BG3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4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7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0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2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0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0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</a:rPr>
                        <a:t>KT1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25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43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3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8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4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0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</a:rPr>
                        <a:t>RS1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24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37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2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9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4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0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 dirty="0">
                          <a:effectLst/>
                        </a:rPr>
                        <a:t>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5" name="Textfeld 64"/>
          <p:cNvSpPr txBox="1"/>
          <p:nvPr/>
        </p:nvSpPr>
        <p:spPr>
          <a:xfrm>
            <a:off x="5998571" y="751056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Direktbedarfsmatrix D</a:t>
            </a:r>
          </a:p>
        </p:txBody>
      </p:sp>
      <p:sp>
        <p:nvSpPr>
          <p:cNvPr id="66" name="Textfeld 65"/>
          <p:cNvSpPr txBox="1"/>
          <p:nvPr/>
        </p:nvSpPr>
        <p:spPr>
          <a:xfrm>
            <a:off x="6029176" y="4059951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Gesamtbedarfsmatrix G</a:t>
            </a:r>
          </a:p>
        </p:txBody>
      </p:sp>
      <p:graphicFrame>
        <p:nvGraphicFramePr>
          <p:cNvPr id="67" name="Tabelle 66"/>
          <p:cNvGraphicFramePr>
            <a:graphicFrameLocks noGrp="1"/>
          </p:cNvGraphicFramePr>
          <p:nvPr>
            <p:extLst/>
          </p:nvPr>
        </p:nvGraphicFramePr>
        <p:xfrm>
          <a:off x="9552385" y="1700809"/>
          <a:ext cx="684213" cy="1773555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41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 dirty="0">
                          <a:effectLst/>
                        </a:rPr>
                        <a:t>EP1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30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</a:rPr>
                        <a:t>EP2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70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</a:rPr>
                        <a:t>BG1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0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</a:rPr>
                        <a:t>BG2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10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</a:rPr>
                        <a:t>BG3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0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</a:rPr>
                        <a:t>KT1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0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</a:rPr>
                        <a:t>RS1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 dirty="0">
                          <a:effectLst/>
                        </a:rPr>
                        <a:t>0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8" name="Textfeld 67"/>
          <p:cNvSpPr txBox="1"/>
          <p:nvPr/>
        </p:nvSpPr>
        <p:spPr>
          <a:xfrm>
            <a:off x="9480377" y="126876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Primärbedarfsvektor P</a:t>
            </a:r>
          </a:p>
        </p:txBody>
      </p:sp>
      <p:graphicFrame>
        <p:nvGraphicFramePr>
          <p:cNvPr id="69" name="Tabelle 68"/>
          <p:cNvGraphicFramePr>
            <a:graphicFrameLocks noGrp="1"/>
          </p:cNvGraphicFramePr>
          <p:nvPr>
            <p:extLst/>
          </p:nvPr>
        </p:nvGraphicFramePr>
        <p:xfrm>
          <a:off x="9408972" y="4653137"/>
          <a:ext cx="885826" cy="1773555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407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 dirty="0">
                          <a:effectLst/>
                        </a:rPr>
                        <a:t>EP1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30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</a:rPr>
                        <a:t>EP2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70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</a:rPr>
                        <a:t>BG1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370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</a:rPr>
                        <a:t>BG2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140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</a:rPr>
                        <a:t>BG3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630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</a:rPr>
                        <a:t>KT1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3840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</a:rPr>
                        <a:t>RS1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 dirty="0">
                          <a:effectLst/>
                        </a:rPr>
                        <a:t>3400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0" name="Textfeld 69"/>
          <p:cNvSpPr txBox="1"/>
          <p:nvPr/>
        </p:nvSpPr>
        <p:spPr>
          <a:xfrm>
            <a:off x="9336358" y="4221088"/>
            <a:ext cx="285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Sekundärbedarfsvektor S</a:t>
            </a:r>
          </a:p>
        </p:txBody>
      </p:sp>
      <p:sp>
        <p:nvSpPr>
          <p:cNvPr id="71" name="Textfeld 70"/>
          <p:cNvSpPr txBox="1"/>
          <p:nvPr/>
        </p:nvSpPr>
        <p:spPr>
          <a:xfrm>
            <a:off x="767408" y="3861049"/>
            <a:ext cx="49659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</a:rPr>
              <a:t>gegeben: D und P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</a:rPr>
              <a:t>gesucht: 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</a:rPr>
              <a:t>Lösung: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</a:rPr>
              <a:t>G = E + D</a:t>
            </a:r>
            <a:r>
              <a:rPr lang="de-DE" sz="1800" baseline="30000" dirty="0">
                <a:solidFill>
                  <a:prstClr val="black"/>
                </a:solidFill>
                <a:latin typeface="Calibri"/>
              </a:rPr>
              <a:t>1</a:t>
            </a:r>
            <a:r>
              <a:rPr lang="de-DE" sz="1800" dirty="0">
                <a:solidFill>
                  <a:prstClr val="black"/>
                </a:solidFill>
                <a:latin typeface="Calibri"/>
              </a:rPr>
              <a:t> + D</a:t>
            </a:r>
            <a:r>
              <a:rPr lang="de-DE" sz="1800" baseline="30000" dirty="0">
                <a:solidFill>
                  <a:prstClr val="black"/>
                </a:solidFill>
                <a:latin typeface="Calibri"/>
              </a:rPr>
              <a:t>2</a:t>
            </a:r>
            <a:r>
              <a:rPr lang="de-DE" sz="1800" dirty="0">
                <a:solidFill>
                  <a:prstClr val="black"/>
                </a:solidFill>
                <a:latin typeface="Calibri"/>
              </a:rPr>
              <a:t> + … + </a:t>
            </a:r>
            <a:r>
              <a:rPr lang="de-DE" sz="1800" dirty="0" err="1">
                <a:solidFill>
                  <a:prstClr val="black"/>
                </a:solidFill>
                <a:latin typeface="Calibri"/>
              </a:rPr>
              <a:t>D</a:t>
            </a:r>
            <a:r>
              <a:rPr lang="de-DE" sz="1800" baseline="30000" dirty="0" err="1">
                <a:solidFill>
                  <a:prstClr val="black"/>
                </a:solidFill>
                <a:latin typeface="Calibri"/>
              </a:rPr>
              <a:t>k</a:t>
            </a:r>
            <a:r>
              <a:rPr lang="de-DE" sz="1800" baseline="30000" dirty="0">
                <a:solidFill>
                  <a:prstClr val="black"/>
                </a:solidFill>
                <a:latin typeface="Calibri"/>
              </a:rPr>
              <a:t> </a:t>
            </a:r>
            <a:r>
              <a:rPr lang="de-DE" sz="1800" dirty="0">
                <a:solidFill>
                  <a:prstClr val="black"/>
                </a:solidFill>
                <a:latin typeface="Calibri"/>
              </a:rPr>
              <a:t>oder G = (E - D)</a:t>
            </a:r>
            <a:r>
              <a:rPr lang="de-DE" sz="1800" baseline="30000" dirty="0">
                <a:solidFill>
                  <a:prstClr val="black"/>
                </a:solidFill>
                <a:latin typeface="Calibri"/>
              </a:rPr>
              <a:t>-1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</a:rPr>
              <a:t>E .. Einheitsmatrix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</a:rPr>
              <a:t>k .. Anzahl der Kanten im längsten Pfad im Graphen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</a:rPr>
              <a:t>S = G * P</a:t>
            </a:r>
          </a:p>
        </p:txBody>
      </p:sp>
      <p:cxnSp>
        <p:nvCxnSpPr>
          <p:cNvPr id="53" name="Gerade Verbindung mit Pfeil 52"/>
          <p:cNvCxnSpPr>
            <a:stCxn id="33" idx="6"/>
            <a:endCxn id="30" idx="3"/>
          </p:cNvCxnSpPr>
          <p:nvPr/>
        </p:nvCxnSpPr>
        <p:spPr bwMode="auto">
          <a:xfrm flipV="1">
            <a:off x="3071665" y="2408535"/>
            <a:ext cx="2100587" cy="94845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55" name="Textfeld 54"/>
          <p:cNvSpPr txBox="1"/>
          <p:nvPr/>
        </p:nvSpPr>
        <p:spPr>
          <a:xfrm>
            <a:off x="4010243" y="256735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prstClr val="black"/>
                </a:solidFill>
                <a:latin typeface="Calibri"/>
              </a:rPr>
              <a:t>4</a:t>
            </a:r>
          </a:p>
        </p:txBody>
      </p:sp>
      <p:sp>
        <p:nvSpPr>
          <p:cNvPr id="56" name="Datumsplatzhalter 1">
            <a:extLst>
              <a:ext uri="{FF2B5EF4-FFF2-40B4-BE49-F238E27FC236}">
                <a16:creationId xmlns:a16="http://schemas.microsoft.com/office/drawing/2014/main" id="{239CB0D0-31E8-430D-BF4F-1BD67B15BD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2544" y="6588000"/>
            <a:ext cx="1079784" cy="215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19.01.2022</a:t>
            </a:r>
          </a:p>
        </p:txBody>
      </p:sp>
    </p:spTree>
    <p:extLst>
      <p:ext uri="{BB962C8B-B14F-4D97-AF65-F5344CB8AC3E}">
        <p14:creationId xmlns:p14="http://schemas.microsoft.com/office/powerpoint/2010/main" val="3798644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35074D97-F861-4747-AA8E-959E0ACB2AE6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6748678" y="927358"/>
          <a:ext cx="4171858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893">
                  <a:extLst>
                    <a:ext uri="{9D8B030D-6E8A-4147-A177-3AD203B41FA5}">
                      <a16:colId xmlns:a16="http://schemas.microsoft.com/office/drawing/2014/main" val="2581513257"/>
                    </a:ext>
                  </a:extLst>
                </a:gridCol>
                <a:gridCol w="1223934">
                  <a:extLst>
                    <a:ext uri="{9D8B030D-6E8A-4147-A177-3AD203B41FA5}">
                      <a16:colId xmlns:a16="http://schemas.microsoft.com/office/drawing/2014/main" val="336856463"/>
                    </a:ext>
                  </a:extLst>
                </a:gridCol>
                <a:gridCol w="843357">
                  <a:extLst>
                    <a:ext uri="{9D8B030D-6E8A-4147-A177-3AD203B41FA5}">
                      <a16:colId xmlns:a16="http://schemas.microsoft.com/office/drawing/2014/main" val="1510840417"/>
                    </a:ext>
                  </a:extLst>
                </a:gridCol>
                <a:gridCol w="1694674">
                  <a:extLst>
                    <a:ext uri="{9D8B030D-6E8A-4147-A177-3AD203B41FA5}">
                      <a16:colId xmlns:a16="http://schemas.microsoft.com/office/drawing/2014/main" val="345600544"/>
                    </a:ext>
                  </a:extLst>
                </a:gridCol>
              </a:tblGrid>
              <a:tr h="223607">
                <a:tc gridSpan="4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Patientenzustand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040715"/>
                  </a:ext>
                </a:extLst>
              </a:tr>
              <a:tr h="223607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PatientenID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Erfassungsdatum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856626"/>
                  </a:ext>
                </a:extLst>
              </a:tr>
              <a:tr h="201246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Genesen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14.04.2020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467708"/>
                  </a:ext>
                </a:extLst>
              </a:tr>
              <a:tr h="201246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Geimpft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01.06.2021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412538"/>
                  </a:ext>
                </a:extLst>
              </a:tr>
              <a:tr h="201246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Geimpft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21.08.2021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6663"/>
                  </a:ext>
                </a:extLst>
              </a:tr>
              <a:tr h="201246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Infiziert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05.12.2020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024871"/>
                  </a:ext>
                </a:extLst>
              </a:tr>
              <a:tr h="201246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Infiziert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01.01.2022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353850"/>
                  </a:ext>
                </a:extLst>
              </a:tr>
            </a:tbl>
          </a:graphicData>
        </a:graphic>
      </p:graphicFrame>
      <p:sp>
        <p:nvSpPr>
          <p:cNvPr id="3" name="Titel 2">
            <a:extLst>
              <a:ext uri="{FF2B5EF4-FFF2-40B4-BE49-F238E27FC236}">
                <a16:creationId xmlns:a16="http://schemas.microsoft.com/office/drawing/2014/main" id="{B51F0EB4-A2BF-4204-AD63-60EF19F0D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SQL-Abfragen - Theorie</a:t>
            </a:r>
          </a:p>
        </p:txBody>
      </p:sp>
      <p:graphicFrame>
        <p:nvGraphicFramePr>
          <p:cNvPr id="7" name="Inhaltsplatzhalter 4">
            <a:extLst>
              <a:ext uri="{FF2B5EF4-FFF2-40B4-BE49-F238E27FC236}">
                <a16:creationId xmlns:a16="http://schemas.microsoft.com/office/drawing/2014/main" id="{92B619ED-630C-4B32-9115-B7A1CBBA9BB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236211" y="1196448"/>
          <a:ext cx="515872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893">
                  <a:extLst>
                    <a:ext uri="{9D8B030D-6E8A-4147-A177-3AD203B41FA5}">
                      <a16:colId xmlns:a16="http://schemas.microsoft.com/office/drawing/2014/main" val="2581513257"/>
                    </a:ext>
                  </a:extLst>
                </a:gridCol>
                <a:gridCol w="1187767">
                  <a:extLst>
                    <a:ext uri="{9D8B030D-6E8A-4147-A177-3AD203B41FA5}">
                      <a16:colId xmlns:a16="http://schemas.microsoft.com/office/drawing/2014/main" val="336856463"/>
                    </a:ext>
                  </a:extLst>
                </a:gridCol>
                <a:gridCol w="979297">
                  <a:extLst>
                    <a:ext uri="{9D8B030D-6E8A-4147-A177-3AD203B41FA5}">
                      <a16:colId xmlns:a16="http://schemas.microsoft.com/office/drawing/2014/main" val="1510840417"/>
                    </a:ext>
                  </a:extLst>
                </a:gridCol>
                <a:gridCol w="1443355">
                  <a:extLst>
                    <a:ext uri="{9D8B030D-6E8A-4147-A177-3AD203B41FA5}">
                      <a16:colId xmlns:a16="http://schemas.microsoft.com/office/drawing/2014/main" val="345600544"/>
                    </a:ext>
                  </a:extLst>
                </a:gridCol>
                <a:gridCol w="1138408">
                  <a:extLst>
                    <a:ext uri="{9D8B030D-6E8A-4147-A177-3AD203B41FA5}">
                      <a16:colId xmlns:a16="http://schemas.microsoft.com/office/drawing/2014/main" val="1097838760"/>
                    </a:ext>
                  </a:extLst>
                </a:gridCol>
              </a:tblGrid>
              <a:tr h="259229">
                <a:tc gridSpan="5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Patient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611003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Vorname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Geburtsdatum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Geschlecht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856626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Mustermann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01.01.2000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467708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Decker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Dirk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31.12.1999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412538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Räubertochter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Ronja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03.02.1952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6663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Lustig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Lea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04.05.1965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024871"/>
                  </a:ext>
                </a:extLst>
              </a:tr>
            </a:tbl>
          </a:graphicData>
        </a:graphic>
      </p:graphicFrame>
      <p:sp>
        <p:nvSpPr>
          <p:cNvPr id="8" name="Inhaltsplatzhalter 1">
            <a:extLst>
              <a:ext uri="{FF2B5EF4-FFF2-40B4-BE49-F238E27FC236}">
                <a16:creationId xmlns:a16="http://schemas.microsoft.com/office/drawing/2014/main" id="{B86ED8FE-D675-45DA-B12E-9C91185F960A}"/>
              </a:ext>
            </a:extLst>
          </p:cNvPr>
          <p:cNvSpPr txBox="1">
            <a:spLocks/>
          </p:cNvSpPr>
          <p:nvPr/>
        </p:nvSpPr>
        <p:spPr>
          <a:xfrm>
            <a:off x="876032" y="3758111"/>
            <a:ext cx="8964377" cy="244827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ヒラギノ角ゴ Pro W3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ヒラギノ角ゴ Pro W3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9pPr>
          </a:lstStyle>
          <a:p>
            <a:r>
              <a:rPr lang="de-DE" kern="0" dirty="0"/>
              <a:t>Welche Patienten wurden trotz Impfung infiziert?</a:t>
            </a:r>
          </a:p>
          <a:p>
            <a:r>
              <a:rPr lang="de-DE" kern="0" dirty="0"/>
              <a:t>SQL-Abfrage:</a:t>
            </a:r>
          </a:p>
          <a:p>
            <a:pPr marL="0" indent="0">
              <a:buNone/>
            </a:pPr>
            <a:r>
              <a:rPr lang="de-DE" sz="1600" kern="0" dirty="0"/>
              <a:t>SELECT </a:t>
            </a:r>
            <a:r>
              <a:rPr lang="de-DE" sz="1600" kern="0" dirty="0" err="1"/>
              <a:t>p.Name</a:t>
            </a:r>
            <a:r>
              <a:rPr lang="de-DE" sz="1600" kern="0" dirty="0"/>
              <a:t>, </a:t>
            </a:r>
            <a:r>
              <a:rPr lang="de-DE" sz="1600" kern="0" dirty="0" err="1"/>
              <a:t>p.Vorname</a:t>
            </a:r>
            <a:r>
              <a:rPr lang="de-DE" sz="1600" kern="0" dirty="0"/>
              <a:t> FROM Patient AS p</a:t>
            </a:r>
          </a:p>
          <a:p>
            <a:pPr marL="0" indent="0">
              <a:buNone/>
            </a:pPr>
            <a:r>
              <a:rPr lang="de-DE" sz="1600" kern="0" dirty="0"/>
              <a:t>JOIN Patientenzustand AS </a:t>
            </a:r>
            <a:r>
              <a:rPr lang="de-DE" sz="1600" kern="0" dirty="0" err="1"/>
              <a:t>pz</a:t>
            </a:r>
            <a:r>
              <a:rPr lang="de-DE" sz="1600" kern="0" dirty="0"/>
              <a:t> ON p.ID = </a:t>
            </a:r>
            <a:r>
              <a:rPr lang="de-DE" sz="1600" kern="0" dirty="0" err="1"/>
              <a:t>pz.PatientenID</a:t>
            </a:r>
            <a:endParaRPr lang="de-DE" sz="1600" kern="0" dirty="0"/>
          </a:p>
          <a:p>
            <a:pPr marL="0" indent="0">
              <a:buNone/>
            </a:pPr>
            <a:r>
              <a:rPr lang="de-DE" sz="1600" kern="0" dirty="0"/>
              <a:t>WHERE </a:t>
            </a:r>
            <a:r>
              <a:rPr lang="de-DE" sz="1600" kern="0" dirty="0" err="1"/>
              <a:t>pz.Status</a:t>
            </a:r>
            <a:r>
              <a:rPr lang="de-DE" sz="1600" kern="0" dirty="0"/>
              <a:t> = ‘Infiziert‘ </a:t>
            </a:r>
          </a:p>
          <a:p>
            <a:pPr marL="0" indent="0">
              <a:buNone/>
            </a:pPr>
            <a:r>
              <a:rPr lang="de-DE" sz="1600" kern="0" dirty="0"/>
              <a:t>AND </a:t>
            </a:r>
            <a:r>
              <a:rPr lang="de-DE" sz="1600" kern="0" dirty="0" err="1"/>
              <a:t>pz.PatientenID</a:t>
            </a:r>
            <a:r>
              <a:rPr lang="de-DE" sz="1600" kern="0" dirty="0"/>
              <a:t> IN</a:t>
            </a:r>
            <a:endParaRPr lang="de-DE" sz="1800" kern="0" dirty="0"/>
          </a:p>
          <a:p>
            <a:pPr marL="0" indent="0">
              <a:buNone/>
            </a:pPr>
            <a:r>
              <a:rPr lang="de-DE" sz="1800" kern="0" dirty="0"/>
              <a:t>	(SELECT </a:t>
            </a:r>
            <a:r>
              <a:rPr lang="de-DE" sz="1800" kern="0" dirty="0" err="1"/>
              <a:t>PatientenID</a:t>
            </a:r>
            <a:r>
              <a:rPr lang="de-DE" sz="1800" kern="0" dirty="0"/>
              <a:t> FROM Patientenzustand </a:t>
            </a:r>
          </a:p>
          <a:p>
            <a:pPr marL="0" indent="0">
              <a:buNone/>
            </a:pPr>
            <a:r>
              <a:rPr lang="de-DE" sz="1800" kern="0" dirty="0"/>
              <a:t>	WHERE Status = ‘Geimpft‘ AND Erfassungsdatum &lt; 	</a:t>
            </a:r>
            <a:r>
              <a:rPr lang="de-DE" sz="1800" kern="0" dirty="0" err="1"/>
              <a:t>pz.Erfassungsdatum</a:t>
            </a:r>
            <a:r>
              <a:rPr lang="de-DE" sz="1800" kern="0" dirty="0"/>
              <a:t>);</a:t>
            </a:r>
            <a:endParaRPr lang="de-DE" sz="1600" kern="0" dirty="0"/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A6C2B321-138B-4AB6-BBE2-9FB0EDCA36C8}"/>
              </a:ext>
            </a:extLst>
          </p:cNvPr>
          <p:cNvGrpSpPr/>
          <p:nvPr/>
        </p:nvGrpSpPr>
        <p:grpSpPr>
          <a:xfrm>
            <a:off x="1186060" y="2810787"/>
            <a:ext cx="6924999" cy="559590"/>
            <a:chOff x="1186060" y="2810787"/>
            <a:chExt cx="6924999" cy="559590"/>
          </a:xfrm>
        </p:grpSpPr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888718F7-833D-4ED2-8506-8D150FA8C5A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74093" y="2903632"/>
              <a:ext cx="0" cy="3093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A4403B7F-BB7F-4152-933B-CA6169FB8E4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74093" y="3212976"/>
              <a:ext cx="62780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8FA6FB4B-D18D-444E-AE5E-09ADA067460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52184" y="2903632"/>
              <a:ext cx="0" cy="3093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57665773-91B8-40AE-A60C-501D5300DA25}"/>
                </a:ext>
              </a:extLst>
            </p:cNvPr>
            <p:cNvSpPr txBox="1"/>
            <p:nvPr/>
          </p:nvSpPr>
          <p:spPr>
            <a:xfrm>
              <a:off x="1186060" y="3001045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dirty="0"/>
                <a:t>1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A4CCF3A4-9992-44E5-A41A-A5B573A89B7C}"/>
                </a:ext>
              </a:extLst>
            </p:cNvPr>
            <p:cNvSpPr txBox="1"/>
            <p:nvPr/>
          </p:nvSpPr>
          <p:spPr>
            <a:xfrm>
              <a:off x="7823027" y="297123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dirty="0"/>
                <a:t>n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6721D232-1EF7-4F6E-85A4-A95E47A46BB5}"/>
                </a:ext>
              </a:extLst>
            </p:cNvPr>
            <p:cNvSpPr txBox="1"/>
            <p:nvPr/>
          </p:nvSpPr>
          <p:spPr>
            <a:xfrm rot="16200000">
              <a:off x="7608163" y="280091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&lt;</a:t>
              </a:r>
            </a:p>
          </p:txBody>
        </p:sp>
      </p:grpSp>
      <p:graphicFrame>
        <p:nvGraphicFramePr>
          <p:cNvPr id="26" name="Inhaltsplatzhalter 4">
            <a:extLst>
              <a:ext uri="{FF2B5EF4-FFF2-40B4-BE49-F238E27FC236}">
                <a16:creationId xmlns:a16="http://schemas.microsoft.com/office/drawing/2014/main" id="{9388A1DA-DCE3-4ECE-976D-5BAE2009C9B6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804444" y="4098327"/>
          <a:ext cx="2167064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767">
                  <a:extLst>
                    <a:ext uri="{9D8B030D-6E8A-4147-A177-3AD203B41FA5}">
                      <a16:colId xmlns:a16="http://schemas.microsoft.com/office/drawing/2014/main" val="336856463"/>
                    </a:ext>
                  </a:extLst>
                </a:gridCol>
                <a:gridCol w="979297">
                  <a:extLst>
                    <a:ext uri="{9D8B030D-6E8A-4147-A177-3AD203B41FA5}">
                      <a16:colId xmlns:a16="http://schemas.microsoft.com/office/drawing/2014/main" val="1510840417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Ergebnis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611003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Vorname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856626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Decker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Dirk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467708"/>
                  </a:ext>
                </a:extLst>
              </a:tr>
            </a:tbl>
          </a:graphicData>
        </a:graphic>
      </p:graphicFrame>
      <p:sp>
        <p:nvSpPr>
          <p:cNvPr id="29" name="Textfeld 28">
            <a:extLst>
              <a:ext uri="{FF2B5EF4-FFF2-40B4-BE49-F238E27FC236}">
                <a16:creationId xmlns:a16="http://schemas.microsoft.com/office/drawing/2014/main" id="{7412F87A-4A30-46F7-945C-2544D93CCD84}"/>
              </a:ext>
            </a:extLst>
          </p:cNvPr>
          <p:cNvSpPr txBox="1"/>
          <p:nvPr/>
        </p:nvSpPr>
        <p:spPr>
          <a:xfrm>
            <a:off x="1910011" y="1494309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tx2"/>
                </a:solidFill>
              </a:rPr>
              <a:t>Name	 Vorname</a:t>
            </a:r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CB4B3FBA-C510-4105-89B9-8FF9657F6BD8}"/>
              </a:ext>
            </a:extLst>
          </p:cNvPr>
          <p:cNvGrpSpPr/>
          <p:nvPr/>
        </p:nvGrpSpPr>
        <p:grpSpPr>
          <a:xfrm>
            <a:off x="1183803" y="2808075"/>
            <a:ext cx="6924999" cy="559590"/>
            <a:chOff x="1186060" y="2810787"/>
            <a:chExt cx="6924999" cy="559590"/>
          </a:xfrm>
        </p:grpSpPr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45DBECA0-F3C2-4061-9FC8-7CF0BD2CDA5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74093" y="2903632"/>
              <a:ext cx="0" cy="3093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2C59EF3B-CDEE-45A8-9243-B33F482EEC4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74093" y="3212976"/>
              <a:ext cx="62780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D285D3AF-9471-4DB2-9A64-389682516DB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52184" y="2903632"/>
              <a:ext cx="0" cy="3093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A0360156-E932-4182-B80C-1A77C5FE018F}"/>
                </a:ext>
              </a:extLst>
            </p:cNvPr>
            <p:cNvSpPr txBox="1"/>
            <p:nvPr/>
          </p:nvSpPr>
          <p:spPr>
            <a:xfrm>
              <a:off x="1186060" y="3001045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dirty="0">
                  <a:solidFill>
                    <a:schemeClr val="accent5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7D7241F3-8045-40E2-8D67-3E0781424A43}"/>
                </a:ext>
              </a:extLst>
            </p:cNvPr>
            <p:cNvSpPr txBox="1"/>
            <p:nvPr/>
          </p:nvSpPr>
          <p:spPr>
            <a:xfrm>
              <a:off x="7823027" y="297123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dirty="0">
                  <a:solidFill>
                    <a:schemeClr val="accent5">
                      <a:lumMod val="50000"/>
                    </a:schemeClr>
                  </a:solidFill>
                </a:rPr>
                <a:t>n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F41BC1E0-5E03-472D-AB5D-E9187741B1A2}"/>
                </a:ext>
              </a:extLst>
            </p:cNvPr>
            <p:cNvSpPr txBox="1"/>
            <p:nvPr/>
          </p:nvSpPr>
          <p:spPr>
            <a:xfrm rot="16200000">
              <a:off x="7608163" y="280091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chemeClr val="accent5">
                      <a:lumMod val="50000"/>
                    </a:schemeClr>
                  </a:solidFill>
                </a:rPr>
                <a:t>&lt;</a:t>
              </a:r>
            </a:p>
          </p:txBody>
        </p:sp>
      </p:grpSp>
      <p:graphicFrame>
        <p:nvGraphicFramePr>
          <p:cNvPr id="37" name="Tabelle 36">
            <a:extLst>
              <a:ext uri="{FF2B5EF4-FFF2-40B4-BE49-F238E27FC236}">
                <a16:creationId xmlns:a16="http://schemas.microsoft.com/office/drawing/2014/main" id="{207D2A2E-3428-4340-83D9-0C0E343690F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49601" y="2089149"/>
          <a:ext cx="417185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893">
                  <a:extLst>
                    <a:ext uri="{9D8B030D-6E8A-4147-A177-3AD203B41FA5}">
                      <a16:colId xmlns:a16="http://schemas.microsoft.com/office/drawing/2014/main" val="2708651353"/>
                    </a:ext>
                  </a:extLst>
                </a:gridCol>
                <a:gridCol w="1223934">
                  <a:extLst>
                    <a:ext uri="{9D8B030D-6E8A-4147-A177-3AD203B41FA5}">
                      <a16:colId xmlns:a16="http://schemas.microsoft.com/office/drawing/2014/main" val="1253921622"/>
                    </a:ext>
                  </a:extLst>
                </a:gridCol>
                <a:gridCol w="843357">
                  <a:extLst>
                    <a:ext uri="{9D8B030D-6E8A-4147-A177-3AD203B41FA5}">
                      <a16:colId xmlns:a16="http://schemas.microsoft.com/office/drawing/2014/main" val="1070337187"/>
                    </a:ext>
                  </a:extLst>
                </a:gridCol>
                <a:gridCol w="1694674">
                  <a:extLst>
                    <a:ext uri="{9D8B030D-6E8A-4147-A177-3AD203B41FA5}">
                      <a16:colId xmlns:a16="http://schemas.microsoft.com/office/drawing/2014/main" val="21673823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00014"/>
                  </a:ext>
                </a:extLst>
              </a:tr>
              <a:tr h="201246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T w="38100" cmpd="sng">
                      <a:noFill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T w="38100" cmpd="sng">
                      <a:noFill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Infiziert</a:t>
                      </a:r>
                    </a:p>
                  </a:txBody>
                  <a:tcPr>
                    <a:lnT w="38100" cmpd="sng">
                      <a:noFill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05.12.2020</a:t>
                      </a:r>
                    </a:p>
                  </a:txBody>
                  <a:tcPr>
                    <a:lnT w="38100" cmpd="sng">
                      <a:noFill/>
                    </a:lnT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416037"/>
                  </a:ext>
                </a:extLst>
              </a:tr>
              <a:tr h="201246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Infiziert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01.01.2022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264122"/>
                  </a:ext>
                </a:extLst>
              </a:tr>
            </a:tbl>
          </a:graphicData>
        </a:graphic>
      </p:graphicFrame>
      <p:sp>
        <p:nvSpPr>
          <p:cNvPr id="39" name="Textfeld 38">
            <a:extLst>
              <a:ext uri="{FF2B5EF4-FFF2-40B4-BE49-F238E27FC236}">
                <a16:creationId xmlns:a16="http://schemas.microsoft.com/office/drawing/2014/main" id="{ACCB4FF2-4E54-4420-87A9-E4D07ECC784B}"/>
              </a:ext>
            </a:extLst>
          </p:cNvPr>
          <p:cNvSpPr txBox="1"/>
          <p:nvPr/>
        </p:nvSpPr>
        <p:spPr>
          <a:xfrm>
            <a:off x="7166595" y="1814773"/>
            <a:ext cx="1224136" cy="276999"/>
          </a:xfrm>
          <a:prstGeom prst="rect">
            <a:avLst/>
          </a:prstGeom>
          <a:solidFill>
            <a:srgbClr val="777777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1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5862D0A-EC58-47D5-9872-B0057E60EBDC}"/>
              </a:ext>
            </a:extLst>
          </p:cNvPr>
          <p:cNvSpPr txBox="1"/>
          <p:nvPr/>
        </p:nvSpPr>
        <p:spPr>
          <a:xfrm>
            <a:off x="7166595" y="2089333"/>
            <a:ext cx="1224136" cy="276999"/>
          </a:xfrm>
          <a:prstGeom prst="rect">
            <a:avLst/>
          </a:prstGeom>
          <a:solidFill>
            <a:srgbClr val="777777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2</a:t>
            </a:r>
          </a:p>
        </p:txBody>
      </p:sp>
      <p:sp>
        <p:nvSpPr>
          <p:cNvPr id="27" name="Datumsplatzhalter 1">
            <a:extLst>
              <a:ext uri="{FF2B5EF4-FFF2-40B4-BE49-F238E27FC236}">
                <a16:creationId xmlns:a16="http://schemas.microsoft.com/office/drawing/2014/main" id="{24FE997B-F195-45E4-B67D-FCFF9F8522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2544" y="6588000"/>
            <a:ext cx="1079784" cy="215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CF54E03-4885-4408-875D-CF4E4825484C}" type="datetime1">
              <a:rPr lang="de-DE" smtClean="0"/>
              <a:pPr/>
              <a:t>23.01.2022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614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3CC33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77777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77777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9" grpId="0" animBg="1"/>
      <p:bldP spid="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BD5D6A5-B792-48C1-8136-6DBC113BC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052736"/>
            <a:ext cx="11208632" cy="5256584"/>
          </a:xfrm>
        </p:spPr>
        <p:txBody>
          <a:bodyPr/>
          <a:lstStyle/>
          <a:p>
            <a:r>
              <a:rPr lang="de-DE" dirty="0"/>
              <a:t>Möglichkeiten</a:t>
            </a:r>
          </a:p>
          <a:p>
            <a:pPr lvl="1"/>
            <a:r>
              <a:rPr lang="de-DE" dirty="0"/>
              <a:t>Aufzeichnung aller Interaktionen</a:t>
            </a:r>
          </a:p>
          <a:p>
            <a:pPr lvl="1"/>
            <a:r>
              <a:rPr lang="de-DE" dirty="0"/>
              <a:t>Wiedereinstieg an beliebiger Stelle</a:t>
            </a:r>
          </a:p>
          <a:p>
            <a:pPr lvl="1"/>
            <a:r>
              <a:rPr lang="de-DE" dirty="0"/>
              <a:t>Vervollständigung des Lösungsversuchs als neue Aufzeichnung</a:t>
            </a:r>
          </a:p>
          <a:p>
            <a:endParaRPr lang="de-DE" dirty="0"/>
          </a:p>
          <a:p>
            <a:r>
              <a:rPr lang="de-DE" dirty="0"/>
              <a:t>Anwendungsfälle</a:t>
            </a:r>
          </a:p>
          <a:p>
            <a:pPr lvl="1"/>
            <a:r>
              <a:rPr lang="de-DE" dirty="0"/>
              <a:t>„Zwischenspeichern“ des Bearbeitungszustandes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Asynchroner Austausch eines Lösungsversuchs mit Kommilitonen und Lehrpersonal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Aggregierte Auswertungen (anonymisiert)</a:t>
            </a:r>
          </a:p>
          <a:p>
            <a:pPr lvl="2"/>
            <a:r>
              <a:rPr lang="de-DE" dirty="0"/>
              <a:t>Erkennung von „Verklemmungen/Engpässen“</a:t>
            </a:r>
          </a:p>
          <a:p>
            <a:pPr lvl="2"/>
            <a:r>
              <a:rPr lang="de-DE" dirty="0"/>
              <a:t>Optimierung der Nutzeroberfläche und –pfade</a:t>
            </a:r>
          </a:p>
          <a:p>
            <a:pPr lvl="2"/>
            <a:endParaRPr lang="de-DE" dirty="0"/>
          </a:p>
          <a:p>
            <a:pPr lvl="1"/>
            <a:r>
              <a:rPr lang="de-DE" dirty="0" err="1"/>
              <a:t>Blended</a:t>
            </a:r>
            <a:r>
              <a:rPr lang="de-DE" dirty="0"/>
              <a:t> Learning</a:t>
            </a:r>
          </a:p>
        </p:txBody>
      </p:sp>
      <p:pic>
        <p:nvPicPr>
          <p:cNvPr id="1028" name="Picture 4" descr="Process mapping | ARIS BPM Community">
            <a:extLst>
              <a:ext uri="{FF2B5EF4-FFF2-40B4-BE49-F238E27FC236}">
                <a16:creationId xmlns:a16="http://schemas.microsoft.com/office/drawing/2014/main" id="{16DCC284-DC6E-4C20-B496-218D36420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992" y="4588219"/>
            <a:ext cx="3525888" cy="989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B51F0EB4-A2BF-4204-AD63-60EF19F0D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Replay – Motivation &amp; Anwendungsfälle</a:t>
            </a:r>
          </a:p>
        </p:txBody>
      </p:sp>
      <p:pic>
        <p:nvPicPr>
          <p:cNvPr id="1026" name="Picture 2" descr="What Is Website Heatmap? How Does It Work And How To Create One? | VWO">
            <a:extLst>
              <a:ext uri="{FF2B5EF4-FFF2-40B4-BE49-F238E27FC236}">
                <a16:creationId xmlns:a16="http://schemas.microsoft.com/office/drawing/2014/main" id="{7E60B430-A5EA-497C-A4DA-D6A9F87E3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745" y="4360867"/>
            <a:ext cx="2592288" cy="1974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umsplatzhalter 1">
            <a:extLst>
              <a:ext uri="{FF2B5EF4-FFF2-40B4-BE49-F238E27FC236}">
                <a16:creationId xmlns:a16="http://schemas.microsoft.com/office/drawing/2014/main" id="{D2B30DDA-9EA1-491E-BDF1-0DF5BAD66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2544" y="6588000"/>
            <a:ext cx="1079784" cy="215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CF54E03-4885-4408-875D-CF4E4825484C}" type="datetime1">
              <a:rPr lang="de-DE" smtClean="0"/>
              <a:pPr/>
              <a:t>23.01.2022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530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5623A5AB-DF30-4C10-8641-6669A97E1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Hinter den Kulissen von ALADIN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403604-27CD-45D7-A471-F2B50508C27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F54E03-4885-4408-875D-CF4E4825484C}" type="datetime1">
              <a:rPr lang="de-DE" smtClean="0"/>
              <a:pPr/>
              <a:t>23.01.2022</a:t>
            </a:fld>
            <a:endParaRPr lang="de-DE" dirty="0"/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83CB65EF-03BA-423F-9F01-EA0B80530973}"/>
              </a:ext>
            </a:extLst>
          </p:cNvPr>
          <p:cNvGrpSpPr/>
          <p:nvPr/>
        </p:nvGrpSpPr>
        <p:grpSpPr>
          <a:xfrm>
            <a:off x="744818" y="836712"/>
            <a:ext cx="2160240" cy="2232248"/>
            <a:chOff x="2279576" y="2348880"/>
            <a:chExt cx="2160240" cy="2232248"/>
          </a:xfrm>
        </p:grpSpPr>
        <p:sp>
          <p:nvSpPr>
            <p:cNvPr id="7" name="Rechteck: abgerundete Ecken 6">
              <a:extLst>
                <a:ext uri="{FF2B5EF4-FFF2-40B4-BE49-F238E27FC236}">
                  <a16:creationId xmlns:a16="http://schemas.microsoft.com/office/drawing/2014/main" id="{D2A2969E-810C-46BD-A676-0C4490A0B83D}"/>
                </a:ext>
              </a:extLst>
            </p:cNvPr>
            <p:cNvSpPr/>
            <p:nvPr/>
          </p:nvSpPr>
          <p:spPr bwMode="auto">
            <a:xfrm>
              <a:off x="2279576" y="2348880"/>
              <a:ext cx="2160240" cy="2232248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Aufgabentyp</a:t>
              </a:r>
              <a:endParaRPr kumimoji="0" lang="de-DE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Rechteck: abgerundete Ecken 7">
              <a:extLst>
                <a:ext uri="{FF2B5EF4-FFF2-40B4-BE49-F238E27FC236}">
                  <a16:creationId xmlns:a16="http://schemas.microsoft.com/office/drawing/2014/main" id="{A3AD3D60-961D-4501-88E1-DDB6BDFF2424}"/>
                </a:ext>
              </a:extLst>
            </p:cNvPr>
            <p:cNvSpPr/>
            <p:nvPr/>
          </p:nvSpPr>
          <p:spPr bwMode="auto">
            <a:xfrm>
              <a:off x="2525058" y="3030321"/>
              <a:ext cx="1669276" cy="41530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Oberfläche</a:t>
              </a:r>
            </a:p>
          </p:txBody>
        </p:sp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6E7BA897-1853-44B1-8358-4C8A11EB663F}"/>
                </a:ext>
              </a:extLst>
            </p:cNvPr>
            <p:cNvSpPr/>
            <p:nvPr/>
          </p:nvSpPr>
          <p:spPr bwMode="auto">
            <a:xfrm>
              <a:off x="2525058" y="3562008"/>
              <a:ext cx="1669276" cy="41530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Schnittstelle</a:t>
              </a:r>
            </a:p>
          </p:txBody>
        </p:sp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F5403D83-01C2-49DC-9249-E9BEBD385873}"/>
                </a:ext>
              </a:extLst>
            </p:cNvPr>
            <p:cNvSpPr/>
            <p:nvPr/>
          </p:nvSpPr>
          <p:spPr bwMode="auto">
            <a:xfrm>
              <a:off x="2525058" y="4093695"/>
              <a:ext cx="1669276" cy="41530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Generator</a:t>
              </a:r>
            </a:p>
          </p:txBody>
        </p: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37ACB3DA-BAF8-4121-8A5D-C4B94CE1529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27648" y="3455479"/>
              <a:ext cx="0" cy="10795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Gerade Verbindung mit Pfeil 14">
              <a:extLst>
                <a:ext uri="{FF2B5EF4-FFF2-40B4-BE49-F238E27FC236}">
                  <a16:creationId xmlns:a16="http://schemas.microsoft.com/office/drawing/2014/main" id="{2B92C687-B3DD-475B-8F4F-1092C8CB51C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37173" y="3978647"/>
              <a:ext cx="0" cy="10795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E3D9DA32-261A-4357-9D70-8B4426D0A38E}"/>
                </a:ext>
              </a:extLst>
            </p:cNvPr>
            <p:cNvCxnSpPr>
              <a:cxnSpLocks/>
            </p:cNvCxnSpPr>
            <p:nvPr/>
          </p:nvCxnSpPr>
          <p:spPr bwMode="auto">
            <a:xfrm rot="10800000">
              <a:off x="3791744" y="3457575"/>
              <a:ext cx="0" cy="10795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0E5DD55E-1BAD-4C19-B6F6-112B73962C5A}"/>
                </a:ext>
              </a:extLst>
            </p:cNvPr>
            <p:cNvCxnSpPr>
              <a:cxnSpLocks/>
            </p:cNvCxnSpPr>
            <p:nvPr/>
          </p:nvCxnSpPr>
          <p:spPr bwMode="auto">
            <a:xfrm rot="10800000">
              <a:off x="3791745" y="3978746"/>
              <a:ext cx="0" cy="10795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3" name="Geschweifte Klammer rechts 22">
            <a:extLst>
              <a:ext uri="{FF2B5EF4-FFF2-40B4-BE49-F238E27FC236}">
                <a16:creationId xmlns:a16="http://schemas.microsoft.com/office/drawing/2014/main" id="{BE76A2B2-CA2C-4E11-A4A5-8C03386EFC8D}"/>
              </a:ext>
            </a:extLst>
          </p:cNvPr>
          <p:cNvSpPr/>
          <p:nvPr/>
        </p:nvSpPr>
        <p:spPr bwMode="auto">
          <a:xfrm>
            <a:off x="2993053" y="1518153"/>
            <a:ext cx="157487" cy="1478676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5B1DE01-4E64-49D4-A799-56D51512A532}"/>
              </a:ext>
            </a:extLst>
          </p:cNvPr>
          <p:cNvSpPr txBox="1"/>
          <p:nvPr/>
        </p:nvSpPr>
        <p:spPr>
          <a:xfrm>
            <a:off x="3238535" y="1965103"/>
            <a:ext cx="2464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Deklarativ konfigurierbar </a:t>
            </a:r>
          </a:p>
          <a:p>
            <a:r>
              <a:rPr lang="de-DE" sz="1600" dirty="0"/>
              <a:t>im JSON-Format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0F10463-1B4F-4D81-8BAA-45D2998C0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912" y="2789178"/>
            <a:ext cx="5586430" cy="334365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B02141CE-45F5-41A0-A592-D1AE4FF93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818" y="3506843"/>
            <a:ext cx="2357323" cy="250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6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</p:bldLst>
  </p:timing>
</p:sld>
</file>

<file path=ppt/theme/theme1.xml><?xml version="1.0" encoding="utf-8"?>
<a:theme xmlns:a="http://schemas.openxmlformats.org/drawingml/2006/main" name="Powerpoint_Vorlage">
  <a:themeElements>
    <a:clrScheme name="Benutzerdefiniert 1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99B1C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Powerpoin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_Vorl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Vorlag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625FA15-0317-4D8B-843F-83A7F4B53AF5}">
  <we:reference id="wa104038830" version="1.0.0.3" store="de-DE" storeType="OMEX"/>
  <we:alternateReferences>
    <we:reference id="WA104038830" version="1.0.0.3" store="WA10403883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808</Words>
  <Application>Microsoft Office PowerPoint</Application>
  <PresentationFormat>Breitbild</PresentationFormat>
  <Paragraphs>384</Paragraphs>
  <Slides>12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Calibri</vt:lpstr>
      <vt:lpstr>Wingdings</vt:lpstr>
      <vt:lpstr>ヒラギノ角ゴ Pro W3</vt:lpstr>
      <vt:lpstr>Powerpoint_Vorlage</vt:lpstr>
      <vt:lpstr>Larissa</vt:lpstr>
      <vt:lpstr>PowerPoint-Präsentation</vt:lpstr>
      <vt:lpstr>„(Didaktische) Herausforderung“ vor ALADIN</vt:lpstr>
      <vt:lpstr>„(Didaktische) Ziele“ von ALADIN</vt:lpstr>
      <vt:lpstr>Derzeitiger Leistungsumfang von ALADIN</vt:lpstr>
      <vt:lpstr>Kurzzusammenfassung </vt:lpstr>
      <vt:lpstr>Stückliste: Gozintograph und Auflösung</vt:lpstr>
      <vt:lpstr>SQL-Abfragen - Theorie</vt:lpstr>
      <vt:lpstr>Replay – Motivation &amp; Anwendungsfälle</vt:lpstr>
      <vt:lpstr>Hinter den Kulissen von ALADIN</vt:lpstr>
      <vt:lpstr>Ausblick I: neue Aufgabentypen</vt:lpstr>
      <vt:lpstr>Ausblick II: ALADIN goes OPAL (OPALADIN)</vt:lpstr>
      <vt:lpstr>Fragen &amp; Diskussion</vt:lpstr>
    </vt:vector>
  </TitlesOfParts>
  <Company>HTW Dresden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Folienüberschrift 1</dc:title>
  <dc:subject>testthema</dc:subject>
  <dc:creator>niehues</dc:creator>
  <cp:lastModifiedBy>Paul Christ</cp:lastModifiedBy>
  <cp:revision>720</cp:revision>
  <cp:lastPrinted>2011-09-28T10:49:02Z</cp:lastPrinted>
  <dcterms:created xsi:type="dcterms:W3CDTF">2011-12-19T14:51:39Z</dcterms:created>
  <dcterms:modified xsi:type="dcterms:W3CDTF">2022-01-23T16:01:57Z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earbeiter">
    <vt:lpwstr>H. Mustermann</vt:lpwstr>
  </property>
</Properties>
</file>