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22"/>
  </p:notesMasterIdLst>
  <p:handoutMasterIdLst>
    <p:handoutMasterId r:id="rId23"/>
  </p:handoutMasterIdLst>
  <p:sldIdLst>
    <p:sldId id="277" r:id="rId3"/>
    <p:sldId id="324" r:id="rId4"/>
    <p:sldId id="325" r:id="rId5"/>
    <p:sldId id="327" r:id="rId6"/>
    <p:sldId id="335" r:id="rId7"/>
    <p:sldId id="323" r:id="rId8"/>
    <p:sldId id="319" r:id="rId9"/>
    <p:sldId id="315" r:id="rId10"/>
    <p:sldId id="332" r:id="rId11"/>
    <p:sldId id="320" r:id="rId12"/>
    <p:sldId id="333" r:id="rId13"/>
    <p:sldId id="321" r:id="rId14"/>
    <p:sldId id="334" r:id="rId15"/>
    <p:sldId id="330" r:id="rId16"/>
    <p:sldId id="329" r:id="rId17"/>
    <p:sldId id="322" r:id="rId18"/>
    <p:sldId id="326" r:id="rId19"/>
    <p:sldId id="328" r:id="rId20"/>
    <p:sldId id="313" r:id="rId21"/>
  </p:sldIdLst>
  <p:sldSz cx="12192000" cy="6858000"/>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024" userDrawn="1">
          <p15:clr>
            <a:srgbClr val="A4A3A4"/>
          </p15:clr>
        </p15:guide>
        <p15:guide id="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CC6600"/>
    <a:srgbClr val="B9C5FF"/>
    <a:srgbClr val="CC89FF"/>
    <a:srgbClr val="FF9EFF"/>
    <a:srgbClr val="5DF971"/>
    <a:srgbClr val="F99B1C"/>
    <a:srgbClr val="F5AD36"/>
    <a:srgbClr val="F88C21"/>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249" autoAdjust="0"/>
  </p:normalViewPr>
  <p:slideViewPr>
    <p:cSldViewPr showGuides="1">
      <p:cViewPr varScale="1">
        <p:scale>
          <a:sx n="79" d="100"/>
          <a:sy n="79" d="100"/>
        </p:scale>
        <p:origin x="773" y="72"/>
      </p:cViewPr>
      <p:guideLst>
        <p:guide orient="horz" pos="2024"/>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388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238125" y="722313"/>
            <a:ext cx="64119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Sie es mich zusammenfassen:</a:t>
            </a:r>
          </a:p>
          <a:p>
            <a:r>
              <a:rPr lang="de-DE" dirty="0"/>
              <a:t>1.) Aufwand, neue Übungs- und Klausuraufgaben zu stellen, hoch</a:t>
            </a:r>
          </a:p>
          <a:p>
            <a:r>
              <a:rPr lang="de-DE" dirty="0"/>
              <a:t>2.) zu wenige unterschiedliche Übungs- und Klausuraufgaben</a:t>
            </a:r>
          </a:p>
          <a:p>
            <a:r>
              <a:rPr lang="de-DE" dirty="0"/>
              <a:t>3.) Lösungshilfen durch Lehrende nötig</a:t>
            </a:r>
          </a:p>
          <a:p>
            <a:r>
              <a:rPr lang="de-DE" dirty="0"/>
              <a:t>4.) kein orts-, zeit- und leistungsunabhängiges Lernen möglich</a:t>
            </a:r>
          </a:p>
        </p:txBody>
      </p:sp>
      <p:sp>
        <p:nvSpPr>
          <p:cNvPr id="4" name="Foliennummernplatzhalter 3"/>
          <p:cNvSpPr>
            <a:spLocks noGrp="1"/>
          </p:cNvSpPr>
          <p:nvPr>
            <p:ph type="sldNum" sz="quarter" idx="5"/>
          </p:nvPr>
        </p:nvSpPr>
        <p:spPr/>
        <p:txBody>
          <a:bodyPr/>
          <a:lstStyle/>
          <a:p>
            <a:fld id="{AB9EDB5D-BD4B-C740-8F6C-B28044BEA9E4}" type="slidenum">
              <a:rPr lang="de-DE" smtClean="0"/>
              <a:pPr/>
              <a:t>2</a:t>
            </a:fld>
            <a:endParaRPr lang="de-DE"/>
          </a:p>
        </p:txBody>
      </p:sp>
    </p:spTree>
    <p:extLst>
      <p:ext uri="{BB962C8B-B14F-4D97-AF65-F5344CB8AC3E}">
        <p14:creationId xmlns:p14="http://schemas.microsoft.com/office/powerpoint/2010/main" val="2043597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Projektantrag. Vergangenen Montag bereits Zusage erhalten?</a:t>
            </a:r>
          </a:p>
        </p:txBody>
      </p:sp>
      <p:sp>
        <p:nvSpPr>
          <p:cNvPr id="4" name="Foliennummernplatzhalter 3"/>
          <p:cNvSpPr>
            <a:spLocks noGrp="1"/>
          </p:cNvSpPr>
          <p:nvPr>
            <p:ph type="sldNum" sz="quarter" idx="5"/>
          </p:nvPr>
        </p:nvSpPr>
        <p:spPr/>
        <p:txBody>
          <a:bodyPr/>
          <a:lstStyle/>
          <a:p>
            <a:fld id="{AB9EDB5D-BD4B-C740-8F6C-B28044BEA9E4}" type="slidenum">
              <a:rPr lang="de-DE" smtClean="0"/>
              <a:pPr/>
              <a:t>16</a:t>
            </a:fld>
            <a:endParaRPr lang="de-DE"/>
          </a:p>
        </p:txBody>
      </p:sp>
    </p:spTree>
    <p:extLst>
      <p:ext uri="{BB962C8B-B14F-4D97-AF65-F5344CB8AC3E}">
        <p14:creationId xmlns:p14="http://schemas.microsoft.com/office/powerpoint/2010/main" val="2177850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Projektantrag. Vergangenen Montag bereits Zusage erhalten?</a:t>
            </a:r>
          </a:p>
        </p:txBody>
      </p:sp>
      <p:sp>
        <p:nvSpPr>
          <p:cNvPr id="4" name="Foliennummernplatzhalter 3"/>
          <p:cNvSpPr>
            <a:spLocks noGrp="1"/>
          </p:cNvSpPr>
          <p:nvPr>
            <p:ph type="sldNum" sz="quarter" idx="5"/>
          </p:nvPr>
        </p:nvSpPr>
        <p:spPr/>
        <p:txBody>
          <a:bodyPr/>
          <a:lstStyle/>
          <a:p>
            <a:fld id="{AB9EDB5D-BD4B-C740-8F6C-B28044BEA9E4}" type="slidenum">
              <a:rPr lang="de-DE" smtClean="0"/>
              <a:pPr/>
              <a:t>18</a:t>
            </a:fld>
            <a:endParaRPr lang="de-DE"/>
          </a:p>
        </p:txBody>
      </p:sp>
    </p:spTree>
    <p:extLst>
      <p:ext uri="{BB962C8B-B14F-4D97-AF65-F5344CB8AC3E}">
        <p14:creationId xmlns:p14="http://schemas.microsoft.com/office/powerpoint/2010/main" val="155389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Sie es mich wiederum kurzfassen:</a:t>
            </a:r>
          </a:p>
          <a:p>
            <a:r>
              <a:rPr lang="de-DE" dirty="0"/>
              <a:t>1.) Studentinnen und Studenten sollen große Mengen automatisch Aufgaben erhalten und lösen können, ohne dass ich ihnen dabei helfen muss. </a:t>
            </a:r>
            <a:r>
              <a:rPr lang="de-DE" dirty="0">
                <a:sym typeface="Wingdings" panose="05000000000000000000" pitchFamily="2" charset="2"/>
              </a:rPr>
              <a:t> Aufwandsreduktion</a:t>
            </a:r>
            <a:endParaRPr lang="de-DE" dirty="0"/>
          </a:p>
          <a:p>
            <a:r>
              <a:rPr lang="de-DE" dirty="0"/>
              <a:t>2.) Die Studentinnen und Studenten sollen motiviert werden, die Aufgaben auch tatsächlich zu lösen, z. B. durch </a:t>
            </a:r>
            <a:r>
              <a:rPr lang="de-DE" dirty="0" err="1"/>
              <a:t>Gamifikation</a:t>
            </a:r>
            <a:r>
              <a:rPr lang="de-DE" dirty="0"/>
              <a:t>.</a:t>
            </a:r>
          </a:p>
          <a:p>
            <a:r>
              <a:rPr lang="de-DE" dirty="0"/>
              <a:t>3.) Der Studienerfolg soll erhöht werden.</a:t>
            </a:r>
          </a:p>
          <a:p>
            <a:r>
              <a:rPr lang="de-DE" dirty="0"/>
              <a:t>4.) Quasi jeder soll ALADIN einsetzen (können, Webanwendung, auf mobilen Geräten lauffähig, (potenziell) mehrsprachig).</a:t>
            </a:r>
          </a:p>
        </p:txBody>
      </p:sp>
      <p:sp>
        <p:nvSpPr>
          <p:cNvPr id="4" name="Foliennummernplatzhalter 3"/>
          <p:cNvSpPr>
            <a:spLocks noGrp="1"/>
          </p:cNvSpPr>
          <p:nvPr>
            <p:ph type="sldNum" sz="quarter" idx="5"/>
          </p:nvPr>
        </p:nvSpPr>
        <p:spPr/>
        <p:txBody>
          <a:bodyPr/>
          <a:lstStyle/>
          <a:p>
            <a:fld id="{AB9EDB5D-BD4B-C740-8F6C-B28044BEA9E4}" type="slidenum">
              <a:rPr lang="de-DE" smtClean="0"/>
              <a:pPr/>
              <a:t>3</a:t>
            </a:fld>
            <a:endParaRPr lang="de-DE"/>
          </a:p>
        </p:txBody>
      </p:sp>
    </p:spTree>
    <p:extLst>
      <p:ext uri="{BB962C8B-B14F-4D97-AF65-F5344CB8AC3E}">
        <p14:creationId xmlns:p14="http://schemas.microsoft.com/office/powerpoint/2010/main" val="2049505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mal kurz zusammenfassen, was ALADIN macht und wie es prinzipiell arbeitet; vielleicht sogar anhand eines Diagramms?!</a:t>
            </a:r>
          </a:p>
        </p:txBody>
      </p:sp>
      <p:sp>
        <p:nvSpPr>
          <p:cNvPr id="4" name="Foliennummernplatzhalter 3"/>
          <p:cNvSpPr>
            <a:spLocks noGrp="1"/>
          </p:cNvSpPr>
          <p:nvPr>
            <p:ph type="sldNum" sz="quarter" idx="5"/>
          </p:nvPr>
        </p:nvSpPr>
        <p:spPr/>
        <p:txBody>
          <a:bodyPr/>
          <a:lstStyle/>
          <a:p>
            <a:fld id="{AB9EDB5D-BD4B-C740-8F6C-B28044BEA9E4}" type="slidenum">
              <a:rPr lang="de-DE" smtClean="0"/>
              <a:pPr/>
              <a:t>4</a:t>
            </a:fld>
            <a:endParaRPr lang="de-DE"/>
          </a:p>
        </p:txBody>
      </p:sp>
    </p:spTree>
    <p:extLst>
      <p:ext uri="{BB962C8B-B14F-4D97-AF65-F5344CB8AC3E}">
        <p14:creationId xmlns:p14="http://schemas.microsoft.com/office/powerpoint/2010/main" val="219789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mal kurz zusammenfassen, was ALADIN macht und wie es prinzipiell arbeitet; vielleicht sogar anhand eines Diagramms?!</a:t>
            </a:r>
          </a:p>
        </p:txBody>
      </p:sp>
      <p:sp>
        <p:nvSpPr>
          <p:cNvPr id="4" name="Foliennummernplatzhalter 3"/>
          <p:cNvSpPr>
            <a:spLocks noGrp="1"/>
          </p:cNvSpPr>
          <p:nvPr>
            <p:ph type="sldNum" sz="quarter" idx="5"/>
          </p:nvPr>
        </p:nvSpPr>
        <p:spPr/>
        <p:txBody>
          <a:bodyPr/>
          <a:lstStyle/>
          <a:p>
            <a:fld id="{AB9EDB5D-BD4B-C740-8F6C-B28044BEA9E4}" type="slidenum">
              <a:rPr lang="de-DE" smtClean="0"/>
              <a:pPr/>
              <a:t>5</a:t>
            </a:fld>
            <a:endParaRPr lang="de-DE"/>
          </a:p>
        </p:txBody>
      </p:sp>
    </p:spTree>
    <p:extLst>
      <p:ext uri="{BB962C8B-B14F-4D97-AF65-F5344CB8AC3E}">
        <p14:creationId xmlns:p14="http://schemas.microsoft.com/office/powerpoint/2010/main" val="318072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ALADIN-II-Antrag stand:</a:t>
            </a:r>
          </a:p>
          <a:p>
            <a:r>
              <a:rPr lang="de-DE" dirty="0"/>
              <a:t>Terminierung</a:t>
            </a:r>
          </a:p>
          <a:p>
            <a:r>
              <a:rPr lang="de-DE" dirty="0" err="1"/>
              <a:t>Spatial</a:t>
            </a:r>
            <a:r>
              <a:rPr lang="de-DE" dirty="0"/>
              <a:t> SQL</a:t>
            </a:r>
          </a:p>
          <a:p>
            <a:r>
              <a:rPr lang="de-DE" dirty="0"/>
              <a:t>Netzplantechnik</a:t>
            </a:r>
          </a:p>
          <a:p>
            <a:r>
              <a:rPr lang="de-DE" dirty="0"/>
              <a:t>PERT</a:t>
            </a:r>
          </a:p>
          <a:p>
            <a:r>
              <a:rPr lang="de-DE" dirty="0"/>
              <a:t>Datenfluss</a:t>
            </a:r>
          </a:p>
          <a:p>
            <a:r>
              <a:rPr lang="de-DE" dirty="0"/>
              <a:t>ERM-Modellierung.</a:t>
            </a:r>
          </a:p>
          <a:p>
            <a:r>
              <a:rPr lang="de-DE" dirty="0"/>
              <a:t>UML-Modellierung</a:t>
            </a:r>
          </a:p>
        </p:txBody>
      </p:sp>
      <p:sp>
        <p:nvSpPr>
          <p:cNvPr id="4" name="Foliennummernplatzhalter 3"/>
          <p:cNvSpPr>
            <a:spLocks noGrp="1"/>
          </p:cNvSpPr>
          <p:nvPr>
            <p:ph type="sldNum" sz="quarter" idx="5"/>
          </p:nvPr>
        </p:nvSpPr>
        <p:spPr/>
        <p:txBody>
          <a:bodyPr/>
          <a:lstStyle/>
          <a:p>
            <a:fld id="{AB9EDB5D-BD4B-C740-8F6C-B28044BEA9E4}" type="slidenum">
              <a:rPr lang="de-DE" smtClean="0"/>
              <a:pPr/>
              <a:t>6</a:t>
            </a:fld>
            <a:endParaRPr lang="de-DE"/>
          </a:p>
        </p:txBody>
      </p:sp>
    </p:spTree>
    <p:extLst>
      <p:ext uri="{BB962C8B-B14F-4D97-AF65-F5344CB8AC3E}">
        <p14:creationId xmlns:p14="http://schemas.microsoft.com/office/powerpoint/2010/main" val="295002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8</a:t>
            </a:fld>
            <a:endParaRPr lang="de-DE"/>
          </a:p>
        </p:txBody>
      </p:sp>
    </p:spTree>
    <p:extLst>
      <p:ext uri="{BB962C8B-B14F-4D97-AF65-F5344CB8AC3E}">
        <p14:creationId xmlns:p14="http://schemas.microsoft.com/office/powerpoint/2010/main" val="181536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Patientenzustand?</a:t>
            </a:r>
          </a:p>
          <a:p>
            <a:r>
              <a:rPr lang="de-DE" dirty="0"/>
              <a:t>Patientenzustandsänderung?</a:t>
            </a:r>
          </a:p>
          <a:p>
            <a:r>
              <a:rPr lang="de-DE" dirty="0"/>
              <a:t>Patientenzustandserfassung?</a:t>
            </a:r>
          </a:p>
          <a:p>
            <a:r>
              <a:rPr lang="de-DE" dirty="0"/>
              <a:t>Medizinisch relevantes Ereignis?</a:t>
            </a:r>
          </a:p>
          <a:p>
            <a:r>
              <a:rPr lang="de-DE" dirty="0"/>
              <a:t>Patientenstatus?</a:t>
            </a:r>
          </a:p>
          <a:p>
            <a:r>
              <a:rPr lang="de-DE" dirty="0"/>
              <a:t>123G-Status?</a:t>
            </a:r>
          </a:p>
          <a:p>
            <a:r>
              <a:rPr lang="de-DE" dirty="0"/>
              <a:t>WICHTIG: Wenn Änderung, dann auch SQL ändern!</a:t>
            </a:r>
          </a:p>
          <a:p>
            <a:endParaRPr lang="de-DE" dirty="0"/>
          </a:p>
          <a:p>
            <a:r>
              <a:rPr lang="de-DE" dirty="0"/>
              <a:t>Türkisfarbene Schrift ist ungünstig.</a:t>
            </a:r>
          </a:p>
        </p:txBody>
      </p:sp>
      <p:sp>
        <p:nvSpPr>
          <p:cNvPr id="4" name="Foliennummernplatzhalter 3"/>
          <p:cNvSpPr>
            <a:spLocks noGrp="1"/>
          </p:cNvSpPr>
          <p:nvPr>
            <p:ph type="sldNum" sz="quarter" idx="5"/>
          </p:nvPr>
        </p:nvSpPr>
        <p:spPr/>
        <p:txBody>
          <a:bodyPr/>
          <a:lstStyle/>
          <a:p>
            <a:fld id="{AB9EDB5D-BD4B-C740-8F6C-B28044BEA9E4}" type="slidenum">
              <a:rPr lang="de-DE" smtClean="0"/>
              <a:pPr/>
              <a:t>10</a:t>
            </a:fld>
            <a:endParaRPr lang="de-DE"/>
          </a:p>
        </p:txBody>
      </p:sp>
    </p:spTree>
    <p:extLst>
      <p:ext uri="{BB962C8B-B14F-4D97-AF65-F5344CB8AC3E}">
        <p14:creationId xmlns:p14="http://schemas.microsoft.com/office/powerpoint/2010/main" val="206684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Möglichkeiten aufzählen</a:t>
            </a:r>
          </a:p>
          <a:p>
            <a:r>
              <a:rPr lang="de-DE" dirty="0"/>
              <a:t>Anwendungsfälle</a:t>
            </a:r>
          </a:p>
          <a:p>
            <a:r>
              <a:rPr lang="de-DE" dirty="0"/>
              <a:t>	- Geschäftsprozessoptimierung</a:t>
            </a:r>
          </a:p>
          <a:p>
            <a:r>
              <a:rPr lang="de-DE" dirty="0"/>
              <a:t>	- UX-Optimierung</a:t>
            </a:r>
          </a:p>
        </p:txBody>
      </p:sp>
      <p:sp>
        <p:nvSpPr>
          <p:cNvPr id="4" name="Foliennummernplatzhalter 3"/>
          <p:cNvSpPr>
            <a:spLocks noGrp="1"/>
          </p:cNvSpPr>
          <p:nvPr>
            <p:ph type="sldNum" sz="quarter" idx="5"/>
          </p:nvPr>
        </p:nvSpPr>
        <p:spPr/>
        <p:txBody>
          <a:bodyPr/>
          <a:lstStyle/>
          <a:p>
            <a:fld id="{AB9EDB5D-BD4B-C740-8F6C-B28044BEA9E4}" type="slidenum">
              <a:rPr lang="de-DE" smtClean="0"/>
              <a:pPr/>
              <a:t>12</a:t>
            </a:fld>
            <a:endParaRPr lang="de-DE"/>
          </a:p>
        </p:txBody>
      </p:sp>
    </p:spTree>
    <p:extLst>
      <p:ext uri="{BB962C8B-B14F-4D97-AF65-F5344CB8AC3E}">
        <p14:creationId xmlns:p14="http://schemas.microsoft.com/office/powerpoint/2010/main" val="3345958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deklariert man die Oberfläche?</a:t>
            </a:r>
          </a:p>
          <a:p>
            <a:r>
              <a:rPr lang="de-DE" dirty="0"/>
              <a:t>Wie fügt man Funktionalität hinzu?</a:t>
            </a:r>
          </a:p>
          <a:p>
            <a:r>
              <a:rPr lang="de-DE" dirty="0"/>
              <a:t>Wie sieht das dann in der Oberfläche aus?</a:t>
            </a:r>
          </a:p>
          <a:p>
            <a:r>
              <a:rPr lang="de-DE" dirty="0"/>
              <a:t>Auf der Tonspur: Was passiert im Groben im Hintergrund?</a:t>
            </a:r>
          </a:p>
        </p:txBody>
      </p:sp>
      <p:sp>
        <p:nvSpPr>
          <p:cNvPr id="4" name="Foliennummernplatzhalter 3"/>
          <p:cNvSpPr>
            <a:spLocks noGrp="1"/>
          </p:cNvSpPr>
          <p:nvPr>
            <p:ph type="sldNum" sz="quarter" idx="5"/>
          </p:nvPr>
        </p:nvSpPr>
        <p:spPr/>
        <p:txBody>
          <a:bodyPr/>
          <a:lstStyle/>
          <a:p>
            <a:fld id="{AB9EDB5D-BD4B-C740-8F6C-B28044BEA9E4}" type="slidenum">
              <a:rPr lang="de-DE" smtClean="0"/>
              <a:pPr/>
              <a:t>14</a:t>
            </a:fld>
            <a:endParaRPr lang="de-DE"/>
          </a:p>
        </p:txBody>
      </p:sp>
    </p:spTree>
    <p:extLst>
      <p:ext uri="{BB962C8B-B14F-4D97-AF65-F5344CB8AC3E}">
        <p14:creationId xmlns:p14="http://schemas.microsoft.com/office/powerpoint/2010/main" val="258605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76000" y="1052736"/>
            <a:ext cx="10992608" cy="5256584"/>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73428EE9-B119-46F8-9443-02C6B9F2159A}"/>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10.03.2023</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576000" y="1052736"/>
            <a:ext cx="10992608"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4FFBADCE-9344-4DBA-A01A-D5621D7F99EE}"/>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10.03.2023</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lvl1pPr algn="ctr">
              <a:defRPr/>
            </a:lvl1pPr>
          </a:lstStyle>
          <a:p>
            <a:r>
              <a:rPr lang="de-DE" dirty="0"/>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7" name="Rechteck 6"/>
          <p:cNvSpPr/>
          <p:nvPr userDrawn="1"/>
        </p:nvSpPr>
        <p:spPr>
          <a:xfrm>
            <a:off x="0" y="6453336"/>
            <a:ext cx="1219200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800"/>
          </a:p>
        </p:txBody>
      </p:sp>
      <p:sp>
        <p:nvSpPr>
          <p:cNvPr id="8" name="Rechteck 7"/>
          <p:cNvSpPr/>
          <p:nvPr userDrawn="1"/>
        </p:nvSpPr>
        <p:spPr>
          <a:xfrm>
            <a:off x="143339" y="404664"/>
            <a:ext cx="8352928"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800"/>
          </a:p>
        </p:txBody>
      </p:sp>
    </p:spTree>
    <p:extLst>
      <p:ext uri="{BB962C8B-B14F-4D97-AF65-F5344CB8AC3E}">
        <p14:creationId xmlns:p14="http://schemas.microsoft.com/office/powerpoint/2010/main" val="86096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26073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0" y="1600201"/>
            <a:ext cx="53848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97600" y="1600201"/>
            <a:ext cx="53848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00739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4" name="Inhaltsplatzhalter 3"/>
          <p:cNvSpPr>
            <a:spLocks noGrp="1"/>
          </p:cNvSpPr>
          <p:nvPr>
            <p:ph sz="half" idx="2"/>
          </p:nvPr>
        </p:nvSpPr>
        <p:spPr>
          <a:xfrm>
            <a:off x="609600" y="2174875"/>
            <a:ext cx="5386917"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6193368" y="1535113"/>
            <a:ext cx="53890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6" name="Inhaltsplatzhalter 5"/>
          <p:cNvSpPr>
            <a:spLocks noGrp="1"/>
          </p:cNvSpPr>
          <p:nvPr>
            <p:ph sz="quarter" idx="4"/>
          </p:nvPr>
        </p:nvSpPr>
        <p:spPr>
          <a:xfrm>
            <a:off x="6193368" y="2174875"/>
            <a:ext cx="5389033"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646833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106618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980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2479881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197698" y="6596792"/>
            <a:ext cx="1991008" cy="215444"/>
          </a:xfrm>
          <a:prstGeom prst="rect">
            <a:avLst/>
          </a:prstGeom>
          <a:noFill/>
          <a:ln w="9525">
            <a:noFill/>
            <a:miter lim="800000"/>
            <a:headEnd/>
            <a:tailEnd/>
          </a:ln>
          <a:effectLst/>
        </p:spPr>
        <p:txBody>
          <a:bodyPr wrap="square" lIns="0">
            <a:prstTxWarp prst="textNoShape">
              <a:avLst/>
            </a:prstTxWarp>
            <a:spAutoFit/>
          </a:bodyPr>
          <a:lstStyle/>
          <a:p>
            <a:pPr algn="ctr"/>
            <a:r>
              <a:rPr lang="de-DE" sz="800" dirty="0"/>
              <a:t>Paul Christ und Torsten Munkelt</a:t>
            </a:r>
          </a:p>
        </p:txBody>
      </p:sp>
      <p:sp>
        <p:nvSpPr>
          <p:cNvPr id="6168" name="Text Box 24"/>
          <p:cNvSpPr txBox="1">
            <a:spLocks noChangeArrowheads="1"/>
          </p:cNvSpPr>
          <p:nvPr userDrawn="1"/>
        </p:nvSpPr>
        <p:spPr bwMode="auto">
          <a:xfrm>
            <a:off x="2281694" y="6588000"/>
            <a:ext cx="6632988" cy="215444"/>
          </a:xfrm>
          <a:prstGeom prst="rect">
            <a:avLst/>
          </a:prstGeom>
          <a:noFill/>
          <a:ln w="9525">
            <a:noFill/>
            <a:miter lim="800000"/>
            <a:headEnd/>
            <a:tailEnd/>
          </a:ln>
          <a:effectLst/>
        </p:spPr>
        <p:txBody>
          <a:bodyPr wrap="square" lIns="0">
            <a:prstTxWarp prst="textNoShape">
              <a:avLst/>
            </a:prstTxWarp>
            <a:spAutoFit/>
          </a:bodyPr>
          <a:lstStyle/>
          <a:p>
            <a:pPr algn="ctr"/>
            <a:r>
              <a:rPr lang="de-DE" sz="800" dirty="0"/>
              <a:t>ALADIN: Generator für Aufgaben und Lösung(</a:t>
            </a:r>
            <a:r>
              <a:rPr lang="de-DE" sz="800" dirty="0" err="1"/>
              <a:t>shilf</a:t>
            </a:r>
            <a:r>
              <a:rPr lang="de-DE" sz="800" dirty="0"/>
              <a:t>)en aus der Informatik und angrenzenden Disziplinen</a:t>
            </a:r>
          </a:p>
        </p:txBody>
      </p:sp>
      <p:cxnSp>
        <p:nvCxnSpPr>
          <p:cNvPr id="29" name="Gerade Verbindung 28"/>
          <p:cNvCxnSpPr/>
          <p:nvPr userDrawn="1"/>
        </p:nvCxnSpPr>
        <p:spPr bwMode="auto">
          <a:xfrm>
            <a:off x="0" y="6576864"/>
            <a:ext cx="12192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88275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21219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105547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6" name="Textfeld 15"/>
          <p:cNvSpPr txBox="1"/>
          <p:nvPr userDrawn="1"/>
        </p:nvSpPr>
        <p:spPr>
          <a:xfrm>
            <a:off x="-1320800" y="1066800"/>
            <a:ext cx="184731" cy="523220"/>
          </a:xfrm>
          <a:prstGeom prst="rect">
            <a:avLst/>
          </a:prstGeom>
          <a:noFill/>
        </p:spPr>
        <p:txBody>
          <a:bodyPr wrap="none" rtlCol="0">
            <a:spAutoFit/>
          </a:bodyPr>
          <a:lstStyle/>
          <a:p>
            <a:endParaRPr lang="de-DE" sz="2800" dirty="0"/>
          </a:p>
        </p:txBody>
      </p:sp>
      <p:cxnSp>
        <p:nvCxnSpPr>
          <p:cNvPr id="17" name="Gerade Verbindung 16"/>
          <p:cNvCxnSpPr/>
          <p:nvPr userDrawn="1"/>
        </p:nvCxnSpPr>
        <p:spPr bwMode="auto">
          <a:xfrm>
            <a:off x="480000" y="676957"/>
            <a:ext cx="792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9120000" y="6588000"/>
            <a:ext cx="13448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pic>
        <p:nvPicPr>
          <p:cNvPr id="3" name="Grafik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8288" y="192970"/>
            <a:ext cx="2814571" cy="483987"/>
          </a:xfrm>
          <a:prstGeom prst="rect">
            <a:avLst/>
          </a:prstGeom>
        </p:spPr>
      </p:pic>
      <p:sp>
        <p:nvSpPr>
          <p:cNvPr id="2" name="Datumsplatzhalter 1">
            <a:extLst>
              <a:ext uri="{FF2B5EF4-FFF2-40B4-BE49-F238E27FC236}">
                <a16:creationId xmlns:a16="http://schemas.microsoft.com/office/drawing/2014/main" id="{9FE3E382-4C26-4937-ACD5-5EE7DAACA15B}"/>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r>
              <a:rPr lang="de-DE" dirty="0"/>
              <a:t>19.01.2022</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Bild 14" descr="HTW_GESAMTLOGO.png"/>
          <p:cNvPicPr>
            <a:picLocks noChangeAspect="1"/>
          </p:cNvPicPr>
          <p:nvPr userDrawn="1"/>
        </p:nvPicPr>
        <p:blipFill>
          <a:blip r:embed="rId9"/>
          <a:stretch>
            <a:fillRect/>
          </a:stretch>
        </p:blipFill>
        <p:spPr>
          <a:xfrm>
            <a:off x="8640000" y="289358"/>
            <a:ext cx="3120000" cy="403339"/>
          </a:xfrm>
          <a:prstGeom prst="rect">
            <a:avLst/>
          </a:prstGeom>
        </p:spPr>
      </p:pic>
      <p:cxnSp>
        <p:nvCxnSpPr>
          <p:cNvPr id="10" name="Gerade Verbindung 9"/>
          <p:cNvCxnSpPr/>
          <p:nvPr userDrawn="1"/>
        </p:nvCxnSpPr>
        <p:spPr bwMode="auto">
          <a:xfrm>
            <a:off x="480000" y="676957"/>
            <a:ext cx="792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2" name="Titelplatzhalter 1"/>
          <p:cNvSpPr>
            <a:spLocks noGrp="1"/>
          </p:cNvSpPr>
          <p:nvPr>
            <p:ph type="title"/>
          </p:nvPr>
        </p:nvSpPr>
        <p:spPr>
          <a:xfrm>
            <a:off x="480000" y="180000"/>
            <a:ext cx="7968875" cy="5334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09600" y="1052737"/>
            <a:ext cx="10972800" cy="5073427"/>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2" name="Gerade Verbindung 11"/>
          <p:cNvCxnSpPr/>
          <p:nvPr userDrawn="1"/>
        </p:nvCxnSpPr>
        <p:spPr bwMode="auto">
          <a:xfrm>
            <a:off x="0" y="6576864"/>
            <a:ext cx="12192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88275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4" name="Gerade Verbindung 13"/>
          <p:cNvCxnSpPr/>
          <p:nvPr userDrawn="1"/>
        </p:nvCxnSpPr>
        <p:spPr bwMode="auto">
          <a:xfrm rot="5400000">
            <a:off x="21219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5" name="Gerade Verbindung 14"/>
          <p:cNvCxnSpPr/>
          <p:nvPr userDrawn="1"/>
        </p:nvCxnSpPr>
        <p:spPr bwMode="auto">
          <a:xfrm rot="5400000">
            <a:off x="105547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6" name="Datumsplatzhalter 3"/>
          <p:cNvSpPr txBox="1">
            <a:spLocks/>
          </p:cNvSpPr>
          <p:nvPr userDrawn="1"/>
        </p:nvSpPr>
        <p:spPr>
          <a:xfrm>
            <a:off x="10668001" y="6589564"/>
            <a:ext cx="1524000" cy="268437"/>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800" dirty="0" err="1">
                <a:solidFill>
                  <a:schemeClr val="tx1"/>
                </a:solidFill>
                <a:latin typeface="Arial" panose="020B0604020202020204" pitchFamily="34" charset="0"/>
                <a:cs typeface="Arial" panose="020B0604020202020204" pitchFamily="34" charset="0"/>
              </a:rPr>
              <a:t>WiSe</a:t>
            </a:r>
            <a:r>
              <a:rPr lang="de-DE" sz="800" baseline="0" dirty="0">
                <a:solidFill>
                  <a:schemeClr val="tx1"/>
                </a:solidFill>
                <a:latin typeface="Arial" panose="020B0604020202020204" pitchFamily="34" charset="0"/>
                <a:cs typeface="Arial" panose="020B0604020202020204" pitchFamily="34" charset="0"/>
              </a:rPr>
              <a:t> 2021/2022</a:t>
            </a:r>
            <a:endParaRPr lang="de-DE" sz="800" dirty="0">
              <a:solidFill>
                <a:schemeClr val="tx1"/>
              </a:solidFill>
              <a:latin typeface="Arial" panose="020B0604020202020204" pitchFamily="34" charset="0"/>
              <a:cs typeface="Arial" panose="020B0604020202020204" pitchFamily="34" charset="0"/>
            </a:endParaRPr>
          </a:p>
        </p:txBody>
      </p:sp>
      <p:sp>
        <p:nvSpPr>
          <p:cNvPr id="18" name="Datumsplatzhalter 3"/>
          <p:cNvSpPr txBox="1">
            <a:spLocks/>
          </p:cNvSpPr>
          <p:nvPr userDrawn="1"/>
        </p:nvSpPr>
        <p:spPr>
          <a:xfrm>
            <a:off x="2118" y="6576864"/>
            <a:ext cx="2208245" cy="281137"/>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800" dirty="0">
                <a:solidFill>
                  <a:schemeClr val="tx1"/>
                </a:solidFill>
                <a:latin typeface="Arial" panose="020B0604020202020204" pitchFamily="34" charset="0"/>
                <a:cs typeface="Arial" panose="020B0604020202020204" pitchFamily="34" charset="0"/>
              </a:rPr>
              <a:t>Torsten Munkelt</a:t>
            </a:r>
          </a:p>
        </p:txBody>
      </p:sp>
      <p:sp>
        <p:nvSpPr>
          <p:cNvPr id="19" name="Datumsplatzhalter 3"/>
          <p:cNvSpPr txBox="1">
            <a:spLocks/>
          </p:cNvSpPr>
          <p:nvPr userDrawn="1"/>
        </p:nvSpPr>
        <p:spPr>
          <a:xfrm>
            <a:off x="2288118" y="6589564"/>
            <a:ext cx="6635749" cy="268437"/>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800" dirty="0">
                <a:solidFill>
                  <a:schemeClr val="tx1"/>
                </a:solidFill>
                <a:latin typeface="Arial" panose="020B0604020202020204" pitchFamily="34" charset="0"/>
                <a:cs typeface="Arial" panose="020B0604020202020204" pitchFamily="34" charset="0"/>
              </a:rPr>
              <a:t>Betriebliche</a:t>
            </a:r>
            <a:r>
              <a:rPr lang="de-DE" sz="800" baseline="0" dirty="0">
                <a:solidFill>
                  <a:schemeClr val="tx1"/>
                </a:solidFill>
                <a:latin typeface="Arial" panose="020B0604020202020204" pitchFamily="34" charset="0"/>
                <a:cs typeface="Arial" panose="020B0604020202020204" pitchFamily="34" charset="0"/>
              </a:rPr>
              <a:t> Informationssysteme II</a:t>
            </a:r>
            <a:endParaRPr lang="de-DE" sz="800" dirty="0">
              <a:solidFill>
                <a:schemeClr val="tx1"/>
              </a:solidFill>
              <a:latin typeface="Arial" panose="020B0604020202020204" pitchFamily="34" charset="0"/>
              <a:cs typeface="Arial" panose="020B0604020202020204" pitchFamily="34" charset="0"/>
            </a:endParaRPr>
          </a:p>
        </p:txBody>
      </p:sp>
      <p:sp>
        <p:nvSpPr>
          <p:cNvPr id="20" name="Datumsplatzhalter 3"/>
          <p:cNvSpPr txBox="1">
            <a:spLocks/>
          </p:cNvSpPr>
          <p:nvPr userDrawn="1"/>
        </p:nvSpPr>
        <p:spPr>
          <a:xfrm>
            <a:off x="8993717" y="6589564"/>
            <a:ext cx="1640416" cy="281137"/>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800" dirty="0">
                <a:solidFill>
                  <a:schemeClr val="tx1"/>
                </a:solidFill>
                <a:latin typeface="Arial" panose="020B0604020202020204" pitchFamily="34" charset="0"/>
                <a:cs typeface="Arial" panose="020B0604020202020204" pitchFamily="34" charset="0"/>
              </a:rPr>
              <a:t>Seite </a:t>
            </a:r>
            <a:fld id="{33500DB6-59C2-46DC-947A-9590ABB5D90B}" type="slidenum">
              <a:rPr lang="de-DE" sz="800" smtClean="0">
                <a:solidFill>
                  <a:schemeClr val="tx1"/>
                </a:solidFill>
                <a:latin typeface="Arial" panose="020B0604020202020204" pitchFamily="34" charset="0"/>
                <a:cs typeface="Arial" panose="020B0604020202020204" pitchFamily="34" charset="0"/>
              </a:rPr>
              <a:pPr algn="ctr"/>
              <a:t>‹Nr.›</a:t>
            </a:fld>
            <a:endParaRPr lang="de-DE"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1523922"/>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Lst>
  <p:txStyles>
    <p:titleStyle>
      <a:lvl1pPr algn="l" defTabSz="914400" rtl="0" eaLnBrk="1" latinLnBrk="0" hangingPunct="1">
        <a:spcBef>
          <a:spcPct val="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6700" indent="-2667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22300" indent="-2921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901700" indent="-228600" algn="l" defTabSz="914400" rtl="0" eaLnBrk="1" latinLnBrk="0" hangingPunct="1">
        <a:spcBef>
          <a:spcPct val="20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168400" indent="-22860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435100" indent="-22860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6111FC7-9C70-45C2-AB9A-ABFC8D0595C3}"/>
              </a:ext>
            </a:extLst>
          </p:cNvPr>
          <p:cNvSpPr>
            <a:spLocks noGrp="1"/>
          </p:cNvSpPr>
          <p:nvPr>
            <p:ph idx="1"/>
          </p:nvPr>
        </p:nvSpPr>
        <p:spPr/>
        <p:txBody>
          <a:bodyPr anchor="t"/>
          <a:lstStyle/>
          <a:p>
            <a:pPr marL="0" indent="0" algn="ctr">
              <a:buNone/>
            </a:pPr>
            <a:endParaRPr lang="de-DE" sz="2800" dirty="0">
              <a:latin typeface="Calibri"/>
              <a:ea typeface="+mn-lt"/>
              <a:cs typeface="+mn-lt"/>
            </a:endParaRPr>
          </a:p>
          <a:p>
            <a:pPr marL="0" indent="0" algn="ctr">
              <a:buNone/>
            </a:pPr>
            <a:endParaRPr lang="de-DE" sz="2800" dirty="0">
              <a:latin typeface="Calibri"/>
              <a:ea typeface="+mn-lt"/>
              <a:cs typeface="+mn-lt"/>
            </a:endParaRPr>
          </a:p>
          <a:p>
            <a:pPr marL="0" indent="0" algn="ctr">
              <a:buNone/>
            </a:pPr>
            <a:endParaRPr lang="de-DE" sz="2800" dirty="0">
              <a:latin typeface="Calibri"/>
              <a:ea typeface="+mn-lt"/>
              <a:cs typeface="+mn-lt"/>
            </a:endParaRPr>
          </a:p>
          <a:p>
            <a:pPr marL="0" indent="0" algn="ctr">
              <a:buNone/>
            </a:pPr>
            <a:r>
              <a:rPr lang="de-DE" sz="2800" dirty="0">
                <a:latin typeface="Calibri"/>
                <a:ea typeface="+mn-lt"/>
                <a:cs typeface="+mn-lt"/>
              </a:rPr>
              <a:t>ALADIN: Generator für </a:t>
            </a:r>
            <a:r>
              <a:rPr lang="de-DE" sz="2800" b="1" dirty="0">
                <a:latin typeface="Calibri"/>
                <a:ea typeface="+mn-lt"/>
                <a:cs typeface="+mn-lt"/>
              </a:rPr>
              <a:t>A</a:t>
            </a:r>
            <a:r>
              <a:rPr lang="de-DE" sz="2800" dirty="0">
                <a:latin typeface="Calibri"/>
                <a:ea typeface="+mn-lt"/>
                <a:cs typeface="+mn-lt"/>
              </a:rPr>
              <a:t>ufgaben und </a:t>
            </a:r>
            <a:r>
              <a:rPr lang="de-DE" sz="2800" b="1" dirty="0">
                <a:latin typeface="Calibri"/>
                <a:ea typeface="+mn-lt"/>
                <a:cs typeface="+mn-lt"/>
              </a:rPr>
              <a:t>L</a:t>
            </a:r>
            <a:r>
              <a:rPr lang="de-DE" sz="2800" dirty="0">
                <a:latin typeface="Calibri"/>
                <a:ea typeface="+mn-lt"/>
                <a:cs typeface="+mn-lt"/>
              </a:rPr>
              <a:t>ösung(shilf)en</a:t>
            </a:r>
            <a:br>
              <a:rPr lang="de-DE" sz="2800" dirty="0">
                <a:latin typeface="Calibri"/>
                <a:ea typeface="+mn-lt"/>
                <a:cs typeface="+mn-lt"/>
              </a:rPr>
            </a:br>
            <a:r>
              <a:rPr lang="de-DE" sz="2800" b="1" dirty="0">
                <a:latin typeface="Calibri"/>
                <a:ea typeface="+mn-lt"/>
                <a:cs typeface="+mn-lt"/>
              </a:rPr>
              <a:t>a</a:t>
            </a:r>
            <a:r>
              <a:rPr lang="de-DE" sz="2800" dirty="0">
                <a:latin typeface="Calibri"/>
                <a:ea typeface="+mn-lt"/>
                <a:cs typeface="+mn-lt"/>
              </a:rPr>
              <a:t>us </a:t>
            </a:r>
            <a:r>
              <a:rPr lang="de-DE" sz="2800" b="1" dirty="0">
                <a:latin typeface="Calibri"/>
                <a:ea typeface="+mn-lt"/>
                <a:cs typeface="+mn-lt"/>
              </a:rPr>
              <a:t>d</a:t>
            </a:r>
            <a:r>
              <a:rPr lang="de-DE" sz="2800" dirty="0">
                <a:latin typeface="Calibri"/>
                <a:ea typeface="+mn-lt"/>
                <a:cs typeface="+mn-lt"/>
              </a:rPr>
              <a:t>er </a:t>
            </a:r>
            <a:r>
              <a:rPr lang="de-DE" sz="2800" b="1" dirty="0">
                <a:latin typeface="Calibri"/>
                <a:ea typeface="+mn-lt"/>
                <a:cs typeface="+mn-lt"/>
              </a:rPr>
              <a:t>I</a:t>
            </a:r>
            <a:r>
              <a:rPr lang="de-DE" sz="2800" dirty="0">
                <a:latin typeface="Calibri"/>
                <a:ea typeface="+mn-lt"/>
                <a:cs typeface="+mn-lt"/>
              </a:rPr>
              <a:t>nformatik und angrenzenden Diszipline</a:t>
            </a:r>
            <a:r>
              <a:rPr lang="de-DE" sz="2800" b="1" dirty="0">
                <a:latin typeface="Calibri"/>
                <a:ea typeface="+mn-lt"/>
                <a:cs typeface="+mn-lt"/>
              </a:rPr>
              <a:t>n</a:t>
            </a:r>
            <a:endParaRPr lang="de-DE" sz="2800" b="1" dirty="0">
              <a:latin typeface="Calibri"/>
              <a:cs typeface="Arial"/>
            </a:endParaRPr>
          </a:p>
        </p:txBody>
      </p:sp>
      <p:sp>
        <p:nvSpPr>
          <p:cNvPr id="3" name="Titel 2">
            <a:extLst>
              <a:ext uri="{FF2B5EF4-FFF2-40B4-BE49-F238E27FC236}">
                <a16:creationId xmlns:a16="http://schemas.microsoft.com/office/drawing/2014/main" id="{3BB56AB2-54E7-4B96-9928-9B31E670243B}"/>
              </a:ext>
            </a:extLst>
          </p:cNvPr>
          <p:cNvSpPr>
            <a:spLocks noGrp="1"/>
          </p:cNvSpPr>
          <p:nvPr>
            <p:ph type="title"/>
          </p:nvPr>
        </p:nvSpPr>
        <p:spPr/>
        <p:txBody>
          <a:bodyPr/>
          <a:lstStyle/>
          <a:p>
            <a:endParaRPr lang="de-DE" sz="2400" dirty="0">
              <a:latin typeface="Arial"/>
              <a:ea typeface="+mj-lt"/>
              <a:cs typeface="+mj-lt"/>
            </a:endParaRPr>
          </a:p>
        </p:txBody>
      </p:sp>
      <p:sp>
        <p:nvSpPr>
          <p:cNvPr id="4" name="Datumsplatzhalter 1">
            <a:extLst>
              <a:ext uri="{FF2B5EF4-FFF2-40B4-BE49-F238E27FC236}">
                <a16:creationId xmlns:a16="http://schemas.microsoft.com/office/drawing/2014/main" id="{84D74FD2-4090-4E1D-8FFA-339DDC4DB673}"/>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10.03.2023</a:t>
            </a:fld>
            <a:endParaRPr lang="de-DE" dirty="0"/>
          </a:p>
        </p:txBody>
      </p:sp>
    </p:spTree>
    <p:extLst>
      <p:ext uri="{BB962C8B-B14F-4D97-AF65-F5344CB8AC3E}">
        <p14:creationId xmlns:p14="http://schemas.microsoft.com/office/powerpoint/2010/main" val="2246005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nhaltsplatzhalter 4">
            <a:extLst>
              <a:ext uri="{FF2B5EF4-FFF2-40B4-BE49-F238E27FC236}">
                <a16:creationId xmlns:a16="http://schemas.microsoft.com/office/drawing/2014/main" id="{35074D97-F861-4747-AA8E-959E0ACB2AE6}"/>
              </a:ext>
            </a:extLst>
          </p:cNvPr>
          <p:cNvGraphicFramePr>
            <a:graphicFrameLocks noGrp="1"/>
          </p:cNvGraphicFramePr>
          <p:nvPr>
            <p:ph idx="1"/>
            <p:extLst>
              <p:ext uri="{D42A27DB-BD31-4B8C-83A1-F6EECF244321}">
                <p14:modId xmlns:p14="http://schemas.microsoft.com/office/powerpoint/2010/main" val="2555265889"/>
              </p:ext>
            </p:extLst>
          </p:nvPr>
        </p:nvGraphicFramePr>
        <p:xfrm>
          <a:off x="6748678" y="927358"/>
          <a:ext cx="4171858" cy="1981200"/>
        </p:xfrm>
        <a:graphic>
          <a:graphicData uri="http://schemas.openxmlformats.org/drawingml/2006/table">
            <a:tbl>
              <a:tblPr firstRow="1" bandRow="1">
                <a:tableStyleId>{5C22544A-7EE6-4342-B048-85BDC9FD1C3A}</a:tableStyleId>
              </a:tblPr>
              <a:tblGrid>
                <a:gridCol w="409893">
                  <a:extLst>
                    <a:ext uri="{9D8B030D-6E8A-4147-A177-3AD203B41FA5}">
                      <a16:colId xmlns:a16="http://schemas.microsoft.com/office/drawing/2014/main" val="2581513257"/>
                    </a:ext>
                  </a:extLst>
                </a:gridCol>
                <a:gridCol w="1223934">
                  <a:extLst>
                    <a:ext uri="{9D8B030D-6E8A-4147-A177-3AD203B41FA5}">
                      <a16:colId xmlns:a16="http://schemas.microsoft.com/office/drawing/2014/main" val="336856463"/>
                    </a:ext>
                  </a:extLst>
                </a:gridCol>
                <a:gridCol w="843357">
                  <a:extLst>
                    <a:ext uri="{9D8B030D-6E8A-4147-A177-3AD203B41FA5}">
                      <a16:colId xmlns:a16="http://schemas.microsoft.com/office/drawing/2014/main" val="1510840417"/>
                    </a:ext>
                  </a:extLst>
                </a:gridCol>
                <a:gridCol w="1694674">
                  <a:extLst>
                    <a:ext uri="{9D8B030D-6E8A-4147-A177-3AD203B41FA5}">
                      <a16:colId xmlns:a16="http://schemas.microsoft.com/office/drawing/2014/main" val="345600544"/>
                    </a:ext>
                  </a:extLst>
                </a:gridCol>
              </a:tblGrid>
              <a:tr h="223607">
                <a:tc gridSpan="4">
                  <a:txBody>
                    <a:bodyPr/>
                    <a:lstStyle/>
                    <a:p>
                      <a:pPr algn="ctr"/>
                      <a:r>
                        <a:rPr lang="de-DE" sz="1400" dirty="0">
                          <a:solidFill>
                            <a:schemeClr val="tx1"/>
                          </a:solidFill>
                        </a:rPr>
                        <a:t>Patientenzustand</a:t>
                      </a: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extLst>
                  <a:ext uri="{0D108BD9-81ED-4DB2-BD59-A6C34878D82A}">
                    <a16:rowId xmlns:a16="http://schemas.microsoft.com/office/drawing/2014/main" val="4284040715"/>
                  </a:ext>
                </a:extLst>
              </a:tr>
              <a:tr h="223607">
                <a:tc>
                  <a:txBody>
                    <a:bodyPr/>
                    <a:lstStyle/>
                    <a:p>
                      <a:pPr algn="ctr"/>
                      <a:r>
                        <a:rPr lang="de-DE" sz="1400" dirty="0">
                          <a:solidFill>
                            <a:schemeClr val="tx1"/>
                          </a:solidFill>
                        </a:rPr>
                        <a:t>ID</a:t>
                      </a:r>
                    </a:p>
                  </a:txBody>
                  <a:tcPr>
                    <a:solidFill>
                      <a:schemeClr val="accent1"/>
                    </a:solidFill>
                  </a:tcPr>
                </a:tc>
                <a:tc>
                  <a:txBody>
                    <a:bodyPr/>
                    <a:lstStyle/>
                    <a:p>
                      <a:pPr algn="ctr"/>
                      <a:r>
                        <a:rPr lang="de-DE" sz="1400" dirty="0" err="1">
                          <a:solidFill>
                            <a:schemeClr val="tx1"/>
                          </a:solidFill>
                        </a:rPr>
                        <a:t>PatientenID</a:t>
                      </a:r>
                      <a:endParaRPr lang="de-DE" sz="1400" dirty="0">
                        <a:solidFill>
                          <a:schemeClr val="tx1"/>
                        </a:solidFill>
                      </a:endParaRPr>
                    </a:p>
                  </a:txBody>
                  <a:tcPr>
                    <a:solidFill>
                      <a:schemeClr val="accent1"/>
                    </a:solidFill>
                  </a:tcPr>
                </a:tc>
                <a:tc>
                  <a:txBody>
                    <a:bodyPr/>
                    <a:lstStyle/>
                    <a:p>
                      <a:pPr algn="ctr"/>
                      <a:r>
                        <a:rPr lang="de-DE" sz="1400" dirty="0">
                          <a:solidFill>
                            <a:schemeClr val="tx1"/>
                          </a:solidFill>
                        </a:rPr>
                        <a:t>Status</a:t>
                      </a:r>
                    </a:p>
                  </a:txBody>
                  <a:tcPr>
                    <a:solidFill>
                      <a:schemeClr val="accent1"/>
                    </a:solidFill>
                  </a:tcPr>
                </a:tc>
                <a:tc>
                  <a:txBody>
                    <a:bodyPr/>
                    <a:lstStyle/>
                    <a:p>
                      <a:pPr algn="ctr"/>
                      <a:r>
                        <a:rPr lang="de-DE" sz="1400" dirty="0">
                          <a:solidFill>
                            <a:schemeClr val="tx1"/>
                          </a:solidFill>
                        </a:rPr>
                        <a:t>Erfassungsdatum</a:t>
                      </a:r>
                    </a:p>
                  </a:txBody>
                  <a:tcPr>
                    <a:solidFill>
                      <a:schemeClr val="accent1"/>
                    </a:solidFill>
                  </a:tcPr>
                </a:tc>
                <a:extLst>
                  <a:ext uri="{0D108BD9-81ED-4DB2-BD59-A6C34878D82A}">
                    <a16:rowId xmlns:a16="http://schemas.microsoft.com/office/drawing/2014/main" val="2528856626"/>
                  </a:ext>
                </a:extLst>
              </a:tr>
              <a:tr h="201246">
                <a:tc>
                  <a:txBody>
                    <a:bodyPr/>
                    <a:lstStyle/>
                    <a:p>
                      <a:pPr algn="ctr"/>
                      <a:r>
                        <a:rPr lang="de-DE" sz="1200" dirty="0">
                          <a:solidFill>
                            <a:schemeClr val="tx1"/>
                          </a:solidFill>
                        </a:rPr>
                        <a:t>0</a:t>
                      </a:r>
                    </a:p>
                  </a:txBody>
                  <a:tcPr/>
                </a:tc>
                <a:tc>
                  <a:txBody>
                    <a:bodyPr/>
                    <a:lstStyle/>
                    <a:p>
                      <a:pPr algn="ctr"/>
                      <a:r>
                        <a:rPr lang="de-DE" sz="1200" dirty="0">
                          <a:solidFill>
                            <a:schemeClr val="tx1"/>
                          </a:solidFill>
                        </a:rPr>
                        <a:t>0</a:t>
                      </a:r>
                    </a:p>
                  </a:txBody>
                  <a:tcPr/>
                </a:tc>
                <a:tc>
                  <a:txBody>
                    <a:bodyPr/>
                    <a:lstStyle/>
                    <a:p>
                      <a:pPr algn="ctr"/>
                      <a:r>
                        <a:rPr lang="de-DE" sz="1200" dirty="0">
                          <a:solidFill>
                            <a:schemeClr val="tx1"/>
                          </a:solidFill>
                        </a:rPr>
                        <a:t>Genesen</a:t>
                      </a:r>
                    </a:p>
                  </a:txBody>
                  <a:tcPr/>
                </a:tc>
                <a:tc>
                  <a:txBody>
                    <a:bodyPr/>
                    <a:lstStyle/>
                    <a:p>
                      <a:pPr algn="ctr"/>
                      <a:r>
                        <a:rPr lang="de-DE" sz="1200" dirty="0">
                          <a:solidFill>
                            <a:schemeClr val="tx1"/>
                          </a:solidFill>
                        </a:rPr>
                        <a:t>14.04.2020</a:t>
                      </a:r>
                    </a:p>
                  </a:txBody>
                  <a:tcPr/>
                </a:tc>
                <a:extLst>
                  <a:ext uri="{0D108BD9-81ED-4DB2-BD59-A6C34878D82A}">
                    <a16:rowId xmlns:a16="http://schemas.microsoft.com/office/drawing/2014/main" val="3081467708"/>
                  </a:ext>
                </a:extLst>
              </a:tr>
              <a:tr h="201246">
                <a:tc>
                  <a:txBody>
                    <a:bodyPr/>
                    <a:lstStyle/>
                    <a:p>
                      <a:pPr algn="ctr"/>
                      <a:r>
                        <a:rPr lang="de-DE" sz="1200" dirty="0">
                          <a:solidFill>
                            <a:schemeClr val="tx1"/>
                          </a:solidFill>
                        </a:rPr>
                        <a:t>1</a:t>
                      </a:r>
                    </a:p>
                  </a:txBody>
                  <a:tcPr/>
                </a:tc>
                <a:tc>
                  <a:txBody>
                    <a:bodyPr/>
                    <a:lstStyle/>
                    <a:p>
                      <a:pPr algn="ctr"/>
                      <a:r>
                        <a:rPr lang="de-DE" sz="1200" dirty="0">
                          <a:solidFill>
                            <a:schemeClr val="tx1"/>
                          </a:solidFill>
                        </a:rPr>
                        <a:t>1</a:t>
                      </a:r>
                    </a:p>
                  </a:txBody>
                  <a:tcPr/>
                </a:tc>
                <a:tc>
                  <a:txBody>
                    <a:bodyPr/>
                    <a:lstStyle/>
                    <a:p>
                      <a:pPr algn="ctr"/>
                      <a:r>
                        <a:rPr lang="de-DE" sz="1200" dirty="0">
                          <a:solidFill>
                            <a:schemeClr val="tx1"/>
                          </a:solidFill>
                        </a:rPr>
                        <a:t>Geimpft</a:t>
                      </a:r>
                    </a:p>
                  </a:txBody>
                  <a:tcPr/>
                </a:tc>
                <a:tc>
                  <a:txBody>
                    <a:bodyPr/>
                    <a:lstStyle/>
                    <a:p>
                      <a:pPr algn="ctr"/>
                      <a:r>
                        <a:rPr lang="de-DE" sz="1200" dirty="0">
                          <a:solidFill>
                            <a:schemeClr val="tx1"/>
                          </a:solidFill>
                        </a:rPr>
                        <a:t>01.06.2021</a:t>
                      </a:r>
                    </a:p>
                  </a:txBody>
                  <a:tcPr/>
                </a:tc>
                <a:extLst>
                  <a:ext uri="{0D108BD9-81ED-4DB2-BD59-A6C34878D82A}">
                    <a16:rowId xmlns:a16="http://schemas.microsoft.com/office/drawing/2014/main" val="2414412538"/>
                  </a:ext>
                </a:extLst>
              </a:tr>
              <a:tr h="201246">
                <a:tc>
                  <a:txBody>
                    <a:bodyPr/>
                    <a:lstStyle/>
                    <a:p>
                      <a:pPr algn="ctr"/>
                      <a:r>
                        <a:rPr lang="de-DE" sz="1200" dirty="0">
                          <a:solidFill>
                            <a:schemeClr val="tx1"/>
                          </a:solidFill>
                        </a:rPr>
                        <a:t>2</a:t>
                      </a:r>
                    </a:p>
                  </a:txBody>
                  <a:tcPr/>
                </a:tc>
                <a:tc>
                  <a:txBody>
                    <a:bodyPr/>
                    <a:lstStyle/>
                    <a:p>
                      <a:pPr algn="ctr"/>
                      <a:r>
                        <a:rPr lang="de-DE" sz="1200" dirty="0">
                          <a:solidFill>
                            <a:schemeClr val="tx1"/>
                          </a:solidFill>
                        </a:rPr>
                        <a:t>2</a:t>
                      </a:r>
                    </a:p>
                  </a:txBody>
                  <a:tcPr/>
                </a:tc>
                <a:tc>
                  <a:txBody>
                    <a:bodyPr/>
                    <a:lstStyle/>
                    <a:p>
                      <a:pPr algn="ctr"/>
                      <a:r>
                        <a:rPr lang="de-DE" sz="1200" dirty="0">
                          <a:solidFill>
                            <a:schemeClr val="tx1"/>
                          </a:solidFill>
                        </a:rPr>
                        <a:t>Geimpft</a:t>
                      </a:r>
                    </a:p>
                  </a:txBody>
                  <a:tcPr/>
                </a:tc>
                <a:tc>
                  <a:txBody>
                    <a:bodyPr/>
                    <a:lstStyle/>
                    <a:p>
                      <a:pPr algn="ctr"/>
                      <a:r>
                        <a:rPr lang="de-DE" sz="1200" dirty="0">
                          <a:solidFill>
                            <a:schemeClr val="tx1"/>
                          </a:solidFill>
                        </a:rPr>
                        <a:t>21.08.2021</a:t>
                      </a:r>
                    </a:p>
                  </a:txBody>
                  <a:tcPr/>
                </a:tc>
                <a:extLst>
                  <a:ext uri="{0D108BD9-81ED-4DB2-BD59-A6C34878D82A}">
                    <a16:rowId xmlns:a16="http://schemas.microsoft.com/office/drawing/2014/main" val="18396663"/>
                  </a:ext>
                </a:extLst>
              </a:tr>
              <a:tr h="201246">
                <a:tc>
                  <a:txBody>
                    <a:bodyPr/>
                    <a:lstStyle/>
                    <a:p>
                      <a:pPr algn="ctr"/>
                      <a:r>
                        <a:rPr lang="de-DE" sz="1200" dirty="0">
                          <a:solidFill>
                            <a:schemeClr val="tx1"/>
                          </a:solidFill>
                        </a:rPr>
                        <a:t>3</a:t>
                      </a:r>
                    </a:p>
                  </a:txBody>
                  <a:tcPr/>
                </a:tc>
                <a:tc>
                  <a:txBody>
                    <a:bodyPr/>
                    <a:lstStyle/>
                    <a:p>
                      <a:pPr algn="ctr"/>
                      <a:r>
                        <a:rPr lang="de-DE" sz="1200" dirty="0">
                          <a:solidFill>
                            <a:schemeClr val="tx1"/>
                          </a:solidFill>
                        </a:rPr>
                        <a:t>3</a:t>
                      </a:r>
                    </a:p>
                  </a:txBody>
                  <a:tcPr/>
                </a:tc>
                <a:tc>
                  <a:txBody>
                    <a:bodyPr/>
                    <a:lstStyle/>
                    <a:p>
                      <a:pPr algn="ctr"/>
                      <a:r>
                        <a:rPr lang="de-DE" sz="1200" dirty="0">
                          <a:solidFill>
                            <a:schemeClr val="tx1"/>
                          </a:solidFill>
                        </a:rPr>
                        <a:t>Infiziert</a:t>
                      </a:r>
                    </a:p>
                  </a:txBody>
                  <a:tcPr/>
                </a:tc>
                <a:tc>
                  <a:txBody>
                    <a:bodyPr/>
                    <a:lstStyle/>
                    <a:p>
                      <a:pPr algn="ctr"/>
                      <a:r>
                        <a:rPr lang="de-DE" sz="1200" dirty="0">
                          <a:solidFill>
                            <a:schemeClr val="tx1"/>
                          </a:solidFill>
                        </a:rPr>
                        <a:t>05.12.2020</a:t>
                      </a:r>
                    </a:p>
                  </a:txBody>
                  <a:tcPr/>
                </a:tc>
                <a:extLst>
                  <a:ext uri="{0D108BD9-81ED-4DB2-BD59-A6C34878D82A}">
                    <a16:rowId xmlns:a16="http://schemas.microsoft.com/office/drawing/2014/main" val="2991024871"/>
                  </a:ext>
                </a:extLst>
              </a:tr>
              <a:tr h="201246">
                <a:tc>
                  <a:txBody>
                    <a:bodyPr/>
                    <a:lstStyle/>
                    <a:p>
                      <a:pPr algn="ctr"/>
                      <a:r>
                        <a:rPr lang="de-DE" sz="1200" dirty="0">
                          <a:solidFill>
                            <a:schemeClr val="tx1"/>
                          </a:solidFill>
                        </a:rPr>
                        <a:t>4</a:t>
                      </a:r>
                    </a:p>
                  </a:txBody>
                  <a:tcPr/>
                </a:tc>
                <a:tc>
                  <a:txBody>
                    <a:bodyPr/>
                    <a:lstStyle/>
                    <a:p>
                      <a:pPr algn="ctr"/>
                      <a:r>
                        <a:rPr lang="de-DE" sz="1200" dirty="0">
                          <a:solidFill>
                            <a:schemeClr val="tx1"/>
                          </a:solidFill>
                        </a:rPr>
                        <a:t>1</a:t>
                      </a:r>
                    </a:p>
                  </a:txBody>
                  <a:tcPr/>
                </a:tc>
                <a:tc>
                  <a:txBody>
                    <a:bodyPr/>
                    <a:lstStyle/>
                    <a:p>
                      <a:pPr algn="ctr"/>
                      <a:r>
                        <a:rPr lang="de-DE" sz="1200" dirty="0">
                          <a:solidFill>
                            <a:schemeClr val="tx1"/>
                          </a:solidFill>
                        </a:rPr>
                        <a:t>Infiziert</a:t>
                      </a:r>
                    </a:p>
                  </a:txBody>
                  <a:tcPr/>
                </a:tc>
                <a:tc>
                  <a:txBody>
                    <a:bodyPr/>
                    <a:lstStyle/>
                    <a:p>
                      <a:pPr algn="ctr"/>
                      <a:r>
                        <a:rPr lang="de-DE" sz="1200" dirty="0">
                          <a:solidFill>
                            <a:schemeClr val="tx1"/>
                          </a:solidFill>
                        </a:rPr>
                        <a:t>01.01.2022</a:t>
                      </a:r>
                    </a:p>
                  </a:txBody>
                  <a:tcPr/>
                </a:tc>
                <a:extLst>
                  <a:ext uri="{0D108BD9-81ED-4DB2-BD59-A6C34878D82A}">
                    <a16:rowId xmlns:a16="http://schemas.microsoft.com/office/drawing/2014/main" val="1570353850"/>
                  </a:ext>
                </a:extLst>
              </a:tr>
            </a:tbl>
          </a:graphicData>
        </a:graphic>
      </p:graphicFrame>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SQL-Abfragen - Theorie</a:t>
            </a:r>
          </a:p>
        </p:txBody>
      </p:sp>
      <p:graphicFrame>
        <p:nvGraphicFramePr>
          <p:cNvPr id="7" name="Inhaltsplatzhalter 4">
            <a:extLst>
              <a:ext uri="{FF2B5EF4-FFF2-40B4-BE49-F238E27FC236}">
                <a16:creationId xmlns:a16="http://schemas.microsoft.com/office/drawing/2014/main" id="{92B619ED-630C-4B32-9115-B7A1CBBA9BB0}"/>
              </a:ext>
            </a:extLst>
          </p:cNvPr>
          <p:cNvGraphicFramePr>
            <a:graphicFrameLocks/>
          </p:cNvGraphicFramePr>
          <p:nvPr>
            <p:extLst>
              <p:ext uri="{D42A27DB-BD31-4B8C-83A1-F6EECF244321}">
                <p14:modId xmlns:p14="http://schemas.microsoft.com/office/powerpoint/2010/main" val="335171094"/>
              </p:ext>
            </p:extLst>
          </p:nvPr>
        </p:nvGraphicFramePr>
        <p:xfrm>
          <a:off x="1236211" y="1196448"/>
          <a:ext cx="5158720" cy="1706880"/>
        </p:xfrm>
        <a:graphic>
          <a:graphicData uri="http://schemas.openxmlformats.org/drawingml/2006/table">
            <a:tbl>
              <a:tblPr firstRow="1" bandRow="1">
                <a:tableStyleId>{5C22544A-7EE6-4342-B048-85BDC9FD1C3A}</a:tableStyleId>
              </a:tblPr>
              <a:tblGrid>
                <a:gridCol w="409893">
                  <a:extLst>
                    <a:ext uri="{9D8B030D-6E8A-4147-A177-3AD203B41FA5}">
                      <a16:colId xmlns:a16="http://schemas.microsoft.com/office/drawing/2014/main" val="2581513257"/>
                    </a:ext>
                  </a:extLst>
                </a:gridCol>
                <a:gridCol w="1187767">
                  <a:extLst>
                    <a:ext uri="{9D8B030D-6E8A-4147-A177-3AD203B41FA5}">
                      <a16:colId xmlns:a16="http://schemas.microsoft.com/office/drawing/2014/main" val="336856463"/>
                    </a:ext>
                  </a:extLst>
                </a:gridCol>
                <a:gridCol w="979297">
                  <a:extLst>
                    <a:ext uri="{9D8B030D-6E8A-4147-A177-3AD203B41FA5}">
                      <a16:colId xmlns:a16="http://schemas.microsoft.com/office/drawing/2014/main" val="1510840417"/>
                    </a:ext>
                  </a:extLst>
                </a:gridCol>
                <a:gridCol w="1443355">
                  <a:extLst>
                    <a:ext uri="{9D8B030D-6E8A-4147-A177-3AD203B41FA5}">
                      <a16:colId xmlns:a16="http://schemas.microsoft.com/office/drawing/2014/main" val="345600544"/>
                    </a:ext>
                  </a:extLst>
                </a:gridCol>
                <a:gridCol w="1138408">
                  <a:extLst>
                    <a:ext uri="{9D8B030D-6E8A-4147-A177-3AD203B41FA5}">
                      <a16:colId xmlns:a16="http://schemas.microsoft.com/office/drawing/2014/main" val="1097838760"/>
                    </a:ext>
                  </a:extLst>
                </a:gridCol>
              </a:tblGrid>
              <a:tr h="259229">
                <a:tc gridSpan="5">
                  <a:txBody>
                    <a:bodyPr/>
                    <a:lstStyle/>
                    <a:p>
                      <a:pPr algn="ctr"/>
                      <a:r>
                        <a:rPr lang="de-DE" sz="1400" dirty="0">
                          <a:solidFill>
                            <a:schemeClr val="tx1"/>
                          </a:solidFill>
                        </a:rPr>
                        <a:t>Patient</a:t>
                      </a: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tc hMerge="1">
                  <a:txBody>
                    <a:bodyPr/>
                    <a:lstStyle/>
                    <a:p>
                      <a:pPr algn="ctr"/>
                      <a:endParaRPr lang="de-DE" sz="1400" dirty="0">
                        <a:solidFill>
                          <a:schemeClr val="tx1"/>
                        </a:solidFill>
                      </a:endParaRPr>
                    </a:p>
                  </a:txBody>
                  <a:tcPr/>
                </a:tc>
                <a:extLst>
                  <a:ext uri="{0D108BD9-81ED-4DB2-BD59-A6C34878D82A}">
                    <a16:rowId xmlns:a16="http://schemas.microsoft.com/office/drawing/2014/main" val="3736611003"/>
                  </a:ext>
                </a:extLst>
              </a:tr>
              <a:tr h="259229">
                <a:tc>
                  <a:txBody>
                    <a:bodyPr/>
                    <a:lstStyle/>
                    <a:p>
                      <a:pPr algn="ctr"/>
                      <a:r>
                        <a:rPr lang="de-DE" sz="1400" dirty="0">
                          <a:solidFill>
                            <a:schemeClr val="tx1"/>
                          </a:solidFill>
                        </a:rPr>
                        <a:t>ID</a:t>
                      </a:r>
                    </a:p>
                  </a:txBody>
                  <a:tcPr>
                    <a:solidFill>
                      <a:schemeClr val="accent1"/>
                    </a:solidFill>
                  </a:tcPr>
                </a:tc>
                <a:tc>
                  <a:txBody>
                    <a:bodyPr/>
                    <a:lstStyle/>
                    <a:p>
                      <a:pPr algn="ctr"/>
                      <a:r>
                        <a:rPr lang="de-DE" sz="1400" dirty="0">
                          <a:solidFill>
                            <a:schemeClr val="tx1"/>
                          </a:solidFill>
                        </a:rPr>
                        <a:t>Name</a:t>
                      </a:r>
                    </a:p>
                  </a:txBody>
                  <a:tcPr>
                    <a:solidFill>
                      <a:schemeClr val="accent1"/>
                    </a:solidFill>
                  </a:tcPr>
                </a:tc>
                <a:tc>
                  <a:txBody>
                    <a:bodyPr/>
                    <a:lstStyle/>
                    <a:p>
                      <a:pPr algn="ctr"/>
                      <a:r>
                        <a:rPr lang="de-DE" sz="1400" dirty="0">
                          <a:solidFill>
                            <a:schemeClr val="tx1"/>
                          </a:solidFill>
                        </a:rPr>
                        <a:t>Vorname</a:t>
                      </a:r>
                    </a:p>
                  </a:txBody>
                  <a:tcPr>
                    <a:solidFill>
                      <a:schemeClr val="accent1"/>
                    </a:solidFill>
                  </a:tcPr>
                </a:tc>
                <a:tc>
                  <a:txBody>
                    <a:bodyPr/>
                    <a:lstStyle/>
                    <a:p>
                      <a:pPr algn="ctr"/>
                      <a:r>
                        <a:rPr lang="de-DE" sz="1400" dirty="0">
                          <a:solidFill>
                            <a:schemeClr val="tx1"/>
                          </a:solidFill>
                        </a:rPr>
                        <a:t>Geburtsdatum</a:t>
                      </a:r>
                    </a:p>
                  </a:txBody>
                  <a:tcPr>
                    <a:solidFill>
                      <a:schemeClr val="accent1"/>
                    </a:solidFill>
                  </a:tcPr>
                </a:tc>
                <a:tc>
                  <a:txBody>
                    <a:bodyPr/>
                    <a:lstStyle/>
                    <a:p>
                      <a:pPr algn="ctr"/>
                      <a:r>
                        <a:rPr lang="de-DE" sz="1400" dirty="0">
                          <a:solidFill>
                            <a:schemeClr val="tx1"/>
                          </a:solidFill>
                        </a:rPr>
                        <a:t>Geschlecht</a:t>
                      </a:r>
                    </a:p>
                  </a:txBody>
                  <a:tcPr>
                    <a:solidFill>
                      <a:schemeClr val="accent1"/>
                    </a:solidFill>
                  </a:tcPr>
                </a:tc>
                <a:extLst>
                  <a:ext uri="{0D108BD9-81ED-4DB2-BD59-A6C34878D82A}">
                    <a16:rowId xmlns:a16="http://schemas.microsoft.com/office/drawing/2014/main" val="2528856626"/>
                  </a:ext>
                </a:extLst>
              </a:tr>
              <a:tr h="259229">
                <a:tc>
                  <a:txBody>
                    <a:bodyPr/>
                    <a:lstStyle/>
                    <a:p>
                      <a:pPr algn="ctr"/>
                      <a:r>
                        <a:rPr lang="de-DE" sz="1200" dirty="0">
                          <a:solidFill>
                            <a:schemeClr val="tx1"/>
                          </a:solidFill>
                        </a:rPr>
                        <a:t>0</a:t>
                      </a:r>
                    </a:p>
                  </a:txBody>
                  <a:tcPr/>
                </a:tc>
                <a:tc>
                  <a:txBody>
                    <a:bodyPr/>
                    <a:lstStyle/>
                    <a:p>
                      <a:pPr algn="ctr"/>
                      <a:r>
                        <a:rPr lang="de-DE" sz="1200" dirty="0">
                          <a:solidFill>
                            <a:schemeClr val="tx1"/>
                          </a:solidFill>
                        </a:rPr>
                        <a:t>Mustermann</a:t>
                      </a:r>
                    </a:p>
                  </a:txBody>
                  <a:tcPr/>
                </a:tc>
                <a:tc>
                  <a:txBody>
                    <a:bodyPr/>
                    <a:lstStyle/>
                    <a:p>
                      <a:pPr algn="ctr"/>
                      <a:r>
                        <a:rPr lang="de-DE" sz="1200" dirty="0">
                          <a:solidFill>
                            <a:schemeClr val="tx1"/>
                          </a:solidFill>
                        </a:rPr>
                        <a:t>Max</a:t>
                      </a:r>
                    </a:p>
                  </a:txBody>
                  <a:tcPr/>
                </a:tc>
                <a:tc>
                  <a:txBody>
                    <a:bodyPr/>
                    <a:lstStyle/>
                    <a:p>
                      <a:pPr algn="ctr"/>
                      <a:r>
                        <a:rPr lang="de-DE" sz="1200" dirty="0">
                          <a:solidFill>
                            <a:schemeClr val="tx1"/>
                          </a:solidFill>
                        </a:rPr>
                        <a:t>01.01.2000</a:t>
                      </a:r>
                    </a:p>
                  </a:txBody>
                  <a:tcPr/>
                </a:tc>
                <a:tc>
                  <a:txBody>
                    <a:bodyPr/>
                    <a:lstStyle/>
                    <a:p>
                      <a:pPr algn="ctr"/>
                      <a:r>
                        <a:rPr lang="de-DE" sz="1200" dirty="0">
                          <a:solidFill>
                            <a:schemeClr val="tx1"/>
                          </a:solidFill>
                        </a:rPr>
                        <a:t>m</a:t>
                      </a:r>
                    </a:p>
                  </a:txBody>
                  <a:tcPr/>
                </a:tc>
                <a:extLst>
                  <a:ext uri="{0D108BD9-81ED-4DB2-BD59-A6C34878D82A}">
                    <a16:rowId xmlns:a16="http://schemas.microsoft.com/office/drawing/2014/main" val="3081467708"/>
                  </a:ext>
                </a:extLst>
              </a:tr>
              <a:tr h="259229">
                <a:tc>
                  <a:txBody>
                    <a:bodyPr/>
                    <a:lstStyle/>
                    <a:p>
                      <a:pPr algn="ctr"/>
                      <a:r>
                        <a:rPr lang="de-DE" sz="1200" dirty="0">
                          <a:solidFill>
                            <a:schemeClr val="tx1"/>
                          </a:solidFill>
                        </a:rPr>
                        <a:t>1</a:t>
                      </a:r>
                    </a:p>
                  </a:txBody>
                  <a:tcPr/>
                </a:tc>
                <a:tc>
                  <a:txBody>
                    <a:bodyPr/>
                    <a:lstStyle/>
                    <a:p>
                      <a:pPr algn="ctr"/>
                      <a:r>
                        <a:rPr lang="de-DE" sz="1200" dirty="0">
                          <a:solidFill>
                            <a:schemeClr val="tx1"/>
                          </a:solidFill>
                        </a:rPr>
                        <a:t>Decker</a:t>
                      </a:r>
                    </a:p>
                  </a:txBody>
                  <a:tcPr/>
                </a:tc>
                <a:tc>
                  <a:txBody>
                    <a:bodyPr/>
                    <a:lstStyle/>
                    <a:p>
                      <a:pPr algn="ctr"/>
                      <a:r>
                        <a:rPr lang="de-DE" sz="1200" dirty="0">
                          <a:solidFill>
                            <a:schemeClr val="tx1"/>
                          </a:solidFill>
                        </a:rPr>
                        <a:t>Dirk</a:t>
                      </a:r>
                    </a:p>
                  </a:txBody>
                  <a:tcPr/>
                </a:tc>
                <a:tc>
                  <a:txBody>
                    <a:bodyPr/>
                    <a:lstStyle/>
                    <a:p>
                      <a:pPr algn="ctr"/>
                      <a:r>
                        <a:rPr lang="de-DE" sz="1200" dirty="0">
                          <a:solidFill>
                            <a:schemeClr val="tx1"/>
                          </a:solidFill>
                        </a:rPr>
                        <a:t>31.12.1999</a:t>
                      </a:r>
                    </a:p>
                  </a:txBody>
                  <a:tcPr/>
                </a:tc>
                <a:tc>
                  <a:txBody>
                    <a:bodyPr/>
                    <a:lstStyle/>
                    <a:p>
                      <a:pPr algn="ctr"/>
                      <a:r>
                        <a:rPr lang="de-DE" sz="1200" dirty="0">
                          <a:solidFill>
                            <a:schemeClr val="tx1"/>
                          </a:solidFill>
                        </a:rPr>
                        <a:t>m</a:t>
                      </a:r>
                    </a:p>
                  </a:txBody>
                  <a:tcPr/>
                </a:tc>
                <a:extLst>
                  <a:ext uri="{0D108BD9-81ED-4DB2-BD59-A6C34878D82A}">
                    <a16:rowId xmlns:a16="http://schemas.microsoft.com/office/drawing/2014/main" val="2414412538"/>
                  </a:ext>
                </a:extLst>
              </a:tr>
              <a:tr h="259229">
                <a:tc>
                  <a:txBody>
                    <a:bodyPr/>
                    <a:lstStyle/>
                    <a:p>
                      <a:pPr algn="ctr"/>
                      <a:r>
                        <a:rPr lang="de-DE" sz="1200" dirty="0">
                          <a:solidFill>
                            <a:schemeClr val="tx1"/>
                          </a:solidFill>
                        </a:rPr>
                        <a:t>2</a:t>
                      </a:r>
                    </a:p>
                  </a:txBody>
                  <a:tcPr/>
                </a:tc>
                <a:tc>
                  <a:txBody>
                    <a:bodyPr/>
                    <a:lstStyle/>
                    <a:p>
                      <a:pPr algn="ctr"/>
                      <a:r>
                        <a:rPr lang="de-DE" sz="1200" dirty="0">
                          <a:solidFill>
                            <a:schemeClr val="tx1"/>
                          </a:solidFill>
                        </a:rPr>
                        <a:t>Räubertochter</a:t>
                      </a:r>
                    </a:p>
                  </a:txBody>
                  <a:tcPr/>
                </a:tc>
                <a:tc>
                  <a:txBody>
                    <a:bodyPr/>
                    <a:lstStyle/>
                    <a:p>
                      <a:pPr algn="ctr"/>
                      <a:r>
                        <a:rPr lang="de-DE" sz="1200" dirty="0">
                          <a:solidFill>
                            <a:schemeClr val="tx1"/>
                          </a:solidFill>
                        </a:rPr>
                        <a:t>Ronja</a:t>
                      </a:r>
                    </a:p>
                  </a:txBody>
                  <a:tcPr/>
                </a:tc>
                <a:tc>
                  <a:txBody>
                    <a:bodyPr/>
                    <a:lstStyle/>
                    <a:p>
                      <a:pPr algn="ctr"/>
                      <a:r>
                        <a:rPr lang="de-DE" sz="1200" dirty="0">
                          <a:solidFill>
                            <a:schemeClr val="tx1"/>
                          </a:solidFill>
                        </a:rPr>
                        <a:t>03.02.1952</a:t>
                      </a:r>
                    </a:p>
                  </a:txBody>
                  <a:tcPr/>
                </a:tc>
                <a:tc>
                  <a:txBody>
                    <a:bodyPr/>
                    <a:lstStyle/>
                    <a:p>
                      <a:pPr algn="ctr"/>
                      <a:r>
                        <a:rPr lang="de-DE" sz="1200" dirty="0">
                          <a:solidFill>
                            <a:schemeClr val="tx1"/>
                          </a:solidFill>
                        </a:rPr>
                        <a:t>w</a:t>
                      </a:r>
                    </a:p>
                  </a:txBody>
                  <a:tcPr/>
                </a:tc>
                <a:extLst>
                  <a:ext uri="{0D108BD9-81ED-4DB2-BD59-A6C34878D82A}">
                    <a16:rowId xmlns:a16="http://schemas.microsoft.com/office/drawing/2014/main" val="18396663"/>
                  </a:ext>
                </a:extLst>
              </a:tr>
              <a:tr h="259229">
                <a:tc>
                  <a:txBody>
                    <a:bodyPr/>
                    <a:lstStyle/>
                    <a:p>
                      <a:pPr algn="ctr"/>
                      <a:r>
                        <a:rPr lang="de-DE" sz="1200" dirty="0">
                          <a:solidFill>
                            <a:schemeClr val="tx1"/>
                          </a:solidFill>
                        </a:rPr>
                        <a:t>3</a:t>
                      </a:r>
                    </a:p>
                  </a:txBody>
                  <a:tcPr/>
                </a:tc>
                <a:tc>
                  <a:txBody>
                    <a:bodyPr/>
                    <a:lstStyle/>
                    <a:p>
                      <a:pPr algn="ctr"/>
                      <a:r>
                        <a:rPr lang="de-DE" sz="1200" dirty="0">
                          <a:solidFill>
                            <a:schemeClr val="tx1"/>
                          </a:solidFill>
                        </a:rPr>
                        <a:t>Lustig</a:t>
                      </a:r>
                    </a:p>
                  </a:txBody>
                  <a:tcPr/>
                </a:tc>
                <a:tc>
                  <a:txBody>
                    <a:bodyPr/>
                    <a:lstStyle/>
                    <a:p>
                      <a:pPr algn="ctr"/>
                      <a:r>
                        <a:rPr lang="de-DE" sz="1200" dirty="0">
                          <a:solidFill>
                            <a:schemeClr val="tx1"/>
                          </a:solidFill>
                        </a:rPr>
                        <a:t>Lea</a:t>
                      </a:r>
                    </a:p>
                  </a:txBody>
                  <a:tcPr/>
                </a:tc>
                <a:tc>
                  <a:txBody>
                    <a:bodyPr/>
                    <a:lstStyle/>
                    <a:p>
                      <a:pPr algn="ctr"/>
                      <a:r>
                        <a:rPr lang="de-DE" sz="1200" dirty="0">
                          <a:solidFill>
                            <a:schemeClr val="tx1"/>
                          </a:solidFill>
                        </a:rPr>
                        <a:t>04.05.1965</a:t>
                      </a:r>
                    </a:p>
                  </a:txBody>
                  <a:tcPr/>
                </a:tc>
                <a:tc>
                  <a:txBody>
                    <a:bodyPr/>
                    <a:lstStyle/>
                    <a:p>
                      <a:pPr algn="ctr"/>
                      <a:r>
                        <a:rPr lang="de-DE" sz="1200" dirty="0">
                          <a:solidFill>
                            <a:schemeClr val="tx1"/>
                          </a:solidFill>
                        </a:rPr>
                        <a:t>w</a:t>
                      </a:r>
                    </a:p>
                  </a:txBody>
                  <a:tcPr/>
                </a:tc>
                <a:extLst>
                  <a:ext uri="{0D108BD9-81ED-4DB2-BD59-A6C34878D82A}">
                    <a16:rowId xmlns:a16="http://schemas.microsoft.com/office/drawing/2014/main" val="2991024871"/>
                  </a:ext>
                </a:extLst>
              </a:tr>
            </a:tbl>
          </a:graphicData>
        </a:graphic>
      </p:graphicFrame>
      <p:sp>
        <p:nvSpPr>
          <p:cNvPr id="8" name="Inhaltsplatzhalter 1">
            <a:extLst>
              <a:ext uri="{FF2B5EF4-FFF2-40B4-BE49-F238E27FC236}">
                <a16:creationId xmlns:a16="http://schemas.microsoft.com/office/drawing/2014/main" id="{B86ED8FE-D675-45DA-B12E-9C91185F960A}"/>
              </a:ext>
            </a:extLst>
          </p:cNvPr>
          <p:cNvSpPr txBox="1">
            <a:spLocks/>
          </p:cNvSpPr>
          <p:nvPr/>
        </p:nvSpPr>
        <p:spPr>
          <a:xfrm>
            <a:off x="876032" y="3758111"/>
            <a:ext cx="8964377" cy="2448272"/>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a:lstStyle>
          <a:p>
            <a:r>
              <a:rPr lang="de-DE" kern="0" dirty="0"/>
              <a:t>Welche Patienten wurden trotz Impfung infiziert?</a:t>
            </a:r>
          </a:p>
          <a:p>
            <a:r>
              <a:rPr lang="de-DE" kern="0" dirty="0"/>
              <a:t>SQL-Abfrage:</a:t>
            </a:r>
          </a:p>
          <a:p>
            <a:pPr marL="0" indent="0">
              <a:buNone/>
            </a:pPr>
            <a:r>
              <a:rPr lang="de-DE" sz="1600" kern="0" dirty="0"/>
              <a:t>SELECT </a:t>
            </a:r>
            <a:r>
              <a:rPr lang="de-DE" sz="1600" kern="0" dirty="0" err="1"/>
              <a:t>p.Name</a:t>
            </a:r>
            <a:r>
              <a:rPr lang="de-DE" sz="1600" kern="0" dirty="0"/>
              <a:t>, </a:t>
            </a:r>
            <a:r>
              <a:rPr lang="de-DE" sz="1600" kern="0" dirty="0" err="1"/>
              <a:t>p.Vorname</a:t>
            </a:r>
            <a:r>
              <a:rPr lang="de-DE" sz="1600" kern="0" dirty="0"/>
              <a:t> FROM Patient AS p</a:t>
            </a:r>
          </a:p>
          <a:p>
            <a:pPr marL="0" indent="0">
              <a:buNone/>
            </a:pPr>
            <a:r>
              <a:rPr lang="de-DE" sz="1600" kern="0" dirty="0"/>
              <a:t>JOIN Patientenzustand AS </a:t>
            </a:r>
            <a:r>
              <a:rPr lang="de-DE" sz="1600" kern="0" dirty="0" err="1"/>
              <a:t>pz</a:t>
            </a:r>
            <a:r>
              <a:rPr lang="de-DE" sz="1600" kern="0" dirty="0"/>
              <a:t> ON p.ID = </a:t>
            </a:r>
            <a:r>
              <a:rPr lang="de-DE" sz="1600" kern="0" dirty="0" err="1"/>
              <a:t>pz.PatientenID</a:t>
            </a:r>
            <a:endParaRPr lang="de-DE" sz="1600" kern="0" dirty="0"/>
          </a:p>
          <a:p>
            <a:pPr marL="0" indent="0">
              <a:buNone/>
            </a:pPr>
            <a:r>
              <a:rPr lang="de-DE" sz="1600" kern="0" dirty="0"/>
              <a:t>WHERE </a:t>
            </a:r>
            <a:r>
              <a:rPr lang="de-DE" sz="1600" kern="0" dirty="0" err="1"/>
              <a:t>pz.Status</a:t>
            </a:r>
            <a:r>
              <a:rPr lang="de-DE" sz="1600" kern="0" dirty="0"/>
              <a:t> = ‘Infiziert‘ </a:t>
            </a:r>
          </a:p>
          <a:p>
            <a:pPr marL="0" indent="0">
              <a:buNone/>
            </a:pPr>
            <a:r>
              <a:rPr lang="de-DE" sz="1600" kern="0" dirty="0"/>
              <a:t>AND </a:t>
            </a:r>
            <a:r>
              <a:rPr lang="de-DE" sz="1600" kern="0" dirty="0" err="1"/>
              <a:t>pz.PatientenID</a:t>
            </a:r>
            <a:r>
              <a:rPr lang="de-DE" sz="1600" kern="0" dirty="0"/>
              <a:t> IN</a:t>
            </a:r>
            <a:endParaRPr lang="de-DE" sz="1800" kern="0" dirty="0"/>
          </a:p>
          <a:p>
            <a:pPr marL="0" indent="0">
              <a:buNone/>
            </a:pPr>
            <a:r>
              <a:rPr lang="de-DE" sz="1800" kern="0" dirty="0"/>
              <a:t>	(SELECT </a:t>
            </a:r>
            <a:r>
              <a:rPr lang="de-DE" sz="1800" kern="0" dirty="0" err="1"/>
              <a:t>PatientenID</a:t>
            </a:r>
            <a:r>
              <a:rPr lang="de-DE" sz="1800" kern="0" dirty="0"/>
              <a:t> FROM Patientenzustand </a:t>
            </a:r>
          </a:p>
          <a:p>
            <a:pPr marL="0" indent="0">
              <a:buNone/>
            </a:pPr>
            <a:r>
              <a:rPr lang="de-DE" sz="1800" kern="0" dirty="0"/>
              <a:t>	WHERE Status = ‘Geimpft‘ AND Erfassungsdatum &lt; 	</a:t>
            </a:r>
            <a:r>
              <a:rPr lang="de-DE" sz="1800" kern="0" dirty="0" err="1"/>
              <a:t>pz.Erfassungsdatum</a:t>
            </a:r>
            <a:r>
              <a:rPr lang="de-DE" sz="1800" kern="0" dirty="0"/>
              <a:t>);</a:t>
            </a:r>
            <a:endParaRPr lang="de-DE" sz="1600" kern="0" dirty="0"/>
          </a:p>
        </p:txBody>
      </p:sp>
      <p:grpSp>
        <p:nvGrpSpPr>
          <p:cNvPr id="28" name="Gruppieren 27">
            <a:extLst>
              <a:ext uri="{FF2B5EF4-FFF2-40B4-BE49-F238E27FC236}">
                <a16:creationId xmlns:a16="http://schemas.microsoft.com/office/drawing/2014/main" id="{A6C2B321-138B-4AB6-BBE2-9FB0EDCA36C8}"/>
              </a:ext>
            </a:extLst>
          </p:cNvPr>
          <p:cNvGrpSpPr/>
          <p:nvPr/>
        </p:nvGrpSpPr>
        <p:grpSpPr>
          <a:xfrm>
            <a:off x="1186060" y="2810787"/>
            <a:ext cx="6924999" cy="559590"/>
            <a:chOff x="1186060" y="2810787"/>
            <a:chExt cx="6924999" cy="559590"/>
          </a:xfrm>
        </p:grpSpPr>
        <p:cxnSp>
          <p:nvCxnSpPr>
            <p:cNvPr id="15" name="Gerader Verbinder 14">
              <a:extLst>
                <a:ext uri="{FF2B5EF4-FFF2-40B4-BE49-F238E27FC236}">
                  <a16:creationId xmlns:a16="http://schemas.microsoft.com/office/drawing/2014/main" id="{888718F7-833D-4ED2-8506-8D150FA8C5A1}"/>
                </a:ext>
              </a:extLst>
            </p:cNvPr>
            <p:cNvCxnSpPr>
              <a:cxnSpLocks/>
            </p:cNvCxnSpPr>
            <p:nvPr/>
          </p:nvCxnSpPr>
          <p:spPr bwMode="auto">
            <a:xfrm>
              <a:off x="1474093" y="2903632"/>
              <a:ext cx="0" cy="3093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Gerader Verbinder 18">
              <a:extLst>
                <a:ext uri="{FF2B5EF4-FFF2-40B4-BE49-F238E27FC236}">
                  <a16:creationId xmlns:a16="http://schemas.microsoft.com/office/drawing/2014/main" id="{A4403B7F-BB7F-4152-933B-CA6169FB8E45}"/>
                </a:ext>
              </a:extLst>
            </p:cNvPr>
            <p:cNvCxnSpPr>
              <a:cxnSpLocks/>
            </p:cNvCxnSpPr>
            <p:nvPr/>
          </p:nvCxnSpPr>
          <p:spPr bwMode="auto">
            <a:xfrm>
              <a:off x="1474093" y="3212976"/>
              <a:ext cx="627809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Gerader Verbinder 20">
              <a:extLst>
                <a:ext uri="{FF2B5EF4-FFF2-40B4-BE49-F238E27FC236}">
                  <a16:creationId xmlns:a16="http://schemas.microsoft.com/office/drawing/2014/main" id="{8FA6FB4B-D18D-444E-AE5E-09ADA0674607}"/>
                </a:ext>
              </a:extLst>
            </p:cNvPr>
            <p:cNvCxnSpPr>
              <a:cxnSpLocks/>
            </p:cNvCxnSpPr>
            <p:nvPr/>
          </p:nvCxnSpPr>
          <p:spPr bwMode="auto">
            <a:xfrm>
              <a:off x="7752184" y="2903632"/>
              <a:ext cx="0" cy="3093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3" name="Textfeld 22">
              <a:extLst>
                <a:ext uri="{FF2B5EF4-FFF2-40B4-BE49-F238E27FC236}">
                  <a16:creationId xmlns:a16="http://schemas.microsoft.com/office/drawing/2014/main" id="{57665773-91B8-40AE-A60C-501D5300DA25}"/>
                </a:ext>
              </a:extLst>
            </p:cNvPr>
            <p:cNvSpPr txBox="1"/>
            <p:nvPr/>
          </p:nvSpPr>
          <p:spPr>
            <a:xfrm>
              <a:off x="1186060" y="3001045"/>
              <a:ext cx="288032" cy="369332"/>
            </a:xfrm>
            <a:prstGeom prst="rect">
              <a:avLst/>
            </a:prstGeom>
            <a:noFill/>
          </p:spPr>
          <p:txBody>
            <a:bodyPr wrap="square" rtlCol="0">
              <a:spAutoFit/>
            </a:bodyPr>
            <a:lstStyle/>
            <a:p>
              <a:r>
                <a:rPr lang="de-DE" sz="1800" dirty="0"/>
                <a:t>1</a:t>
              </a:r>
            </a:p>
          </p:txBody>
        </p:sp>
        <p:sp>
          <p:nvSpPr>
            <p:cNvPr id="24" name="Textfeld 23">
              <a:extLst>
                <a:ext uri="{FF2B5EF4-FFF2-40B4-BE49-F238E27FC236}">
                  <a16:creationId xmlns:a16="http://schemas.microsoft.com/office/drawing/2014/main" id="{A4CCF3A4-9992-44E5-A41A-A5B573A89B7C}"/>
                </a:ext>
              </a:extLst>
            </p:cNvPr>
            <p:cNvSpPr txBox="1"/>
            <p:nvPr/>
          </p:nvSpPr>
          <p:spPr>
            <a:xfrm>
              <a:off x="7823027" y="2971232"/>
              <a:ext cx="288032" cy="369332"/>
            </a:xfrm>
            <a:prstGeom prst="rect">
              <a:avLst/>
            </a:prstGeom>
            <a:noFill/>
          </p:spPr>
          <p:txBody>
            <a:bodyPr wrap="square" rtlCol="0">
              <a:spAutoFit/>
            </a:bodyPr>
            <a:lstStyle/>
            <a:p>
              <a:r>
                <a:rPr lang="de-DE" sz="1800" dirty="0"/>
                <a:t>n</a:t>
              </a:r>
            </a:p>
          </p:txBody>
        </p:sp>
        <p:sp>
          <p:nvSpPr>
            <p:cNvPr id="25" name="Textfeld 24">
              <a:extLst>
                <a:ext uri="{FF2B5EF4-FFF2-40B4-BE49-F238E27FC236}">
                  <a16:creationId xmlns:a16="http://schemas.microsoft.com/office/drawing/2014/main" id="{6721D232-1EF7-4F6E-85A4-A95E47A46BB5}"/>
                </a:ext>
              </a:extLst>
            </p:cNvPr>
            <p:cNvSpPr txBox="1"/>
            <p:nvPr/>
          </p:nvSpPr>
          <p:spPr>
            <a:xfrm rot="16200000">
              <a:off x="7608163" y="2800914"/>
              <a:ext cx="288032" cy="307777"/>
            </a:xfrm>
            <a:prstGeom prst="rect">
              <a:avLst/>
            </a:prstGeom>
            <a:noFill/>
          </p:spPr>
          <p:txBody>
            <a:bodyPr wrap="square" rtlCol="0">
              <a:spAutoFit/>
            </a:bodyPr>
            <a:lstStyle/>
            <a:p>
              <a:r>
                <a:rPr lang="de-DE" sz="1400" dirty="0"/>
                <a:t>&lt;</a:t>
              </a:r>
            </a:p>
          </p:txBody>
        </p:sp>
      </p:grpSp>
      <p:graphicFrame>
        <p:nvGraphicFramePr>
          <p:cNvPr id="26" name="Inhaltsplatzhalter 4">
            <a:extLst>
              <a:ext uri="{FF2B5EF4-FFF2-40B4-BE49-F238E27FC236}">
                <a16:creationId xmlns:a16="http://schemas.microsoft.com/office/drawing/2014/main" id="{9388A1DA-DCE3-4ECE-976D-5BAE2009C9B6}"/>
              </a:ext>
            </a:extLst>
          </p:cNvPr>
          <p:cNvGraphicFramePr>
            <a:graphicFrameLocks/>
          </p:cNvGraphicFramePr>
          <p:nvPr>
            <p:extLst>
              <p:ext uri="{D42A27DB-BD31-4B8C-83A1-F6EECF244321}">
                <p14:modId xmlns:p14="http://schemas.microsoft.com/office/powerpoint/2010/main" val="2899385811"/>
              </p:ext>
            </p:extLst>
          </p:nvPr>
        </p:nvGraphicFramePr>
        <p:xfrm>
          <a:off x="8804444" y="4098327"/>
          <a:ext cx="2167064" cy="883920"/>
        </p:xfrm>
        <a:graphic>
          <a:graphicData uri="http://schemas.openxmlformats.org/drawingml/2006/table">
            <a:tbl>
              <a:tblPr firstRow="1" bandRow="1">
                <a:tableStyleId>{5C22544A-7EE6-4342-B048-85BDC9FD1C3A}</a:tableStyleId>
              </a:tblPr>
              <a:tblGrid>
                <a:gridCol w="1187767">
                  <a:extLst>
                    <a:ext uri="{9D8B030D-6E8A-4147-A177-3AD203B41FA5}">
                      <a16:colId xmlns:a16="http://schemas.microsoft.com/office/drawing/2014/main" val="336856463"/>
                    </a:ext>
                  </a:extLst>
                </a:gridCol>
                <a:gridCol w="979297">
                  <a:extLst>
                    <a:ext uri="{9D8B030D-6E8A-4147-A177-3AD203B41FA5}">
                      <a16:colId xmlns:a16="http://schemas.microsoft.com/office/drawing/2014/main" val="1510840417"/>
                    </a:ext>
                  </a:extLst>
                </a:gridCol>
              </a:tblGrid>
              <a:tr h="0">
                <a:tc gridSpan="2">
                  <a:txBody>
                    <a:bodyPr/>
                    <a:lstStyle/>
                    <a:p>
                      <a:pPr algn="ctr"/>
                      <a:r>
                        <a:rPr lang="de-DE" sz="1400" dirty="0">
                          <a:solidFill>
                            <a:schemeClr val="tx1"/>
                          </a:solidFill>
                        </a:rPr>
                        <a:t>Ergebnis</a:t>
                      </a:r>
                    </a:p>
                  </a:txBody>
                  <a:tcPr/>
                </a:tc>
                <a:tc hMerge="1">
                  <a:txBody>
                    <a:bodyPr/>
                    <a:lstStyle/>
                    <a:p>
                      <a:pPr algn="ctr"/>
                      <a:endParaRPr lang="de-DE" sz="1400" dirty="0">
                        <a:solidFill>
                          <a:schemeClr val="tx1"/>
                        </a:solidFill>
                      </a:endParaRPr>
                    </a:p>
                  </a:txBody>
                  <a:tcPr/>
                </a:tc>
                <a:extLst>
                  <a:ext uri="{0D108BD9-81ED-4DB2-BD59-A6C34878D82A}">
                    <a16:rowId xmlns:a16="http://schemas.microsoft.com/office/drawing/2014/main" val="3736611003"/>
                  </a:ext>
                </a:extLst>
              </a:tr>
              <a:tr h="259229">
                <a:tc>
                  <a:txBody>
                    <a:bodyPr/>
                    <a:lstStyle/>
                    <a:p>
                      <a:pPr algn="ctr"/>
                      <a:r>
                        <a:rPr lang="de-DE" sz="1400" dirty="0">
                          <a:solidFill>
                            <a:schemeClr val="tx1"/>
                          </a:solidFill>
                        </a:rPr>
                        <a:t>Name</a:t>
                      </a:r>
                    </a:p>
                  </a:txBody>
                  <a:tcPr>
                    <a:solidFill>
                      <a:schemeClr val="accent1"/>
                    </a:solidFill>
                  </a:tcPr>
                </a:tc>
                <a:tc>
                  <a:txBody>
                    <a:bodyPr/>
                    <a:lstStyle/>
                    <a:p>
                      <a:pPr algn="ctr"/>
                      <a:r>
                        <a:rPr lang="de-DE" sz="1400" dirty="0">
                          <a:solidFill>
                            <a:schemeClr val="tx1"/>
                          </a:solidFill>
                        </a:rPr>
                        <a:t>Vorname</a:t>
                      </a:r>
                    </a:p>
                  </a:txBody>
                  <a:tcPr>
                    <a:solidFill>
                      <a:schemeClr val="accent1"/>
                    </a:solidFill>
                  </a:tcPr>
                </a:tc>
                <a:extLst>
                  <a:ext uri="{0D108BD9-81ED-4DB2-BD59-A6C34878D82A}">
                    <a16:rowId xmlns:a16="http://schemas.microsoft.com/office/drawing/2014/main" val="2528856626"/>
                  </a:ext>
                </a:extLst>
              </a:tr>
              <a:tr h="259229">
                <a:tc>
                  <a:txBody>
                    <a:bodyPr/>
                    <a:lstStyle/>
                    <a:p>
                      <a:pPr algn="ctr"/>
                      <a:r>
                        <a:rPr lang="de-DE" sz="1200" dirty="0">
                          <a:solidFill>
                            <a:schemeClr val="tx1"/>
                          </a:solidFill>
                        </a:rPr>
                        <a:t>Decker</a:t>
                      </a:r>
                    </a:p>
                  </a:txBody>
                  <a:tcPr/>
                </a:tc>
                <a:tc>
                  <a:txBody>
                    <a:bodyPr/>
                    <a:lstStyle/>
                    <a:p>
                      <a:pPr algn="ctr"/>
                      <a:r>
                        <a:rPr lang="de-DE" sz="1200" dirty="0">
                          <a:solidFill>
                            <a:schemeClr val="tx1"/>
                          </a:solidFill>
                        </a:rPr>
                        <a:t>Dirk</a:t>
                      </a:r>
                    </a:p>
                  </a:txBody>
                  <a:tcPr/>
                </a:tc>
                <a:extLst>
                  <a:ext uri="{0D108BD9-81ED-4DB2-BD59-A6C34878D82A}">
                    <a16:rowId xmlns:a16="http://schemas.microsoft.com/office/drawing/2014/main" val="3081467708"/>
                  </a:ext>
                </a:extLst>
              </a:tr>
            </a:tbl>
          </a:graphicData>
        </a:graphic>
      </p:graphicFrame>
      <p:sp>
        <p:nvSpPr>
          <p:cNvPr id="29" name="Textfeld 28">
            <a:extLst>
              <a:ext uri="{FF2B5EF4-FFF2-40B4-BE49-F238E27FC236}">
                <a16:creationId xmlns:a16="http://schemas.microsoft.com/office/drawing/2014/main" id="{7412F87A-4A30-46F7-945C-2544D93CCD84}"/>
              </a:ext>
            </a:extLst>
          </p:cNvPr>
          <p:cNvSpPr txBox="1"/>
          <p:nvPr/>
        </p:nvSpPr>
        <p:spPr>
          <a:xfrm>
            <a:off x="1910011" y="1494309"/>
            <a:ext cx="2232248" cy="307777"/>
          </a:xfrm>
          <a:prstGeom prst="rect">
            <a:avLst/>
          </a:prstGeom>
          <a:noFill/>
        </p:spPr>
        <p:txBody>
          <a:bodyPr wrap="square" rtlCol="0">
            <a:spAutoFit/>
          </a:bodyPr>
          <a:lstStyle/>
          <a:p>
            <a:r>
              <a:rPr lang="de-DE" sz="1400" dirty="0">
                <a:solidFill>
                  <a:schemeClr val="tx2"/>
                </a:solidFill>
              </a:rPr>
              <a:t>Name	 Vorname</a:t>
            </a:r>
          </a:p>
        </p:txBody>
      </p:sp>
      <p:grpSp>
        <p:nvGrpSpPr>
          <p:cNvPr id="30" name="Gruppieren 29">
            <a:extLst>
              <a:ext uri="{FF2B5EF4-FFF2-40B4-BE49-F238E27FC236}">
                <a16:creationId xmlns:a16="http://schemas.microsoft.com/office/drawing/2014/main" id="{CB4B3FBA-C510-4105-89B9-8FF9657F6BD8}"/>
              </a:ext>
            </a:extLst>
          </p:cNvPr>
          <p:cNvGrpSpPr/>
          <p:nvPr/>
        </p:nvGrpSpPr>
        <p:grpSpPr>
          <a:xfrm>
            <a:off x="1183803" y="2808075"/>
            <a:ext cx="6924999" cy="559590"/>
            <a:chOff x="1186060" y="2810787"/>
            <a:chExt cx="6924999" cy="559590"/>
          </a:xfrm>
        </p:grpSpPr>
        <p:cxnSp>
          <p:nvCxnSpPr>
            <p:cNvPr id="31" name="Gerader Verbinder 30">
              <a:extLst>
                <a:ext uri="{FF2B5EF4-FFF2-40B4-BE49-F238E27FC236}">
                  <a16:creationId xmlns:a16="http://schemas.microsoft.com/office/drawing/2014/main" id="{45DBECA0-F3C2-4061-9FC8-7CF0BD2CDA50}"/>
                </a:ext>
              </a:extLst>
            </p:cNvPr>
            <p:cNvCxnSpPr>
              <a:cxnSpLocks/>
            </p:cNvCxnSpPr>
            <p:nvPr/>
          </p:nvCxnSpPr>
          <p:spPr bwMode="auto">
            <a:xfrm>
              <a:off x="1474093" y="2903632"/>
              <a:ext cx="0" cy="309344"/>
            </a:xfrm>
            <a:prstGeom prst="line">
              <a:avLst/>
            </a:prstGeom>
            <a:solidFill>
              <a:schemeClr val="accent1"/>
            </a:solidFill>
            <a:ln w="9525" cap="flat" cmpd="sng" algn="ctr">
              <a:solidFill>
                <a:schemeClr val="accent5">
                  <a:lumMod val="50000"/>
                </a:schemeClr>
              </a:solidFill>
              <a:prstDash val="solid"/>
              <a:round/>
              <a:headEnd type="none" w="med" len="med"/>
              <a:tailEnd type="none" w="med" len="med"/>
            </a:ln>
            <a:effectLst/>
          </p:spPr>
        </p:cxnSp>
        <p:cxnSp>
          <p:nvCxnSpPr>
            <p:cNvPr id="32" name="Gerader Verbinder 31">
              <a:extLst>
                <a:ext uri="{FF2B5EF4-FFF2-40B4-BE49-F238E27FC236}">
                  <a16:creationId xmlns:a16="http://schemas.microsoft.com/office/drawing/2014/main" id="{2C59EF3B-CDEE-45A8-9243-B33F482EEC4F}"/>
                </a:ext>
              </a:extLst>
            </p:cNvPr>
            <p:cNvCxnSpPr>
              <a:cxnSpLocks/>
            </p:cNvCxnSpPr>
            <p:nvPr/>
          </p:nvCxnSpPr>
          <p:spPr bwMode="auto">
            <a:xfrm>
              <a:off x="1474093" y="3212976"/>
              <a:ext cx="6278091" cy="0"/>
            </a:xfrm>
            <a:prstGeom prst="line">
              <a:avLst/>
            </a:prstGeom>
            <a:solidFill>
              <a:schemeClr val="accent1"/>
            </a:solidFill>
            <a:ln w="9525" cap="flat" cmpd="sng" algn="ctr">
              <a:solidFill>
                <a:schemeClr val="accent5">
                  <a:lumMod val="50000"/>
                </a:schemeClr>
              </a:solidFill>
              <a:prstDash val="solid"/>
              <a:round/>
              <a:headEnd type="none" w="med" len="med"/>
              <a:tailEnd type="none" w="med" len="med"/>
            </a:ln>
            <a:effectLst/>
          </p:spPr>
        </p:cxnSp>
        <p:cxnSp>
          <p:nvCxnSpPr>
            <p:cNvPr id="33" name="Gerader Verbinder 32">
              <a:extLst>
                <a:ext uri="{FF2B5EF4-FFF2-40B4-BE49-F238E27FC236}">
                  <a16:creationId xmlns:a16="http://schemas.microsoft.com/office/drawing/2014/main" id="{D285D3AF-9471-4DB2-9A64-389682516DBF}"/>
                </a:ext>
              </a:extLst>
            </p:cNvPr>
            <p:cNvCxnSpPr>
              <a:cxnSpLocks/>
            </p:cNvCxnSpPr>
            <p:nvPr/>
          </p:nvCxnSpPr>
          <p:spPr bwMode="auto">
            <a:xfrm>
              <a:off x="7752184" y="2903632"/>
              <a:ext cx="0" cy="309344"/>
            </a:xfrm>
            <a:prstGeom prst="line">
              <a:avLst/>
            </a:prstGeom>
            <a:solidFill>
              <a:schemeClr val="accent1"/>
            </a:solidFill>
            <a:ln w="9525" cap="flat" cmpd="sng" algn="ctr">
              <a:solidFill>
                <a:schemeClr val="accent5">
                  <a:lumMod val="50000"/>
                </a:schemeClr>
              </a:solidFill>
              <a:prstDash val="solid"/>
              <a:round/>
              <a:headEnd type="none" w="med" len="med"/>
              <a:tailEnd type="none" w="med" len="med"/>
            </a:ln>
            <a:effectLst/>
          </p:spPr>
        </p:cxnSp>
        <p:sp>
          <p:nvSpPr>
            <p:cNvPr id="34" name="Textfeld 33">
              <a:extLst>
                <a:ext uri="{FF2B5EF4-FFF2-40B4-BE49-F238E27FC236}">
                  <a16:creationId xmlns:a16="http://schemas.microsoft.com/office/drawing/2014/main" id="{A0360156-E932-4182-B80C-1A77C5FE018F}"/>
                </a:ext>
              </a:extLst>
            </p:cNvPr>
            <p:cNvSpPr txBox="1"/>
            <p:nvPr/>
          </p:nvSpPr>
          <p:spPr>
            <a:xfrm>
              <a:off x="1186060" y="3001045"/>
              <a:ext cx="288032" cy="369332"/>
            </a:xfrm>
            <a:prstGeom prst="rect">
              <a:avLst/>
            </a:prstGeom>
            <a:noFill/>
          </p:spPr>
          <p:txBody>
            <a:bodyPr wrap="square" rtlCol="0">
              <a:spAutoFit/>
            </a:bodyPr>
            <a:lstStyle/>
            <a:p>
              <a:r>
                <a:rPr lang="de-DE" sz="1800" dirty="0">
                  <a:solidFill>
                    <a:schemeClr val="accent5">
                      <a:lumMod val="50000"/>
                    </a:schemeClr>
                  </a:solidFill>
                </a:rPr>
                <a:t>1</a:t>
              </a:r>
            </a:p>
          </p:txBody>
        </p:sp>
        <p:sp>
          <p:nvSpPr>
            <p:cNvPr id="35" name="Textfeld 34">
              <a:extLst>
                <a:ext uri="{FF2B5EF4-FFF2-40B4-BE49-F238E27FC236}">
                  <a16:creationId xmlns:a16="http://schemas.microsoft.com/office/drawing/2014/main" id="{7D7241F3-8045-40E2-8D67-3E0781424A43}"/>
                </a:ext>
              </a:extLst>
            </p:cNvPr>
            <p:cNvSpPr txBox="1"/>
            <p:nvPr/>
          </p:nvSpPr>
          <p:spPr>
            <a:xfrm>
              <a:off x="7823027" y="2971232"/>
              <a:ext cx="288032" cy="369332"/>
            </a:xfrm>
            <a:prstGeom prst="rect">
              <a:avLst/>
            </a:prstGeom>
            <a:noFill/>
          </p:spPr>
          <p:txBody>
            <a:bodyPr wrap="square" rtlCol="0">
              <a:spAutoFit/>
            </a:bodyPr>
            <a:lstStyle/>
            <a:p>
              <a:r>
                <a:rPr lang="de-DE" sz="1800" dirty="0">
                  <a:solidFill>
                    <a:schemeClr val="accent5">
                      <a:lumMod val="50000"/>
                    </a:schemeClr>
                  </a:solidFill>
                </a:rPr>
                <a:t>n</a:t>
              </a:r>
            </a:p>
          </p:txBody>
        </p:sp>
        <p:sp>
          <p:nvSpPr>
            <p:cNvPr id="36" name="Textfeld 35">
              <a:extLst>
                <a:ext uri="{FF2B5EF4-FFF2-40B4-BE49-F238E27FC236}">
                  <a16:creationId xmlns:a16="http://schemas.microsoft.com/office/drawing/2014/main" id="{F41BC1E0-5E03-472D-AB5D-E9187741B1A2}"/>
                </a:ext>
              </a:extLst>
            </p:cNvPr>
            <p:cNvSpPr txBox="1"/>
            <p:nvPr/>
          </p:nvSpPr>
          <p:spPr>
            <a:xfrm rot="16200000">
              <a:off x="7608163" y="2800914"/>
              <a:ext cx="288032" cy="307777"/>
            </a:xfrm>
            <a:prstGeom prst="rect">
              <a:avLst/>
            </a:prstGeom>
            <a:noFill/>
          </p:spPr>
          <p:txBody>
            <a:bodyPr wrap="square" rtlCol="0">
              <a:spAutoFit/>
            </a:bodyPr>
            <a:lstStyle/>
            <a:p>
              <a:r>
                <a:rPr lang="de-DE" sz="1400" dirty="0">
                  <a:solidFill>
                    <a:schemeClr val="accent5">
                      <a:lumMod val="50000"/>
                    </a:schemeClr>
                  </a:solidFill>
                </a:rPr>
                <a:t>&lt;</a:t>
              </a:r>
            </a:p>
          </p:txBody>
        </p:sp>
      </p:grpSp>
      <p:graphicFrame>
        <p:nvGraphicFramePr>
          <p:cNvPr id="37" name="Tabelle 36">
            <a:extLst>
              <a:ext uri="{FF2B5EF4-FFF2-40B4-BE49-F238E27FC236}">
                <a16:creationId xmlns:a16="http://schemas.microsoft.com/office/drawing/2014/main" id="{207D2A2E-3428-4340-83D9-0C0E343690F4}"/>
              </a:ext>
            </a:extLst>
          </p:cNvPr>
          <p:cNvGraphicFramePr>
            <a:graphicFrameLocks noGrp="1"/>
          </p:cNvGraphicFramePr>
          <p:nvPr>
            <p:extLst>
              <p:ext uri="{D42A27DB-BD31-4B8C-83A1-F6EECF244321}">
                <p14:modId xmlns:p14="http://schemas.microsoft.com/office/powerpoint/2010/main" val="3690972103"/>
              </p:ext>
            </p:extLst>
          </p:nvPr>
        </p:nvGraphicFramePr>
        <p:xfrm>
          <a:off x="6749601" y="2089149"/>
          <a:ext cx="4171858" cy="822960"/>
        </p:xfrm>
        <a:graphic>
          <a:graphicData uri="http://schemas.openxmlformats.org/drawingml/2006/table">
            <a:tbl>
              <a:tblPr firstRow="1" bandRow="1">
                <a:tableStyleId>{5C22544A-7EE6-4342-B048-85BDC9FD1C3A}</a:tableStyleId>
              </a:tblPr>
              <a:tblGrid>
                <a:gridCol w="409893">
                  <a:extLst>
                    <a:ext uri="{9D8B030D-6E8A-4147-A177-3AD203B41FA5}">
                      <a16:colId xmlns:a16="http://schemas.microsoft.com/office/drawing/2014/main" val="2708651353"/>
                    </a:ext>
                  </a:extLst>
                </a:gridCol>
                <a:gridCol w="1223934">
                  <a:extLst>
                    <a:ext uri="{9D8B030D-6E8A-4147-A177-3AD203B41FA5}">
                      <a16:colId xmlns:a16="http://schemas.microsoft.com/office/drawing/2014/main" val="1253921622"/>
                    </a:ext>
                  </a:extLst>
                </a:gridCol>
                <a:gridCol w="843357">
                  <a:extLst>
                    <a:ext uri="{9D8B030D-6E8A-4147-A177-3AD203B41FA5}">
                      <a16:colId xmlns:a16="http://schemas.microsoft.com/office/drawing/2014/main" val="1070337187"/>
                    </a:ext>
                  </a:extLst>
                </a:gridCol>
                <a:gridCol w="1694674">
                  <a:extLst>
                    <a:ext uri="{9D8B030D-6E8A-4147-A177-3AD203B41FA5}">
                      <a16:colId xmlns:a16="http://schemas.microsoft.com/office/drawing/2014/main" val="2167382353"/>
                    </a:ext>
                  </a:extLst>
                </a:gridCol>
              </a:tblGrid>
              <a:tr h="0">
                <a:tc>
                  <a:txBody>
                    <a:bodyPr/>
                    <a:lstStyle/>
                    <a:p>
                      <a:pPr algn="ctr"/>
                      <a:endParaRPr lang="de-DE" sz="12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de-DE" sz="12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de-DE" sz="12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de-DE" sz="12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800014"/>
                  </a:ext>
                </a:extLst>
              </a:tr>
              <a:tr h="201246">
                <a:tc>
                  <a:txBody>
                    <a:bodyPr/>
                    <a:lstStyle/>
                    <a:p>
                      <a:pPr algn="ctr"/>
                      <a:r>
                        <a:rPr lang="de-DE" sz="1200" dirty="0">
                          <a:solidFill>
                            <a:schemeClr val="tx1"/>
                          </a:solidFill>
                        </a:rPr>
                        <a:t>3</a:t>
                      </a:r>
                    </a:p>
                  </a:txBody>
                  <a:tcPr>
                    <a:lnT w="38100" cmpd="sng">
                      <a:noFill/>
                    </a:lnT>
                    <a:solidFill>
                      <a:srgbClr val="92D050"/>
                    </a:solidFill>
                  </a:tcPr>
                </a:tc>
                <a:tc>
                  <a:txBody>
                    <a:bodyPr/>
                    <a:lstStyle/>
                    <a:p>
                      <a:pPr algn="ctr"/>
                      <a:r>
                        <a:rPr lang="de-DE" sz="1200" dirty="0">
                          <a:solidFill>
                            <a:schemeClr val="tx1"/>
                          </a:solidFill>
                        </a:rPr>
                        <a:t>3</a:t>
                      </a:r>
                    </a:p>
                  </a:txBody>
                  <a:tcPr>
                    <a:lnT w="38100" cmpd="sng">
                      <a:noFill/>
                    </a:lnT>
                    <a:solidFill>
                      <a:srgbClr val="92D050"/>
                    </a:solidFill>
                  </a:tcPr>
                </a:tc>
                <a:tc>
                  <a:txBody>
                    <a:bodyPr/>
                    <a:lstStyle/>
                    <a:p>
                      <a:pPr algn="ctr"/>
                      <a:r>
                        <a:rPr lang="de-DE" sz="1200" dirty="0">
                          <a:solidFill>
                            <a:schemeClr val="tx1"/>
                          </a:solidFill>
                        </a:rPr>
                        <a:t>Infiziert</a:t>
                      </a:r>
                    </a:p>
                  </a:txBody>
                  <a:tcPr>
                    <a:lnT w="38100" cmpd="sng">
                      <a:noFill/>
                    </a:lnT>
                    <a:solidFill>
                      <a:srgbClr val="92D050"/>
                    </a:solidFill>
                  </a:tcPr>
                </a:tc>
                <a:tc>
                  <a:txBody>
                    <a:bodyPr/>
                    <a:lstStyle/>
                    <a:p>
                      <a:pPr algn="ctr"/>
                      <a:r>
                        <a:rPr lang="de-DE" sz="1200" dirty="0">
                          <a:solidFill>
                            <a:schemeClr val="tx1"/>
                          </a:solidFill>
                        </a:rPr>
                        <a:t>05.12.2020</a:t>
                      </a:r>
                    </a:p>
                  </a:txBody>
                  <a:tcPr>
                    <a:lnT w="38100" cmpd="sng">
                      <a:noFill/>
                    </a:lnT>
                    <a:solidFill>
                      <a:srgbClr val="92D050"/>
                    </a:solidFill>
                  </a:tcPr>
                </a:tc>
                <a:extLst>
                  <a:ext uri="{0D108BD9-81ED-4DB2-BD59-A6C34878D82A}">
                    <a16:rowId xmlns:a16="http://schemas.microsoft.com/office/drawing/2014/main" val="2287416037"/>
                  </a:ext>
                </a:extLst>
              </a:tr>
              <a:tr h="201246">
                <a:tc>
                  <a:txBody>
                    <a:bodyPr/>
                    <a:lstStyle/>
                    <a:p>
                      <a:pPr algn="ctr"/>
                      <a:r>
                        <a:rPr lang="de-DE" sz="1200" dirty="0">
                          <a:solidFill>
                            <a:schemeClr val="tx1"/>
                          </a:solidFill>
                        </a:rPr>
                        <a:t>4</a:t>
                      </a:r>
                    </a:p>
                  </a:txBody>
                  <a:tcPr>
                    <a:solidFill>
                      <a:srgbClr val="92D050"/>
                    </a:solidFill>
                  </a:tcPr>
                </a:tc>
                <a:tc>
                  <a:txBody>
                    <a:bodyPr/>
                    <a:lstStyle/>
                    <a:p>
                      <a:pPr algn="ctr"/>
                      <a:r>
                        <a:rPr lang="de-DE" sz="1200" dirty="0">
                          <a:solidFill>
                            <a:schemeClr val="tx1"/>
                          </a:solidFill>
                        </a:rPr>
                        <a:t>1</a:t>
                      </a:r>
                    </a:p>
                  </a:txBody>
                  <a:tcPr>
                    <a:solidFill>
                      <a:srgbClr val="92D050"/>
                    </a:solidFill>
                  </a:tcPr>
                </a:tc>
                <a:tc>
                  <a:txBody>
                    <a:bodyPr/>
                    <a:lstStyle/>
                    <a:p>
                      <a:pPr algn="ctr"/>
                      <a:r>
                        <a:rPr lang="de-DE" sz="1200" dirty="0">
                          <a:solidFill>
                            <a:schemeClr val="tx1"/>
                          </a:solidFill>
                        </a:rPr>
                        <a:t>Infiziert</a:t>
                      </a:r>
                    </a:p>
                  </a:txBody>
                  <a:tcPr>
                    <a:solidFill>
                      <a:srgbClr val="92D050"/>
                    </a:solidFill>
                  </a:tcPr>
                </a:tc>
                <a:tc>
                  <a:txBody>
                    <a:bodyPr/>
                    <a:lstStyle/>
                    <a:p>
                      <a:pPr algn="ctr"/>
                      <a:r>
                        <a:rPr lang="de-DE" sz="1200" dirty="0">
                          <a:solidFill>
                            <a:schemeClr val="tx1"/>
                          </a:solidFill>
                        </a:rPr>
                        <a:t>01.01.2022</a:t>
                      </a:r>
                    </a:p>
                  </a:txBody>
                  <a:tcPr>
                    <a:solidFill>
                      <a:srgbClr val="92D050"/>
                    </a:solidFill>
                  </a:tcPr>
                </a:tc>
                <a:extLst>
                  <a:ext uri="{0D108BD9-81ED-4DB2-BD59-A6C34878D82A}">
                    <a16:rowId xmlns:a16="http://schemas.microsoft.com/office/drawing/2014/main" val="1977264122"/>
                  </a:ext>
                </a:extLst>
              </a:tr>
            </a:tbl>
          </a:graphicData>
        </a:graphic>
      </p:graphicFrame>
      <p:sp>
        <p:nvSpPr>
          <p:cNvPr id="39" name="Textfeld 38">
            <a:extLst>
              <a:ext uri="{FF2B5EF4-FFF2-40B4-BE49-F238E27FC236}">
                <a16:creationId xmlns:a16="http://schemas.microsoft.com/office/drawing/2014/main" id="{ACCB4FF2-4E54-4420-87A9-E4D07ECC784B}"/>
              </a:ext>
            </a:extLst>
          </p:cNvPr>
          <p:cNvSpPr txBox="1"/>
          <p:nvPr/>
        </p:nvSpPr>
        <p:spPr>
          <a:xfrm>
            <a:off x="7166595" y="1814773"/>
            <a:ext cx="1224136" cy="276999"/>
          </a:xfrm>
          <a:prstGeom prst="rect">
            <a:avLst/>
          </a:prstGeom>
          <a:solidFill>
            <a:srgbClr val="777777"/>
          </a:solidFill>
        </p:spPr>
        <p:txBody>
          <a:bodyPr wrap="square" rtlCol="0">
            <a:spAutoFit/>
          </a:bodyPr>
          <a:lstStyle/>
          <a:p>
            <a:pPr algn="ctr"/>
            <a:r>
              <a:rPr lang="de-DE" sz="1200" dirty="0"/>
              <a:t>1</a:t>
            </a:r>
          </a:p>
        </p:txBody>
      </p:sp>
      <p:sp>
        <p:nvSpPr>
          <p:cNvPr id="40" name="Textfeld 39">
            <a:extLst>
              <a:ext uri="{FF2B5EF4-FFF2-40B4-BE49-F238E27FC236}">
                <a16:creationId xmlns:a16="http://schemas.microsoft.com/office/drawing/2014/main" id="{75862D0A-EC58-47D5-9872-B0057E60EBDC}"/>
              </a:ext>
            </a:extLst>
          </p:cNvPr>
          <p:cNvSpPr txBox="1"/>
          <p:nvPr/>
        </p:nvSpPr>
        <p:spPr>
          <a:xfrm>
            <a:off x="7166595" y="2089333"/>
            <a:ext cx="1224136" cy="276999"/>
          </a:xfrm>
          <a:prstGeom prst="rect">
            <a:avLst/>
          </a:prstGeom>
          <a:solidFill>
            <a:srgbClr val="777777"/>
          </a:solidFill>
        </p:spPr>
        <p:txBody>
          <a:bodyPr wrap="square" rtlCol="0">
            <a:spAutoFit/>
          </a:bodyPr>
          <a:lstStyle/>
          <a:p>
            <a:pPr algn="ctr"/>
            <a:r>
              <a:rPr lang="de-DE" sz="1200" dirty="0"/>
              <a:t>2</a:t>
            </a:r>
          </a:p>
        </p:txBody>
      </p:sp>
      <p:sp>
        <p:nvSpPr>
          <p:cNvPr id="27" name="Datumsplatzhalter 1">
            <a:extLst>
              <a:ext uri="{FF2B5EF4-FFF2-40B4-BE49-F238E27FC236}">
                <a16:creationId xmlns:a16="http://schemas.microsoft.com/office/drawing/2014/main" id="{24FE997B-F195-45E4-B67D-FCFF9F852293}"/>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10.03.2023</a:t>
            </a:fld>
            <a:endParaRPr lang="de-DE" dirty="0"/>
          </a:p>
        </p:txBody>
      </p:sp>
    </p:spTree>
    <p:extLst>
      <p:ext uri="{BB962C8B-B14F-4D97-AF65-F5344CB8AC3E}">
        <p14:creationId xmlns:p14="http://schemas.microsoft.com/office/powerpoint/2010/main" val="141958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8">
                                            <p:txEl>
                                              <p:pRg st="2" end="2"/>
                                            </p:txEl>
                                          </p:spTgt>
                                        </p:tgtEl>
                                        <p:attrNameLst>
                                          <p:attrName>style.color</p:attrName>
                                        </p:attrNameLst>
                                      </p:cBhvr>
                                      <p:to>
                                        <p:clrVal>
                                          <a:schemeClr val="tx2"/>
                                        </p:clrVal>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mph" presetSubtype="1" nodeType="clickEffect">
                                  <p:stCondLst>
                                    <p:cond delay="0"/>
                                  </p:stCondLst>
                                  <p:childTnLst>
                                    <p:set>
                                      <p:cBhvr override="childStyle">
                                        <p:cTn id="36" dur="indefinite"/>
                                        <p:tgtEl>
                                          <p:spTgt spid="8">
                                            <p:txEl>
                                              <p:pRg st="3" end="3"/>
                                            </p:txEl>
                                          </p:spTgt>
                                        </p:tgtEl>
                                        <p:attrNameLst>
                                          <p:attrName>style.color</p:attrName>
                                        </p:attrNameLst>
                                      </p:cBhvr>
                                      <p:to>
                                        <p:clrVal>
                                          <a:schemeClr val="hlink"/>
                                        </p:clrVal>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nodeType="clickEffect">
                                  <p:stCondLst>
                                    <p:cond delay="0"/>
                                  </p:stCondLst>
                                  <p:childTnLst>
                                    <p:set>
                                      <p:cBhvr override="childStyle">
                                        <p:cTn id="42" dur="indefinite"/>
                                        <p:tgtEl>
                                          <p:spTgt spid="8">
                                            <p:txEl>
                                              <p:pRg st="4" end="4"/>
                                            </p:txEl>
                                          </p:spTgt>
                                        </p:tgtEl>
                                        <p:attrNameLst>
                                          <p:attrName>style.color</p:attrName>
                                        </p:attrNameLst>
                                      </p:cBhvr>
                                      <p:to>
                                        <p:clrVal>
                                          <a:srgbClr val="33CC33"/>
                                        </p:clrVal>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mph" presetSubtype="1" nodeType="clickEffect">
                                  <p:stCondLst>
                                    <p:cond delay="0"/>
                                  </p:stCondLst>
                                  <p:childTnLst>
                                    <p:set>
                                      <p:cBhvr override="childStyle">
                                        <p:cTn id="48" dur="indefinite"/>
                                        <p:tgtEl>
                                          <p:spTgt spid="8">
                                            <p:txEl>
                                              <p:pRg st="6" end="6"/>
                                            </p:txEl>
                                          </p:spTgt>
                                        </p:tgtEl>
                                        <p:attrNameLst>
                                          <p:attrName>style.color</p:attrName>
                                        </p:attrNameLst>
                                      </p:cBhvr>
                                      <p:to>
                                        <p:clrVal>
                                          <a:srgbClr val="777777"/>
                                        </p:clrVal>
                                      </p:to>
                                    </p:set>
                                  </p:childTnLst>
                                </p:cTn>
                              </p:par>
                              <p:par>
                                <p:cTn id="49" presetID="3" presetClass="emph" presetSubtype="1" nodeType="withEffect">
                                  <p:stCondLst>
                                    <p:cond delay="0"/>
                                  </p:stCondLst>
                                  <p:childTnLst>
                                    <p:set>
                                      <p:cBhvr override="childStyle">
                                        <p:cTn id="50" dur="indefinite"/>
                                        <p:tgtEl>
                                          <p:spTgt spid="8">
                                            <p:txEl>
                                              <p:pRg st="7" end="7"/>
                                            </p:txEl>
                                          </p:spTgt>
                                        </p:tgtEl>
                                        <p:attrNameLst>
                                          <p:attrName>style.color</p:attrName>
                                        </p:attrNameLst>
                                      </p:cBhvr>
                                      <p:to>
                                        <p:clrVal>
                                          <a:srgbClr val="777777"/>
                                        </p:clrVal>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9" grpId="0" animBg="1"/>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a:extLst>
              <a:ext uri="{FF2B5EF4-FFF2-40B4-BE49-F238E27FC236}">
                <a16:creationId xmlns:a16="http://schemas.microsoft.com/office/drawing/2014/main" id="{88F5B926-5F3D-4C35-9C04-64A7C8944268}"/>
              </a:ext>
            </a:extLst>
          </p:cNvPr>
          <p:cNvSpPr>
            <a:spLocks noGrp="1"/>
          </p:cNvSpPr>
          <p:nvPr>
            <p:ph idx="1"/>
          </p:nvPr>
        </p:nvSpPr>
        <p:spPr/>
        <p:txBody>
          <a:bodyPr/>
          <a:lstStyle/>
          <a:p>
            <a:endParaRPr lang="de-DE" dirty="0"/>
          </a:p>
        </p:txBody>
      </p:sp>
      <p:sp>
        <p:nvSpPr>
          <p:cNvPr id="3" name="Titel 2">
            <a:extLst>
              <a:ext uri="{FF2B5EF4-FFF2-40B4-BE49-F238E27FC236}">
                <a16:creationId xmlns:a16="http://schemas.microsoft.com/office/drawing/2014/main" id="{1764C018-FDE2-40C6-9F1C-C9DF475004EC}"/>
              </a:ext>
            </a:extLst>
          </p:cNvPr>
          <p:cNvSpPr>
            <a:spLocks noGrp="1"/>
          </p:cNvSpPr>
          <p:nvPr>
            <p:ph type="title"/>
          </p:nvPr>
        </p:nvSpPr>
        <p:spPr/>
        <p:txBody>
          <a:bodyPr/>
          <a:lstStyle/>
          <a:p>
            <a:r>
              <a:rPr lang="de-DE" dirty="0"/>
              <a:t>Vorführung SQL-Abfragen</a:t>
            </a:r>
          </a:p>
        </p:txBody>
      </p:sp>
      <p:sp>
        <p:nvSpPr>
          <p:cNvPr id="4" name="Datumsplatzhalter 3">
            <a:extLst>
              <a:ext uri="{FF2B5EF4-FFF2-40B4-BE49-F238E27FC236}">
                <a16:creationId xmlns:a16="http://schemas.microsoft.com/office/drawing/2014/main" id="{D87512D4-39F4-4155-80E6-F6687427CDE4}"/>
              </a:ext>
            </a:extLst>
          </p:cNvPr>
          <p:cNvSpPr>
            <a:spLocks noGrp="1"/>
          </p:cNvSpPr>
          <p:nvPr>
            <p:ph type="dt" sz="half" idx="2"/>
          </p:nvPr>
        </p:nvSpPr>
        <p:spPr/>
        <p:txBody>
          <a:bodyPr/>
          <a:lstStyle/>
          <a:p>
            <a:fld id="{5CF54E03-4885-4408-875D-CF4E4825484C}" type="datetime1">
              <a:rPr lang="de-DE" smtClean="0"/>
              <a:pPr/>
              <a:t>10.03.2023</a:t>
            </a:fld>
            <a:endParaRPr lang="de-DE" dirty="0"/>
          </a:p>
        </p:txBody>
      </p:sp>
    </p:spTree>
    <p:extLst>
      <p:ext uri="{BB962C8B-B14F-4D97-AF65-F5344CB8AC3E}">
        <p14:creationId xmlns:p14="http://schemas.microsoft.com/office/powerpoint/2010/main" val="120803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a:xfrm>
            <a:off x="576000" y="1052736"/>
            <a:ext cx="11208632" cy="5256584"/>
          </a:xfrm>
        </p:spPr>
        <p:txBody>
          <a:bodyPr/>
          <a:lstStyle/>
          <a:p>
            <a:r>
              <a:rPr lang="de-DE" dirty="0"/>
              <a:t>Möglichkeiten</a:t>
            </a:r>
          </a:p>
          <a:p>
            <a:pPr lvl="1"/>
            <a:r>
              <a:rPr lang="de-DE" dirty="0"/>
              <a:t>Aufzeichnung aller Interaktionen</a:t>
            </a:r>
          </a:p>
          <a:p>
            <a:pPr lvl="1"/>
            <a:r>
              <a:rPr lang="de-DE" dirty="0"/>
              <a:t>Wiedereinstieg an beliebiger Stelle</a:t>
            </a:r>
          </a:p>
          <a:p>
            <a:pPr lvl="1"/>
            <a:r>
              <a:rPr lang="de-DE" dirty="0"/>
              <a:t>Vervollständigung des Lösungsversuchs als neue Aufzeichnung</a:t>
            </a:r>
          </a:p>
          <a:p>
            <a:endParaRPr lang="de-DE" dirty="0"/>
          </a:p>
          <a:p>
            <a:r>
              <a:rPr lang="de-DE" dirty="0"/>
              <a:t>Anwendungsfälle</a:t>
            </a:r>
          </a:p>
          <a:p>
            <a:pPr lvl="1"/>
            <a:r>
              <a:rPr lang="de-DE" dirty="0"/>
              <a:t>„Zwischenspeichern“ des Bearbeitungszustandes</a:t>
            </a:r>
          </a:p>
          <a:p>
            <a:pPr lvl="1"/>
            <a:endParaRPr lang="de-DE" dirty="0"/>
          </a:p>
          <a:p>
            <a:pPr lvl="1"/>
            <a:r>
              <a:rPr lang="de-DE" dirty="0"/>
              <a:t>Asynchroner Austausch eines Lösungsversuchs mit Kommilitonen und Lehrpersonal</a:t>
            </a:r>
          </a:p>
          <a:p>
            <a:pPr lvl="1"/>
            <a:endParaRPr lang="de-DE" dirty="0"/>
          </a:p>
          <a:p>
            <a:pPr lvl="1"/>
            <a:r>
              <a:rPr lang="de-DE" dirty="0"/>
              <a:t>Aggregierte Auswertungen (anonymisiert)</a:t>
            </a:r>
          </a:p>
          <a:p>
            <a:pPr lvl="2"/>
            <a:r>
              <a:rPr lang="de-DE" dirty="0"/>
              <a:t>Erkennung von „Verklemmungen/Engpässen“</a:t>
            </a:r>
          </a:p>
          <a:p>
            <a:pPr lvl="2"/>
            <a:r>
              <a:rPr lang="de-DE" dirty="0"/>
              <a:t>Optimierung der Nutzeroberfläche und –pfade</a:t>
            </a:r>
          </a:p>
          <a:p>
            <a:pPr lvl="2"/>
            <a:endParaRPr lang="de-DE" dirty="0"/>
          </a:p>
          <a:p>
            <a:pPr lvl="1"/>
            <a:r>
              <a:rPr lang="de-DE" dirty="0" err="1"/>
              <a:t>Blended</a:t>
            </a:r>
            <a:r>
              <a:rPr lang="de-DE" dirty="0"/>
              <a:t> Learning</a:t>
            </a:r>
          </a:p>
        </p:txBody>
      </p:sp>
      <p:pic>
        <p:nvPicPr>
          <p:cNvPr id="1028" name="Picture 4" descr="Process mapping | ARIS BPM Community">
            <a:extLst>
              <a:ext uri="{FF2B5EF4-FFF2-40B4-BE49-F238E27FC236}">
                <a16:creationId xmlns:a16="http://schemas.microsoft.com/office/drawing/2014/main" id="{16DCC284-DC6E-4C20-B496-218D36420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992" y="4588219"/>
            <a:ext cx="3525888" cy="98902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Replay – Motivation &amp; Anwendungsfälle</a:t>
            </a:r>
          </a:p>
        </p:txBody>
      </p:sp>
      <p:pic>
        <p:nvPicPr>
          <p:cNvPr id="1026" name="Picture 2" descr="What Is Website Heatmap? How Does It Work And How To Create One? | VWO">
            <a:extLst>
              <a:ext uri="{FF2B5EF4-FFF2-40B4-BE49-F238E27FC236}">
                <a16:creationId xmlns:a16="http://schemas.microsoft.com/office/drawing/2014/main" id="{7E60B430-A5EA-497C-A4DA-D6A9F87E36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4745" y="4360867"/>
            <a:ext cx="2592288" cy="1974197"/>
          </a:xfrm>
          <a:prstGeom prst="rect">
            <a:avLst/>
          </a:prstGeom>
          <a:noFill/>
          <a:extLst>
            <a:ext uri="{909E8E84-426E-40DD-AFC4-6F175D3DCCD1}">
              <a14:hiddenFill xmlns:a14="http://schemas.microsoft.com/office/drawing/2010/main">
                <a:solidFill>
                  <a:srgbClr val="FFFFFF"/>
                </a:solidFill>
              </a14:hiddenFill>
            </a:ext>
          </a:extLst>
        </p:spPr>
      </p:pic>
      <p:sp>
        <p:nvSpPr>
          <p:cNvPr id="6" name="Datumsplatzhalter 1">
            <a:extLst>
              <a:ext uri="{FF2B5EF4-FFF2-40B4-BE49-F238E27FC236}">
                <a16:creationId xmlns:a16="http://schemas.microsoft.com/office/drawing/2014/main" id="{D2B30DDA-9EA1-491E-BDF1-0DF5BAD667DE}"/>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10.03.2023</a:t>
            </a:fld>
            <a:endParaRPr lang="de-DE" dirty="0"/>
          </a:p>
        </p:txBody>
      </p:sp>
    </p:spTree>
    <p:extLst>
      <p:ext uri="{BB962C8B-B14F-4D97-AF65-F5344CB8AC3E}">
        <p14:creationId xmlns:p14="http://schemas.microsoft.com/office/powerpoint/2010/main" val="357646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a:extLst>
              <a:ext uri="{FF2B5EF4-FFF2-40B4-BE49-F238E27FC236}">
                <a16:creationId xmlns:a16="http://schemas.microsoft.com/office/drawing/2014/main" id="{E6175C54-092A-474B-AC6C-EC7924145A29}"/>
              </a:ext>
            </a:extLst>
          </p:cNvPr>
          <p:cNvSpPr>
            <a:spLocks noGrp="1"/>
          </p:cNvSpPr>
          <p:nvPr>
            <p:ph idx="1"/>
          </p:nvPr>
        </p:nvSpPr>
        <p:spPr/>
        <p:txBody>
          <a:bodyPr/>
          <a:lstStyle/>
          <a:p>
            <a:r>
              <a:rPr lang="de-DE" dirty="0"/>
              <a:t>Vorführung</a:t>
            </a:r>
          </a:p>
        </p:txBody>
      </p:sp>
      <p:sp>
        <p:nvSpPr>
          <p:cNvPr id="3" name="Titel 2">
            <a:extLst>
              <a:ext uri="{FF2B5EF4-FFF2-40B4-BE49-F238E27FC236}">
                <a16:creationId xmlns:a16="http://schemas.microsoft.com/office/drawing/2014/main" id="{6C7DAD29-0F99-48E4-A38D-FAD125F5184B}"/>
              </a:ext>
            </a:extLst>
          </p:cNvPr>
          <p:cNvSpPr>
            <a:spLocks noGrp="1"/>
          </p:cNvSpPr>
          <p:nvPr>
            <p:ph type="title"/>
          </p:nvPr>
        </p:nvSpPr>
        <p:spPr/>
        <p:txBody>
          <a:bodyPr/>
          <a:lstStyle/>
          <a:p>
            <a:r>
              <a:rPr lang="de-DE" dirty="0"/>
              <a:t>Aufzeichnung, Wiedergabe und Fortführung von Lösungsversuchen</a:t>
            </a:r>
          </a:p>
        </p:txBody>
      </p:sp>
      <p:sp>
        <p:nvSpPr>
          <p:cNvPr id="4" name="Datumsplatzhalter 3">
            <a:extLst>
              <a:ext uri="{FF2B5EF4-FFF2-40B4-BE49-F238E27FC236}">
                <a16:creationId xmlns:a16="http://schemas.microsoft.com/office/drawing/2014/main" id="{227C0DAA-D085-4829-9E51-6617A6E32D10}"/>
              </a:ext>
            </a:extLst>
          </p:cNvPr>
          <p:cNvSpPr>
            <a:spLocks noGrp="1"/>
          </p:cNvSpPr>
          <p:nvPr>
            <p:ph type="dt" sz="half" idx="2"/>
          </p:nvPr>
        </p:nvSpPr>
        <p:spPr/>
        <p:txBody>
          <a:bodyPr/>
          <a:lstStyle/>
          <a:p>
            <a:fld id="{5CF54E03-4885-4408-875D-CF4E4825484C}" type="datetime1">
              <a:rPr lang="de-DE" smtClean="0"/>
              <a:pPr/>
              <a:t>10.03.2023</a:t>
            </a:fld>
            <a:endParaRPr lang="de-DE" dirty="0"/>
          </a:p>
        </p:txBody>
      </p:sp>
    </p:spTree>
    <p:extLst>
      <p:ext uri="{BB962C8B-B14F-4D97-AF65-F5344CB8AC3E}">
        <p14:creationId xmlns:p14="http://schemas.microsoft.com/office/powerpoint/2010/main" val="2999848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623A5AB-DF30-4C10-8641-6669A97E1B43}"/>
              </a:ext>
            </a:extLst>
          </p:cNvPr>
          <p:cNvSpPr>
            <a:spLocks noGrp="1"/>
          </p:cNvSpPr>
          <p:nvPr>
            <p:ph type="title"/>
          </p:nvPr>
        </p:nvSpPr>
        <p:spPr/>
        <p:txBody>
          <a:bodyPr/>
          <a:lstStyle/>
          <a:p>
            <a:r>
              <a:rPr lang="de-DE" dirty="0"/>
              <a:t>Hinter den Kulissen</a:t>
            </a:r>
          </a:p>
        </p:txBody>
      </p:sp>
      <p:sp>
        <p:nvSpPr>
          <p:cNvPr id="4" name="Datumsplatzhalter 3">
            <a:extLst>
              <a:ext uri="{FF2B5EF4-FFF2-40B4-BE49-F238E27FC236}">
                <a16:creationId xmlns:a16="http://schemas.microsoft.com/office/drawing/2014/main" id="{34403604-27CD-45D7-A471-F2B50508C276}"/>
              </a:ext>
            </a:extLst>
          </p:cNvPr>
          <p:cNvSpPr>
            <a:spLocks noGrp="1"/>
          </p:cNvSpPr>
          <p:nvPr>
            <p:ph type="dt" sz="half" idx="2"/>
          </p:nvPr>
        </p:nvSpPr>
        <p:spPr/>
        <p:txBody>
          <a:bodyPr/>
          <a:lstStyle/>
          <a:p>
            <a:fld id="{5CF54E03-4885-4408-875D-CF4E4825484C}" type="datetime1">
              <a:rPr lang="de-DE" smtClean="0"/>
              <a:pPr/>
              <a:t>10.03.2023</a:t>
            </a:fld>
            <a:endParaRPr lang="de-DE" dirty="0"/>
          </a:p>
        </p:txBody>
      </p:sp>
      <p:grpSp>
        <p:nvGrpSpPr>
          <p:cNvPr id="20" name="Gruppieren 19">
            <a:extLst>
              <a:ext uri="{FF2B5EF4-FFF2-40B4-BE49-F238E27FC236}">
                <a16:creationId xmlns:a16="http://schemas.microsoft.com/office/drawing/2014/main" id="{83CB65EF-03BA-423F-9F01-EA0B80530973}"/>
              </a:ext>
            </a:extLst>
          </p:cNvPr>
          <p:cNvGrpSpPr/>
          <p:nvPr/>
        </p:nvGrpSpPr>
        <p:grpSpPr>
          <a:xfrm>
            <a:off x="744818" y="1150496"/>
            <a:ext cx="2160240" cy="2232248"/>
            <a:chOff x="2279576" y="2348880"/>
            <a:chExt cx="2160240" cy="2232248"/>
          </a:xfrm>
        </p:grpSpPr>
        <p:sp>
          <p:nvSpPr>
            <p:cNvPr id="7" name="Rechteck: abgerundete Ecken 6">
              <a:extLst>
                <a:ext uri="{FF2B5EF4-FFF2-40B4-BE49-F238E27FC236}">
                  <a16:creationId xmlns:a16="http://schemas.microsoft.com/office/drawing/2014/main" id="{D2A2969E-810C-46BD-A676-0C4490A0B83D}"/>
                </a:ext>
              </a:extLst>
            </p:cNvPr>
            <p:cNvSpPr/>
            <p:nvPr/>
          </p:nvSpPr>
          <p:spPr bwMode="auto">
            <a:xfrm>
              <a:off x="2279576" y="2348880"/>
              <a:ext cx="2160240" cy="223224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Aufgabentyp</a:t>
              </a:r>
              <a:endParaRPr kumimoji="0" lang="de-DE" sz="2800" b="0" i="0" u="none" strike="noStrike" cap="none" normalizeH="0" baseline="0" dirty="0">
                <a:ln>
                  <a:noFill/>
                </a:ln>
                <a:solidFill>
                  <a:schemeClr val="tx1"/>
                </a:solidFill>
                <a:effectLst/>
                <a:latin typeface="Arial" charset="0"/>
              </a:endParaRPr>
            </a:p>
          </p:txBody>
        </p:sp>
        <p:sp>
          <p:nvSpPr>
            <p:cNvPr id="8" name="Rechteck: abgerundete Ecken 7">
              <a:extLst>
                <a:ext uri="{FF2B5EF4-FFF2-40B4-BE49-F238E27FC236}">
                  <a16:creationId xmlns:a16="http://schemas.microsoft.com/office/drawing/2014/main" id="{A3AD3D60-961D-4501-88E1-DDB6BDFF2424}"/>
                </a:ext>
              </a:extLst>
            </p:cNvPr>
            <p:cNvSpPr/>
            <p:nvPr/>
          </p:nvSpPr>
          <p:spPr bwMode="auto">
            <a:xfrm>
              <a:off x="2525058" y="3030321"/>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Oberfläche</a:t>
              </a:r>
            </a:p>
          </p:txBody>
        </p:sp>
        <p:sp>
          <p:nvSpPr>
            <p:cNvPr id="9" name="Rechteck: abgerundete Ecken 8">
              <a:extLst>
                <a:ext uri="{FF2B5EF4-FFF2-40B4-BE49-F238E27FC236}">
                  <a16:creationId xmlns:a16="http://schemas.microsoft.com/office/drawing/2014/main" id="{6E7BA897-1853-44B1-8358-4C8A11EB663F}"/>
                </a:ext>
              </a:extLst>
            </p:cNvPr>
            <p:cNvSpPr/>
            <p:nvPr/>
          </p:nvSpPr>
          <p:spPr bwMode="auto">
            <a:xfrm>
              <a:off x="2525058" y="3562008"/>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Schnittstelle</a:t>
              </a:r>
            </a:p>
          </p:txBody>
        </p:sp>
        <p:sp>
          <p:nvSpPr>
            <p:cNvPr id="10" name="Rechteck: abgerundete Ecken 9">
              <a:extLst>
                <a:ext uri="{FF2B5EF4-FFF2-40B4-BE49-F238E27FC236}">
                  <a16:creationId xmlns:a16="http://schemas.microsoft.com/office/drawing/2014/main" id="{F5403D83-01C2-49DC-9249-E9BEBD385873}"/>
                </a:ext>
              </a:extLst>
            </p:cNvPr>
            <p:cNvSpPr/>
            <p:nvPr/>
          </p:nvSpPr>
          <p:spPr bwMode="auto">
            <a:xfrm>
              <a:off x="2525058" y="4093695"/>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Generator</a:t>
              </a:r>
            </a:p>
          </p:txBody>
        </p:sp>
        <p:cxnSp>
          <p:nvCxnSpPr>
            <p:cNvPr id="12" name="Gerade Verbindung mit Pfeil 11">
              <a:extLst>
                <a:ext uri="{FF2B5EF4-FFF2-40B4-BE49-F238E27FC236}">
                  <a16:creationId xmlns:a16="http://schemas.microsoft.com/office/drawing/2014/main" id="{37ACB3DA-BAF8-4121-8A5D-C4B94CE15291}"/>
                </a:ext>
              </a:extLst>
            </p:cNvPr>
            <p:cNvCxnSpPr>
              <a:cxnSpLocks/>
            </p:cNvCxnSpPr>
            <p:nvPr/>
          </p:nvCxnSpPr>
          <p:spPr bwMode="auto">
            <a:xfrm>
              <a:off x="2927648" y="3455479"/>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Gerade Verbindung mit Pfeil 14">
              <a:extLst>
                <a:ext uri="{FF2B5EF4-FFF2-40B4-BE49-F238E27FC236}">
                  <a16:creationId xmlns:a16="http://schemas.microsoft.com/office/drawing/2014/main" id="{2B92C687-B3DD-475B-8F4F-1092C8CB51CB}"/>
                </a:ext>
              </a:extLst>
            </p:cNvPr>
            <p:cNvCxnSpPr>
              <a:cxnSpLocks/>
            </p:cNvCxnSpPr>
            <p:nvPr/>
          </p:nvCxnSpPr>
          <p:spPr bwMode="auto">
            <a:xfrm>
              <a:off x="2937173" y="3978647"/>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Gerade Verbindung mit Pfeil 15">
              <a:extLst>
                <a:ext uri="{FF2B5EF4-FFF2-40B4-BE49-F238E27FC236}">
                  <a16:creationId xmlns:a16="http://schemas.microsoft.com/office/drawing/2014/main" id="{E3D9DA32-261A-4357-9D70-8B4426D0A38E}"/>
                </a:ext>
              </a:extLst>
            </p:cNvPr>
            <p:cNvCxnSpPr>
              <a:cxnSpLocks/>
            </p:cNvCxnSpPr>
            <p:nvPr/>
          </p:nvCxnSpPr>
          <p:spPr bwMode="auto">
            <a:xfrm rot="10800000">
              <a:off x="3791744" y="3457575"/>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Gerade Verbindung mit Pfeil 16">
              <a:extLst>
                <a:ext uri="{FF2B5EF4-FFF2-40B4-BE49-F238E27FC236}">
                  <a16:creationId xmlns:a16="http://schemas.microsoft.com/office/drawing/2014/main" id="{0E5DD55E-1BAD-4C19-B6F6-112B73962C5A}"/>
                </a:ext>
              </a:extLst>
            </p:cNvPr>
            <p:cNvCxnSpPr>
              <a:cxnSpLocks/>
            </p:cNvCxnSpPr>
            <p:nvPr/>
          </p:nvCxnSpPr>
          <p:spPr bwMode="auto">
            <a:xfrm rot="10800000">
              <a:off x="3791745" y="3978746"/>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23" name="Geschweifte Klammer rechts 22">
            <a:extLst>
              <a:ext uri="{FF2B5EF4-FFF2-40B4-BE49-F238E27FC236}">
                <a16:creationId xmlns:a16="http://schemas.microsoft.com/office/drawing/2014/main" id="{BE76A2B2-CA2C-4E11-A4A5-8C03386EFC8D}"/>
              </a:ext>
            </a:extLst>
          </p:cNvPr>
          <p:cNvSpPr/>
          <p:nvPr/>
        </p:nvSpPr>
        <p:spPr bwMode="auto">
          <a:xfrm>
            <a:off x="2993053" y="1831937"/>
            <a:ext cx="157487" cy="1478676"/>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24" name="Textfeld 23">
            <a:extLst>
              <a:ext uri="{FF2B5EF4-FFF2-40B4-BE49-F238E27FC236}">
                <a16:creationId xmlns:a16="http://schemas.microsoft.com/office/drawing/2014/main" id="{65B1DE01-4E64-49D4-A799-56D51512A532}"/>
              </a:ext>
            </a:extLst>
          </p:cNvPr>
          <p:cNvSpPr txBox="1"/>
          <p:nvPr/>
        </p:nvSpPr>
        <p:spPr>
          <a:xfrm>
            <a:off x="3238535" y="2278887"/>
            <a:ext cx="2464136" cy="584775"/>
          </a:xfrm>
          <a:prstGeom prst="rect">
            <a:avLst/>
          </a:prstGeom>
          <a:noFill/>
        </p:spPr>
        <p:txBody>
          <a:bodyPr wrap="none" rtlCol="0">
            <a:spAutoFit/>
          </a:bodyPr>
          <a:lstStyle/>
          <a:p>
            <a:r>
              <a:rPr lang="de-DE" sz="1600" dirty="0"/>
              <a:t>Deklarativ konfigurierbar </a:t>
            </a:r>
          </a:p>
          <a:p>
            <a:r>
              <a:rPr lang="de-DE" sz="1600" dirty="0"/>
              <a:t>im JSON-Format</a:t>
            </a:r>
          </a:p>
        </p:txBody>
      </p:sp>
      <p:pic>
        <p:nvPicPr>
          <p:cNvPr id="1026" name="Picture 2" descr="https://miro.medium.com/max/700/0*Z4BWPeaDXOob_qFs.png">
            <a:extLst>
              <a:ext uri="{FF2B5EF4-FFF2-40B4-BE49-F238E27FC236}">
                <a16:creationId xmlns:a16="http://schemas.microsoft.com/office/drawing/2014/main" id="{3FDB44A3-CD39-40E4-9328-18D819B38E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409" t="10060" r="10417" b="8832"/>
          <a:stretch/>
        </p:blipFill>
        <p:spPr bwMode="auto">
          <a:xfrm>
            <a:off x="7725510" y="2198333"/>
            <a:ext cx="3816426" cy="3655679"/>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uppieren 58">
            <a:extLst>
              <a:ext uri="{FF2B5EF4-FFF2-40B4-BE49-F238E27FC236}">
                <a16:creationId xmlns:a16="http://schemas.microsoft.com/office/drawing/2014/main" id="{70B86625-67B5-4CC2-AC49-3742C79575EC}"/>
              </a:ext>
            </a:extLst>
          </p:cNvPr>
          <p:cNvGrpSpPr/>
          <p:nvPr/>
        </p:nvGrpSpPr>
        <p:grpSpPr>
          <a:xfrm>
            <a:off x="744818" y="3897740"/>
            <a:ext cx="5112568" cy="2049094"/>
            <a:chOff x="744818" y="3804918"/>
            <a:chExt cx="5112568" cy="2049094"/>
          </a:xfrm>
        </p:grpSpPr>
        <p:grpSp>
          <p:nvGrpSpPr>
            <p:cNvPr id="45" name="Gruppieren 44">
              <a:extLst>
                <a:ext uri="{FF2B5EF4-FFF2-40B4-BE49-F238E27FC236}">
                  <a16:creationId xmlns:a16="http://schemas.microsoft.com/office/drawing/2014/main" id="{7397DB0B-1442-45D3-8771-55C9C21AFA81}"/>
                </a:ext>
              </a:extLst>
            </p:cNvPr>
            <p:cNvGrpSpPr/>
            <p:nvPr/>
          </p:nvGrpSpPr>
          <p:grpSpPr>
            <a:xfrm>
              <a:off x="744818" y="3804918"/>
              <a:ext cx="5112568" cy="2049094"/>
              <a:chOff x="6231788" y="947858"/>
              <a:chExt cx="5112568" cy="2049094"/>
            </a:xfrm>
          </p:grpSpPr>
          <p:sp>
            <p:nvSpPr>
              <p:cNvPr id="18" name="Rechteck: abgerundete Ecken 17">
                <a:extLst>
                  <a:ext uri="{FF2B5EF4-FFF2-40B4-BE49-F238E27FC236}">
                    <a16:creationId xmlns:a16="http://schemas.microsoft.com/office/drawing/2014/main" id="{A378E979-0D48-4312-9BA4-D2ECD58512CD}"/>
                  </a:ext>
                </a:extLst>
              </p:cNvPr>
              <p:cNvSpPr/>
              <p:nvPr/>
            </p:nvSpPr>
            <p:spPr bwMode="auto">
              <a:xfrm>
                <a:off x="6231788" y="947858"/>
                <a:ext cx="5112568" cy="2049094"/>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Oberfläche</a:t>
                </a:r>
                <a:endParaRPr kumimoji="0" lang="de-DE" sz="2800" b="0" i="0" u="none" strike="noStrike" cap="none" normalizeH="0" baseline="0" dirty="0">
                  <a:ln>
                    <a:noFill/>
                  </a:ln>
                  <a:solidFill>
                    <a:schemeClr val="tx1"/>
                  </a:solidFill>
                  <a:effectLst/>
                  <a:latin typeface="Arial" charset="0"/>
                </a:endParaRPr>
              </a:p>
            </p:txBody>
          </p:sp>
          <p:sp>
            <p:nvSpPr>
              <p:cNvPr id="27" name="Rechteck 26">
                <a:extLst>
                  <a:ext uri="{FF2B5EF4-FFF2-40B4-BE49-F238E27FC236}">
                    <a16:creationId xmlns:a16="http://schemas.microsoft.com/office/drawing/2014/main" id="{A67E1605-00FC-418C-A066-319C7BC88A9C}"/>
                  </a:ext>
                </a:extLst>
              </p:cNvPr>
              <p:cNvSpPr/>
              <p:nvPr/>
            </p:nvSpPr>
            <p:spPr bwMode="auto">
              <a:xfrm>
                <a:off x="6749325" y="1662529"/>
                <a:ext cx="1800200" cy="1080120"/>
              </a:xfrm>
              <a:prstGeom prst="rect">
                <a:avLst/>
              </a:prstGeom>
              <a:pattFill prst="lgGrid">
                <a:fgClr>
                  <a:schemeClr val="accent4">
                    <a:lumMod val="10000"/>
                  </a:schemeClr>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28" name="Rechteck 27">
                <a:extLst>
                  <a:ext uri="{FF2B5EF4-FFF2-40B4-BE49-F238E27FC236}">
                    <a16:creationId xmlns:a16="http://schemas.microsoft.com/office/drawing/2014/main" id="{7B5218D8-D3BF-4F5F-A423-3DDB51CE72B4}"/>
                  </a:ext>
                </a:extLst>
              </p:cNvPr>
              <p:cNvSpPr/>
              <p:nvPr/>
            </p:nvSpPr>
            <p:spPr bwMode="auto">
              <a:xfrm>
                <a:off x="9067062" y="1662529"/>
                <a:ext cx="1800200" cy="1080120"/>
              </a:xfrm>
              <a:prstGeom prst="rect">
                <a:avLst/>
              </a:prstGeom>
              <a:pattFill prst="lgGrid">
                <a:fgClr>
                  <a:schemeClr val="accent4">
                    <a:lumMod val="10000"/>
                  </a:schemeClr>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1" name="Rechteck 30">
                <a:extLst>
                  <a:ext uri="{FF2B5EF4-FFF2-40B4-BE49-F238E27FC236}">
                    <a16:creationId xmlns:a16="http://schemas.microsoft.com/office/drawing/2014/main" id="{D484EBBF-6E3C-46FD-9A36-CD43748238A4}"/>
                  </a:ext>
                </a:extLst>
              </p:cNvPr>
              <p:cNvSpPr/>
              <p:nvPr/>
            </p:nvSpPr>
            <p:spPr bwMode="auto">
              <a:xfrm>
                <a:off x="10125739" y="1943515"/>
                <a:ext cx="288032"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2" name="Rechteck 31">
                <a:extLst>
                  <a:ext uri="{FF2B5EF4-FFF2-40B4-BE49-F238E27FC236}">
                    <a16:creationId xmlns:a16="http://schemas.microsoft.com/office/drawing/2014/main" id="{102D4B7D-388E-46C8-9141-080190B3EAE1}"/>
                  </a:ext>
                </a:extLst>
              </p:cNvPr>
              <p:cNvSpPr/>
              <p:nvPr/>
            </p:nvSpPr>
            <p:spPr bwMode="auto">
              <a:xfrm>
                <a:off x="7551343" y="2108814"/>
                <a:ext cx="532236"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5" name="Rechteck 34">
                <a:extLst>
                  <a:ext uri="{FF2B5EF4-FFF2-40B4-BE49-F238E27FC236}">
                    <a16:creationId xmlns:a16="http://schemas.microsoft.com/office/drawing/2014/main" id="{9B77EF7B-D779-41F0-8C3F-E0238A49C76E}"/>
                  </a:ext>
                </a:extLst>
              </p:cNvPr>
              <p:cNvSpPr/>
              <p:nvPr/>
            </p:nvSpPr>
            <p:spPr bwMode="auto">
              <a:xfrm>
                <a:off x="9341602" y="1939450"/>
                <a:ext cx="618679" cy="64405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6" name="Rechteck 35">
                <a:extLst>
                  <a:ext uri="{FF2B5EF4-FFF2-40B4-BE49-F238E27FC236}">
                    <a16:creationId xmlns:a16="http://schemas.microsoft.com/office/drawing/2014/main" id="{4940EB3C-3A17-4B90-9A55-2B9844EF8DCC}"/>
                  </a:ext>
                </a:extLst>
              </p:cNvPr>
              <p:cNvSpPr/>
              <p:nvPr/>
            </p:nvSpPr>
            <p:spPr bwMode="auto">
              <a:xfrm>
                <a:off x="7082108" y="2107936"/>
                <a:ext cx="288032"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7" name="Rechteck 36">
                <a:extLst>
                  <a:ext uri="{FF2B5EF4-FFF2-40B4-BE49-F238E27FC236}">
                    <a16:creationId xmlns:a16="http://schemas.microsoft.com/office/drawing/2014/main" id="{715C4540-B92F-4DB1-92F6-F1E00998832E}"/>
                  </a:ext>
                </a:extLst>
              </p:cNvPr>
              <p:cNvSpPr/>
              <p:nvPr/>
            </p:nvSpPr>
            <p:spPr bwMode="auto">
              <a:xfrm>
                <a:off x="10125738" y="2297787"/>
                <a:ext cx="578773"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cxnSp>
            <p:nvCxnSpPr>
              <p:cNvPr id="39" name="Gerade Verbindung mit Pfeil 38">
                <a:extLst>
                  <a:ext uri="{FF2B5EF4-FFF2-40B4-BE49-F238E27FC236}">
                    <a16:creationId xmlns:a16="http://schemas.microsoft.com/office/drawing/2014/main" id="{F7F2250E-5F38-40C7-9C53-9107F0CA2064}"/>
                  </a:ext>
                </a:extLst>
              </p:cNvPr>
              <p:cNvCxnSpPr>
                <a:cxnSpLocks/>
              </p:cNvCxnSpPr>
              <p:nvPr/>
            </p:nvCxnSpPr>
            <p:spPr bwMode="auto">
              <a:xfrm>
                <a:off x="8549526" y="1988840"/>
                <a:ext cx="517536"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p:spPr>
          </p:cxnSp>
          <p:cxnSp>
            <p:nvCxnSpPr>
              <p:cNvPr id="42" name="Gerade Verbindung mit Pfeil 41">
                <a:extLst>
                  <a:ext uri="{FF2B5EF4-FFF2-40B4-BE49-F238E27FC236}">
                    <a16:creationId xmlns:a16="http://schemas.microsoft.com/office/drawing/2014/main" id="{58365F37-8AC8-42AE-BF2F-A71C272E8D20}"/>
                  </a:ext>
                </a:extLst>
              </p:cNvPr>
              <p:cNvCxnSpPr>
                <a:cxnSpLocks/>
              </p:cNvCxnSpPr>
              <p:nvPr/>
            </p:nvCxnSpPr>
            <p:spPr bwMode="auto">
              <a:xfrm rot="10800000">
                <a:off x="8549526" y="2506878"/>
                <a:ext cx="517536" cy="0"/>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sp>
            <p:nvSpPr>
              <p:cNvPr id="43" name="Textfeld 42">
                <a:extLst>
                  <a:ext uri="{FF2B5EF4-FFF2-40B4-BE49-F238E27FC236}">
                    <a16:creationId xmlns:a16="http://schemas.microsoft.com/office/drawing/2014/main" id="{60632333-160C-4A96-BA23-975F3E72ED9C}"/>
                  </a:ext>
                </a:extLst>
              </p:cNvPr>
              <p:cNvSpPr txBox="1"/>
              <p:nvPr/>
            </p:nvSpPr>
            <p:spPr>
              <a:xfrm>
                <a:off x="6296649" y="1908759"/>
                <a:ext cx="441146" cy="400110"/>
              </a:xfrm>
              <a:prstGeom prst="rect">
                <a:avLst/>
              </a:prstGeom>
              <a:noFill/>
            </p:spPr>
            <p:txBody>
              <a:bodyPr wrap="none" rtlCol="0">
                <a:spAutoFit/>
              </a:bodyPr>
              <a:lstStyle/>
              <a:p>
                <a:r>
                  <a:rPr lang="de-DE" sz="2000" dirty="0"/>
                  <a:t>…</a:t>
                </a:r>
              </a:p>
            </p:txBody>
          </p:sp>
          <p:sp>
            <p:nvSpPr>
              <p:cNvPr id="44" name="Textfeld 43">
                <a:extLst>
                  <a:ext uri="{FF2B5EF4-FFF2-40B4-BE49-F238E27FC236}">
                    <a16:creationId xmlns:a16="http://schemas.microsoft.com/office/drawing/2014/main" id="{76A3B477-ACCA-42E9-8A7F-41A0004CF030}"/>
                  </a:ext>
                </a:extLst>
              </p:cNvPr>
              <p:cNvSpPr txBox="1"/>
              <p:nvPr/>
            </p:nvSpPr>
            <p:spPr>
              <a:xfrm>
                <a:off x="10867262" y="1947247"/>
                <a:ext cx="441146" cy="400110"/>
              </a:xfrm>
              <a:prstGeom prst="rect">
                <a:avLst/>
              </a:prstGeom>
              <a:noFill/>
            </p:spPr>
            <p:txBody>
              <a:bodyPr wrap="none" rtlCol="0">
                <a:spAutoFit/>
              </a:bodyPr>
              <a:lstStyle/>
              <a:p>
                <a:r>
                  <a:rPr lang="de-DE" sz="2000" dirty="0"/>
                  <a:t>…</a:t>
                </a:r>
              </a:p>
            </p:txBody>
          </p:sp>
        </p:grpSp>
        <p:sp>
          <p:nvSpPr>
            <p:cNvPr id="47" name="Rechteck 46">
              <a:extLst>
                <a:ext uri="{FF2B5EF4-FFF2-40B4-BE49-F238E27FC236}">
                  <a16:creationId xmlns:a16="http://schemas.microsoft.com/office/drawing/2014/main" id="{578A8D9C-7476-4463-8D41-2CCDF154D030}"/>
                </a:ext>
              </a:extLst>
            </p:cNvPr>
            <p:cNvSpPr/>
            <p:nvPr/>
          </p:nvSpPr>
          <p:spPr bwMode="auto">
            <a:xfrm>
              <a:off x="1627986" y="5013887"/>
              <a:ext cx="213695" cy="200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49" name="Rechteck 48">
              <a:extLst>
                <a:ext uri="{FF2B5EF4-FFF2-40B4-BE49-F238E27FC236}">
                  <a16:creationId xmlns:a16="http://schemas.microsoft.com/office/drawing/2014/main" id="{8FF23D19-1A71-455D-8134-E2D1AC714C66}"/>
                </a:ext>
              </a:extLst>
            </p:cNvPr>
            <p:cNvSpPr/>
            <p:nvPr/>
          </p:nvSpPr>
          <p:spPr bwMode="auto">
            <a:xfrm>
              <a:off x="2122264" y="5013887"/>
              <a:ext cx="191220" cy="200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0" name="Rechteck 49">
              <a:extLst>
                <a:ext uri="{FF2B5EF4-FFF2-40B4-BE49-F238E27FC236}">
                  <a16:creationId xmlns:a16="http://schemas.microsoft.com/office/drawing/2014/main" id="{7BD2B00E-A7B4-4C9E-9B00-51B18280551D}"/>
                </a:ext>
              </a:extLst>
            </p:cNvPr>
            <p:cNvSpPr/>
            <p:nvPr/>
          </p:nvSpPr>
          <p:spPr bwMode="auto">
            <a:xfrm>
              <a:off x="1671276" y="5050834"/>
              <a:ext cx="121424" cy="3435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3" name="Rechteck 52">
              <a:extLst>
                <a:ext uri="{FF2B5EF4-FFF2-40B4-BE49-F238E27FC236}">
                  <a16:creationId xmlns:a16="http://schemas.microsoft.com/office/drawing/2014/main" id="{735D7FD1-4161-45E7-B112-9EAA7C664D2A}"/>
                </a:ext>
              </a:extLst>
            </p:cNvPr>
            <p:cNvSpPr/>
            <p:nvPr/>
          </p:nvSpPr>
          <p:spPr bwMode="auto">
            <a:xfrm>
              <a:off x="3935760" y="4884820"/>
              <a:ext cx="475211" cy="4883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4" name="Rechteck 53">
              <a:extLst>
                <a:ext uri="{FF2B5EF4-FFF2-40B4-BE49-F238E27FC236}">
                  <a16:creationId xmlns:a16="http://schemas.microsoft.com/office/drawing/2014/main" id="{D35C54AB-196E-443F-8DAA-303B8DB6D598}"/>
                </a:ext>
              </a:extLst>
            </p:cNvPr>
            <p:cNvSpPr/>
            <p:nvPr/>
          </p:nvSpPr>
          <p:spPr bwMode="auto">
            <a:xfrm>
              <a:off x="2357338" y="5013176"/>
              <a:ext cx="191220" cy="200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5" name="Rechteck 54">
              <a:extLst>
                <a:ext uri="{FF2B5EF4-FFF2-40B4-BE49-F238E27FC236}">
                  <a16:creationId xmlns:a16="http://schemas.microsoft.com/office/drawing/2014/main" id="{DE7BBD3C-10A4-4053-82A1-07399A5E79F3}"/>
                </a:ext>
              </a:extLst>
            </p:cNvPr>
            <p:cNvSpPr/>
            <p:nvPr/>
          </p:nvSpPr>
          <p:spPr bwMode="auto">
            <a:xfrm flipH="1">
              <a:off x="3986148" y="4959680"/>
              <a:ext cx="362610" cy="12550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6" name="Rechteck 55">
              <a:extLst>
                <a:ext uri="{FF2B5EF4-FFF2-40B4-BE49-F238E27FC236}">
                  <a16:creationId xmlns:a16="http://schemas.microsoft.com/office/drawing/2014/main" id="{4096B44A-6F15-4363-BFCF-B7F4A67F62C0}"/>
                </a:ext>
              </a:extLst>
            </p:cNvPr>
            <p:cNvSpPr/>
            <p:nvPr/>
          </p:nvSpPr>
          <p:spPr bwMode="auto">
            <a:xfrm flipH="1">
              <a:off x="3988718" y="5175704"/>
              <a:ext cx="362610" cy="12550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58" name="Rechteck 57">
              <a:extLst>
                <a:ext uri="{FF2B5EF4-FFF2-40B4-BE49-F238E27FC236}">
                  <a16:creationId xmlns:a16="http://schemas.microsoft.com/office/drawing/2014/main" id="{72B7DF7E-F6AD-4DC6-8727-BD4C53784E2B}"/>
                </a:ext>
              </a:extLst>
            </p:cNvPr>
            <p:cNvSpPr/>
            <p:nvPr/>
          </p:nvSpPr>
          <p:spPr bwMode="auto">
            <a:xfrm>
              <a:off x="4706535" y="5196218"/>
              <a:ext cx="462886" cy="20424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grpSp>
      <p:cxnSp>
        <p:nvCxnSpPr>
          <p:cNvPr id="46" name="Gerade Verbindung mit Pfeil 45">
            <a:extLst>
              <a:ext uri="{FF2B5EF4-FFF2-40B4-BE49-F238E27FC236}">
                <a16:creationId xmlns:a16="http://schemas.microsoft.com/office/drawing/2014/main" id="{E5042F54-02BC-4249-B5F3-EC52922CF1A0}"/>
              </a:ext>
            </a:extLst>
          </p:cNvPr>
          <p:cNvCxnSpPr>
            <a:cxnSpLocks/>
          </p:cNvCxnSpPr>
          <p:nvPr/>
        </p:nvCxnSpPr>
        <p:spPr bwMode="auto">
          <a:xfrm>
            <a:off x="3062271" y="4938722"/>
            <a:ext cx="517536" cy="0"/>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spTree>
    <p:extLst>
      <p:ext uri="{BB962C8B-B14F-4D97-AF65-F5344CB8AC3E}">
        <p14:creationId xmlns:p14="http://schemas.microsoft.com/office/powerpoint/2010/main" val="83185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39C8B9C3-E068-45EE-9B57-1B7D6E4D079A}"/>
              </a:ext>
            </a:extLst>
          </p:cNvPr>
          <p:cNvSpPr>
            <a:spLocks noGrp="1"/>
          </p:cNvSpPr>
          <p:nvPr>
            <p:ph idx="1"/>
          </p:nvPr>
        </p:nvSpPr>
        <p:spPr/>
        <p:txBody>
          <a:bodyPr/>
          <a:lstStyle/>
          <a:p>
            <a:r>
              <a:rPr lang="de-DE" dirty="0"/>
              <a:t>Aus ALADIN-II-Antrag:</a:t>
            </a:r>
          </a:p>
          <a:p>
            <a:pPr lvl="1"/>
            <a:r>
              <a:rPr lang="de-DE" dirty="0"/>
              <a:t>Terminierung</a:t>
            </a:r>
          </a:p>
          <a:p>
            <a:pPr lvl="1"/>
            <a:r>
              <a:rPr lang="de-DE" dirty="0" err="1"/>
              <a:t>Spatial</a:t>
            </a:r>
            <a:r>
              <a:rPr lang="de-DE" dirty="0"/>
              <a:t> SQL</a:t>
            </a:r>
          </a:p>
          <a:p>
            <a:pPr lvl="1"/>
            <a:r>
              <a:rPr lang="de-DE" dirty="0"/>
              <a:t>Netzplantechnik</a:t>
            </a:r>
          </a:p>
          <a:p>
            <a:pPr lvl="1"/>
            <a:r>
              <a:rPr lang="de-DE" dirty="0"/>
              <a:t>PERT</a:t>
            </a:r>
          </a:p>
          <a:p>
            <a:pPr lvl="1"/>
            <a:r>
              <a:rPr lang="de-DE" dirty="0"/>
              <a:t>Datenfluss-, ERM- und UML-Modellierung.</a:t>
            </a:r>
          </a:p>
          <a:p>
            <a:r>
              <a:rPr lang="de-DE" dirty="0"/>
              <a:t>Aus OPALADIN-Antrag:</a:t>
            </a:r>
          </a:p>
          <a:p>
            <a:pPr lvl="1"/>
            <a:r>
              <a:rPr lang="de-DE" dirty="0" err="1"/>
              <a:t>Spatial</a:t>
            </a:r>
            <a:r>
              <a:rPr lang="de-DE" dirty="0"/>
              <a:t> SQL</a:t>
            </a:r>
          </a:p>
          <a:p>
            <a:pPr lvl="1"/>
            <a:r>
              <a:rPr lang="de-DE" dirty="0"/>
              <a:t>Datenfluss-, ERM- und UML-Modellierung</a:t>
            </a:r>
          </a:p>
          <a:p>
            <a:pPr lvl="1"/>
            <a:r>
              <a:rPr lang="de-DE" dirty="0"/>
              <a:t>Kodierung (Faltungscodes, </a:t>
            </a:r>
            <a:r>
              <a:rPr lang="de-DE" dirty="0" err="1"/>
              <a:t>Huffman</a:t>
            </a:r>
            <a:r>
              <a:rPr lang="de-DE" dirty="0"/>
              <a:t>)</a:t>
            </a:r>
          </a:p>
          <a:p>
            <a:pPr lvl="1"/>
            <a:r>
              <a:rPr lang="de-DE" dirty="0"/>
              <a:t>Prüfmuster / Paragraphennetzwerke für Rechtsfälle / Gesetze</a:t>
            </a:r>
          </a:p>
          <a:p>
            <a:pPr lvl="1"/>
            <a:r>
              <a:rPr lang="de-DE" dirty="0"/>
              <a:t>Chemische Strukturformeln von Molekülverbindungen</a:t>
            </a:r>
          </a:p>
          <a:p>
            <a:pPr lvl="1"/>
            <a:r>
              <a:rPr lang="de-DE" dirty="0"/>
              <a:t>Euler-</a:t>
            </a:r>
            <a:r>
              <a:rPr lang="de-DE" dirty="0" err="1"/>
              <a:t>Tonnetze</a:t>
            </a:r>
            <a:r>
              <a:rPr lang="de-DE" dirty="0"/>
              <a:t>/PLR-Regeln in der Musiktheorie</a:t>
            </a:r>
          </a:p>
        </p:txBody>
      </p:sp>
      <p:sp>
        <p:nvSpPr>
          <p:cNvPr id="5" name="Titel 4">
            <a:extLst>
              <a:ext uri="{FF2B5EF4-FFF2-40B4-BE49-F238E27FC236}">
                <a16:creationId xmlns:a16="http://schemas.microsoft.com/office/drawing/2014/main" id="{268CA301-CFB8-4E8A-9A86-869F6288CA66}"/>
              </a:ext>
            </a:extLst>
          </p:cNvPr>
          <p:cNvSpPr>
            <a:spLocks noGrp="1"/>
          </p:cNvSpPr>
          <p:nvPr>
            <p:ph type="title"/>
          </p:nvPr>
        </p:nvSpPr>
        <p:spPr/>
        <p:txBody>
          <a:bodyPr/>
          <a:lstStyle/>
          <a:p>
            <a:r>
              <a:rPr lang="de-DE" dirty="0"/>
              <a:t>Ausblick I: neue Aufgabentypen</a:t>
            </a:r>
          </a:p>
        </p:txBody>
      </p:sp>
      <p:sp>
        <p:nvSpPr>
          <p:cNvPr id="4" name="Datumsplatzhalter 3">
            <a:extLst>
              <a:ext uri="{FF2B5EF4-FFF2-40B4-BE49-F238E27FC236}">
                <a16:creationId xmlns:a16="http://schemas.microsoft.com/office/drawing/2014/main" id="{A95DD468-86AB-4F52-8D24-5AE8480595E9}"/>
              </a:ext>
            </a:extLst>
          </p:cNvPr>
          <p:cNvSpPr>
            <a:spLocks noGrp="1"/>
          </p:cNvSpPr>
          <p:nvPr>
            <p:ph type="dt" sz="half" idx="2"/>
          </p:nvPr>
        </p:nvSpPr>
        <p:spPr/>
        <p:txBody>
          <a:bodyPr/>
          <a:lstStyle/>
          <a:p>
            <a:fld id="{5CF54E03-4885-4408-875D-CF4E4825484C}" type="datetime1">
              <a:rPr lang="de-DE" smtClean="0"/>
              <a:pPr/>
              <a:t>10.03.2023</a:t>
            </a:fld>
            <a:endParaRPr lang="de-DE" dirty="0"/>
          </a:p>
        </p:txBody>
      </p:sp>
    </p:spTree>
    <p:extLst>
      <p:ext uri="{BB962C8B-B14F-4D97-AF65-F5344CB8AC3E}">
        <p14:creationId xmlns:p14="http://schemas.microsoft.com/office/powerpoint/2010/main" val="175343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r>
              <a:rPr lang="de-DE" dirty="0"/>
              <a:t>Technische Umsetzung mittels LTI-Schnittstelle und </a:t>
            </a:r>
            <a:r>
              <a:rPr lang="de-DE" dirty="0" err="1"/>
              <a:t>Shibboleth</a:t>
            </a:r>
            <a:r>
              <a:rPr lang="de-DE" dirty="0"/>
              <a:t>-Nutzer</a:t>
            </a:r>
          </a:p>
          <a:p>
            <a:pPr marL="0" indent="0">
              <a:buNone/>
            </a:pPr>
            <a:endParaRPr lang="de-DE" dirty="0"/>
          </a:p>
          <a:p>
            <a:r>
              <a:rPr lang="de-DE" dirty="0"/>
              <a:t>Einbettung in OPAL-Kurse als Abschluss der jeweiligen Lektionen</a:t>
            </a:r>
          </a:p>
          <a:p>
            <a:endParaRPr lang="de-DE" dirty="0"/>
          </a:p>
          <a:p>
            <a:r>
              <a:rPr lang="de-DE" dirty="0"/>
              <a:t>Eigenständige Nutzung ermöglichen (bspw. analog zu LAVA-Kursen)</a:t>
            </a:r>
          </a:p>
          <a:p>
            <a:endParaRPr lang="de-DE" dirty="0"/>
          </a:p>
          <a:p>
            <a:r>
              <a:rPr lang="de-DE" dirty="0"/>
              <a:t>Hochschulübergreifende Nutzung ermöglichen</a:t>
            </a:r>
          </a:p>
          <a:p>
            <a:pPr lvl="1"/>
            <a:r>
              <a:rPr lang="de-DE" dirty="0"/>
              <a:t>Harmonisierung des Lehrplans</a:t>
            </a:r>
          </a:p>
          <a:p>
            <a:pPr lvl="1"/>
            <a:r>
              <a:rPr lang="de-DE" dirty="0"/>
              <a:t>Vereinfacht Anerkennung der Modulleistungen</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OPALADIN: ALADIN </a:t>
            </a:r>
            <a:r>
              <a:rPr lang="de-DE" dirty="0" err="1"/>
              <a:t>goes</a:t>
            </a:r>
            <a:r>
              <a:rPr lang="de-DE" dirty="0"/>
              <a:t> OPAL</a:t>
            </a:r>
          </a:p>
        </p:txBody>
      </p:sp>
      <p:sp>
        <p:nvSpPr>
          <p:cNvPr id="4" name="Datumsplatzhalter 1">
            <a:extLst>
              <a:ext uri="{FF2B5EF4-FFF2-40B4-BE49-F238E27FC236}">
                <a16:creationId xmlns:a16="http://schemas.microsoft.com/office/drawing/2014/main" id="{4BDEF1B6-5604-4852-856A-C903B8470E4E}"/>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10.03.2023</a:t>
            </a:fld>
            <a:endParaRPr lang="de-DE" dirty="0"/>
          </a:p>
        </p:txBody>
      </p:sp>
    </p:spTree>
    <p:extLst>
      <p:ext uri="{BB962C8B-B14F-4D97-AF65-F5344CB8AC3E}">
        <p14:creationId xmlns:p14="http://schemas.microsoft.com/office/powerpoint/2010/main" val="407409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a:extLst>
              <a:ext uri="{FF2B5EF4-FFF2-40B4-BE49-F238E27FC236}">
                <a16:creationId xmlns:a16="http://schemas.microsoft.com/office/drawing/2014/main" id="{C0C8CA81-BEC4-47F4-8E7B-B6BFCCBA8181}"/>
              </a:ext>
            </a:extLst>
          </p:cNvPr>
          <p:cNvSpPr>
            <a:spLocks noGrp="1"/>
          </p:cNvSpPr>
          <p:nvPr>
            <p:ph idx="1"/>
          </p:nvPr>
        </p:nvSpPr>
        <p:spPr/>
        <p:txBody>
          <a:bodyPr/>
          <a:lstStyle/>
          <a:p>
            <a:r>
              <a:rPr lang="de-DE" dirty="0"/>
              <a:t>Was wir noch für Aufgabentypen unterstützen wollen:</a:t>
            </a:r>
          </a:p>
          <a:p>
            <a:pPr lvl="1"/>
            <a:r>
              <a:rPr lang="de-DE" dirty="0" err="1"/>
              <a:t>Spatial</a:t>
            </a:r>
            <a:r>
              <a:rPr lang="de-DE" dirty="0"/>
              <a:t> SQL</a:t>
            </a:r>
          </a:p>
          <a:p>
            <a:pPr lvl="1"/>
            <a:r>
              <a:rPr lang="de-DE" dirty="0"/>
              <a:t>Datenfluss-, ERM- und UML-Modellierung</a:t>
            </a:r>
          </a:p>
          <a:p>
            <a:pPr lvl="1"/>
            <a:r>
              <a:rPr lang="de-DE" dirty="0"/>
              <a:t>Kodierung (Faltungscodes, </a:t>
            </a:r>
            <a:r>
              <a:rPr lang="de-DE" dirty="0" err="1"/>
              <a:t>Huffman</a:t>
            </a:r>
            <a:r>
              <a:rPr lang="de-DE" dirty="0"/>
              <a:t>)</a:t>
            </a:r>
          </a:p>
          <a:p>
            <a:pPr lvl="1"/>
            <a:r>
              <a:rPr lang="de-DE" dirty="0"/>
              <a:t>Prüfmuster / Paragraphennetzwerke für Rechtsfälle / Gesetze</a:t>
            </a:r>
          </a:p>
          <a:p>
            <a:pPr lvl="1"/>
            <a:r>
              <a:rPr lang="de-DE" dirty="0"/>
              <a:t>Chemische Strukturformeln von Molekülverbindungen</a:t>
            </a:r>
          </a:p>
          <a:p>
            <a:pPr lvl="1"/>
            <a:r>
              <a:rPr lang="de-DE" dirty="0"/>
              <a:t>Euler-</a:t>
            </a:r>
            <a:r>
              <a:rPr lang="de-DE" dirty="0" err="1"/>
              <a:t>Tonnetze</a:t>
            </a:r>
            <a:r>
              <a:rPr lang="de-DE" dirty="0"/>
              <a:t>/PLR-Regeln in der Musiktheorie</a:t>
            </a:r>
          </a:p>
          <a:p>
            <a:r>
              <a:rPr lang="de-DE" dirty="0"/>
              <a:t>Statistische Auswertungen zu Nutzerverhalten und Aufgabenbearbeitung</a:t>
            </a:r>
          </a:p>
          <a:p>
            <a:r>
              <a:rPr lang="de-DE" dirty="0"/>
              <a:t>OPALADIN:</a:t>
            </a:r>
          </a:p>
          <a:p>
            <a:pPr lvl="1"/>
            <a:r>
              <a:rPr lang="de-DE" dirty="0"/>
              <a:t>Generierung „semantisch sinnvoller“ (andere, bessere Worte) Aufgaben</a:t>
            </a:r>
          </a:p>
          <a:p>
            <a:pPr lvl="1"/>
            <a:r>
              <a:rPr lang="de-DE" dirty="0"/>
              <a:t>„Generalisierung“ der Aufgabentypen (eigentlich Aufgabengenerierung?)</a:t>
            </a:r>
          </a:p>
          <a:p>
            <a:pPr lvl="1"/>
            <a:r>
              <a:rPr lang="de-DE" dirty="0"/>
              <a:t>(Visuell konfigurierbare) „programmierfreie“ Erstellung neuer Aufgabentypen</a:t>
            </a:r>
          </a:p>
          <a:p>
            <a:pPr lvl="1"/>
            <a:r>
              <a:rPr lang="de-DE" dirty="0"/>
              <a:t>Integration in OPAL (und ONYX, falls möglich)</a:t>
            </a:r>
          </a:p>
        </p:txBody>
      </p:sp>
      <p:sp>
        <p:nvSpPr>
          <p:cNvPr id="3" name="Titel 2">
            <a:extLst>
              <a:ext uri="{FF2B5EF4-FFF2-40B4-BE49-F238E27FC236}">
                <a16:creationId xmlns:a16="http://schemas.microsoft.com/office/drawing/2014/main" id="{AD871C9B-B2E9-4522-B745-42527EC5059C}"/>
              </a:ext>
            </a:extLst>
          </p:cNvPr>
          <p:cNvSpPr>
            <a:spLocks noGrp="1"/>
          </p:cNvSpPr>
          <p:nvPr>
            <p:ph type="title"/>
          </p:nvPr>
        </p:nvSpPr>
        <p:spPr/>
        <p:txBody>
          <a:bodyPr/>
          <a:lstStyle/>
          <a:p>
            <a:r>
              <a:rPr lang="de-DE" dirty="0"/>
              <a:t>Ausblick (kommt zum Schluss)</a:t>
            </a:r>
          </a:p>
        </p:txBody>
      </p:sp>
      <p:sp>
        <p:nvSpPr>
          <p:cNvPr id="4" name="Datumsplatzhalter 3">
            <a:extLst>
              <a:ext uri="{FF2B5EF4-FFF2-40B4-BE49-F238E27FC236}">
                <a16:creationId xmlns:a16="http://schemas.microsoft.com/office/drawing/2014/main" id="{E81949E9-BC51-48FA-AF60-FB78356E948D}"/>
              </a:ext>
            </a:extLst>
          </p:cNvPr>
          <p:cNvSpPr>
            <a:spLocks noGrp="1"/>
          </p:cNvSpPr>
          <p:nvPr>
            <p:ph type="dt" sz="half" idx="2"/>
          </p:nvPr>
        </p:nvSpPr>
        <p:spPr/>
        <p:txBody>
          <a:bodyPr/>
          <a:lstStyle/>
          <a:p>
            <a:fld id="{5CF54E03-4885-4408-875D-CF4E4825484C}" type="datetime1">
              <a:rPr lang="de-DE" smtClean="0"/>
              <a:pPr/>
              <a:t>10.03.2023</a:t>
            </a:fld>
            <a:endParaRPr lang="de-DE" dirty="0"/>
          </a:p>
        </p:txBody>
      </p:sp>
    </p:spTree>
    <p:extLst>
      <p:ext uri="{BB962C8B-B14F-4D97-AF65-F5344CB8AC3E}">
        <p14:creationId xmlns:p14="http://schemas.microsoft.com/office/powerpoint/2010/main" val="2320612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r>
              <a:rPr lang="de-DE" dirty="0"/>
              <a:t>FACHLICH:</a:t>
            </a:r>
          </a:p>
          <a:p>
            <a:r>
              <a:rPr lang="de-DE" dirty="0"/>
              <a:t>„Generalisierung“ der Aufgabentypen</a:t>
            </a:r>
          </a:p>
          <a:p>
            <a:r>
              <a:rPr lang="de-DE" dirty="0"/>
              <a:t>„programmierfreie“ Erstellung neuer Aufgabentypen</a:t>
            </a:r>
          </a:p>
          <a:p>
            <a:endParaRPr lang="de-DE" dirty="0"/>
          </a:p>
          <a:p>
            <a:endParaRPr lang="de-DE" dirty="0"/>
          </a:p>
          <a:p>
            <a:r>
              <a:rPr lang="de-DE" dirty="0"/>
              <a:t>TECHNISCH:</a:t>
            </a:r>
          </a:p>
          <a:p>
            <a:r>
              <a:rPr lang="de-DE" dirty="0"/>
              <a:t>„von der Syntax zur Semantik“ …</a:t>
            </a:r>
          </a:p>
          <a:p>
            <a:r>
              <a:rPr lang="de-DE" dirty="0"/>
              <a:t>Integration in OPAL (und ONYX)</a:t>
            </a:r>
          </a:p>
          <a:p>
            <a:r>
              <a:rPr lang="de-DE" dirty="0"/>
              <a:t>Technische Umsetzung mittels LTI-Schnittstelle und </a:t>
            </a:r>
            <a:r>
              <a:rPr lang="de-DE" dirty="0" err="1"/>
              <a:t>Shibboleth</a:t>
            </a:r>
            <a:r>
              <a:rPr lang="de-DE" dirty="0"/>
              <a:t>-Nutzer</a:t>
            </a:r>
          </a:p>
          <a:p>
            <a:r>
              <a:rPr lang="de-DE" dirty="0"/>
              <a:t>Einbettung in OPAL-Kurse als Abschluss der jeweiligen Lektionen</a:t>
            </a:r>
          </a:p>
          <a:p>
            <a:r>
              <a:rPr lang="de-DE" dirty="0"/>
              <a:t>Eigenständige Nutzung ermöglichen (bspw. analog zu LAVA-Kursen)</a:t>
            </a:r>
          </a:p>
          <a:p>
            <a:r>
              <a:rPr lang="de-DE" dirty="0"/>
              <a:t>Hochschulübergreifende Nutzung</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Ausblick II: ALADIN </a:t>
            </a:r>
            <a:r>
              <a:rPr lang="de-DE" dirty="0" err="1"/>
              <a:t>goes</a:t>
            </a:r>
            <a:r>
              <a:rPr lang="de-DE" dirty="0"/>
              <a:t> OPAL (OPALADIN)</a:t>
            </a:r>
          </a:p>
        </p:txBody>
      </p:sp>
      <p:sp>
        <p:nvSpPr>
          <p:cNvPr id="4" name="Datumsplatzhalter 1">
            <a:extLst>
              <a:ext uri="{FF2B5EF4-FFF2-40B4-BE49-F238E27FC236}">
                <a16:creationId xmlns:a16="http://schemas.microsoft.com/office/drawing/2014/main" id="{4BDEF1B6-5604-4852-856A-C903B8470E4E}"/>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10.03.2023</a:t>
            </a:fld>
            <a:endParaRPr lang="de-DE" dirty="0"/>
          </a:p>
        </p:txBody>
      </p:sp>
    </p:spTree>
    <p:extLst>
      <p:ext uri="{BB962C8B-B14F-4D97-AF65-F5344CB8AC3E}">
        <p14:creationId xmlns:p14="http://schemas.microsoft.com/office/powerpoint/2010/main" val="2119238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dirty="0"/>
              <a:t>Vielen Dank für die Aufmerksamkeit!</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Fragen &amp; Diskussion</a:t>
            </a:r>
          </a:p>
        </p:txBody>
      </p:sp>
      <p:sp>
        <p:nvSpPr>
          <p:cNvPr id="4" name="Datumsplatzhalter 1">
            <a:extLst>
              <a:ext uri="{FF2B5EF4-FFF2-40B4-BE49-F238E27FC236}">
                <a16:creationId xmlns:a16="http://schemas.microsoft.com/office/drawing/2014/main" id="{74CC8990-7CDD-4036-8A59-E4CC764EC632}"/>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10.03.2023</a:t>
            </a:fld>
            <a:endParaRPr lang="de-DE" dirty="0"/>
          </a:p>
        </p:txBody>
      </p:sp>
    </p:spTree>
    <p:extLst>
      <p:ext uri="{BB962C8B-B14F-4D97-AF65-F5344CB8AC3E}">
        <p14:creationId xmlns:p14="http://schemas.microsoft.com/office/powerpoint/2010/main" val="336520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r>
              <a:rPr lang="de-DE" dirty="0"/>
              <a:t>nur wenige Übungsaufgaben</a:t>
            </a:r>
          </a:p>
          <a:p>
            <a:r>
              <a:rPr lang="de-DE" dirty="0"/>
              <a:t>kaum unbekannte Aufgaben zum selbständigen Üben</a:t>
            </a:r>
          </a:p>
          <a:p>
            <a:r>
              <a:rPr lang="de-DE" dirty="0"/>
              <a:t>keine Skalierung der Aufgaben hinsichtlich Schwierigkeitsgrades und Umfangs</a:t>
            </a:r>
          </a:p>
          <a:p>
            <a:r>
              <a:rPr lang="de-DE" dirty="0"/>
              <a:t>keine Musterklausuren zu Prüfungsvorbereitung</a:t>
            </a:r>
          </a:p>
          <a:p>
            <a:r>
              <a:rPr lang="de-DE" dirty="0"/>
              <a:t>Lösungshilfen nur durch Lehrenden möglich </a:t>
            </a:r>
            <a:r>
              <a:rPr lang="de-DE" dirty="0">
                <a:sym typeface="Wingdings" panose="05000000000000000000" pitchFamily="2" charset="2"/>
              </a:rPr>
              <a:t> erheblicher Aufwand</a:t>
            </a:r>
          </a:p>
          <a:p>
            <a:r>
              <a:rPr lang="de-DE" dirty="0">
                <a:sym typeface="Wingdings" panose="05000000000000000000" pitchFamily="2" charset="2"/>
              </a:rPr>
              <a:t>keine </a:t>
            </a:r>
            <a:r>
              <a:rPr lang="de-DE" dirty="0"/>
              <a:t>motivierenden Impulse für Lernprozesse</a:t>
            </a:r>
          </a:p>
          <a:p>
            <a:r>
              <a:rPr lang="de-DE" dirty="0"/>
              <a:t>keine orts- und zeitflexible Lehre</a:t>
            </a:r>
          </a:p>
          <a:p>
            <a:r>
              <a:rPr lang="de-DE" dirty="0"/>
              <a:t>keine Selbstkontrolle beim Lernen durch Abgleich mit Musterlösungen</a:t>
            </a:r>
          </a:p>
          <a:p>
            <a:r>
              <a:rPr lang="de-DE" dirty="0"/>
              <a:t>kein selbstorganisiertes und selbsttätiges Lernen</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„(Didaktische) Herausforderung“ vor ALADIN</a:t>
            </a:r>
          </a:p>
        </p:txBody>
      </p:sp>
      <p:sp>
        <p:nvSpPr>
          <p:cNvPr id="4" name="Datumsplatzhalter 1">
            <a:extLst>
              <a:ext uri="{FF2B5EF4-FFF2-40B4-BE49-F238E27FC236}">
                <a16:creationId xmlns:a16="http://schemas.microsoft.com/office/drawing/2014/main" id="{500BCE1D-F586-4F06-AD33-B291DB35F6C8}"/>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10.03.2023</a:t>
            </a:fld>
            <a:endParaRPr lang="de-DE" dirty="0"/>
          </a:p>
        </p:txBody>
      </p:sp>
    </p:spTree>
    <p:extLst>
      <p:ext uri="{BB962C8B-B14F-4D97-AF65-F5344CB8AC3E}">
        <p14:creationId xmlns:p14="http://schemas.microsoft.com/office/powerpoint/2010/main" val="3966705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r>
              <a:rPr lang="de-DE" dirty="0"/>
              <a:t>bekannte Lösungsansätze wiederholt selbsttätig auf zufällig generierte Probleme anwendbar</a:t>
            </a:r>
          </a:p>
          <a:p>
            <a:r>
              <a:rPr lang="de-DE" dirty="0"/>
              <a:t>Orientierung des Schwierigkeitsgrads an individueller Leistungsfähigkeit</a:t>
            </a:r>
          </a:p>
          <a:p>
            <a:r>
              <a:rPr lang="de-DE" dirty="0"/>
              <a:t>leistungsgerechte Aufgaben für heterogene Zielgruppen</a:t>
            </a:r>
          </a:p>
          <a:p>
            <a:r>
              <a:rPr lang="de-DE" dirty="0"/>
              <a:t>hohe Problemlösungskompetenz der Studierenden </a:t>
            </a:r>
            <a:r>
              <a:rPr lang="de-DE" dirty="0">
                <a:sym typeface="Wingdings" panose="05000000000000000000" pitchFamily="2" charset="2"/>
              </a:rPr>
              <a:t> h</a:t>
            </a:r>
            <a:r>
              <a:rPr lang="de-DE" dirty="0"/>
              <a:t>öherer Studienerfolg</a:t>
            </a:r>
          </a:p>
          <a:p>
            <a:r>
              <a:rPr lang="de-DE" dirty="0"/>
              <a:t>Generierung von Online-Selbsttests und elektronischen Test- oder Probeklausuren und sofortiges automatisches und leistungsabhängiges Feedback </a:t>
            </a:r>
            <a:r>
              <a:rPr lang="de-DE" dirty="0">
                <a:sym typeface="Wingdings" panose="05000000000000000000" pitchFamily="2" charset="2"/>
              </a:rPr>
              <a:t> weniger Aufwand</a:t>
            </a:r>
            <a:endParaRPr lang="de-DE" dirty="0"/>
          </a:p>
          <a:p>
            <a:r>
              <a:rPr lang="de-DE" dirty="0"/>
              <a:t>fachlich und zeitlich unbegrenzt wiederverwendbar</a:t>
            </a:r>
          </a:p>
          <a:p>
            <a:r>
              <a:rPr lang="de-DE" dirty="0"/>
              <a:t>Generierung der Aufgaben parametrisier- und somit den Lehrinhalt aktiv mitgestaltbar</a:t>
            </a:r>
          </a:p>
          <a:p>
            <a:r>
              <a:rPr lang="de-DE" dirty="0"/>
              <a:t>Lernen mit eigener Geschwindigkeit</a:t>
            </a:r>
          </a:p>
          <a:p>
            <a:r>
              <a:rPr lang="de-DE" dirty="0"/>
              <a:t>zeitlich, räumlich und institutionell flexibel nutzbar</a:t>
            </a:r>
          </a:p>
          <a:p>
            <a:r>
              <a:rPr lang="de-DE" dirty="0"/>
              <a:t>Erweiterbarkeit um neue Aufgabentypen</a:t>
            </a:r>
          </a:p>
          <a:p>
            <a:r>
              <a:rPr lang="de-DE" dirty="0"/>
              <a:t>Vernetzung der Studierenden</a:t>
            </a:r>
          </a:p>
          <a:p>
            <a:r>
              <a:rPr lang="de-DE" dirty="0"/>
              <a:t>Feedback an/von Lehrende/n</a:t>
            </a:r>
          </a:p>
          <a:p>
            <a:r>
              <a:rPr lang="de-DE" dirty="0"/>
              <a:t>…</a:t>
            </a:r>
          </a:p>
          <a:p>
            <a:endParaRPr lang="de-DE" dirty="0"/>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„(Didaktische) Ziele“ von ALADIN</a:t>
            </a:r>
          </a:p>
        </p:txBody>
      </p:sp>
      <p:sp>
        <p:nvSpPr>
          <p:cNvPr id="4" name="Datumsplatzhalter 1">
            <a:extLst>
              <a:ext uri="{FF2B5EF4-FFF2-40B4-BE49-F238E27FC236}">
                <a16:creationId xmlns:a16="http://schemas.microsoft.com/office/drawing/2014/main" id="{500BCE1D-F586-4F06-AD33-B291DB35F6C8}"/>
              </a:ext>
            </a:extLst>
          </p:cNvPr>
          <p:cNvSpPr>
            <a:spLocks noGrp="1"/>
          </p:cNvSpPr>
          <p:nvPr>
            <p:ph type="dt" sz="half" idx="2"/>
          </p:nvPr>
        </p:nvSpPr>
        <p:spPr/>
        <p:txBody>
          <a:bodyPr/>
          <a:lstStyle>
            <a:lvl1pPr algn="l">
              <a:defRPr sz="1050">
                <a:solidFill>
                  <a:schemeClr val="tx1"/>
                </a:solidFill>
              </a:defRPr>
            </a:lvl1pPr>
          </a:lstStyle>
          <a:p>
            <a:fld id="{5CF54E03-4885-4408-875D-CF4E4825484C}" type="datetime1">
              <a:rPr lang="de-DE" smtClean="0"/>
              <a:pPr/>
              <a:t>10.03.2023</a:t>
            </a:fld>
            <a:endParaRPr lang="de-DE" dirty="0"/>
          </a:p>
        </p:txBody>
      </p:sp>
    </p:spTree>
    <p:extLst>
      <p:ext uri="{BB962C8B-B14F-4D97-AF65-F5344CB8AC3E}">
        <p14:creationId xmlns:p14="http://schemas.microsoft.com/office/powerpoint/2010/main" val="422738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5212F8C7-835F-42FE-AAE7-C95AA0990C18}"/>
              </a:ext>
            </a:extLst>
          </p:cNvPr>
          <p:cNvSpPr>
            <a:spLocks noGrp="1"/>
          </p:cNvSpPr>
          <p:nvPr>
            <p:ph idx="1"/>
          </p:nvPr>
        </p:nvSpPr>
        <p:spPr/>
        <p:txBody>
          <a:bodyPr/>
          <a:lstStyle/>
          <a:p>
            <a:r>
              <a:rPr lang="de-DE" dirty="0"/>
              <a:t>automatisches und zufallsbasiertes Erstellen und digitales Darbieten von Aufgaben</a:t>
            </a:r>
          </a:p>
          <a:p>
            <a:r>
              <a:rPr lang="de-DE" dirty="0"/>
              <a:t>Übung und Wiederholung</a:t>
            </a:r>
          </a:p>
          <a:p>
            <a:r>
              <a:rPr lang="de-DE" dirty="0"/>
              <a:t>parametrisieren, dass er in Abhängigkeit von Kompetenz und Wünschen der Studierenden leichte und schwere, umfangreiche und weniger umfangreiche Aufgaben generiert</a:t>
            </a:r>
          </a:p>
          <a:p>
            <a:r>
              <a:rPr lang="de-DE" dirty="0"/>
              <a:t>löst der Generator die Aufgaben auch schrittweise automatisch, gibt den Studierenden Hinweise zur Lösung der Aufgaben und hilft somit bei der Lösung der Aufgaben digital</a:t>
            </a:r>
          </a:p>
          <a:p>
            <a:r>
              <a:rPr lang="de-DE" dirty="0"/>
              <a:t>Die Studierenden müssen die Übungsaufgaben nicht während der Lehrveranstaltungen, sondern können sie in ihrer Selbststudienzeit (zu beliebiger Zeit), auch ohne Hilfe durch Lehrende, an einem beliebigen Ort und auch während ihrer Prüfungen lösen.</a:t>
            </a:r>
          </a:p>
          <a:p>
            <a:r>
              <a:rPr lang="de-DE" dirty="0"/>
              <a:t>Alle Interessierten können ALADIN, eine Open Educational </a:t>
            </a:r>
            <a:r>
              <a:rPr lang="de-DE" dirty="0" err="1"/>
              <a:t>Resource</a:t>
            </a:r>
            <a:r>
              <a:rPr lang="de-DE" dirty="0"/>
              <a:t>, einsetzen.</a:t>
            </a:r>
          </a:p>
        </p:txBody>
      </p:sp>
      <p:sp>
        <p:nvSpPr>
          <p:cNvPr id="5" name="Titel 4">
            <a:extLst>
              <a:ext uri="{FF2B5EF4-FFF2-40B4-BE49-F238E27FC236}">
                <a16:creationId xmlns:a16="http://schemas.microsoft.com/office/drawing/2014/main" id="{4EC558A0-6B04-4BE2-A5CD-1E37A2DB83E3}"/>
              </a:ext>
            </a:extLst>
          </p:cNvPr>
          <p:cNvSpPr>
            <a:spLocks noGrp="1"/>
          </p:cNvSpPr>
          <p:nvPr>
            <p:ph type="title"/>
          </p:nvPr>
        </p:nvSpPr>
        <p:spPr/>
        <p:txBody>
          <a:bodyPr/>
          <a:lstStyle/>
          <a:p>
            <a:r>
              <a:rPr lang="de-DE" dirty="0"/>
              <a:t>Kurzfassung? Weglassen? Einkürzen!</a:t>
            </a:r>
          </a:p>
        </p:txBody>
      </p:sp>
      <p:sp>
        <p:nvSpPr>
          <p:cNvPr id="4" name="Datumsplatzhalter 3">
            <a:extLst>
              <a:ext uri="{FF2B5EF4-FFF2-40B4-BE49-F238E27FC236}">
                <a16:creationId xmlns:a16="http://schemas.microsoft.com/office/drawing/2014/main" id="{D1569940-0D50-41AC-BB06-5C7E10BE6061}"/>
              </a:ext>
            </a:extLst>
          </p:cNvPr>
          <p:cNvSpPr>
            <a:spLocks noGrp="1"/>
          </p:cNvSpPr>
          <p:nvPr>
            <p:ph type="dt" sz="half" idx="2"/>
          </p:nvPr>
        </p:nvSpPr>
        <p:spPr/>
        <p:txBody>
          <a:bodyPr/>
          <a:lstStyle/>
          <a:p>
            <a:fld id="{5CF54E03-4885-4408-875D-CF4E4825484C}" type="datetime1">
              <a:rPr lang="de-DE" smtClean="0"/>
              <a:pPr/>
              <a:t>10.03.2023</a:t>
            </a:fld>
            <a:endParaRPr lang="de-DE" dirty="0"/>
          </a:p>
        </p:txBody>
      </p:sp>
    </p:spTree>
    <p:extLst>
      <p:ext uri="{BB962C8B-B14F-4D97-AF65-F5344CB8AC3E}">
        <p14:creationId xmlns:p14="http://schemas.microsoft.com/office/powerpoint/2010/main" val="171976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EC558A0-6B04-4BE2-A5CD-1E37A2DB83E3}"/>
              </a:ext>
            </a:extLst>
          </p:cNvPr>
          <p:cNvSpPr>
            <a:spLocks noGrp="1"/>
          </p:cNvSpPr>
          <p:nvPr>
            <p:ph type="title"/>
          </p:nvPr>
        </p:nvSpPr>
        <p:spPr/>
        <p:txBody>
          <a:bodyPr/>
          <a:lstStyle/>
          <a:p>
            <a:r>
              <a:rPr lang="de-DE" dirty="0"/>
              <a:t>Graphische Alternative zu vorheriger Folie</a:t>
            </a:r>
          </a:p>
        </p:txBody>
      </p:sp>
      <p:sp>
        <p:nvSpPr>
          <p:cNvPr id="4" name="Datumsplatzhalter 3">
            <a:extLst>
              <a:ext uri="{FF2B5EF4-FFF2-40B4-BE49-F238E27FC236}">
                <a16:creationId xmlns:a16="http://schemas.microsoft.com/office/drawing/2014/main" id="{D1569940-0D50-41AC-BB06-5C7E10BE6061}"/>
              </a:ext>
            </a:extLst>
          </p:cNvPr>
          <p:cNvSpPr>
            <a:spLocks noGrp="1"/>
          </p:cNvSpPr>
          <p:nvPr>
            <p:ph type="dt" sz="half" idx="2"/>
          </p:nvPr>
        </p:nvSpPr>
        <p:spPr/>
        <p:txBody>
          <a:bodyPr/>
          <a:lstStyle/>
          <a:p>
            <a:fld id="{5CF54E03-4885-4408-875D-CF4E4825484C}" type="datetime1">
              <a:rPr lang="de-DE" smtClean="0"/>
              <a:pPr/>
              <a:t>10.03.2023</a:t>
            </a:fld>
            <a:endParaRPr lang="de-DE" dirty="0"/>
          </a:p>
        </p:txBody>
      </p:sp>
      <p:pic>
        <p:nvPicPr>
          <p:cNvPr id="11" name="Grafik 10">
            <a:extLst>
              <a:ext uri="{FF2B5EF4-FFF2-40B4-BE49-F238E27FC236}">
                <a16:creationId xmlns:a16="http://schemas.microsoft.com/office/drawing/2014/main" id="{B8069321-702D-4CC2-8AA6-7D048B38650C}"/>
              </a:ext>
            </a:extLst>
          </p:cNvPr>
          <p:cNvPicPr>
            <a:picLocks noChangeAspect="1"/>
          </p:cNvPicPr>
          <p:nvPr/>
        </p:nvPicPr>
        <p:blipFill>
          <a:blip r:embed="rId3"/>
          <a:stretch>
            <a:fillRect/>
          </a:stretch>
        </p:blipFill>
        <p:spPr>
          <a:xfrm>
            <a:off x="6095950" y="2172926"/>
            <a:ext cx="5514975" cy="4076700"/>
          </a:xfrm>
          <a:prstGeom prst="rect">
            <a:avLst/>
          </a:prstGeom>
        </p:spPr>
      </p:pic>
      <p:pic>
        <p:nvPicPr>
          <p:cNvPr id="13" name="Grafik 12">
            <a:extLst>
              <a:ext uri="{FF2B5EF4-FFF2-40B4-BE49-F238E27FC236}">
                <a16:creationId xmlns:a16="http://schemas.microsoft.com/office/drawing/2014/main" id="{52AD0211-6870-4026-B4C5-64EB1DC8E5D2}"/>
              </a:ext>
            </a:extLst>
          </p:cNvPr>
          <p:cNvPicPr>
            <a:picLocks noChangeAspect="1"/>
          </p:cNvPicPr>
          <p:nvPr/>
        </p:nvPicPr>
        <p:blipFill>
          <a:blip r:embed="rId4"/>
          <a:stretch>
            <a:fillRect/>
          </a:stretch>
        </p:blipFill>
        <p:spPr>
          <a:xfrm>
            <a:off x="1055440" y="2466975"/>
            <a:ext cx="3695700" cy="1924050"/>
          </a:xfrm>
          <a:prstGeom prst="rect">
            <a:avLst/>
          </a:prstGeom>
        </p:spPr>
      </p:pic>
      <p:sp>
        <p:nvSpPr>
          <p:cNvPr id="14" name="Textfeld 13">
            <a:extLst>
              <a:ext uri="{FF2B5EF4-FFF2-40B4-BE49-F238E27FC236}">
                <a16:creationId xmlns:a16="http://schemas.microsoft.com/office/drawing/2014/main" id="{E668E3F5-FB11-4C53-A13C-AA0399D93547}"/>
              </a:ext>
            </a:extLst>
          </p:cNvPr>
          <p:cNvSpPr txBox="1"/>
          <p:nvPr/>
        </p:nvSpPr>
        <p:spPr>
          <a:xfrm>
            <a:off x="1634224" y="1391298"/>
            <a:ext cx="2538131" cy="400110"/>
          </a:xfrm>
          <a:prstGeom prst="rect">
            <a:avLst/>
          </a:prstGeom>
          <a:noFill/>
        </p:spPr>
        <p:txBody>
          <a:bodyPr wrap="none" rtlCol="0">
            <a:spAutoFit/>
          </a:bodyPr>
          <a:lstStyle/>
          <a:p>
            <a:r>
              <a:rPr lang="de-DE" sz="2000" dirty="0"/>
              <a:t>Ablauf ohne ALADIN</a:t>
            </a:r>
          </a:p>
        </p:txBody>
      </p:sp>
      <p:sp>
        <p:nvSpPr>
          <p:cNvPr id="15" name="Textfeld 14">
            <a:extLst>
              <a:ext uri="{FF2B5EF4-FFF2-40B4-BE49-F238E27FC236}">
                <a16:creationId xmlns:a16="http://schemas.microsoft.com/office/drawing/2014/main" id="{7A2146FF-18BE-442A-9186-638F0820DFCF}"/>
              </a:ext>
            </a:extLst>
          </p:cNvPr>
          <p:cNvSpPr txBox="1"/>
          <p:nvPr/>
        </p:nvSpPr>
        <p:spPr>
          <a:xfrm>
            <a:off x="7698986" y="1390132"/>
            <a:ext cx="2308902" cy="400110"/>
          </a:xfrm>
          <a:prstGeom prst="rect">
            <a:avLst/>
          </a:prstGeom>
          <a:noFill/>
        </p:spPr>
        <p:txBody>
          <a:bodyPr wrap="none" rtlCol="0">
            <a:spAutoFit/>
          </a:bodyPr>
          <a:lstStyle/>
          <a:p>
            <a:r>
              <a:rPr lang="de-DE" sz="2000" dirty="0"/>
              <a:t>Ablauf mit ALADIN</a:t>
            </a:r>
          </a:p>
        </p:txBody>
      </p:sp>
    </p:spTree>
    <p:extLst>
      <p:ext uri="{BB962C8B-B14F-4D97-AF65-F5344CB8AC3E}">
        <p14:creationId xmlns:p14="http://schemas.microsoft.com/office/powerpoint/2010/main" val="16493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r>
              <a:rPr lang="de-DE" dirty="0"/>
              <a:t>unterstützte Aufgabentypen:</a:t>
            </a:r>
          </a:p>
          <a:p>
            <a:pPr lvl="1"/>
            <a:r>
              <a:rPr lang="de-DE" dirty="0"/>
              <a:t>Stücklistenauflösung mittels dreier, unterschiedlicher Verfahren</a:t>
            </a:r>
          </a:p>
          <a:p>
            <a:pPr lvl="1"/>
            <a:r>
              <a:rPr lang="de-DE" dirty="0"/>
              <a:t>SQL-Abfragen</a:t>
            </a:r>
          </a:p>
          <a:p>
            <a:pPr lvl="1"/>
            <a:r>
              <a:rPr lang="de-DE" dirty="0"/>
              <a:t>Geostatistische Interpolationsverfahren (Inverse </a:t>
            </a:r>
            <a:r>
              <a:rPr lang="de-DE" dirty="0" err="1"/>
              <a:t>Distanzwichtung</a:t>
            </a:r>
            <a:r>
              <a:rPr lang="de-DE" dirty="0"/>
              <a:t>)</a:t>
            </a:r>
          </a:p>
          <a:p>
            <a:pPr lvl="1"/>
            <a:r>
              <a:rPr lang="de-DE" dirty="0" err="1"/>
              <a:t>Shortest</a:t>
            </a:r>
            <a:r>
              <a:rPr lang="de-DE" dirty="0"/>
              <a:t>-Path-Algorithmen (Dijkstra)</a:t>
            </a:r>
          </a:p>
          <a:p>
            <a:pPr lvl="1"/>
            <a:r>
              <a:rPr lang="de-DE" dirty="0"/>
              <a:t>Projektmanagement (Netzplan, Gantt)</a:t>
            </a:r>
          </a:p>
          <a:p>
            <a:r>
              <a:rPr lang="de-DE" dirty="0"/>
              <a:t>Aufzeichnung, Wiedergabe und Fortführung von Lösungsversuchen</a:t>
            </a:r>
          </a:p>
          <a:p>
            <a:r>
              <a:rPr lang="de-DE" dirty="0"/>
              <a:t>zum großen Teil deklarative Erstellung neuer Aufgabentypen</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Derzeitiger Leistungsumfang von ALADIN</a:t>
            </a:r>
          </a:p>
        </p:txBody>
      </p:sp>
      <p:sp>
        <p:nvSpPr>
          <p:cNvPr id="4" name="Datumsplatzhalter 1">
            <a:extLst>
              <a:ext uri="{FF2B5EF4-FFF2-40B4-BE49-F238E27FC236}">
                <a16:creationId xmlns:a16="http://schemas.microsoft.com/office/drawing/2014/main" id="{8661A981-511C-4779-A162-0799C925ADE6}"/>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10.03.2023</a:t>
            </a:fld>
            <a:endParaRPr lang="de-DE" dirty="0"/>
          </a:p>
        </p:txBody>
      </p:sp>
    </p:spTree>
    <p:extLst>
      <p:ext uri="{BB962C8B-B14F-4D97-AF65-F5344CB8AC3E}">
        <p14:creationId xmlns:p14="http://schemas.microsoft.com/office/powerpoint/2010/main" val="62325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mph" presetSubtype="0" nodeType="clickEffect">
                                  <p:stCondLst>
                                    <p:cond delay="0"/>
                                  </p:stCondLst>
                                  <p:childTnLst>
                                    <p:set>
                                      <p:cBhvr override="childStyle">
                                        <p:cTn id="28" dur="indefinite"/>
                                        <p:tgtEl>
                                          <p:spTgt spid="2">
                                            <p:txEl>
                                              <p:pRg st="2" end="2"/>
                                            </p:txEl>
                                          </p:spTgt>
                                        </p:tgtEl>
                                        <p:attrNameLst>
                                          <p:attrName>style.fontWeight</p:attrName>
                                        </p:attrNameLst>
                                      </p:cBhvr>
                                      <p:to>
                                        <p:strVal val="bold"/>
                                      </p:to>
                                    </p:set>
                                  </p:childTnLst>
                                </p:cTn>
                              </p:par>
                              <p:par>
                                <p:cTn id="29" presetID="15" presetClass="emph" presetSubtype="0" nodeType="withEffect">
                                  <p:stCondLst>
                                    <p:cond delay="0"/>
                                  </p:stCondLst>
                                  <p:childTnLst>
                                    <p:set>
                                      <p:cBhvr override="childStyle">
                                        <p:cTn id="30" dur="indefinite"/>
                                        <p:tgtEl>
                                          <p:spTgt spid="2">
                                            <p:txEl>
                                              <p:pRg st="1" end="1"/>
                                            </p:txEl>
                                          </p:spTgt>
                                        </p:tgtEl>
                                        <p:attrNameLst>
                                          <p:attrName>style.fontWeight</p:attrName>
                                        </p:attrNameLst>
                                      </p:cBhvr>
                                      <p:to>
                                        <p:strVal val="bold"/>
                                      </p:to>
                                    </p:set>
                                  </p:childTnLst>
                                </p:cTn>
                              </p:par>
                              <p:par>
                                <p:cTn id="31" presetID="15" presetClass="emph" presetSubtype="0" nodeType="withEffect">
                                  <p:stCondLst>
                                    <p:cond delay="0"/>
                                  </p:stCondLst>
                                  <p:childTnLst>
                                    <p:set>
                                      <p:cBhvr override="childStyle">
                                        <p:cTn id="32" dur="indefinite"/>
                                        <p:tgtEl>
                                          <p:spTgt spid="2">
                                            <p:txEl>
                                              <p:pRg st="6" end="6"/>
                                            </p:txEl>
                                          </p:spTgt>
                                        </p:tgtEl>
                                        <p:attrNameLst>
                                          <p:attrName>style.fontWeight</p:attrName>
                                        </p:attrNameLst>
                                      </p:cBhvr>
                                      <p:to>
                                        <p:strVal val="bold"/>
                                      </p:to>
                                    </p:set>
                                  </p:childTnLst>
                                </p:cTn>
                              </p:par>
                              <p:par>
                                <p:cTn id="33" presetID="15" presetClass="emph" presetSubtype="0" nodeType="withEffect">
                                  <p:stCondLst>
                                    <p:cond delay="0"/>
                                  </p:stCondLst>
                                  <p:childTnLst>
                                    <p:set>
                                      <p:cBhvr override="childStyle">
                                        <p:cTn id="34" dur="indefinite"/>
                                        <p:tgtEl>
                                          <p:spTgt spid="2">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a:xfrm>
            <a:off x="2722204" y="1143803"/>
            <a:ext cx="3018328" cy="2069173"/>
          </a:xfrm>
        </p:spPr>
        <p:txBody>
          <a:bodyPr/>
          <a:lstStyle/>
          <a:p>
            <a:r>
              <a:rPr lang="de-DE" sz="1600" dirty="0"/>
              <a:t>Stückliste für 1 </a:t>
            </a:r>
            <a:r>
              <a:rPr lang="de-DE" sz="1600" b="1" dirty="0"/>
              <a:t>T</a:t>
            </a:r>
            <a:r>
              <a:rPr lang="de-DE" sz="1600" dirty="0"/>
              <a:t>isch</a:t>
            </a:r>
          </a:p>
          <a:p>
            <a:pPr lvl="1"/>
            <a:r>
              <a:rPr lang="de-DE" sz="1400" dirty="0"/>
              <a:t>1 </a:t>
            </a:r>
            <a:r>
              <a:rPr lang="de-DE" sz="1400" b="1" dirty="0"/>
              <a:t>T</a:t>
            </a:r>
            <a:r>
              <a:rPr lang="de-DE" sz="1400" dirty="0"/>
              <a:t>isch</a:t>
            </a:r>
            <a:r>
              <a:rPr lang="de-DE" sz="1400" b="1" dirty="0"/>
              <a:t>p</a:t>
            </a:r>
            <a:r>
              <a:rPr lang="de-DE" sz="1400" dirty="0"/>
              <a:t>latte</a:t>
            </a:r>
          </a:p>
          <a:p>
            <a:pPr lvl="1"/>
            <a:r>
              <a:rPr lang="de-DE" sz="1400" dirty="0"/>
              <a:t>4 </a:t>
            </a:r>
            <a:r>
              <a:rPr lang="de-DE" sz="1400" b="1" dirty="0"/>
              <a:t>T</a:t>
            </a:r>
            <a:r>
              <a:rPr lang="de-DE" sz="1400" dirty="0"/>
              <a:t>isch</a:t>
            </a:r>
            <a:r>
              <a:rPr lang="de-DE" sz="1400" b="1" dirty="0"/>
              <a:t>b</a:t>
            </a:r>
            <a:r>
              <a:rPr lang="de-DE" sz="1400" dirty="0"/>
              <a:t>eine </a:t>
            </a:r>
            <a:r>
              <a:rPr lang="de-DE" sz="1400" b="1" dirty="0"/>
              <a:t>k</a:t>
            </a:r>
            <a:r>
              <a:rPr lang="de-DE" sz="1400" dirty="0"/>
              <a:t>omplett</a:t>
            </a:r>
          </a:p>
          <a:p>
            <a:pPr lvl="2"/>
            <a:r>
              <a:rPr lang="de-DE" sz="1200" dirty="0"/>
              <a:t>1 </a:t>
            </a:r>
            <a:r>
              <a:rPr lang="de-DE" sz="1200" b="1" dirty="0"/>
              <a:t>T</a:t>
            </a:r>
            <a:r>
              <a:rPr lang="de-DE" sz="1200" dirty="0"/>
              <a:t>isch</a:t>
            </a:r>
            <a:r>
              <a:rPr lang="de-DE" sz="1200" b="1" dirty="0"/>
              <a:t>b</a:t>
            </a:r>
            <a:r>
              <a:rPr lang="de-DE" sz="1200" dirty="0"/>
              <a:t>ein</a:t>
            </a:r>
          </a:p>
          <a:p>
            <a:pPr lvl="2"/>
            <a:r>
              <a:rPr lang="de-DE" sz="1200" dirty="0"/>
              <a:t>1 </a:t>
            </a:r>
            <a:r>
              <a:rPr lang="de-DE" sz="1200" b="1" dirty="0"/>
              <a:t>F</a:t>
            </a:r>
            <a:r>
              <a:rPr lang="de-DE" sz="1200" dirty="0"/>
              <a:t>uß</a:t>
            </a:r>
            <a:r>
              <a:rPr lang="de-DE" sz="1200" b="1" dirty="0"/>
              <a:t>s</a:t>
            </a:r>
            <a:r>
              <a:rPr lang="de-DE" sz="1200" dirty="0"/>
              <a:t>töpsel</a:t>
            </a:r>
          </a:p>
          <a:p>
            <a:pPr lvl="1"/>
            <a:r>
              <a:rPr lang="de-DE" sz="1400" dirty="0"/>
              <a:t>16 </a:t>
            </a:r>
            <a:r>
              <a:rPr lang="de-DE" sz="1400" b="1" dirty="0"/>
              <a:t>H</a:t>
            </a:r>
            <a:r>
              <a:rPr lang="de-DE" sz="1400" dirty="0"/>
              <a:t>olz</a:t>
            </a:r>
            <a:r>
              <a:rPr lang="de-DE" sz="1400" b="1" dirty="0"/>
              <a:t>s</a:t>
            </a:r>
            <a:r>
              <a:rPr lang="de-DE" sz="1400" dirty="0"/>
              <a:t>chrauben</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Stücklistenauflösung - Theorie</a:t>
            </a:r>
          </a:p>
        </p:txBody>
      </p:sp>
      <p:pic>
        <p:nvPicPr>
          <p:cNvPr id="2050" name="Picture 2" descr="https://www.erp-software.bayern.de/fileadmin/_processed_/6/3/csm_PROD_Tisch_b224c47290.jpg">
            <a:extLst>
              <a:ext uri="{FF2B5EF4-FFF2-40B4-BE49-F238E27FC236}">
                <a16:creationId xmlns:a16="http://schemas.microsoft.com/office/drawing/2014/main" id="{CC263637-AAE0-4E0E-9366-5DD2D3DF7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52" y="1104054"/>
            <a:ext cx="2381250" cy="1809750"/>
          </a:xfrm>
          <a:prstGeom prst="rect">
            <a:avLst/>
          </a:prstGeom>
          <a:noFill/>
          <a:extLst>
            <a:ext uri="{909E8E84-426E-40DD-AFC4-6F175D3DCCD1}">
              <a14:hiddenFill xmlns:a14="http://schemas.microsoft.com/office/drawing/2010/main">
                <a:solidFill>
                  <a:srgbClr val="FFFFFF"/>
                </a:solidFill>
              </a14:hiddenFill>
            </a:ext>
          </a:extLst>
        </p:spPr>
      </p:pic>
      <p:grpSp>
        <p:nvGrpSpPr>
          <p:cNvPr id="2065" name="Gruppieren 2064">
            <a:extLst>
              <a:ext uri="{FF2B5EF4-FFF2-40B4-BE49-F238E27FC236}">
                <a16:creationId xmlns:a16="http://schemas.microsoft.com/office/drawing/2014/main" id="{471D62EF-749E-4ACA-B7BA-81E272250618}"/>
              </a:ext>
            </a:extLst>
          </p:cNvPr>
          <p:cNvGrpSpPr/>
          <p:nvPr/>
        </p:nvGrpSpPr>
        <p:grpSpPr>
          <a:xfrm>
            <a:off x="5998221" y="1066191"/>
            <a:ext cx="2304256" cy="2069173"/>
            <a:chOff x="5018974" y="1690234"/>
            <a:chExt cx="3350385" cy="3160746"/>
          </a:xfrm>
        </p:grpSpPr>
        <p:grpSp>
          <p:nvGrpSpPr>
            <p:cNvPr id="12" name="Gruppieren 11">
              <a:extLst>
                <a:ext uri="{FF2B5EF4-FFF2-40B4-BE49-F238E27FC236}">
                  <a16:creationId xmlns:a16="http://schemas.microsoft.com/office/drawing/2014/main" id="{187D51A0-C493-473D-B203-A721C42CF2B6}"/>
                </a:ext>
              </a:extLst>
            </p:cNvPr>
            <p:cNvGrpSpPr/>
            <p:nvPr/>
          </p:nvGrpSpPr>
          <p:grpSpPr>
            <a:xfrm>
              <a:off x="6333033" y="1690234"/>
              <a:ext cx="720080" cy="720080"/>
              <a:chOff x="5570637" y="2096852"/>
              <a:chExt cx="720080" cy="720080"/>
            </a:xfrm>
          </p:grpSpPr>
          <p:sp>
            <p:nvSpPr>
              <p:cNvPr id="4" name="Ellipse 3">
                <a:extLst>
                  <a:ext uri="{FF2B5EF4-FFF2-40B4-BE49-F238E27FC236}">
                    <a16:creationId xmlns:a16="http://schemas.microsoft.com/office/drawing/2014/main" id="{F4232AD5-BA59-45BB-8086-746F3068A2A5}"/>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5" name="Textfeld 4">
                <a:extLst>
                  <a:ext uri="{FF2B5EF4-FFF2-40B4-BE49-F238E27FC236}">
                    <a16:creationId xmlns:a16="http://schemas.microsoft.com/office/drawing/2014/main" id="{ECA42175-811E-4882-912B-2100387D9BFC}"/>
                  </a:ext>
                </a:extLst>
              </p:cNvPr>
              <p:cNvSpPr txBox="1"/>
              <p:nvPr/>
            </p:nvSpPr>
            <p:spPr>
              <a:xfrm>
                <a:off x="5693871" y="2176031"/>
                <a:ext cx="473611" cy="564170"/>
              </a:xfrm>
              <a:prstGeom prst="rect">
                <a:avLst/>
              </a:prstGeom>
              <a:noFill/>
            </p:spPr>
            <p:txBody>
              <a:bodyPr wrap="none" rtlCol="0">
                <a:spAutoFit/>
              </a:bodyPr>
              <a:lstStyle/>
              <a:p>
                <a:r>
                  <a:rPr lang="de-DE" sz="1800" dirty="0"/>
                  <a:t>T</a:t>
                </a:r>
                <a:endParaRPr lang="de-DE" dirty="0"/>
              </a:p>
            </p:txBody>
          </p:sp>
        </p:grpSp>
        <p:grpSp>
          <p:nvGrpSpPr>
            <p:cNvPr id="14" name="Gruppieren 13">
              <a:extLst>
                <a:ext uri="{FF2B5EF4-FFF2-40B4-BE49-F238E27FC236}">
                  <a16:creationId xmlns:a16="http://schemas.microsoft.com/office/drawing/2014/main" id="{71C1B82D-CAA2-48D5-BAD9-31D395FFD66D}"/>
                </a:ext>
              </a:extLst>
            </p:cNvPr>
            <p:cNvGrpSpPr/>
            <p:nvPr/>
          </p:nvGrpSpPr>
          <p:grpSpPr>
            <a:xfrm>
              <a:off x="5018974" y="2959782"/>
              <a:ext cx="751575" cy="720080"/>
              <a:chOff x="5570637" y="2096852"/>
              <a:chExt cx="751575" cy="720080"/>
            </a:xfrm>
          </p:grpSpPr>
          <p:sp>
            <p:nvSpPr>
              <p:cNvPr id="15" name="Ellipse 14">
                <a:extLst>
                  <a:ext uri="{FF2B5EF4-FFF2-40B4-BE49-F238E27FC236}">
                    <a16:creationId xmlns:a16="http://schemas.microsoft.com/office/drawing/2014/main" id="{B8F6C1E5-22F3-444C-A01A-169323A51F24}"/>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16" name="Textfeld 15">
                <a:extLst>
                  <a:ext uri="{FF2B5EF4-FFF2-40B4-BE49-F238E27FC236}">
                    <a16:creationId xmlns:a16="http://schemas.microsoft.com/office/drawing/2014/main" id="{023F14DE-F979-4D21-AAF9-C3F706A81FC1}"/>
                  </a:ext>
                </a:extLst>
              </p:cNvPr>
              <p:cNvSpPr txBox="1"/>
              <p:nvPr/>
            </p:nvSpPr>
            <p:spPr>
              <a:xfrm>
                <a:off x="5624848" y="2186102"/>
                <a:ext cx="697364" cy="564170"/>
              </a:xfrm>
              <a:prstGeom prst="rect">
                <a:avLst/>
              </a:prstGeom>
              <a:noFill/>
            </p:spPr>
            <p:txBody>
              <a:bodyPr wrap="none" rtlCol="0">
                <a:spAutoFit/>
              </a:bodyPr>
              <a:lstStyle/>
              <a:p>
                <a:r>
                  <a:rPr lang="de-DE" sz="1800" dirty="0"/>
                  <a:t>TP</a:t>
                </a:r>
                <a:endParaRPr lang="de-DE" dirty="0"/>
              </a:p>
            </p:txBody>
          </p:sp>
        </p:grpSp>
        <p:grpSp>
          <p:nvGrpSpPr>
            <p:cNvPr id="17" name="Gruppieren 16">
              <a:extLst>
                <a:ext uri="{FF2B5EF4-FFF2-40B4-BE49-F238E27FC236}">
                  <a16:creationId xmlns:a16="http://schemas.microsoft.com/office/drawing/2014/main" id="{E67465B9-F4A0-4D05-A1E7-85596ED0ADFA}"/>
                </a:ext>
              </a:extLst>
            </p:cNvPr>
            <p:cNvGrpSpPr/>
            <p:nvPr/>
          </p:nvGrpSpPr>
          <p:grpSpPr>
            <a:xfrm>
              <a:off x="6247537" y="2959782"/>
              <a:ext cx="921119" cy="720080"/>
              <a:chOff x="5485140" y="2096852"/>
              <a:chExt cx="921119" cy="720080"/>
            </a:xfrm>
          </p:grpSpPr>
          <p:sp>
            <p:nvSpPr>
              <p:cNvPr id="18" name="Ellipse 17">
                <a:extLst>
                  <a:ext uri="{FF2B5EF4-FFF2-40B4-BE49-F238E27FC236}">
                    <a16:creationId xmlns:a16="http://schemas.microsoft.com/office/drawing/2014/main" id="{8CF7FB89-437D-4D59-8F19-A5892E9D647A}"/>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19" name="Textfeld 18">
                <a:extLst>
                  <a:ext uri="{FF2B5EF4-FFF2-40B4-BE49-F238E27FC236}">
                    <a16:creationId xmlns:a16="http://schemas.microsoft.com/office/drawing/2014/main" id="{010B9740-7146-4DC2-AEED-CB57B5B164A1}"/>
                  </a:ext>
                </a:extLst>
              </p:cNvPr>
              <p:cNvSpPr txBox="1"/>
              <p:nvPr/>
            </p:nvSpPr>
            <p:spPr>
              <a:xfrm>
                <a:off x="5485140" y="2192772"/>
                <a:ext cx="921119" cy="564171"/>
              </a:xfrm>
              <a:prstGeom prst="rect">
                <a:avLst/>
              </a:prstGeom>
              <a:noFill/>
            </p:spPr>
            <p:txBody>
              <a:bodyPr wrap="none" rtlCol="0">
                <a:spAutoFit/>
              </a:bodyPr>
              <a:lstStyle/>
              <a:p>
                <a:r>
                  <a:rPr lang="de-DE" sz="1800" dirty="0"/>
                  <a:t>TBK</a:t>
                </a:r>
                <a:endParaRPr lang="de-DE" dirty="0"/>
              </a:p>
            </p:txBody>
          </p:sp>
        </p:grpSp>
        <p:grpSp>
          <p:nvGrpSpPr>
            <p:cNvPr id="20" name="Gruppieren 19">
              <a:extLst>
                <a:ext uri="{FF2B5EF4-FFF2-40B4-BE49-F238E27FC236}">
                  <a16:creationId xmlns:a16="http://schemas.microsoft.com/office/drawing/2014/main" id="{C3E6865D-42B9-4CFA-B8DE-D785C074A6AC}"/>
                </a:ext>
              </a:extLst>
            </p:cNvPr>
            <p:cNvGrpSpPr/>
            <p:nvPr/>
          </p:nvGrpSpPr>
          <p:grpSpPr>
            <a:xfrm>
              <a:off x="5612953" y="4130900"/>
              <a:ext cx="744856" cy="720080"/>
              <a:chOff x="5570637" y="2096852"/>
              <a:chExt cx="744856" cy="720080"/>
            </a:xfrm>
          </p:grpSpPr>
          <p:sp>
            <p:nvSpPr>
              <p:cNvPr id="21" name="Ellipse 20">
                <a:extLst>
                  <a:ext uri="{FF2B5EF4-FFF2-40B4-BE49-F238E27FC236}">
                    <a16:creationId xmlns:a16="http://schemas.microsoft.com/office/drawing/2014/main" id="{D94A1EAB-8E4A-4FB5-B475-BE3AE7216527}"/>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22" name="Textfeld 21">
                <a:extLst>
                  <a:ext uri="{FF2B5EF4-FFF2-40B4-BE49-F238E27FC236}">
                    <a16:creationId xmlns:a16="http://schemas.microsoft.com/office/drawing/2014/main" id="{E2FE08A4-8FAD-455A-B3A9-CC2719FA34A9}"/>
                  </a:ext>
                </a:extLst>
              </p:cNvPr>
              <p:cNvSpPr txBox="1"/>
              <p:nvPr/>
            </p:nvSpPr>
            <p:spPr>
              <a:xfrm>
                <a:off x="5618129" y="2182869"/>
                <a:ext cx="697364" cy="564170"/>
              </a:xfrm>
              <a:prstGeom prst="rect">
                <a:avLst/>
              </a:prstGeom>
              <a:noFill/>
            </p:spPr>
            <p:txBody>
              <a:bodyPr wrap="none" rtlCol="0">
                <a:spAutoFit/>
              </a:bodyPr>
              <a:lstStyle/>
              <a:p>
                <a:r>
                  <a:rPr lang="de-DE" sz="1800" dirty="0"/>
                  <a:t>TB</a:t>
                </a:r>
                <a:endParaRPr lang="de-DE" dirty="0"/>
              </a:p>
            </p:txBody>
          </p:sp>
        </p:grpSp>
        <p:grpSp>
          <p:nvGrpSpPr>
            <p:cNvPr id="23" name="Gruppieren 22">
              <a:extLst>
                <a:ext uri="{FF2B5EF4-FFF2-40B4-BE49-F238E27FC236}">
                  <a16:creationId xmlns:a16="http://schemas.microsoft.com/office/drawing/2014/main" id="{1D972B7E-69AD-49CB-9A4A-4CAD7741055D}"/>
                </a:ext>
              </a:extLst>
            </p:cNvPr>
            <p:cNvGrpSpPr/>
            <p:nvPr/>
          </p:nvGrpSpPr>
          <p:grpSpPr>
            <a:xfrm>
              <a:off x="7053113" y="4130900"/>
              <a:ext cx="723014" cy="720080"/>
              <a:chOff x="5570637" y="2096852"/>
              <a:chExt cx="723014" cy="720080"/>
            </a:xfrm>
          </p:grpSpPr>
          <p:sp>
            <p:nvSpPr>
              <p:cNvPr id="24" name="Ellipse 23">
                <a:extLst>
                  <a:ext uri="{FF2B5EF4-FFF2-40B4-BE49-F238E27FC236}">
                    <a16:creationId xmlns:a16="http://schemas.microsoft.com/office/drawing/2014/main" id="{9F11D857-04A1-457F-BCE9-42C072A5FDAB}"/>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25" name="Textfeld 24">
                <a:extLst>
                  <a:ext uri="{FF2B5EF4-FFF2-40B4-BE49-F238E27FC236}">
                    <a16:creationId xmlns:a16="http://schemas.microsoft.com/office/drawing/2014/main" id="{02694E9A-8DA0-490F-9443-DAE130454602}"/>
                  </a:ext>
                </a:extLst>
              </p:cNvPr>
              <p:cNvSpPr txBox="1"/>
              <p:nvPr/>
            </p:nvSpPr>
            <p:spPr>
              <a:xfrm>
                <a:off x="5596287" y="2212951"/>
                <a:ext cx="697364" cy="564170"/>
              </a:xfrm>
              <a:prstGeom prst="rect">
                <a:avLst/>
              </a:prstGeom>
              <a:noFill/>
            </p:spPr>
            <p:txBody>
              <a:bodyPr wrap="none" rtlCol="0">
                <a:spAutoFit/>
              </a:bodyPr>
              <a:lstStyle/>
              <a:p>
                <a:r>
                  <a:rPr lang="de-DE" sz="1800" dirty="0"/>
                  <a:t>FS</a:t>
                </a:r>
                <a:endParaRPr lang="de-DE" dirty="0"/>
              </a:p>
            </p:txBody>
          </p:sp>
        </p:grpSp>
        <p:grpSp>
          <p:nvGrpSpPr>
            <p:cNvPr id="26" name="Gruppieren 25">
              <a:extLst>
                <a:ext uri="{FF2B5EF4-FFF2-40B4-BE49-F238E27FC236}">
                  <a16:creationId xmlns:a16="http://schemas.microsoft.com/office/drawing/2014/main" id="{95CB79CC-0C25-4CCF-8923-D6D93D42B637}"/>
                </a:ext>
              </a:extLst>
            </p:cNvPr>
            <p:cNvGrpSpPr/>
            <p:nvPr/>
          </p:nvGrpSpPr>
          <p:grpSpPr>
            <a:xfrm>
              <a:off x="7634700" y="2959782"/>
              <a:ext cx="734659" cy="720080"/>
              <a:chOff x="5556059" y="2096852"/>
              <a:chExt cx="734659" cy="720080"/>
            </a:xfrm>
          </p:grpSpPr>
          <p:sp>
            <p:nvSpPr>
              <p:cNvPr id="27" name="Ellipse 26">
                <a:extLst>
                  <a:ext uri="{FF2B5EF4-FFF2-40B4-BE49-F238E27FC236}">
                    <a16:creationId xmlns:a16="http://schemas.microsoft.com/office/drawing/2014/main" id="{3FA1C0A6-AC81-42D2-B8C1-AA049276A8DE}"/>
                  </a:ext>
                </a:extLst>
              </p:cNvPr>
              <p:cNvSpPr/>
              <p:nvPr/>
            </p:nvSpPr>
            <p:spPr bwMode="auto">
              <a:xfrm>
                <a:off x="5570637" y="2096852"/>
                <a:ext cx="72008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28" name="Textfeld 27">
                <a:extLst>
                  <a:ext uri="{FF2B5EF4-FFF2-40B4-BE49-F238E27FC236}">
                    <a16:creationId xmlns:a16="http://schemas.microsoft.com/office/drawing/2014/main" id="{2193C325-145E-4FF9-8AB6-3372E880C616}"/>
                  </a:ext>
                </a:extLst>
              </p:cNvPr>
              <p:cNvSpPr txBox="1"/>
              <p:nvPr/>
            </p:nvSpPr>
            <p:spPr>
              <a:xfrm>
                <a:off x="5556059" y="2196197"/>
                <a:ext cx="734659" cy="564170"/>
              </a:xfrm>
              <a:prstGeom prst="rect">
                <a:avLst/>
              </a:prstGeom>
              <a:noFill/>
            </p:spPr>
            <p:txBody>
              <a:bodyPr wrap="none" rtlCol="0">
                <a:spAutoFit/>
              </a:bodyPr>
              <a:lstStyle/>
              <a:p>
                <a:r>
                  <a:rPr lang="de-DE" sz="1800" dirty="0"/>
                  <a:t>HS</a:t>
                </a:r>
                <a:endParaRPr lang="de-DE" dirty="0"/>
              </a:p>
            </p:txBody>
          </p:sp>
        </p:grpSp>
        <p:grpSp>
          <p:nvGrpSpPr>
            <p:cNvPr id="2049" name="Gruppieren 2048">
              <a:extLst>
                <a:ext uri="{FF2B5EF4-FFF2-40B4-BE49-F238E27FC236}">
                  <a16:creationId xmlns:a16="http://schemas.microsoft.com/office/drawing/2014/main" id="{27C2E5FB-7AC6-4005-8913-524BC575907B}"/>
                </a:ext>
              </a:extLst>
            </p:cNvPr>
            <p:cNvGrpSpPr/>
            <p:nvPr/>
          </p:nvGrpSpPr>
          <p:grpSpPr>
            <a:xfrm>
              <a:off x="5633534" y="2304861"/>
              <a:ext cx="804952" cy="760374"/>
              <a:chOff x="5633534" y="2304861"/>
              <a:chExt cx="804952" cy="760374"/>
            </a:xfrm>
          </p:grpSpPr>
          <p:cxnSp>
            <p:nvCxnSpPr>
              <p:cNvPr id="29" name="Gerade Verbindung mit Pfeil 28">
                <a:extLst>
                  <a:ext uri="{FF2B5EF4-FFF2-40B4-BE49-F238E27FC236}">
                    <a16:creationId xmlns:a16="http://schemas.microsoft.com/office/drawing/2014/main" id="{8F473263-684B-43E4-8FDD-2972223B366D}"/>
                  </a:ext>
                </a:extLst>
              </p:cNvPr>
              <p:cNvCxnSpPr>
                <a:cxnSpLocks/>
                <a:stCxn id="15" idx="7"/>
                <a:endCxn id="4" idx="3"/>
              </p:cNvCxnSpPr>
              <p:nvPr/>
            </p:nvCxnSpPr>
            <p:spPr bwMode="auto">
              <a:xfrm flipV="1">
                <a:off x="5633601" y="2304861"/>
                <a:ext cx="804885" cy="7603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48" name="Textfeld 2047">
                <a:extLst>
                  <a:ext uri="{FF2B5EF4-FFF2-40B4-BE49-F238E27FC236}">
                    <a16:creationId xmlns:a16="http://schemas.microsoft.com/office/drawing/2014/main" id="{6029E88D-F5FC-4D7A-A440-073057B5890C}"/>
                  </a:ext>
                </a:extLst>
              </p:cNvPr>
              <p:cNvSpPr txBox="1"/>
              <p:nvPr/>
            </p:nvSpPr>
            <p:spPr>
              <a:xfrm>
                <a:off x="5633534" y="2426470"/>
                <a:ext cx="433989" cy="517155"/>
              </a:xfrm>
              <a:prstGeom prst="rect">
                <a:avLst/>
              </a:prstGeom>
              <a:noFill/>
            </p:spPr>
            <p:txBody>
              <a:bodyPr wrap="none" rtlCol="0">
                <a:spAutoFit/>
              </a:bodyPr>
              <a:lstStyle/>
              <a:p>
                <a:r>
                  <a:rPr lang="de-DE" sz="1600" dirty="0"/>
                  <a:t>1</a:t>
                </a:r>
                <a:endParaRPr lang="de-DE" sz="1800" dirty="0"/>
              </a:p>
            </p:txBody>
          </p:sp>
        </p:grpSp>
        <p:cxnSp>
          <p:nvCxnSpPr>
            <p:cNvPr id="2052" name="Gerade Verbindung mit Pfeil 2051">
              <a:extLst>
                <a:ext uri="{FF2B5EF4-FFF2-40B4-BE49-F238E27FC236}">
                  <a16:creationId xmlns:a16="http://schemas.microsoft.com/office/drawing/2014/main" id="{DF852188-61A2-4A6B-B58C-8A17CB4F27A4}"/>
                </a:ext>
              </a:extLst>
            </p:cNvPr>
            <p:cNvCxnSpPr>
              <a:stCxn id="18" idx="0"/>
              <a:endCxn id="4" idx="4"/>
            </p:cNvCxnSpPr>
            <p:nvPr/>
          </p:nvCxnSpPr>
          <p:spPr bwMode="auto">
            <a:xfrm flipH="1" flipV="1">
              <a:off x="6693073" y="2410314"/>
              <a:ext cx="1" cy="5494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54" name="Gerade Verbindung mit Pfeil 2053">
              <a:extLst>
                <a:ext uri="{FF2B5EF4-FFF2-40B4-BE49-F238E27FC236}">
                  <a16:creationId xmlns:a16="http://schemas.microsoft.com/office/drawing/2014/main" id="{0B7A0E2A-BA00-40CE-A899-35F0B2D9FB6A}"/>
                </a:ext>
              </a:extLst>
            </p:cNvPr>
            <p:cNvCxnSpPr>
              <a:stCxn id="27" idx="1"/>
              <a:endCxn id="4" idx="5"/>
            </p:cNvCxnSpPr>
            <p:nvPr/>
          </p:nvCxnSpPr>
          <p:spPr bwMode="auto">
            <a:xfrm flipH="1" flipV="1">
              <a:off x="6947660" y="2304861"/>
              <a:ext cx="807071" cy="7603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58" name="Gerade Verbindung mit Pfeil 2057">
              <a:extLst>
                <a:ext uri="{FF2B5EF4-FFF2-40B4-BE49-F238E27FC236}">
                  <a16:creationId xmlns:a16="http://schemas.microsoft.com/office/drawing/2014/main" id="{EB0B6CA2-FF0F-4A94-9C3A-1583E2E13811}"/>
                </a:ext>
              </a:extLst>
            </p:cNvPr>
            <p:cNvCxnSpPr>
              <a:cxnSpLocks/>
              <a:endCxn id="18" idx="4"/>
            </p:cNvCxnSpPr>
            <p:nvPr/>
          </p:nvCxnSpPr>
          <p:spPr bwMode="auto">
            <a:xfrm flipV="1">
              <a:off x="6220201" y="3679862"/>
              <a:ext cx="472873" cy="5564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60" name="Gerade Verbindung mit Pfeil 2059">
              <a:extLst>
                <a:ext uri="{FF2B5EF4-FFF2-40B4-BE49-F238E27FC236}">
                  <a16:creationId xmlns:a16="http://schemas.microsoft.com/office/drawing/2014/main" id="{42EFB3B6-ECB5-43FE-855D-47B4428C2312}"/>
                </a:ext>
              </a:extLst>
            </p:cNvPr>
            <p:cNvCxnSpPr>
              <a:cxnSpLocks/>
              <a:stCxn id="24" idx="1"/>
              <a:endCxn id="18" idx="4"/>
            </p:cNvCxnSpPr>
            <p:nvPr/>
          </p:nvCxnSpPr>
          <p:spPr bwMode="auto">
            <a:xfrm flipH="1" flipV="1">
              <a:off x="6693074" y="3679862"/>
              <a:ext cx="465492" cy="55649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64" name="Textfeld 2063">
              <a:extLst>
                <a:ext uri="{FF2B5EF4-FFF2-40B4-BE49-F238E27FC236}">
                  <a16:creationId xmlns:a16="http://schemas.microsoft.com/office/drawing/2014/main" id="{70096B81-817A-4D41-BB55-90CC9183008F}"/>
                </a:ext>
              </a:extLst>
            </p:cNvPr>
            <p:cNvSpPr txBox="1"/>
            <p:nvPr/>
          </p:nvSpPr>
          <p:spPr>
            <a:xfrm>
              <a:off x="6606711" y="2462320"/>
              <a:ext cx="433990" cy="517155"/>
            </a:xfrm>
            <a:prstGeom prst="rect">
              <a:avLst/>
            </a:prstGeom>
            <a:noFill/>
          </p:spPr>
          <p:txBody>
            <a:bodyPr wrap="none" rtlCol="0">
              <a:spAutoFit/>
            </a:bodyPr>
            <a:lstStyle/>
            <a:p>
              <a:r>
                <a:rPr lang="de-DE" sz="1600" dirty="0"/>
                <a:t>4</a:t>
              </a:r>
              <a:endParaRPr lang="de-DE" sz="1800" dirty="0"/>
            </a:p>
          </p:txBody>
        </p:sp>
        <p:sp>
          <p:nvSpPr>
            <p:cNvPr id="49" name="Textfeld 48">
              <a:extLst>
                <a:ext uri="{FF2B5EF4-FFF2-40B4-BE49-F238E27FC236}">
                  <a16:creationId xmlns:a16="http://schemas.microsoft.com/office/drawing/2014/main" id="{5FD98EF4-E62A-428D-A10E-FE8AD559C7D4}"/>
                </a:ext>
              </a:extLst>
            </p:cNvPr>
            <p:cNvSpPr txBox="1"/>
            <p:nvPr/>
          </p:nvSpPr>
          <p:spPr>
            <a:xfrm>
              <a:off x="7315863" y="2437304"/>
              <a:ext cx="599472" cy="517155"/>
            </a:xfrm>
            <a:prstGeom prst="rect">
              <a:avLst/>
            </a:prstGeom>
            <a:noFill/>
          </p:spPr>
          <p:txBody>
            <a:bodyPr wrap="none" rtlCol="0">
              <a:spAutoFit/>
            </a:bodyPr>
            <a:lstStyle/>
            <a:p>
              <a:r>
                <a:rPr lang="de-DE" sz="1600" dirty="0"/>
                <a:t>16</a:t>
              </a:r>
              <a:endParaRPr lang="de-DE" sz="1800" dirty="0"/>
            </a:p>
          </p:txBody>
        </p:sp>
        <p:sp>
          <p:nvSpPr>
            <p:cNvPr id="50" name="Textfeld 49">
              <a:extLst>
                <a:ext uri="{FF2B5EF4-FFF2-40B4-BE49-F238E27FC236}">
                  <a16:creationId xmlns:a16="http://schemas.microsoft.com/office/drawing/2014/main" id="{4A0DE181-6D08-4AFF-8B5B-F7DAF8497B59}"/>
                </a:ext>
              </a:extLst>
            </p:cNvPr>
            <p:cNvSpPr txBox="1"/>
            <p:nvPr/>
          </p:nvSpPr>
          <p:spPr>
            <a:xfrm>
              <a:off x="6039906" y="3700464"/>
              <a:ext cx="433990" cy="517155"/>
            </a:xfrm>
            <a:prstGeom prst="rect">
              <a:avLst/>
            </a:prstGeom>
            <a:noFill/>
          </p:spPr>
          <p:txBody>
            <a:bodyPr wrap="square" rtlCol="0">
              <a:spAutoFit/>
            </a:bodyPr>
            <a:lstStyle/>
            <a:p>
              <a:r>
                <a:rPr lang="de-DE" sz="1600" dirty="0"/>
                <a:t>1</a:t>
              </a:r>
              <a:endParaRPr lang="de-DE" sz="1800" dirty="0"/>
            </a:p>
          </p:txBody>
        </p:sp>
        <p:sp>
          <p:nvSpPr>
            <p:cNvPr id="51" name="Textfeld 50">
              <a:extLst>
                <a:ext uri="{FF2B5EF4-FFF2-40B4-BE49-F238E27FC236}">
                  <a16:creationId xmlns:a16="http://schemas.microsoft.com/office/drawing/2014/main" id="{14E8020F-D943-42C8-851E-2AD64304877D}"/>
                </a:ext>
              </a:extLst>
            </p:cNvPr>
            <p:cNvSpPr txBox="1"/>
            <p:nvPr/>
          </p:nvSpPr>
          <p:spPr>
            <a:xfrm>
              <a:off x="6895100" y="3712175"/>
              <a:ext cx="433990" cy="517155"/>
            </a:xfrm>
            <a:prstGeom prst="rect">
              <a:avLst/>
            </a:prstGeom>
            <a:noFill/>
          </p:spPr>
          <p:txBody>
            <a:bodyPr wrap="none" rtlCol="0">
              <a:spAutoFit/>
            </a:bodyPr>
            <a:lstStyle/>
            <a:p>
              <a:r>
                <a:rPr lang="de-DE" sz="1600" dirty="0"/>
                <a:t>1</a:t>
              </a:r>
              <a:endParaRPr lang="de-DE" sz="1800" dirty="0"/>
            </a:p>
          </p:txBody>
        </p:sp>
      </p:grpSp>
      <p:sp>
        <p:nvSpPr>
          <p:cNvPr id="2066" name="Pfeil: nach rechts 2065">
            <a:extLst>
              <a:ext uri="{FF2B5EF4-FFF2-40B4-BE49-F238E27FC236}">
                <a16:creationId xmlns:a16="http://schemas.microsoft.com/office/drawing/2014/main" id="{5DA58CA2-26CC-4A1E-A516-04109A1268AA}"/>
              </a:ext>
            </a:extLst>
          </p:cNvPr>
          <p:cNvSpPr/>
          <p:nvPr/>
        </p:nvSpPr>
        <p:spPr bwMode="auto">
          <a:xfrm>
            <a:off x="2666435" y="1678275"/>
            <a:ext cx="377121" cy="608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graphicFrame>
        <p:nvGraphicFramePr>
          <p:cNvPr id="2068" name="Tabelle 2067">
            <a:extLst>
              <a:ext uri="{FF2B5EF4-FFF2-40B4-BE49-F238E27FC236}">
                <a16:creationId xmlns:a16="http://schemas.microsoft.com/office/drawing/2014/main" id="{BAF0272E-5CD2-4919-AED6-90886BDEF4B5}"/>
              </a:ext>
            </a:extLst>
          </p:cNvPr>
          <p:cNvGraphicFramePr>
            <a:graphicFrameLocks noGrp="1"/>
          </p:cNvGraphicFramePr>
          <p:nvPr>
            <p:extLst>
              <p:ext uri="{D42A27DB-BD31-4B8C-83A1-F6EECF244321}">
                <p14:modId xmlns:p14="http://schemas.microsoft.com/office/powerpoint/2010/main" val="4038283072"/>
              </p:ext>
            </p:extLst>
          </p:nvPr>
        </p:nvGraphicFramePr>
        <p:xfrm>
          <a:off x="8987403" y="1160795"/>
          <a:ext cx="2790633" cy="170688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val="2571512532"/>
                    </a:ext>
                  </a:extLst>
                </a:gridCol>
                <a:gridCol w="357505">
                  <a:extLst>
                    <a:ext uri="{9D8B030D-6E8A-4147-A177-3AD203B41FA5}">
                      <a16:colId xmlns:a16="http://schemas.microsoft.com/office/drawing/2014/main" val="2363883393"/>
                    </a:ext>
                  </a:extLst>
                </a:gridCol>
                <a:gridCol w="379730">
                  <a:extLst>
                    <a:ext uri="{9D8B030D-6E8A-4147-A177-3AD203B41FA5}">
                      <a16:colId xmlns:a16="http://schemas.microsoft.com/office/drawing/2014/main" val="1528244401"/>
                    </a:ext>
                  </a:extLst>
                </a:gridCol>
                <a:gridCol w="463868">
                  <a:extLst>
                    <a:ext uri="{9D8B030D-6E8A-4147-A177-3AD203B41FA5}">
                      <a16:colId xmlns:a16="http://schemas.microsoft.com/office/drawing/2014/main" val="437660066"/>
                    </a:ext>
                  </a:extLst>
                </a:gridCol>
                <a:gridCol w="394018">
                  <a:extLst>
                    <a:ext uri="{9D8B030D-6E8A-4147-A177-3AD203B41FA5}">
                      <a16:colId xmlns:a16="http://schemas.microsoft.com/office/drawing/2014/main" val="2184485946"/>
                    </a:ext>
                  </a:extLst>
                </a:gridCol>
                <a:gridCol w="379730">
                  <a:extLst>
                    <a:ext uri="{9D8B030D-6E8A-4147-A177-3AD203B41FA5}">
                      <a16:colId xmlns:a16="http://schemas.microsoft.com/office/drawing/2014/main" val="3773449581"/>
                    </a:ext>
                  </a:extLst>
                </a:gridCol>
                <a:gridCol w="379730">
                  <a:extLst>
                    <a:ext uri="{9D8B030D-6E8A-4147-A177-3AD203B41FA5}">
                      <a16:colId xmlns:a16="http://schemas.microsoft.com/office/drawing/2014/main" val="820316324"/>
                    </a:ext>
                  </a:extLst>
                </a:gridCol>
              </a:tblGrid>
              <a:tr h="164590">
                <a:tc>
                  <a:txBody>
                    <a:bodyPr/>
                    <a:lstStyle/>
                    <a:p>
                      <a:pPr algn="ctr"/>
                      <a:endParaRPr lang="de-DE" sz="1000" b="0" dirty="0">
                        <a:solidFill>
                          <a:schemeClr val="tx1"/>
                        </a:solidFill>
                      </a:endParaRPr>
                    </a:p>
                  </a:txBody>
                  <a:tcPr/>
                </a:tc>
                <a:tc>
                  <a:txBody>
                    <a:bodyPr/>
                    <a:lstStyle/>
                    <a:p>
                      <a:pPr algn="ctr"/>
                      <a:r>
                        <a:rPr lang="de-DE" sz="1000" b="0" dirty="0">
                          <a:solidFill>
                            <a:schemeClr val="tx1"/>
                          </a:solidFill>
                        </a:rPr>
                        <a:t>T</a:t>
                      </a:r>
                    </a:p>
                  </a:txBody>
                  <a:tcPr/>
                </a:tc>
                <a:tc>
                  <a:txBody>
                    <a:bodyPr/>
                    <a:lstStyle/>
                    <a:p>
                      <a:pPr algn="ctr"/>
                      <a:r>
                        <a:rPr lang="de-DE" sz="1000" b="0" dirty="0">
                          <a:solidFill>
                            <a:schemeClr val="tx1"/>
                          </a:solidFill>
                        </a:rPr>
                        <a:t>TP</a:t>
                      </a:r>
                    </a:p>
                  </a:txBody>
                  <a:tcPr/>
                </a:tc>
                <a:tc>
                  <a:txBody>
                    <a:bodyPr/>
                    <a:lstStyle/>
                    <a:p>
                      <a:pPr algn="ctr"/>
                      <a:r>
                        <a:rPr lang="de-DE" sz="1000" b="0" dirty="0">
                          <a:solidFill>
                            <a:schemeClr val="tx1"/>
                          </a:solidFill>
                        </a:rPr>
                        <a:t>TBK</a:t>
                      </a:r>
                    </a:p>
                  </a:txBody>
                  <a:tcPr/>
                </a:tc>
                <a:tc>
                  <a:txBody>
                    <a:bodyPr/>
                    <a:lstStyle/>
                    <a:p>
                      <a:pPr algn="ctr"/>
                      <a:r>
                        <a:rPr lang="de-DE" sz="1000" b="0" dirty="0">
                          <a:solidFill>
                            <a:schemeClr val="tx1"/>
                          </a:solidFill>
                        </a:rPr>
                        <a:t>HS</a:t>
                      </a:r>
                    </a:p>
                  </a:txBody>
                  <a:tcPr/>
                </a:tc>
                <a:tc>
                  <a:txBody>
                    <a:bodyPr/>
                    <a:lstStyle/>
                    <a:p>
                      <a:pPr algn="ctr"/>
                      <a:r>
                        <a:rPr lang="de-DE" sz="1000" b="0" dirty="0">
                          <a:solidFill>
                            <a:schemeClr val="tx1"/>
                          </a:solidFill>
                        </a:rPr>
                        <a:t>TB</a:t>
                      </a:r>
                    </a:p>
                  </a:txBody>
                  <a:tcPr/>
                </a:tc>
                <a:tc>
                  <a:txBody>
                    <a:bodyPr/>
                    <a:lstStyle/>
                    <a:p>
                      <a:pPr algn="ctr"/>
                      <a:r>
                        <a:rPr lang="de-DE" sz="1000" b="0" dirty="0">
                          <a:solidFill>
                            <a:schemeClr val="tx1"/>
                          </a:solidFill>
                        </a:rPr>
                        <a:t>FS</a:t>
                      </a:r>
                    </a:p>
                  </a:txBody>
                  <a:tcPr/>
                </a:tc>
                <a:extLst>
                  <a:ext uri="{0D108BD9-81ED-4DB2-BD59-A6C34878D82A}">
                    <a16:rowId xmlns:a16="http://schemas.microsoft.com/office/drawing/2014/main" val="1715972191"/>
                  </a:ext>
                </a:extLst>
              </a:tr>
              <a:tr h="164590">
                <a:tc>
                  <a:txBody>
                    <a:bodyPr/>
                    <a:lstStyle/>
                    <a:p>
                      <a:pPr algn="ctr"/>
                      <a:r>
                        <a:rPr lang="de-DE" sz="1000" b="0" dirty="0">
                          <a:solidFill>
                            <a:schemeClr val="tx1"/>
                          </a:solidFill>
                        </a:rPr>
                        <a:t>T</a:t>
                      </a:r>
                    </a:p>
                  </a:txBody>
                  <a:tcPr>
                    <a:solidFill>
                      <a:schemeClr val="accent1"/>
                    </a:solidFill>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2976146778"/>
                  </a:ext>
                </a:extLst>
              </a:tr>
              <a:tr h="164590">
                <a:tc>
                  <a:txBody>
                    <a:bodyPr/>
                    <a:lstStyle/>
                    <a:p>
                      <a:pPr algn="ctr"/>
                      <a:r>
                        <a:rPr lang="de-DE" sz="1000" b="0" dirty="0">
                          <a:solidFill>
                            <a:schemeClr val="tx1"/>
                          </a:solidFill>
                        </a:rPr>
                        <a:t>TP</a:t>
                      </a:r>
                    </a:p>
                  </a:txBody>
                  <a:tcPr>
                    <a:solidFill>
                      <a:schemeClr val="accent1"/>
                    </a:solidFill>
                  </a:tcPr>
                </a:tc>
                <a:tc>
                  <a:txBody>
                    <a:bodyPr/>
                    <a:lstStyle/>
                    <a:p>
                      <a:pPr algn="ctr"/>
                      <a:r>
                        <a:rPr lang="de-DE" sz="1000" b="1" dirty="0">
                          <a:solidFill>
                            <a:schemeClr val="tx1"/>
                          </a:solidFill>
                        </a:rPr>
                        <a:t>1</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2304406881"/>
                  </a:ext>
                </a:extLst>
              </a:tr>
              <a:tr h="164590">
                <a:tc>
                  <a:txBody>
                    <a:bodyPr/>
                    <a:lstStyle/>
                    <a:p>
                      <a:pPr algn="ctr"/>
                      <a:r>
                        <a:rPr lang="de-DE" sz="1000" b="0" dirty="0">
                          <a:solidFill>
                            <a:schemeClr val="tx1"/>
                          </a:solidFill>
                        </a:rPr>
                        <a:t>TBK</a:t>
                      </a:r>
                    </a:p>
                  </a:txBody>
                  <a:tcPr>
                    <a:solidFill>
                      <a:schemeClr val="accent1"/>
                    </a:solidFill>
                  </a:tcPr>
                </a:tc>
                <a:tc>
                  <a:txBody>
                    <a:bodyPr/>
                    <a:lstStyle/>
                    <a:p>
                      <a:pPr algn="ctr"/>
                      <a:r>
                        <a:rPr lang="de-DE" sz="1000" b="1" dirty="0">
                          <a:solidFill>
                            <a:schemeClr val="tx1"/>
                          </a:solidFill>
                        </a:rPr>
                        <a:t>4</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1603770170"/>
                  </a:ext>
                </a:extLst>
              </a:tr>
              <a:tr h="164590">
                <a:tc>
                  <a:txBody>
                    <a:bodyPr/>
                    <a:lstStyle/>
                    <a:p>
                      <a:pPr algn="ctr"/>
                      <a:r>
                        <a:rPr lang="de-DE" sz="1000" b="0" dirty="0">
                          <a:solidFill>
                            <a:schemeClr val="tx1"/>
                          </a:solidFill>
                        </a:rPr>
                        <a:t>HS</a:t>
                      </a:r>
                    </a:p>
                  </a:txBody>
                  <a:tcPr>
                    <a:solidFill>
                      <a:schemeClr val="accent1"/>
                    </a:solidFill>
                  </a:tcPr>
                </a:tc>
                <a:tc>
                  <a:txBody>
                    <a:bodyPr/>
                    <a:lstStyle/>
                    <a:p>
                      <a:pPr algn="ctr"/>
                      <a:r>
                        <a:rPr lang="de-DE" sz="1000" b="1" dirty="0">
                          <a:solidFill>
                            <a:schemeClr val="tx1"/>
                          </a:solidFill>
                        </a:rPr>
                        <a:t>16</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2669611643"/>
                  </a:ext>
                </a:extLst>
              </a:tr>
              <a:tr h="164590">
                <a:tc>
                  <a:txBody>
                    <a:bodyPr/>
                    <a:lstStyle/>
                    <a:p>
                      <a:pPr algn="ctr"/>
                      <a:r>
                        <a:rPr lang="de-DE" sz="1000" b="0" dirty="0">
                          <a:solidFill>
                            <a:schemeClr val="tx1"/>
                          </a:solidFill>
                        </a:rPr>
                        <a:t>TB</a:t>
                      </a:r>
                    </a:p>
                  </a:txBody>
                  <a:tcPr>
                    <a:solidFill>
                      <a:schemeClr val="accent1"/>
                    </a:solidFill>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1" dirty="0">
                          <a:solidFill>
                            <a:schemeClr val="tx1"/>
                          </a:solidFill>
                        </a:rPr>
                        <a:t>1</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3190037906"/>
                  </a:ext>
                </a:extLst>
              </a:tr>
              <a:tr h="164590">
                <a:tc>
                  <a:txBody>
                    <a:bodyPr/>
                    <a:lstStyle/>
                    <a:p>
                      <a:pPr algn="ctr"/>
                      <a:r>
                        <a:rPr lang="de-DE" sz="1000" b="0" dirty="0">
                          <a:solidFill>
                            <a:schemeClr val="tx1"/>
                          </a:solidFill>
                        </a:rPr>
                        <a:t>FS</a:t>
                      </a:r>
                    </a:p>
                  </a:txBody>
                  <a:tcPr>
                    <a:solidFill>
                      <a:schemeClr val="accent1"/>
                    </a:solidFill>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1" dirty="0">
                          <a:solidFill>
                            <a:schemeClr val="tx1"/>
                          </a:solidFill>
                        </a:rPr>
                        <a:t>1</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tc>
                  <a:txBody>
                    <a:bodyPr/>
                    <a:lstStyle/>
                    <a:p>
                      <a:pPr algn="ctr"/>
                      <a:r>
                        <a:rPr lang="de-DE" sz="1000" b="0" dirty="0">
                          <a:solidFill>
                            <a:schemeClr val="tx1"/>
                          </a:solidFill>
                        </a:rPr>
                        <a:t>0</a:t>
                      </a:r>
                    </a:p>
                  </a:txBody>
                  <a:tcPr/>
                </a:tc>
                <a:extLst>
                  <a:ext uri="{0D108BD9-81ED-4DB2-BD59-A6C34878D82A}">
                    <a16:rowId xmlns:a16="http://schemas.microsoft.com/office/drawing/2014/main" val="3332757094"/>
                  </a:ext>
                </a:extLst>
              </a:tr>
            </a:tbl>
          </a:graphicData>
        </a:graphic>
      </p:graphicFrame>
      <p:sp>
        <p:nvSpPr>
          <p:cNvPr id="59" name="Pfeil: nach rechts 58">
            <a:extLst>
              <a:ext uri="{FF2B5EF4-FFF2-40B4-BE49-F238E27FC236}">
                <a16:creationId xmlns:a16="http://schemas.microsoft.com/office/drawing/2014/main" id="{A01AA4BF-072E-4AA7-B250-368BE4EBE805}"/>
              </a:ext>
            </a:extLst>
          </p:cNvPr>
          <p:cNvSpPr/>
          <p:nvPr/>
        </p:nvSpPr>
        <p:spPr bwMode="auto">
          <a:xfrm>
            <a:off x="5489448" y="1670608"/>
            <a:ext cx="377121" cy="608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sp>
        <p:nvSpPr>
          <p:cNvPr id="60" name="Pfeil: nach rechts 59">
            <a:extLst>
              <a:ext uri="{FF2B5EF4-FFF2-40B4-BE49-F238E27FC236}">
                <a16:creationId xmlns:a16="http://schemas.microsoft.com/office/drawing/2014/main" id="{06FC5DF3-A887-4FF0-9B7A-17237D6DAB5B}"/>
              </a:ext>
            </a:extLst>
          </p:cNvPr>
          <p:cNvSpPr/>
          <p:nvPr/>
        </p:nvSpPr>
        <p:spPr bwMode="auto">
          <a:xfrm>
            <a:off x="8466929" y="1686906"/>
            <a:ext cx="377121" cy="608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dirty="0">
              <a:ln>
                <a:noFill/>
              </a:ln>
              <a:solidFill>
                <a:schemeClr val="tx1"/>
              </a:solidFill>
              <a:effectLst/>
              <a:latin typeface="Arial" charset="0"/>
            </a:endParaRPr>
          </a:p>
        </p:txBody>
      </p:sp>
      <p:grpSp>
        <p:nvGrpSpPr>
          <p:cNvPr id="37" name="Gruppieren 36">
            <a:extLst>
              <a:ext uri="{FF2B5EF4-FFF2-40B4-BE49-F238E27FC236}">
                <a16:creationId xmlns:a16="http://schemas.microsoft.com/office/drawing/2014/main" id="{6A5190EB-664A-4668-A114-1AF3B8BD04F8}"/>
              </a:ext>
            </a:extLst>
          </p:cNvPr>
          <p:cNvGrpSpPr/>
          <p:nvPr/>
        </p:nvGrpSpPr>
        <p:grpSpPr>
          <a:xfrm>
            <a:off x="1856767" y="3972153"/>
            <a:ext cx="1274682" cy="757242"/>
            <a:chOff x="1722077" y="3951753"/>
            <a:chExt cx="1274682" cy="757242"/>
          </a:xfrm>
        </p:grpSpPr>
        <p:cxnSp>
          <p:nvCxnSpPr>
            <p:cNvPr id="2078" name="Verbinder: gekrümmt 2077">
              <a:extLst>
                <a:ext uri="{FF2B5EF4-FFF2-40B4-BE49-F238E27FC236}">
                  <a16:creationId xmlns:a16="http://schemas.microsoft.com/office/drawing/2014/main" id="{47627C0E-9732-4DE5-9143-D797E641296B}"/>
                </a:ext>
              </a:extLst>
            </p:cNvPr>
            <p:cNvCxnSpPr>
              <a:cxnSpLocks/>
              <a:stCxn id="35" idx="0"/>
              <a:endCxn id="101" idx="1"/>
            </p:cNvCxnSpPr>
            <p:nvPr/>
          </p:nvCxnSpPr>
          <p:spPr bwMode="auto">
            <a:xfrm rot="5400000" flipH="1" flipV="1">
              <a:off x="2013548" y="3725785"/>
              <a:ext cx="691739" cy="127468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79" name="Textfeld 78">
              <a:extLst>
                <a:ext uri="{FF2B5EF4-FFF2-40B4-BE49-F238E27FC236}">
                  <a16:creationId xmlns:a16="http://schemas.microsoft.com/office/drawing/2014/main" id="{5F786746-2955-4166-A932-9F14D03D6564}"/>
                </a:ext>
              </a:extLst>
            </p:cNvPr>
            <p:cNvSpPr txBox="1"/>
            <p:nvPr/>
          </p:nvSpPr>
          <p:spPr>
            <a:xfrm>
              <a:off x="1966551" y="3951753"/>
              <a:ext cx="284052" cy="400110"/>
            </a:xfrm>
            <a:prstGeom prst="rect">
              <a:avLst/>
            </a:prstGeom>
            <a:noFill/>
          </p:spPr>
          <p:txBody>
            <a:bodyPr wrap="none" rtlCol="0">
              <a:spAutoFit/>
            </a:bodyPr>
            <a:lstStyle/>
            <a:p>
              <a:r>
                <a:rPr lang="de-DE" sz="2000" b="1" dirty="0"/>
                <a:t>*</a:t>
              </a:r>
            </a:p>
          </p:txBody>
        </p:sp>
      </p:grpSp>
      <p:sp>
        <p:nvSpPr>
          <p:cNvPr id="35" name="Textfeld 34">
            <a:extLst>
              <a:ext uri="{FF2B5EF4-FFF2-40B4-BE49-F238E27FC236}">
                <a16:creationId xmlns:a16="http://schemas.microsoft.com/office/drawing/2014/main" id="{D9D5253A-D2ED-4B63-92FD-F44F4849EB6D}"/>
              </a:ext>
            </a:extLst>
          </p:cNvPr>
          <p:cNvSpPr txBox="1"/>
          <p:nvPr/>
        </p:nvSpPr>
        <p:spPr>
          <a:xfrm>
            <a:off x="898811" y="4729395"/>
            <a:ext cx="1915909" cy="307777"/>
          </a:xfrm>
          <a:prstGeom prst="rect">
            <a:avLst/>
          </a:prstGeom>
          <a:noFill/>
        </p:spPr>
        <p:txBody>
          <a:bodyPr wrap="none" rtlCol="0">
            <a:spAutoFit/>
          </a:bodyPr>
          <a:lstStyle/>
          <a:p>
            <a:r>
              <a:rPr lang="de-DE" sz="1400" dirty="0"/>
              <a:t>Direktbedarfsmatrix D</a:t>
            </a:r>
          </a:p>
        </p:txBody>
      </p:sp>
      <p:sp>
        <p:nvSpPr>
          <p:cNvPr id="86" name="Textfeld 85">
            <a:extLst>
              <a:ext uri="{FF2B5EF4-FFF2-40B4-BE49-F238E27FC236}">
                <a16:creationId xmlns:a16="http://schemas.microsoft.com/office/drawing/2014/main" id="{2CE00645-8EFA-42DC-9924-2B9CEA943AC4}"/>
              </a:ext>
            </a:extLst>
          </p:cNvPr>
          <p:cNvSpPr txBox="1"/>
          <p:nvPr/>
        </p:nvSpPr>
        <p:spPr>
          <a:xfrm>
            <a:off x="3915479" y="4729395"/>
            <a:ext cx="498855" cy="307777"/>
          </a:xfrm>
          <a:prstGeom prst="rect">
            <a:avLst/>
          </a:prstGeom>
          <a:noFill/>
        </p:spPr>
        <p:txBody>
          <a:bodyPr wrap="none" rtlCol="0">
            <a:spAutoFit/>
          </a:bodyPr>
          <a:lstStyle/>
          <a:p>
            <a:r>
              <a:rPr lang="de-DE" sz="1400" dirty="0"/>
              <a:t>D^2</a:t>
            </a:r>
          </a:p>
        </p:txBody>
      </p:sp>
      <p:sp>
        <p:nvSpPr>
          <p:cNvPr id="88" name="Textfeld 87">
            <a:extLst>
              <a:ext uri="{FF2B5EF4-FFF2-40B4-BE49-F238E27FC236}">
                <a16:creationId xmlns:a16="http://schemas.microsoft.com/office/drawing/2014/main" id="{C5838EA5-173C-4AB6-A08C-088ECC07D5CE}"/>
              </a:ext>
            </a:extLst>
          </p:cNvPr>
          <p:cNvSpPr txBox="1"/>
          <p:nvPr/>
        </p:nvSpPr>
        <p:spPr>
          <a:xfrm>
            <a:off x="7807962" y="4731387"/>
            <a:ext cx="1895071" cy="307777"/>
          </a:xfrm>
          <a:prstGeom prst="rect">
            <a:avLst/>
          </a:prstGeom>
          <a:noFill/>
        </p:spPr>
        <p:txBody>
          <a:bodyPr wrap="none" rtlCol="0">
            <a:spAutoFit/>
          </a:bodyPr>
          <a:lstStyle/>
          <a:p>
            <a:r>
              <a:rPr lang="de-DE" sz="1400" dirty="0"/>
              <a:t>Gesamtbedarfsmatrix</a:t>
            </a:r>
          </a:p>
        </p:txBody>
      </p:sp>
      <p:sp>
        <p:nvSpPr>
          <p:cNvPr id="92" name="Textfeld 91">
            <a:extLst>
              <a:ext uri="{FF2B5EF4-FFF2-40B4-BE49-F238E27FC236}">
                <a16:creationId xmlns:a16="http://schemas.microsoft.com/office/drawing/2014/main" id="{2D9A83A5-301B-4CB6-80EA-D54B51535D2B}"/>
              </a:ext>
            </a:extLst>
          </p:cNvPr>
          <p:cNvSpPr txBox="1"/>
          <p:nvPr/>
        </p:nvSpPr>
        <p:spPr>
          <a:xfrm>
            <a:off x="2858882" y="5455803"/>
            <a:ext cx="288862" cy="307777"/>
          </a:xfrm>
          <a:prstGeom prst="rect">
            <a:avLst/>
          </a:prstGeom>
          <a:noFill/>
        </p:spPr>
        <p:txBody>
          <a:bodyPr wrap="none" rtlCol="0">
            <a:spAutoFit/>
          </a:bodyPr>
          <a:lstStyle/>
          <a:p>
            <a:r>
              <a:rPr lang="de-DE" sz="1400" dirty="0"/>
              <a:t>+</a:t>
            </a:r>
          </a:p>
        </p:txBody>
      </p:sp>
      <p:graphicFrame>
        <p:nvGraphicFramePr>
          <p:cNvPr id="98" name="Inhaltsplatzhalter 14">
            <a:extLst>
              <a:ext uri="{FF2B5EF4-FFF2-40B4-BE49-F238E27FC236}">
                <a16:creationId xmlns:a16="http://schemas.microsoft.com/office/drawing/2014/main" id="{AA60AEF1-1BDF-4BA5-B037-06FA7BA40AAF}"/>
              </a:ext>
            </a:extLst>
          </p:cNvPr>
          <p:cNvGraphicFramePr>
            <a:graphicFrameLocks/>
          </p:cNvGraphicFramePr>
          <p:nvPr>
            <p:extLst>
              <p:ext uri="{D42A27DB-BD31-4B8C-83A1-F6EECF244321}">
                <p14:modId xmlns:p14="http://schemas.microsoft.com/office/powerpoint/2010/main" val="2019457558"/>
              </p:ext>
            </p:extLst>
          </p:nvPr>
        </p:nvGraphicFramePr>
        <p:xfrm>
          <a:off x="837683" y="4986595"/>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16</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101" name="Inhaltsplatzhalter 14">
            <a:extLst>
              <a:ext uri="{FF2B5EF4-FFF2-40B4-BE49-F238E27FC236}">
                <a16:creationId xmlns:a16="http://schemas.microsoft.com/office/drawing/2014/main" id="{43510E7B-B4CC-4B93-BA67-281B1FF53169}"/>
              </a:ext>
            </a:extLst>
          </p:cNvPr>
          <p:cNvGraphicFramePr>
            <a:graphicFrameLocks/>
          </p:cNvGraphicFramePr>
          <p:nvPr>
            <p:extLst>
              <p:ext uri="{D42A27DB-BD31-4B8C-83A1-F6EECF244321}">
                <p14:modId xmlns:p14="http://schemas.microsoft.com/office/powerpoint/2010/main" val="2226640859"/>
              </p:ext>
            </p:extLst>
          </p:nvPr>
        </p:nvGraphicFramePr>
        <p:xfrm>
          <a:off x="3131448" y="3375351"/>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16</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102" name="Inhaltsplatzhalter 14">
            <a:extLst>
              <a:ext uri="{FF2B5EF4-FFF2-40B4-BE49-F238E27FC236}">
                <a16:creationId xmlns:a16="http://schemas.microsoft.com/office/drawing/2014/main" id="{E5ECD678-083E-4E0E-A43A-E999AE4E8C0A}"/>
              </a:ext>
            </a:extLst>
          </p:cNvPr>
          <p:cNvGraphicFramePr>
            <a:graphicFrameLocks/>
          </p:cNvGraphicFramePr>
          <p:nvPr>
            <p:extLst>
              <p:ext uri="{D42A27DB-BD31-4B8C-83A1-F6EECF244321}">
                <p14:modId xmlns:p14="http://schemas.microsoft.com/office/powerpoint/2010/main" val="2285881652"/>
              </p:ext>
            </p:extLst>
          </p:nvPr>
        </p:nvGraphicFramePr>
        <p:xfrm>
          <a:off x="3127231" y="4982203"/>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38929">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103" name="Inhaltsplatzhalter 14">
            <a:extLst>
              <a:ext uri="{FF2B5EF4-FFF2-40B4-BE49-F238E27FC236}">
                <a16:creationId xmlns:a16="http://schemas.microsoft.com/office/drawing/2014/main" id="{2B7045CD-79B2-429D-9C4C-82EF83236834}"/>
              </a:ext>
            </a:extLst>
          </p:cNvPr>
          <p:cNvGraphicFramePr>
            <a:graphicFrameLocks/>
          </p:cNvGraphicFramePr>
          <p:nvPr>
            <p:extLst>
              <p:ext uri="{D42A27DB-BD31-4B8C-83A1-F6EECF244321}">
                <p14:modId xmlns:p14="http://schemas.microsoft.com/office/powerpoint/2010/main" val="1872055069"/>
              </p:ext>
            </p:extLst>
          </p:nvPr>
        </p:nvGraphicFramePr>
        <p:xfrm>
          <a:off x="5417628" y="4982203"/>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1</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1</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1</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104" name="Inhaltsplatzhalter 14">
            <a:extLst>
              <a:ext uri="{FF2B5EF4-FFF2-40B4-BE49-F238E27FC236}">
                <a16:creationId xmlns:a16="http://schemas.microsoft.com/office/drawing/2014/main" id="{9F26ECDE-D03B-4621-9B90-DC52FB3C06B0}"/>
              </a:ext>
            </a:extLst>
          </p:cNvPr>
          <p:cNvGraphicFramePr>
            <a:graphicFrameLocks/>
          </p:cNvGraphicFramePr>
          <p:nvPr>
            <p:extLst>
              <p:ext uri="{D42A27DB-BD31-4B8C-83A1-F6EECF244321}">
                <p14:modId xmlns:p14="http://schemas.microsoft.com/office/powerpoint/2010/main" val="175248975"/>
              </p:ext>
            </p:extLst>
          </p:nvPr>
        </p:nvGraphicFramePr>
        <p:xfrm>
          <a:off x="7708025" y="4995425"/>
          <a:ext cx="204014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gridCol w="288638">
                  <a:extLst>
                    <a:ext uri="{9D8B030D-6E8A-4147-A177-3AD203B41FA5}">
                      <a16:colId xmlns:a16="http://schemas.microsoft.com/office/drawing/2014/main" val="2552208622"/>
                    </a:ext>
                  </a:extLst>
                </a:gridCol>
                <a:gridCol w="372306">
                  <a:extLst>
                    <a:ext uri="{9D8B030D-6E8A-4147-A177-3AD203B41FA5}">
                      <a16:colId xmlns:a16="http://schemas.microsoft.com/office/drawing/2014/main" val="3103511989"/>
                    </a:ext>
                  </a:extLst>
                </a:gridCol>
                <a:gridCol w="288032">
                  <a:extLst>
                    <a:ext uri="{9D8B030D-6E8A-4147-A177-3AD203B41FA5}">
                      <a16:colId xmlns:a16="http://schemas.microsoft.com/office/drawing/2014/main" val="3829150987"/>
                    </a:ext>
                  </a:extLst>
                </a:gridCol>
                <a:gridCol w="288032">
                  <a:extLst>
                    <a:ext uri="{9D8B030D-6E8A-4147-A177-3AD203B41FA5}">
                      <a16:colId xmlns:a16="http://schemas.microsoft.com/office/drawing/2014/main" val="2138210020"/>
                    </a:ext>
                  </a:extLst>
                </a:gridCol>
                <a:gridCol w="216022">
                  <a:extLst>
                    <a:ext uri="{9D8B030D-6E8A-4147-A177-3AD203B41FA5}">
                      <a16:colId xmlns:a16="http://schemas.microsoft.com/office/drawing/2014/main" val="3114151688"/>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u="none" strike="noStrike" dirty="0">
                          <a:solidFill>
                            <a:schemeClr val="tx1"/>
                          </a:solidFill>
                          <a:effectLst/>
                        </a:rPr>
                        <a:t>T</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TP</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TBK</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HS</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TB</a:t>
                      </a:r>
                      <a:endParaRPr lang="de-DE" sz="1200" b="0" i="0" u="none" strike="noStrike" dirty="0">
                        <a:solidFill>
                          <a:schemeClr val="tx1"/>
                        </a:solidFill>
                        <a:effectLst/>
                        <a:latin typeface="+mj-lt"/>
                      </a:endParaRPr>
                    </a:p>
                  </a:txBody>
                  <a:tcPr marL="6350" marR="6350" marT="6350" marB="0" anchor="b"/>
                </a:tc>
                <a:tc>
                  <a:txBody>
                    <a:bodyPr/>
                    <a:lstStyle/>
                    <a:p>
                      <a:pPr algn="ctr" fontAlgn="b"/>
                      <a:r>
                        <a:rPr lang="de-DE" sz="1200" b="0" u="none" strike="noStrike" dirty="0">
                          <a:solidFill>
                            <a:schemeClr val="tx1"/>
                          </a:solidFill>
                          <a:effectLst/>
                        </a:rPr>
                        <a:t>FS</a:t>
                      </a:r>
                      <a:endParaRPr lang="de-DE" sz="12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16</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u="none" strike="noStrike">
                          <a:effectLst/>
                        </a:rPr>
                        <a:t>0</a:t>
                      </a:r>
                      <a:endParaRPr lang="de-DE" sz="1200" b="0" i="0" u="none" strike="noStrike">
                        <a:solidFill>
                          <a:srgbClr val="000000"/>
                        </a:solidFill>
                        <a:effectLst/>
                        <a:latin typeface="+mj-lt"/>
                      </a:endParaRP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4</a:t>
                      </a:r>
                    </a:p>
                  </a:txBody>
                  <a:tcPr marL="6350" marR="6350" marT="6350" marB="0" anchor="b"/>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0</a:t>
                      </a:r>
                    </a:p>
                  </a:txBody>
                  <a:tcPr marL="6350" marR="6350" marT="6350" marB="0" anchor="b"/>
                </a:tc>
                <a:tc>
                  <a:txBody>
                    <a:bodyPr/>
                    <a:lstStyle/>
                    <a:p>
                      <a:pPr algn="ctr" fontAlgn="b"/>
                      <a:r>
                        <a:rPr lang="de-DE" sz="1200" b="0" i="0" u="none" strike="noStrike" dirty="0">
                          <a:solidFill>
                            <a:srgbClr val="000000"/>
                          </a:solidFill>
                          <a:effectLst/>
                          <a:latin typeface="+mj-lt"/>
                        </a:rPr>
                        <a:t>1</a:t>
                      </a:r>
                    </a:p>
                  </a:txBody>
                  <a:tcPr marL="6350" marR="6350" marT="6350" marB="0" anchor="b"/>
                </a:tc>
                <a:extLst>
                  <a:ext uri="{0D108BD9-81ED-4DB2-BD59-A6C34878D82A}">
                    <a16:rowId xmlns:a16="http://schemas.microsoft.com/office/drawing/2014/main" val="2215394512"/>
                  </a:ext>
                </a:extLst>
              </a:tr>
            </a:tbl>
          </a:graphicData>
        </a:graphic>
      </p:graphicFrame>
      <p:sp>
        <p:nvSpPr>
          <p:cNvPr id="105" name="Textfeld 104">
            <a:extLst>
              <a:ext uri="{FF2B5EF4-FFF2-40B4-BE49-F238E27FC236}">
                <a16:creationId xmlns:a16="http://schemas.microsoft.com/office/drawing/2014/main" id="{C196842B-EBD2-425B-A719-1941AFB6EB39}"/>
              </a:ext>
            </a:extLst>
          </p:cNvPr>
          <p:cNvSpPr txBox="1"/>
          <p:nvPr/>
        </p:nvSpPr>
        <p:spPr>
          <a:xfrm>
            <a:off x="5167377" y="5455802"/>
            <a:ext cx="288862" cy="307777"/>
          </a:xfrm>
          <a:prstGeom prst="rect">
            <a:avLst/>
          </a:prstGeom>
          <a:noFill/>
        </p:spPr>
        <p:txBody>
          <a:bodyPr wrap="none" rtlCol="0">
            <a:spAutoFit/>
          </a:bodyPr>
          <a:lstStyle/>
          <a:p>
            <a:r>
              <a:rPr lang="de-DE" sz="1400" dirty="0"/>
              <a:t>+</a:t>
            </a:r>
          </a:p>
        </p:txBody>
      </p:sp>
      <p:sp>
        <p:nvSpPr>
          <p:cNvPr id="106" name="Textfeld 105">
            <a:extLst>
              <a:ext uri="{FF2B5EF4-FFF2-40B4-BE49-F238E27FC236}">
                <a16:creationId xmlns:a16="http://schemas.microsoft.com/office/drawing/2014/main" id="{476A2D10-156B-4D2D-A4CC-4296DCAE9A88}"/>
              </a:ext>
            </a:extLst>
          </p:cNvPr>
          <p:cNvSpPr txBox="1"/>
          <p:nvPr/>
        </p:nvSpPr>
        <p:spPr>
          <a:xfrm>
            <a:off x="7438469" y="5431839"/>
            <a:ext cx="288862" cy="307777"/>
          </a:xfrm>
          <a:prstGeom prst="rect">
            <a:avLst/>
          </a:prstGeom>
          <a:noFill/>
        </p:spPr>
        <p:txBody>
          <a:bodyPr wrap="none" rtlCol="0">
            <a:spAutoFit/>
          </a:bodyPr>
          <a:lstStyle/>
          <a:p>
            <a:r>
              <a:rPr lang="de-DE" sz="1400" dirty="0"/>
              <a:t>=</a:t>
            </a:r>
          </a:p>
        </p:txBody>
      </p:sp>
      <p:sp>
        <p:nvSpPr>
          <p:cNvPr id="107" name="Textfeld 106">
            <a:extLst>
              <a:ext uri="{FF2B5EF4-FFF2-40B4-BE49-F238E27FC236}">
                <a16:creationId xmlns:a16="http://schemas.microsoft.com/office/drawing/2014/main" id="{C5D9521D-4525-4472-B3CF-4C571DBA4380}"/>
              </a:ext>
            </a:extLst>
          </p:cNvPr>
          <p:cNvSpPr txBox="1"/>
          <p:nvPr/>
        </p:nvSpPr>
        <p:spPr>
          <a:xfrm>
            <a:off x="6328741" y="4731387"/>
            <a:ext cx="304892" cy="307777"/>
          </a:xfrm>
          <a:prstGeom prst="rect">
            <a:avLst/>
          </a:prstGeom>
          <a:noFill/>
        </p:spPr>
        <p:txBody>
          <a:bodyPr wrap="none" rtlCol="0">
            <a:spAutoFit/>
          </a:bodyPr>
          <a:lstStyle/>
          <a:p>
            <a:r>
              <a:rPr lang="de-DE" sz="1400" dirty="0"/>
              <a:t>E</a:t>
            </a:r>
          </a:p>
        </p:txBody>
      </p:sp>
      <p:sp>
        <p:nvSpPr>
          <p:cNvPr id="108" name="Textfeld 107">
            <a:extLst>
              <a:ext uri="{FF2B5EF4-FFF2-40B4-BE49-F238E27FC236}">
                <a16:creationId xmlns:a16="http://schemas.microsoft.com/office/drawing/2014/main" id="{64E6D566-E50E-47FE-BAC2-6BF7F25547E9}"/>
              </a:ext>
            </a:extLst>
          </p:cNvPr>
          <p:cNvSpPr txBox="1"/>
          <p:nvPr/>
        </p:nvSpPr>
        <p:spPr>
          <a:xfrm>
            <a:off x="4109442" y="3108028"/>
            <a:ext cx="314510" cy="307777"/>
          </a:xfrm>
          <a:prstGeom prst="rect">
            <a:avLst/>
          </a:prstGeom>
          <a:noFill/>
        </p:spPr>
        <p:txBody>
          <a:bodyPr wrap="none" rtlCol="0">
            <a:spAutoFit/>
          </a:bodyPr>
          <a:lstStyle/>
          <a:p>
            <a:r>
              <a:rPr lang="de-DE" sz="1400" dirty="0"/>
              <a:t>D</a:t>
            </a:r>
          </a:p>
        </p:txBody>
      </p:sp>
      <p:sp>
        <p:nvSpPr>
          <p:cNvPr id="113" name="Textfeld 112">
            <a:extLst>
              <a:ext uri="{FF2B5EF4-FFF2-40B4-BE49-F238E27FC236}">
                <a16:creationId xmlns:a16="http://schemas.microsoft.com/office/drawing/2014/main" id="{C0F7AA8E-A6E6-4557-9C72-1ED16C0F0B96}"/>
              </a:ext>
            </a:extLst>
          </p:cNvPr>
          <p:cNvSpPr txBox="1"/>
          <p:nvPr/>
        </p:nvSpPr>
        <p:spPr>
          <a:xfrm>
            <a:off x="3702879" y="4734390"/>
            <a:ext cx="288862" cy="307777"/>
          </a:xfrm>
          <a:prstGeom prst="rect">
            <a:avLst/>
          </a:prstGeom>
          <a:noFill/>
        </p:spPr>
        <p:txBody>
          <a:bodyPr wrap="none" rtlCol="0">
            <a:spAutoFit/>
          </a:bodyPr>
          <a:lstStyle/>
          <a:p>
            <a:r>
              <a:rPr lang="de-DE" sz="1400" dirty="0"/>
              <a:t>=</a:t>
            </a:r>
          </a:p>
        </p:txBody>
      </p:sp>
      <p:graphicFrame>
        <p:nvGraphicFramePr>
          <p:cNvPr id="114" name="Inhaltsplatzhalter 14">
            <a:extLst>
              <a:ext uri="{FF2B5EF4-FFF2-40B4-BE49-F238E27FC236}">
                <a16:creationId xmlns:a16="http://schemas.microsoft.com/office/drawing/2014/main" id="{CF2A1164-E7AE-4CDA-838A-FF5DCED45F7C}"/>
              </a:ext>
            </a:extLst>
          </p:cNvPr>
          <p:cNvGraphicFramePr>
            <a:graphicFrameLocks/>
          </p:cNvGraphicFramePr>
          <p:nvPr>
            <p:extLst>
              <p:ext uri="{D42A27DB-BD31-4B8C-83A1-F6EECF244321}">
                <p14:modId xmlns:p14="http://schemas.microsoft.com/office/powerpoint/2010/main" val="3867504639"/>
              </p:ext>
            </p:extLst>
          </p:nvPr>
        </p:nvGraphicFramePr>
        <p:xfrm>
          <a:off x="9993585" y="3404785"/>
          <a:ext cx="58711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i="0" u="none" strike="noStrike" dirty="0">
                          <a:solidFill>
                            <a:schemeClr val="tx1"/>
                          </a:solidFill>
                          <a:effectLst/>
                          <a:latin typeface="+mj-lt"/>
                        </a:rPr>
                        <a:t>PB</a:t>
                      </a: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5</a:t>
                      </a: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2</a:t>
                      </a: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3</a:t>
                      </a: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12</a:t>
                      </a: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u="none" strike="noStrike" dirty="0">
                          <a:effectLst/>
                        </a:rPr>
                        <a:t>0</a:t>
                      </a:r>
                      <a:endParaRPr lang="de-DE" sz="12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7</a:t>
                      </a:r>
                    </a:p>
                  </a:txBody>
                  <a:tcPr marL="6350" marR="6350" marT="6350" marB="0" anchor="b"/>
                </a:tc>
                <a:extLst>
                  <a:ext uri="{0D108BD9-81ED-4DB2-BD59-A6C34878D82A}">
                    <a16:rowId xmlns:a16="http://schemas.microsoft.com/office/drawing/2014/main" val="2215394512"/>
                  </a:ext>
                </a:extLst>
              </a:tr>
            </a:tbl>
          </a:graphicData>
        </a:graphic>
      </p:graphicFrame>
      <p:graphicFrame>
        <p:nvGraphicFramePr>
          <p:cNvPr id="115" name="Inhaltsplatzhalter 14">
            <a:extLst>
              <a:ext uri="{FF2B5EF4-FFF2-40B4-BE49-F238E27FC236}">
                <a16:creationId xmlns:a16="http://schemas.microsoft.com/office/drawing/2014/main" id="{8C138C17-1D0C-4A50-85E8-65016E18EF1A}"/>
              </a:ext>
            </a:extLst>
          </p:cNvPr>
          <p:cNvGraphicFramePr>
            <a:graphicFrameLocks/>
          </p:cNvGraphicFramePr>
          <p:nvPr>
            <p:extLst>
              <p:ext uri="{D42A27DB-BD31-4B8C-83A1-F6EECF244321}">
                <p14:modId xmlns:p14="http://schemas.microsoft.com/office/powerpoint/2010/main" val="1408433897"/>
              </p:ext>
            </p:extLst>
          </p:nvPr>
        </p:nvGraphicFramePr>
        <p:xfrm>
          <a:off x="9992877" y="4977003"/>
          <a:ext cx="587116" cy="1324610"/>
        </p:xfrm>
        <a:graphic>
          <a:graphicData uri="http://schemas.openxmlformats.org/drawingml/2006/table">
            <a:tbl>
              <a:tblPr firstRow="1" bandRow="1">
                <a:tableStyleId>{5C22544A-7EE6-4342-B048-85BDC9FD1C3A}</a:tableStyleId>
              </a:tblPr>
              <a:tblGrid>
                <a:gridCol w="370926">
                  <a:extLst>
                    <a:ext uri="{9D8B030D-6E8A-4147-A177-3AD203B41FA5}">
                      <a16:colId xmlns:a16="http://schemas.microsoft.com/office/drawing/2014/main" val="3723880073"/>
                    </a:ext>
                  </a:extLst>
                </a:gridCol>
                <a:gridCol w="216190">
                  <a:extLst>
                    <a:ext uri="{9D8B030D-6E8A-4147-A177-3AD203B41FA5}">
                      <a16:colId xmlns:a16="http://schemas.microsoft.com/office/drawing/2014/main" val="3779886442"/>
                    </a:ext>
                  </a:extLst>
                </a:gridCol>
              </a:tblGrid>
              <a:tr h="165510">
                <a:tc>
                  <a:txBody>
                    <a:bodyPr/>
                    <a:lstStyle/>
                    <a:p>
                      <a:pPr algn="ctr" fontAlgn="b"/>
                      <a:endParaRPr lang="de-DE" sz="1000" b="0" kern="1200" dirty="0">
                        <a:solidFill>
                          <a:schemeClr val="tx1"/>
                        </a:solidFill>
                        <a:latin typeface="+mn-lt"/>
                        <a:ea typeface="+mn-ea"/>
                        <a:cs typeface="+mn-cs"/>
                      </a:endParaRPr>
                    </a:p>
                  </a:txBody>
                  <a:tcPr marL="6350" marR="6350" marT="6350" marB="0" anchor="b"/>
                </a:tc>
                <a:tc>
                  <a:txBody>
                    <a:bodyPr/>
                    <a:lstStyle/>
                    <a:p>
                      <a:pPr algn="ctr" fontAlgn="b"/>
                      <a:r>
                        <a:rPr lang="de-DE" sz="1200" b="0" i="0" u="none" strike="noStrike" dirty="0">
                          <a:solidFill>
                            <a:schemeClr val="tx1"/>
                          </a:solidFill>
                          <a:effectLst/>
                          <a:latin typeface="+mj-lt"/>
                        </a:rPr>
                        <a:t>SB</a:t>
                      </a:r>
                    </a:p>
                  </a:txBody>
                  <a:tcPr marL="6350" marR="6350" marT="6350" marB="0" anchor="b"/>
                </a:tc>
                <a:extLst>
                  <a:ext uri="{0D108BD9-81ED-4DB2-BD59-A6C34878D82A}">
                    <a16:rowId xmlns:a16="http://schemas.microsoft.com/office/drawing/2014/main" val="3033885391"/>
                  </a:ext>
                </a:extLst>
              </a:tr>
              <a:tr h="165510">
                <a:tc>
                  <a:txBody>
                    <a:bodyPr/>
                    <a:lstStyle/>
                    <a:p>
                      <a:pPr algn="ctr" fontAlgn="b"/>
                      <a:r>
                        <a:rPr lang="de-DE" sz="1200" u="none" strike="noStrike" dirty="0">
                          <a:effectLst/>
                        </a:rPr>
                        <a:t>T</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5</a:t>
                      </a:r>
                    </a:p>
                  </a:txBody>
                  <a:tcPr marL="6350" marR="6350" marT="6350" marB="0" anchor="b"/>
                </a:tc>
                <a:extLst>
                  <a:ext uri="{0D108BD9-81ED-4DB2-BD59-A6C34878D82A}">
                    <a16:rowId xmlns:a16="http://schemas.microsoft.com/office/drawing/2014/main" val="1948217161"/>
                  </a:ext>
                </a:extLst>
              </a:tr>
              <a:tr h="165510">
                <a:tc>
                  <a:txBody>
                    <a:bodyPr/>
                    <a:lstStyle/>
                    <a:p>
                      <a:pPr algn="ctr" fontAlgn="b"/>
                      <a:r>
                        <a:rPr lang="de-DE" sz="1200" u="none" strike="noStrike" dirty="0">
                          <a:effectLst/>
                        </a:rPr>
                        <a:t>TP</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7</a:t>
                      </a:r>
                    </a:p>
                  </a:txBody>
                  <a:tcPr marL="6350" marR="6350" marT="6350" marB="0" anchor="b"/>
                </a:tc>
                <a:extLst>
                  <a:ext uri="{0D108BD9-81ED-4DB2-BD59-A6C34878D82A}">
                    <a16:rowId xmlns:a16="http://schemas.microsoft.com/office/drawing/2014/main" val="1832283510"/>
                  </a:ext>
                </a:extLst>
              </a:tr>
              <a:tr h="165510">
                <a:tc>
                  <a:txBody>
                    <a:bodyPr/>
                    <a:lstStyle/>
                    <a:p>
                      <a:pPr algn="ctr" fontAlgn="b"/>
                      <a:r>
                        <a:rPr lang="de-DE" sz="1200" u="none" strike="noStrike" dirty="0">
                          <a:effectLst/>
                        </a:rPr>
                        <a:t>TBK</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23</a:t>
                      </a:r>
                    </a:p>
                  </a:txBody>
                  <a:tcPr marL="6350" marR="6350" marT="6350" marB="0" anchor="b"/>
                </a:tc>
                <a:extLst>
                  <a:ext uri="{0D108BD9-81ED-4DB2-BD59-A6C34878D82A}">
                    <a16:rowId xmlns:a16="http://schemas.microsoft.com/office/drawing/2014/main" val="2536620151"/>
                  </a:ext>
                </a:extLst>
              </a:tr>
              <a:tr h="165510">
                <a:tc>
                  <a:txBody>
                    <a:bodyPr/>
                    <a:lstStyle/>
                    <a:p>
                      <a:pPr algn="ctr" fontAlgn="b"/>
                      <a:r>
                        <a:rPr lang="de-DE" sz="1200" u="none" strike="noStrike" dirty="0">
                          <a:effectLst/>
                        </a:rPr>
                        <a:t>HS</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92</a:t>
                      </a:r>
                    </a:p>
                  </a:txBody>
                  <a:tcPr marL="6350" marR="6350" marT="6350" marB="0" anchor="b"/>
                </a:tc>
                <a:extLst>
                  <a:ext uri="{0D108BD9-81ED-4DB2-BD59-A6C34878D82A}">
                    <a16:rowId xmlns:a16="http://schemas.microsoft.com/office/drawing/2014/main" val="2786006920"/>
                  </a:ext>
                </a:extLst>
              </a:tr>
              <a:tr h="165510">
                <a:tc>
                  <a:txBody>
                    <a:bodyPr/>
                    <a:lstStyle/>
                    <a:p>
                      <a:pPr algn="ctr" fontAlgn="b"/>
                      <a:r>
                        <a:rPr lang="de-DE" sz="1200" u="none" strike="noStrike" dirty="0">
                          <a:effectLst/>
                        </a:rPr>
                        <a:t>TB</a:t>
                      </a:r>
                      <a:endParaRPr lang="de-DE" sz="1200" b="0" i="0" u="none" strike="noStrike" dirty="0">
                        <a:solidFill>
                          <a:srgbClr val="000000"/>
                        </a:solidFill>
                        <a:effectLst/>
                        <a:latin typeface="+mj-lt"/>
                      </a:endParaRP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23</a:t>
                      </a:r>
                    </a:p>
                  </a:txBody>
                  <a:tcPr marL="6350" marR="6350" marT="6350" marB="0" anchor="b"/>
                </a:tc>
                <a:extLst>
                  <a:ext uri="{0D108BD9-81ED-4DB2-BD59-A6C34878D82A}">
                    <a16:rowId xmlns:a16="http://schemas.microsoft.com/office/drawing/2014/main" val="479567272"/>
                  </a:ext>
                </a:extLst>
              </a:tr>
              <a:tr h="165510">
                <a:tc>
                  <a:txBody>
                    <a:bodyPr/>
                    <a:lstStyle/>
                    <a:p>
                      <a:pPr algn="ctr" fontAlgn="b"/>
                      <a:r>
                        <a:rPr lang="de-DE" sz="1200" b="0" i="0" u="none" strike="noStrike" dirty="0">
                          <a:solidFill>
                            <a:srgbClr val="000000"/>
                          </a:solidFill>
                          <a:effectLst/>
                          <a:latin typeface="+mj-lt"/>
                        </a:rPr>
                        <a:t>FS</a:t>
                      </a:r>
                    </a:p>
                  </a:txBody>
                  <a:tcPr marL="6350" marR="6350" marT="6350" marB="0" anchor="b">
                    <a:solidFill>
                      <a:schemeClr val="accent1"/>
                    </a:solidFill>
                  </a:tcPr>
                </a:tc>
                <a:tc>
                  <a:txBody>
                    <a:bodyPr/>
                    <a:lstStyle/>
                    <a:p>
                      <a:pPr algn="ctr" fontAlgn="b"/>
                      <a:r>
                        <a:rPr lang="de-DE" sz="1200" b="0" i="0" u="none" strike="noStrike" dirty="0">
                          <a:solidFill>
                            <a:srgbClr val="000000"/>
                          </a:solidFill>
                          <a:effectLst/>
                          <a:latin typeface="+mj-lt"/>
                        </a:rPr>
                        <a:t>30</a:t>
                      </a:r>
                    </a:p>
                  </a:txBody>
                  <a:tcPr marL="6350" marR="6350" marT="6350" marB="0" anchor="b"/>
                </a:tc>
                <a:extLst>
                  <a:ext uri="{0D108BD9-81ED-4DB2-BD59-A6C34878D82A}">
                    <a16:rowId xmlns:a16="http://schemas.microsoft.com/office/drawing/2014/main" val="2215394512"/>
                  </a:ext>
                </a:extLst>
              </a:tr>
            </a:tbl>
          </a:graphicData>
        </a:graphic>
      </p:graphicFrame>
      <p:grpSp>
        <p:nvGrpSpPr>
          <p:cNvPr id="116" name="Gruppieren 115">
            <a:extLst>
              <a:ext uri="{FF2B5EF4-FFF2-40B4-BE49-F238E27FC236}">
                <a16:creationId xmlns:a16="http://schemas.microsoft.com/office/drawing/2014/main" id="{27583E90-0640-4171-B773-392995D13714}"/>
              </a:ext>
            </a:extLst>
          </p:cNvPr>
          <p:cNvGrpSpPr/>
          <p:nvPr/>
        </p:nvGrpSpPr>
        <p:grpSpPr>
          <a:xfrm>
            <a:off x="8672825" y="3877883"/>
            <a:ext cx="1330285" cy="853505"/>
            <a:chOff x="1966551" y="3951753"/>
            <a:chExt cx="1330285" cy="853505"/>
          </a:xfrm>
        </p:grpSpPr>
        <p:cxnSp>
          <p:nvCxnSpPr>
            <p:cNvPr id="117" name="Verbinder: gekrümmt 116">
              <a:extLst>
                <a:ext uri="{FF2B5EF4-FFF2-40B4-BE49-F238E27FC236}">
                  <a16:creationId xmlns:a16="http://schemas.microsoft.com/office/drawing/2014/main" id="{3B652EF8-0538-4782-A888-0911E56E6142}"/>
                </a:ext>
              </a:extLst>
            </p:cNvPr>
            <p:cNvCxnSpPr>
              <a:cxnSpLocks/>
              <a:stCxn id="88" idx="0"/>
              <a:endCxn id="114" idx="1"/>
            </p:cNvCxnSpPr>
            <p:nvPr/>
          </p:nvCxnSpPr>
          <p:spPr bwMode="auto">
            <a:xfrm rot="5400000" flipH="1" flipV="1">
              <a:off x="2345644" y="3854066"/>
              <a:ext cx="664297" cy="1238087"/>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118" name="Textfeld 117">
              <a:extLst>
                <a:ext uri="{FF2B5EF4-FFF2-40B4-BE49-F238E27FC236}">
                  <a16:creationId xmlns:a16="http://schemas.microsoft.com/office/drawing/2014/main" id="{1867DF35-C5A6-4A3D-94F7-A5FE7269FBE8}"/>
                </a:ext>
              </a:extLst>
            </p:cNvPr>
            <p:cNvSpPr txBox="1"/>
            <p:nvPr/>
          </p:nvSpPr>
          <p:spPr>
            <a:xfrm>
              <a:off x="1966551" y="3951753"/>
              <a:ext cx="284052" cy="400110"/>
            </a:xfrm>
            <a:prstGeom prst="rect">
              <a:avLst/>
            </a:prstGeom>
            <a:noFill/>
          </p:spPr>
          <p:txBody>
            <a:bodyPr wrap="none" rtlCol="0">
              <a:spAutoFit/>
            </a:bodyPr>
            <a:lstStyle/>
            <a:p>
              <a:r>
                <a:rPr lang="de-DE" sz="2000" b="1" dirty="0"/>
                <a:t>*</a:t>
              </a:r>
            </a:p>
          </p:txBody>
        </p:sp>
      </p:grpSp>
      <p:sp>
        <p:nvSpPr>
          <p:cNvPr id="122" name="Textfeld 121">
            <a:extLst>
              <a:ext uri="{FF2B5EF4-FFF2-40B4-BE49-F238E27FC236}">
                <a16:creationId xmlns:a16="http://schemas.microsoft.com/office/drawing/2014/main" id="{1D452998-8756-4B3A-9FD9-AC7B1FF4741D}"/>
              </a:ext>
            </a:extLst>
          </p:cNvPr>
          <p:cNvSpPr txBox="1"/>
          <p:nvPr/>
        </p:nvSpPr>
        <p:spPr>
          <a:xfrm>
            <a:off x="10095308" y="4729395"/>
            <a:ext cx="288862" cy="307777"/>
          </a:xfrm>
          <a:prstGeom prst="rect">
            <a:avLst/>
          </a:prstGeom>
          <a:noFill/>
        </p:spPr>
        <p:txBody>
          <a:bodyPr wrap="none" rtlCol="0">
            <a:spAutoFit/>
          </a:bodyPr>
          <a:lstStyle/>
          <a:p>
            <a:r>
              <a:rPr lang="de-DE" sz="1400" dirty="0"/>
              <a:t>=</a:t>
            </a:r>
          </a:p>
        </p:txBody>
      </p:sp>
      <p:sp>
        <p:nvSpPr>
          <p:cNvPr id="123" name="Textfeld 122">
            <a:extLst>
              <a:ext uri="{FF2B5EF4-FFF2-40B4-BE49-F238E27FC236}">
                <a16:creationId xmlns:a16="http://schemas.microsoft.com/office/drawing/2014/main" id="{A3B4AB85-A7F2-4674-9863-7976562F1543}"/>
              </a:ext>
            </a:extLst>
          </p:cNvPr>
          <p:cNvSpPr txBox="1"/>
          <p:nvPr/>
        </p:nvSpPr>
        <p:spPr>
          <a:xfrm>
            <a:off x="10823935" y="3864431"/>
            <a:ext cx="1218603" cy="307777"/>
          </a:xfrm>
          <a:prstGeom prst="rect">
            <a:avLst/>
          </a:prstGeom>
          <a:noFill/>
        </p:spPr>
        <p:txBody>
          <a:bodyPr wrap="none" rtlCol="0">
            <a:spAutoFit/>
          </a:bodyPr>
          <a:lstStyle/>
          <a:p>
            <a:r>
              <a:rPr lang="de-DE" sz="1400" dirty="0"/>
              <a:t>Primärbedarf</a:t>
            </a:r>
          </a:p>
        </p:txBody>
      </p:sp>
      <p:sp>
        <p:nvSpPr>
          <p:cNvPr id="125" name="Textfeld 124">
            <a:extLst>
              <a:ext uri="{FF2B5EF4-FFF2-40B4-BE49-F238E27FC236}">
                <a16:creationId xmlns:a16="http://schemas.microsoft.com/office/drawing/2014/main" id="{1311BFCE-777D-4AA1-A8E8-5214223E8E50}"/>
              </a:ext>
            </a:extLst>
          </p:cNvPr>
          <p:cNvSpPr txBox="1"/>
          <p:nvPr/>
        </p:nvSpPr>
        <p:spPr>
          <a:xfrm>
            <a:off x="10704511" y="5485419"/>
            <a:ext cx="1457450" cy="307777"/>
          </a:xfrm>
          <a:prstGeom prst="rect">
            <a:avLst/>
          </a:prstGeom>
          <a:noFill/>
        </p:spPr>
        <p:txBody>
          <a:bodyPr wrap="none" rtlCol="0">
            <a:spAutoFit/>
          </a:bodyPr>
          <a:lstStyle/>
          <a:p>
            <a:r>
              <a:rPr lang="de-DE" sz="1400" dirty="0"/>
              <a:t>Sekundärbedarf</a:t>
            </a:r>
          </a:p>
        </p:txBody>
      </p:sp>
      <p:sp>
        <p:nvSpPr>
          <p:cNvPr id="126" name="Textfeld 125">
            <a:extLst>
              <a:ext uri="{FF2B5EF4-FFF2-40B4-BE49-F238E27FC236}">
                <a16:creationId xmlns:a16="http://schemas.microsoft.com/office/drawing/2014/main" id="{A9795F99-D316-4782-A91D-BB71053971DA}"/>
              </a:ext>
            </a:extLst>
          </p:cNvPr>
          <p:cNvSpPr txBox="1"/>
          <p:nvPr/>
        </p:nvSpPr>
        <p:spPr>
          <a:xfrm>
            <a:off x="9424764" y="912303"/>
            <a:ext cx="1915909" cy="307777"/>
          </a:xfrm>
          <a:prstGeom prst="rect">
            <a:avLst/>
          </a:prstGeom>
          <a:noFill/>
        </p:spPr>
        <p:txBody>
          <a:bodyPr wrap="none" rtlCol="0">
            <a:spAutoFit/>
          </a:bodyPr>
          <a:lstStyle/>
          <a:p>
            <a:r>
              <a:rPr lang="de-DE" sz="1400" dirty="0"/>
              <a:t>Direktbedarfsmatrix D</a:t>
            </a:r>
          </a:p>
        </p:txBody>
      </p:sp>
      <p:sp>
        <p:nvSpPr>
          <p:cNvPr id="128" name="Textfeld 127">
            <a:extLst>
              <a:ext uri="{FF2B5EF4-FFF2-40B4-BE49-F238E27FC236}">
                <a16:creationId xmlns:a16="http://schemas.microsoft.com/office/drawing/2014/main" id="{94A757E6-0597-4214-8CAD-DC36D56952C7}"/>
              </a:ext>
            </a:extLst>
          </p:cNvPr>
          <p:cNvSpPr txBox="1"/>
          <p:nvPr/>
        </p:nvSpPr>
        <p:spPr>
          <a:xfrm>
            <a:off x="6567547" y="779946"/>
            <a:ext cx="1258678" cy="307777"/>
          </a:xfrm>
          <a:prstGeom prst="rect">
            <a:avLst/>
          </a:prstGeom>
          <a:noFill/>
        </p:spPr>
        <p:txBody>
          <a:bodyPr wrap="none" rtlCol="0">
            <a:spAutoFit/>
          </a:bodyPr>
          <a:lstStyle/>
          <a:p>
            <a:r>
              <a:rPr lang="de-DE" sz="1400" dirty="0" err="1"/>
              <a:t>Gozintograph</a:t>
            </a:r>
            <a:endParaRPr lang="de-DE" sz="1400" dirty="0"/>
          </a:p>
        </p:txBody>
      </p:sp>
      <p:sp>
        <p:nvSpPr>
          <p:cNvPr id="46" name="Rechteck 45">
            <a:extLst>
              <a:ext uri="{FF2B5EF4-FFF2-40B4-BE49-F238E27FC236}">
                <a16:creationId xmlns:a16="http://schemas.microsoft.com/office/drawing/2014/main" id="{5D9C8D4A-D5C7-4792-A5C7-7E9F97633998}"/>
              </a:ext>
            </a:extLst>
          </p:cNvPr>
          <p:cNvSpPr/>
          <p:nvPr/>
        </p:nvSpPr>
        <p:spPr bwMode="auto">
          <a:xfrm>
            <a:off x="576000" y="2359684"/>
            <a:ext cx="638070" cy="16930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67" name="Datumsplatzhalter 1">
            <a:extLst>
              <a:ext uri="{FF2B5EF4-FFF2-40B4-BE49-F238E27FC236}">
                <a16:creationId xmlns:a16="http://schemas.microsoft.com/office/drawing/2014/main" id="{CDE08685-8E5A-4F86-ADF3-F572BCE1C639}"/>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10.03.2023</a:t>
            </a:fld>
            <a:endParaRPr lang="de-DE" dirty="0"/>
          </a:p>
        </p:txBody>
      </p:sp>
    </p:spTree>
    <p:extLst>
      <p:ext uri="{BB962C8B-B14F-4D97-AF65-F5344CB8AC3E}">
        <p14:creationId xmlns:p14="http://schemas.microsoft.com/office/powerpoint/2010/main" val="52453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2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066" grpId="0" animBg="1"/>
      <p:bldP spid="59" grpId="0" animBg="1"/>
      <p:bldP spid="60" grpId="0" animBg="1"/>
      <p:bldP spid="35" grpId="0"/>
      <p:bldP spid="86" grpId="0"/>
      <p:bldP spid="88" grpId="0"/>
      <p:bldP spid="92" grpId="0"/>
      <p:bldP spid="105" grpId="0"/>
      <p:bldP spid="106" grpId="0"/>
      <p:bldP spid="107" grpId="0"/>
      <p:bldP spid="108" grpId="0"/>
      <p:bldP spid="113" grpId="0"/>
      <p:bldP spid="122" grpId="0"/>
      <p:bldP spid="123" grpId="0"/>
      <p:bldP spid="125" grpId="0"/>
      <p:bldP spid="126" grpId="0"/>
      <p:bldP spid="1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Stückliste: </a:t>
            </a:r>
            <a:r>
              <a:rPr lang="de-DE" dirty="0" err="1"/>
              <a:t>Gozintograph</a:t>
            </a:r>
            <a:r>
              <a:rPr lang="de-DE" dirty="0"/>
              <a:t> und Auflösung</a:t>
            </a:r>
          </a:p>
        </p:txBody>
      </p:sp>
      <p:sp>
        <p:nvSpPr>
          <p:cNvPr id="28" name="Ellipse 27"/>
          <p:cNvSpPr/>
          <p:nvPr/>
        </p:nvSpPr>
        <p:spPr bwMode="auto">
          <a:xfrm>
            <a:off x="1631504" y="1916833"/>
            <a:ext cx="576064" cy="576064"/>
          </a:xfrm>
          <a:prstGeom prst="ellipse">
            <a:avLst/>
          </a:prstGeom>
          <a:ln>
            <a:solidFill>
              <a:srgbClr val="FF66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5720" rIns="0" bIns="45720" numCol="1" rtlCol="0" anchor="ctr" anchorCtr="0" compatLnSpc="1">
            <a:prstTxWarp prst="textNoShape">
              <a:avLst/>
            </a:prstTxWarp>
          </a:bodyPr>
          <a:lstStyle/>
          <a:p>
            <a:pPr algn="ctr"/>
            <a:r>
              <a:rPr lang="de-DE" sz="1600" dirty="0">
                <a:solidFill>
                  <a:prstClr val="black"/>
                </a:solidFill>
                <a:latin typeface="Arial" charset="0"/>
              </a:rPr>
              <a:t>BG1</a:t>
            </a:r>
          </a:p>
        </p:txBody>
      </p:sp>
      <p:sp>
        <p:nvSpPr>
          <p:cNvPr id="29" name="Ellipse 28"/>
          <p:cNvSpPr/>
          <p:nvPr/>
        </p:nvSpPr>
        <p:spPr bwMode="auto">
          <a:xfrm>
            <a:off x="3348955" y="1916833"/>
            <a:ext cx="576064" cy="576064"/>
          </a:xfrm>
          <a:prstGeom prst="ellipse">
            <a:avLst/>
          </a:prstGeom>
          <a:ln>
            <a:solidFill>
              <a:srgbClr val="FF66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5720" rIns="0" bIns="45720" numCol="1" rtlCol="0" anchor="ctr" anchorCtr="0" compatLnSpc="1">
            <a:prstTxWarp prst="textNoShape">
              <a:avLst/>
            </a:prstTxWarp>
          </a:bodyPr>
          <a:lstStyle/>
          <a:p>
            <a:pPr algn="ctr"/>
            <a:r>
              <a:rPr lang="de-DE" sz="1600" dirty="0">
                <a:solidFill>
                  <a:prstClr val="black"/>
                </a:solidFill>
                <a:latin typeface="Arial" charset="0"/>
              </a:rPr>
              <a:t>BG2</a:t>
            </a:r>
          </a:p>
        </p:txBody>
      </p:sp>
      <p:sp>
        <p:nvSpPr>
          <p:cNvPr id="30" name="Ellipse 29"/>
          <p:cNvSpPr/>
          <p:nvPr/>
        </p:nvSpPr>
        <p:spPr bwMode="auto">
          <a:xfrm>
            <a:off x="5087888" y="1916833"/>
            <a:ext cx="576064" cy="576064"/>
          </a:xfrm>
          <a:prstGeom prst="ellipse">
            <a:avLst/>
          </a:prstGeom>
          <a:ln>
            <a:solidFill>
              <a:srgbClr val="FF66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5720" rIns="0" bIns="45720" numCol="1" rtlCol="0" anchor="ctr" anchorCtr="0" compatLnSpc="1">
            <a:prstTxWarp prst="textNoShape">
              <a:avLst/>
            </a:prstTxWarp>
          </a:bodyPr>
          <a:lstStyle/>
          <a:p>
            <a:pPr algn="ctr"/>
            <a:r>
              <a:rPr lang="de-DE" sz="1600" dirty="0">
                <a:solidFill>
                  <a:prstClr val="black"/>
                </a:solidFill>
                <a:latin typeface="Arial" charset="0"/>
              </a:rPr>
              <a:t>BG3</a:t>
            </a:r>
          </a:p>
        </p:txBody>
      </p:sp>
      <p:sp>
        <p:nvSpPr>
          <p:cNvPr id="31" name="Ellipse 30"/>
          <p:cNvSpPr/>
          <p:nvPr/>
        </p:nvSpPr>
        <p:spPr bwMode="auto">
          <a:xfrm>
            <a:off x="2495600" y="764705"/>
            <a:ext cx="576064" cy="576064"/>
          </a:xfrm>
          <a:prstGeom prst="ellipse">
            <a:avLst/>
          </a:prstGeom>
          <a:ln>
            <a:solidFill>
              <a:srgbClr val="FF66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5720" rIns="0" bIns="45720" numCol="1" rtlCol="0" anchor="ctr" anchorCtr="0" compatLnSpc="1">
            <a:prstTxWarp prst="textNoShape">
              <a:avLst/>
            </a:prstTxWarp>
          </a:bodyPr>
          <a:lstStyle/>
          <a:p>
            <a:pPr algn="ctr"/>
            <a:r>
              <a:rPr lang="de-DE" sz="1600" dirty="0">
                <a:solidFill>
                  <a:prstClr val="black"/>
                </a:solidFill>
                <a:latin typeface="Arial" charset="0"/>
              </a:rPr>
              <a:t>EP1</a:t>
            </a:r>
          </a:p>
        </p:txBody>
      </p:sp>
      <p:sp>
        <p:nvSpPr>
          <p:cNvPr id="32" name="Ellipse 31"/>
          <p:cNvSpPr/>
          <p:nvPr/>
        </p:nvSpPr>
        <p:spPr bwMode="auto">
          <a:xfrm>
            <a:off x="4218916" y="764705"/>
            <a:ext cx="576064" cy="576064"/>
          </a:xfrm>
          <a:prstGeom prst="ellipse">
            <a:avLst/>
          </a:prstGeom>
          <a:ln>
            <a:solidFill>
              <a:srgbClr val="FF66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5720" rIns="0" bIns="45720" numCol="1" rtlCol="0" anchor="ctr" anchorCtr="0" compatLnSpc="1">
            <a:prstTxWarp prst="textNoShape">
              <a:avLst/>
            </a:prstTxWarp>
          </a:bodyPr>
          <a:lstStyle/>
          <a:p>
            <a:pPr algn="ctr"/>
            <a:r>
              <a:rPr lang="de-DE" sz="1600" dirty="0">
                <a:solidFill>
                  <a:prstClr val="black"/>
                </a:solidFill>
                <a:latin typeface="Arial" charset="0"/>
              </a:rPr>
              <a:t>EP2</a:t>
            </a:r>
          </a:p>
        </p:txBody>
      </p:sp>
      <p:sp>
        <p:nvSpPr>
          <p:cNvPr id="33" name="Ellipse 32"/>
          <p:cNvSpPr/>
          <p:nvPr/>
        </p:nvSpPr>
        <p:spPr bwMode="auto">
          <a:xfrm>
            <a:off x="2495600" y="3068961"/>
            <a:ext cx="576064" cy="576064"/>
          </a:xfrm>
          <a:prstGeom prst="ellipse">
            <a:avLst/>
          </a:prstGeom>
          <a:ln>
            <a:solidFill>
              <a:srgbClr val="FF66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5720" rIns="0" bIns="45720" numCol="1" rtlCol="0" anchor="ctr" anchorCtr="0" compatLnSpc="1">
            <a:prstTxWarp prst="textNoShape">
              <a:avLst/>
            </a:prstTxWarp>
          </a:bodyPr>
          <a:lstStyle/>
          <a:p>
            <a:pPr algn="ctr"/>
            <a:r>
              <a:rPr lang="de-DE" sz="1600" dirty="0">
                <a:solidFill>
                  <a:prstClr val="black"/>
                </a:solidFill>
                <a:latin typeface="Arial" charset="0"/>
              </a:rPr>
              <a:t>RS1</a:t>
            </a:r>
          </a:p>
        </p:txBody>
      </p:sp>
      <p:sp>
        <p:nvSpPr>
          <p:cNvPr id="34" name="Ellipse 33"/>
          <p:cNvSpPr/>
          <p:nvPr/>
        </p:nvSpPr>
        <p:spPr bwMode="auto">
          <a:xfrm>
            <a:off x="4218916" y="3068961"/>
            <a:ext cx="576064" cy="576064"/>
          </a:xfrm>
          <a:prstGeom prst="ellipse">
            <a:avLst/>
          </a:prstGeom>
          <a:ln>
            <a:solidFill>
              <a:srgbClr val="FF66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5720" rIns="0" bIns="45720" numCol="1" rtlCol="0" anchor="ctr" anchorCtr="0" compatLnSpc="1">
            <a:prstTxWarp prst="textNoShape">
              <a:avLst/>
            </a:prstTxWarp>
          </a:bodyPr>
          <a:lstStyle/>
          <a:p>
            <a:pPr algn="ctr"/>
            <a:r>
              <a:rPr lang="de-DE" sz="1600" dirty="0">
                <a:solidFill>
                  <a:prstClr val="black"/>
                </a:solidFill>
                <a:latin typeface="Arial" charset="0"/>
              </a:rPr>
              <a:t>KT1</a:t>
            </a:r>
          </a:p>
        </p:txBody>
      </p:sp>
      <p:cxnSp>
        <p:nvCxnSpPr>
          <p:cNvPr id="35" name="Gerade Verbindung mit Pfeil 34"/>
          <p:cNvCxnSpPr>
            <a:stCxn id="28" idx="0"/>
            <a:endCxn id="31" idx="3"/>
          </p:cNvCxnSpPr>
          <p:nvPr/>
        </p:nvCxnSpPr>
        <p:spPr bwMode="auto">
          <a:xfrm flipV="1">
            <a:off x="1919536" y="1256407"/>
            <a:ext cx="660426" cy="660426"/>
          </a:xfrm>
          <a:prstGeom prst="straightConnector1">
            <a:avLst/>
          </a:prstGeom>
          <a:solidFill>
            <a:schemeClr val="accent1"/>
          </a:solidFill>
          <a:ln w="25400" cap="flat" cmpd="sng" algn="ctr">
            <a:solidFill>
              <a:srgbClr val="FF6600"/>
            </a:solidFill>
            <a:prstDash val="solid"/>
            <a:round/>
            <a:headEnd type="none" w="med" len="med"/>
            <a:tailEnd type="triangle" w="lg" len="lg"/>
          </a:ln>
          <a:effectLst/>
        </p:spPr>
      </p:cxnSp>
      <p:cxnSp>
        <p:nvCxnSpPr>
          <p:cNvPr id="36" name="Gerade Verbindung mit Pfeil 35"/>
          <p:cNvCxnSpPr>
            <a:stCxn id="28" idx="7"/>
            <a:endCxn id="32" idx="3"/>
          </p:cNvCxnSpPr>
          <p:nvPr/>
        </p:nvCxnSpPr>
        <p:spPr bwMode="auto">
          <a:xfrm flipV="1">
            <a:off x="2123207" y="1256408"/>
            <a:ext cx="2180073" cy="744789"/>
          </a:xfrm>
          <a:prstGeom prst="straightConnector1">
            <a:avLst/>
          </a:prstGeom>
          <a:solidFill>
            <a:schemeClr val="accent1"/>
          </a:solidFill>
          <a:ln w="25400" cap="flat" cmpd="sng" algn="ctr">
            <a:solidFill>
              <a:srgbClr val="FF6600"/>
            </a:solidFill>
            <a:prstDash val="solid"/>
            <a:round/>
            <a:headEnd type="none" w="med" len="med"/>
            <a:tailEnd type="triangle" w="lg" len="lg"/>
          </a:ln>
          <a:effectLst/>
        </p:spPr>
      </p:cxnSp>
      <p:cxnSp>
        <p:nvCxnSpPr>
          <p:cNvPr id="37" name="Gerade Verbindung mit Pfeil 36"/>
          <p:cNvCxnSpPr>
            <a:stCxn id="30" idx="0"/>
            <a:endCxn id="32" idx="5"/>
          </p:cNvCxnSpPr>
          <p:nvPr/>
        </p:nvCxnSpPr>
        <p:spPr bwMode="auto">
          <a:xfrm flipH="1" flipV="1">
            <a:off x="4710618" y="1256407"/>
            <a:ext cx="665302" cy="660426"/>
          </a:xfrm>
          <a:prstGeom prst="straightConnector1">
            <a:avLst/>
          </a:prstGeom>
          <a:solidFill>
            <a:schemeClr val="accent1"/>
          </a:solidFill>
          <a:ln w="25400" cap="flat" cmpd="sng" algn="ctr">
            <a:solidFill>
              <a:srgbClr val="FF6600"/>
            </a:solidFill>
            <a:prstDash val="solid"/>
            <a:round/>
            <a:headEnd type="none" w="med" len="med"/>
            <a:tailEnd type="triangle" w="lg" len="lg"/>
          </a:ln>
          <a:effectLst/>
        </p:spPr>
      </p:cxnSp>
      <p:cxnSp>
        <p:nvCxnSpPr>
          <p:cNvPr id="38" name="Gerade Verbindung mit Pfeil 37"/>
          <p:cNvCxnSpPr>
            <a:stCxn id="29" idx="7"/>
            <a:endCxn id="32" idx="4"/>
          </p:cNvCxnSpPr>
          <p:nvPr/>
        </p:nvCxnSpPr>
        <p:spPr bwMode="auto">
          <a:xfrm flipV="1">
            <a:off x="3840658" y="1340769"/>
            <a:ext cx="666291" cy="660426"/>
          </a:xfrm>
          <a:prstGeom prst="straightConnector1">
            <a:avLst/>
          </a:prstGeom>
          <a:solidFill>
            <a:schemeClr val="accent1"/>
          </a:solidFill>
          <a:ln w="25400" cap="flat" cmpd="sng" algn="ctr">
            <a:solidFill>
              <a:srgbClr val="FF6600"/>
            </a:solidFill>
            <a:prstDash val="solid"/>
            <a:round/>
            <a:headEnd type="none" w="med" len="med"/>
            <a:tailEnd type="triangle" w="lg" len="lg"/>
          </a:ln>
          <a:effectLst/>
        </p:spPr>
      </p:cxnSp>
      <p:cxnSp>
        <p:nvCxnSpPr>
          <p:cNvPr id="39" name="Gerade Verbindung mit Pfeil 38"/>
          <p:cNvCxnSpPr>
            <a:stCxn id="29" idx="1"/>
            <a:endCxn id="31" idx="5"/>
          </p:cNvCxnSpPr>
          <p:nvPr/>
        </p:nvCxnSpPr>
        <p:spPr bwMode="auto">
          <a:xfrm flipH="1" flipV="1">
            <a:off x="2987302" y="1256408"/>
            <a:ext cx="446016" cy="744789"/>
          </a:xfrm>
          <a:prstGeom prst="straightConnector1">
            <a:avLst/>
          </a:prstGeom>
          <a:solidFill>
            <a:schemeClr val="accent1"/>
          </a:solidFill>
          <a:ln w="25400" cap="flat" cmpd="sng" algn="ctr">
            <a:solidFill>
              <a:srgbClr val="FF6600"/>
            </a:solidFill>
            <a:prstDash val="solid"/>
            <a:round/>
            <a:headEnd type="none" w="med" len="med"/>
            <a:tailEnd type="triangle" w="lg" len="lg"/>
          </a:ln>
          <a:effectLst/>
        </p:spPr>
      </p:cxnSp>
      <p:cxnSp>
        <p:nvCxnSpPr>
          <p:cNvPr id="40" name="Gerade Verbindung mit Pfeil 39"/>
          <p:cNvCxnSpPr>
            <a:stCxn id="34" idx="7"/>
            <a:endCxn id="30" idx="4"/>
          </p:cNvCxnSpPr>
          <p:nvPr/>
        </p:nvCxnSpPr>
        <p:spPr bwMode="auto">
          <a:xfrm flipV="1">
            <a:off x="4710618" y="2492897"/>
            <a:ext cx="665302" cy="660426"/>
          </a:xfrm>
          <a:prstGeom prst="straightConnector1">
            <a:avLst/>
          </a:prstGeom>
          <a:solidFill>
            <a:schemeClr val="accent1"/>
          </a:solidFill>
          <a:ln w="25400" cap="flat" cmpd="sng" algn="ctr">
            <a:solidFill>
              <a:srgbClr val="FF6600"/>
            </a:solidFill>
            <a:prstDash val="solid"/>
            <a:round/>
            <a:headEnd type="none" w="med" len="med"/>
            <a:tailEnd type="triangle" w="lg" len="lg"/>
          </a:ln>
          <a:effectLst/>
        </p:spPr>
      </p:cxnSp>
      <p:cxnSp>
        <p:nvCxnSpPr>
          <p:cNvPr id="41" name="Gerade Verbindung mit Pfeil 40"/>
          <p:cNvCxnSpPr>
            <a:stCxn id="34" idx="1"/>
            <a:endCxn id="28" idx="5"/>
          </p:cNvCxnSpPr>
          <p:nvPr/>
        </p:nvCxnSpPr>
        <p:spPr bwMode="auto">
          <a:xfrm flipH="1" flipV="1">
            <a:off x="2123207" y="2408536"/>
            <a:ext cx="2180073" cy="744789"/>
          </a:xfrm>
          <a:prstGeom prst="straightConnector1">
            <a:avLst/>
          </a:prstGeom>
          <a:solidFill>
            <a:schemeClr val="accent1"/>
          </a:solidFill>
          <a:ln w="25400" cap="flat" cmpd="sng" algn="ctr">
            <a:solidFill>
              <a:srgbClr val="FF6600"/>
            </a:solidFill>
            <a:prstDash val="solid"/>
            <a:round/>
            <a:headEnd type="none" w="med" len="med"/>
            <a:tailEnd type="triangle" w="lg" len="lg"/>
          </a:ln>
          <a:effectLst/>
        </p:spPr>
      </p:cxnSp>
      <p:cxnSp>
        <p:nvCxnSpPr>
          <p:cNvPr id="42" name="Gerade Verbindung mit Pfeil 41"/>
          <p:cNvCxnSpPr>
            <a:stCxn id="33" idx="1"/>
            <a:endCxn id="28" idx="4"/>
          </p:cNvCxnSpPr>
          <p:nvPr/>
        </p:nvCxnSpPr>
        <p:spPr bwMode="auto">
          <a:xfrm flipH="1" flipV="1">
            <a:off x="1919536" y="2492897"/>
            <a:ext cx="660426" cy="660426"/>
          </a:xfrm>
          <a:prstGeom prst="straightConnector1">
            <a:avLst/>
          </a:prstGeom>
          <a:solidFill>
            <a:schemeClr val="accent1"/>
          </a:solidFill>
          <a:ln w="25400" cap="flat" cmpd="sng" algn="ctr">
            <a:solidFill>
              <a:srgbClr val="FF6600"/>
            </a:solidFill>
            <a:prstDash val="solid"/>
            <a:round/>
            <a:headEnd type="none" w="med" len="med"/>
            <a:tailEnd type="triangle" w="lg" len="lg"/>
          </a:ln>
          <a:effectLst/>
        </p:spPr>
      </p:cxnSp>
      <p:cxnSp>
        <p:nvCxnSpPr>
          <p:cNvPr id="43" name="Gerade Verbindung mit Pfeil 42"/>
          <p:cNvCxnSpPr>
            <a:stCxn id="33" idx="7"/>
            <a:endCxn id="29" idx="3"/>
          </p:cNvCxnSpPr>
          <p:nvPr/>
        </p:nvCxnSpPr>
        <p:spPr bwMode="auto">
          <a:xfrm flipV="1">
            <a:off x="2987302" y="2408536"/>
            <a:ext cx="446016" cy="744789"/>
          </a:xfrm>
          <a:prstGeom prst="straightConnector1">
            <a:avLst/>
          </a:prstGeom>
          <a:solidFill>
            <a:schemeClr val="accent1"/>
          </a:solidFill>
          <a:ln w="25400" cap="flat" cmpd="sng" algn="ctr">
            <a:solidFill>
              <a:srgbClr val="FF6600"/>
            </a:solidFill>
            <a:prstDash val="solid"/>
            <a:round/>
            <a:headEnd type="none" w="med" len="med"/>
            <a:tailEnd type="triangle" w="lg" len="lg"/>
          </a:ln>
          <a:effectLst/>
        </p:spPr>
      </p:cxnSp>
      <p:sp>
        <p:nvSpPr>
          <p:cNvPr id="44" name="Textfeld 43"/>
          <p:cNvSpPr txBox="1"/>
          <p:nvPr/>
        </p:nvSpPr>
        <p:spPr>
          <a:xfrm>
            <a:off x="1940022" y="1455982"/>
            <a:ext cx="288862" cy="338554"/>
          </a:xfrm>
          <a:prstGeom prst="rect">
            <a:avLst/>
          </a:prstGeom>
          <a:noFill/>
        </p:spPr>
        <p:txBody>
          <a:bodyPr wrap="none" rtlCol="0">
            <a:spAutoFit/>
          </a:bodyPr>
          <a:lstStyle/>
          <a:p>
            <a:pPr algn="ctr" eaLnBrk="1" fontAlgn="auto" hangingPunct="1">
              <a:spcBef>
                <a:spcPts val="0"/>
              </a:spcBef>
              <a:spcAft>
                <a:spcPts val="0"/>
              </a:spcAft>
            </a:pPr>
            <a:r>
              <a:rPr lang="de-DE" sz="1600" dirty="0">
                <a:solidFill>
                  <a:prstClr val="black"/>
                </a:solidFill>
                <a:latin typeface="Calibri"/>
              </a:rPr>
              <a:t>3</a:t>
            </a:r>
          </a:p>
        </p:txBody>
      </p:sp>
      <p:sp>
        <p:nvSpPr>
          <p:cNvPr id="45" name="Textfeld 44"/>
          <p:cNvSpPr txBox="1"/>
          <p:nvPr/>
        </p:nvSpPr>
        <p:spPr>
          <a:xfrm>
            <a:off x="2561611" y="1781411"/>
            <a:ext cx="288862" cy="338554"/>
          </a:xfrm>
          <a:prstGeom prst="rect">
            <a:avLst/>
          </a:prstGeom>
          <a:noFill/>
        </p:spPr>
        <p:txBody>
          <a:bodyPr wrap="none" rtlCol="0">
            <a:spAutoFit/>
          </a:bodyPr>
          <a:lstStyle/>
          <a:p>
            <a:pPr algn="ctr" eaLnBrk="1" fontAlgn="auto" hangingPunct="1">
              <a:spcBef>
                <a:spcPts val="0"/>
              </a:spcBef>
              <a:spcAft>
                <a:spcPts val="0"/>
              </a:spcAft>
            </a:pPr>
            <a:r>
              <a:rPr lang="de-DE" sz="1600" dirty="0">
                <a:solidFill>
                  <a:prstClr val="black"/>
                </a:solidFill>
                <a:latin typeface="Calibri"/>
              </a:rPr>
              <a:t>4</a:t>
            </a:r>
          </a:p>
        </p:txBody>
      </p:sp>
      <p:sp>
        <p:nvSpPr>
          <p:cNvPr id="46" name="Textfeld 45"/>
          <p:cNvSpPr txBox="1"/>
          <p:nvPr/>
        </p:nvSpPr>
        <p:spPr>
          <a:xfrm>
            <a:off x="3277051" y="1686407"/>
            <a:ext cx="288862" cy="338554"/>
          </a:xfrm>
          <a:prstGeom prst="rect">
            <a:avLst/>
          </a:prstGeom>
          <a:noFill/>
        </p:spPr>
        <p:txBody>
          <a:bodyPr wrap="none" rtlCol="0">
            <a:spAutoFit/>
          </a:bodyPr>
          <a:lstStyle/>
          <a:p>
            <a:pPr algn="ctr" eaLnBrk="1" fontAlgn="auto" hangingPunct="1">
              <a:spcBef>
                <a:spcPts val="0"/>
              </a:spcBef>
              <a:spcAft>
                <a:spcPts val="0"/>
              </a:spcAft>
            </a:pPr>
            <a:r>
              <a:rPr lang="de-DE" sz="1600" dirty="0">
                <a:solidFill>
                  <a:prstClr val="black"/>
                </a:solidFill>
                <a:latin typeface="Calibri"/>
              </a:rPr>
              <a:t>2</a:t>
            </a:r>
          </a:p>
        </p:txBody>
      </p:sp>
      <p:sp>
        <p:nvSpPr>
          <p:cNvPr id="47" name="Textfeld 46"/>
          <p:cNvSpPr txBox="1"/>
          <p:nvPr/>
        </p:nvSpPr>
        <p:spPr>
          <a:xfrm>
            <a:off x="4074485" y="1645990"/>
            <a:ext cx="288862" cy="338554"/>
          </a:xfrm>
          <a:prstGeom prst="rect">
            <a:avLst/>
          </a:prstGeom>
          <a:noFill/>
        </p:spPr>
        <p:txBody>
          <a:bodyPr wrap="none" rtlCol="0">
            <a:spAutoFit/>
          </a:bodyPr>
          <a:lstStyle/>
          <a:p>
            <a:pPr algn="ctr" eaLnBrk="1" fontAlgn="auto" hangingPunct="1">
              <a:spcBef>
                <a:spcPts val="0"/>
              </a:spcBef>
              <a:spcAft>
                <a:spcPts val="0"/>
              </a:spcAft>
            </a:pPr>
            <a:r>
              <a:rPr lang="de-DE" sz="1600" dirty="0">
                <a:solidFill>
                  <a:prstClr val="black"/>
                </a:solidFill>
                <a:latin typeface="Calibri"/>
              </a:rPr>
              <a:t>1</a:t>
            </a:r>
          </a:p>
        </p:txBody>
      </p:sp>
      <p:sp>
        <p:nvSpPr>
          <p:cNvPr id="48" name="Textfeld 47"/>
          <p:cNvSpPr txBox="1"/>
          <p:nvPr/>
        </p:nvSpPr>
        <p:spPr>
          <a:xfrm>
            <a:off x="5062849" y="1455982"/>
            <a:ext cx="288862" cy="338554"/>
          </a:xfrm>
          <a:prstGeom prst="rect">
            <a:avLst/>
          </a:prstGeom>
          <a:noFill/>
        </p:spPr>
        <p:txBody>
          <a:bodyPr wrap="none" rtlCol="0">
            <a:spAutoFit/>
          </a:bodyPr>
          <a:lstStyle/>
          <a:p>
            <a:pPr algn="ctr" eaLnBrk="1" fontAlgn="auto" hangingPunct="1">
              <a:spcBef>
                <a:spcPts val="0"/>
              </a:spcBef>
              <a:spcAft>
                <a:spcPts val="0"/>
              </a:spcAft>
            </a:pPr>
            <a:r>
              <a:rPr lang="de-DE" sz="1600" dirty="0">
                <a:solidFill>
                  <a:prstClr val="black"/>
                </a:solidFill>
                <a:latin typeface="Calibri"/>
              </a:rPr>
              <a:t>5</a:t>
            </a:r>
          </a:p>
        </p:txBody>
      </p:sp>
      <p:sp>
        <p:nvSpPr>
          <p:cNvPr id="49" name="Textfeld 48"/>
          <p:cNvSpPr txBox="1"/>
          <p:nvPr/>
        </p:nvSpPr>
        <p:spPr>
          <a:xfrm>
            <a:off x="2059414" y="2798118"/>
            <a:ext cx="288862" cy="338554"/>
          </a:xfrm>
          <a:prstGeom prst="rect">
            <a:avLst/>
          </a:prstGeom>
          <a:noFill/>
        </p:spPr>
        <p:txBody>
          <a:bodyPr wrap="none" rtlCol="0">
            <a:spAutoFit/>
          </a:bodyPr>
          <a:lstStyle/>
          <a:p>
            <a:pPr algn="ctr" eaLnBrk="1" fontAlgn="auto" hangingPunct="1">
              <a:spcBef>
                <a:spcPts val="0"/>
              </a:spcBef>
              <a:spcAft>
                <a:spcPts val="0"/>
              </a:spcAft>
            </a:pPr>
            <a:r>
              <a:rPr lang="de-DE" sz="1600" dirty="0">
                <a:solidFill>
                  <a:prstClr val="black"/>
                </a:solidFill>
                <a:latin typeface="Calibri"/>
              </a:rPr>
              <a:t>2</a:t>
            </a:r>
          </a:p>
        </p:txBody>
      </p:sp>
      <p:sp>
        <p:nvSpPr>
          <p:cNvPr id="50" name="Textfeld 49"/>
          <p:cNvSpPr txBox="1"/>
          <p:nvPr/>
        </p:nvSpPr>
        <p:spPr>
          <a:xfrm>
            <a:off x="2639201" y="2408535"/>
            <a:ext cx="288862" cy="338554"/>
          </a:xfrm>
          <a:prstGeom prst="rect">
            <a:avLst/>
          </a:prstGeom>
          <a:noFill/>
        </p:spPr>
        <p:txBody>
          <a:bodyPr wrap="none" rtlCol="0">
            <a:spAutoFit/>
          </a:bodyPr>
          <a:lstStyle/>
          <a:p>
            <a:pPr algn="ctr" eaLnBrk="1" fontAlgn="auto" hangingPunct="1">
              <a:spcBef>
                <a:spcPts val="0"/>
              </a:spcBef>
              <a:spcAft>
                <a:spcPts val="0"/>
              </a:spcAft>
            </a:pPr>
            <a:r>
              <a:rPr lang="de-DE" sz="1600" dirty="0">
                <a:solidFill>
                  <a:prstClr val="black"/>
                </a:solidFill>
                <a:latin typeface="Calibri"/>
              </a:rPr>
              <a:t>3</a:t>
            </a:r>
          </a:p>
        </p:txBody>
      </p:sp>
      <p:sp>
        <p:nvSpPr>
          <p:cNvPr id="51" name="Textfeld 50"/>
          <p:cNvSpPr txBox="1"/>
          <p:nvPr/>
        </p:nvSpPr>
        <p:spPr>
          <a:xfrm>
            <a:off x="2999905" y="2933539"/>
            <a:ext cx="288862" cy="338554"/>
          </a:xfrm>
          <a:prstGeom prst="rect">
            <a:avLst/>
          </a:prstGeom>
          <a:noFill/>
        </p:spPr>
        <p:txBody>
          <a:bodyPr wrap="none" rtlCol="0">
            <a:spAutoFit/>
          </a:bodyPr>
          <a:lstStyle/>
          <a:p>
            <a:pPr algn="ctr" eaLnBrk="1" fontAlgn="auto" hangingPunct="1">
              <a:spcBef>
                <a:spcPts val="0"/>
              </a:spcBef>
              <a:spcAft>
                <a:spcPts val="0"/>
              </a:spcAft>
            </a:pPr>
            <a:r>
              <a:rPr lang="de-DE" sz="1600" dirty="0">
                <a:solidFill>
                  <a:prstClr val="black"/>
                </a:solidFill>
                <a:latin typeface="Calibri"/>
              </a:rPr>
              <a:t>1</a:t>
            </a:r>
          </a:p>
        </p:txBody>
      </p:sp>
      <p:sp>
        <p:nvSpPr>
          <p:cNvPr id="52" name="Textfeld 51"/>
          <p:cNvSpPr txBox="1"/>
          <p:nvPr/>
        </p:nvSpPr>
        <p:spPr>
          <a:xfrm>
            <a:off x="4980383" y="2784616"/>
            <a:ext cx="288862" cy="338554"/>
          </a:xfrm>
          <a:prstGeom prst="rect">
            <a:avLst/>
          </a:prstGeom>
          <a:noFill/>
        </p:spPr>
        <p:txBody>
          <a:bodyPr wrap="none" rtlCol="0">
            <a:spAutoFit/>
          </a:bodyPr>
          <a:lstStyle/>
          <a:p>
            <a:pPr algn="ctr" eaLnBrk="1" fontAlgn="auto" hangingPunct="1">
              <a:spcBef>
                <a:spcPts val="0"/>
              </a:spcBef>
              <a:spcAft>
                <a:spcPts val="0"/>
              </a:spcAft>
            </a:pPr>
            <a:r>
              <a:rPr lang="de-DE" sz="1600" dirty="0">
                <a:solidFill>
                  <a:prstClr val="black"/>
                </a:solidFill>
                <a:latin typeface="Calibri"/>
              </a:rPr>
              <a:t>4</a:t>
            </a:r>
          </a:p>
        </p:txBody>
      </p:sp>
      <p:cxnSp>
        <p:nvCxnSpPr>
          <p:cNvPr id="54" name="Gerade Verbindung mit Pfeil 53"/>
          <p:cNvCxnSpPr>
            <a:stCxn id="34" idx="0"/>
            <a:endCxn id="32" idx="4"/>
          </p:cNvCxnSpPr>
          <p:nvPr/>
        </p:nvCxnSpPr>
        <p:spPr bwMode="auto">
          <a:xfrm flipV="1">
            <a:off x="4506948" y="1340769"/>
            <a:ext cx="0" cy="1728192"/>
          </a:xfrm>
          <a:prstGeom prst="straightConnector1">
            <a:avLst/>
          </a:prstGeom>
          <a:solidFill>
            <a:schemeClr val="accent1"/>
          </a:solidFill>
          <a:ln w="25400" cap="flat" cmpd="sng" algn="ctr">
            <a:solidFill>
              <a:srgbClr val="FF6600"/>
            </a:solidFill>
            <a:prstDash val="solid"/>
            <a:round/>
            <a:headEnd type="none" w="med" len="med"/>
            <a:tailEnd type="triangle" w="lg" len="lg"/>
          </a:ln>
          <a:effectLst/>
        </p:spPr>
      </p:cxnSp>
      <p:sp>
        <p:nvSpPr>
          <p:cNvPr id="57" name="Textfeld 56"/>
          <p:cNvSpPr txBox="1"/>
          <p:nvPr/>
        </p:nvSpPr>
        <p:spPr>
          <a:xfrm>
            <a:off x="4461983" y="2729869"/>
            <a:ext cx="288862" cy="338554"/>
          </a:xfrm>
          <a:prstGeom prst="rect">
            <a:avLst/>
          </a:prstGeom>
          <a:noFill/>
        </p:spPr>
        <p:txBody>
          <a:bodyPr wrap="none" rtlCol="0">
            <a:spAutoFit/>
          </a:bodyPr>
          <a:lstStyle/>
          <a:p>
            <a:pPr algn="ctr" eaLnBrk="1" fontAlgn="auto" hangingPunct="1">
              <a:spcBef>
                <a:spcPts val="0"/>
              </a:spcBef>
              <a:spcAft>
                <a:spcPts val="0"/>
              </a:spcAft>
            </a:pPr>
            <a:r>
              <a:rPr lang="de-DE" sz="1600" dirty="0">
                <a:solidFill>
                  <a:prstClr val="black"/>
                </a:solidFill>
                <a:latin typeface="Calibri"/>
              </a:rPr>
              <a:t>3</a:t>
            </a:r>
          </a:p>
        </p:txBody>
      </p:sp>
      <p:cxnSp>
        <p:nvCxnSpPr>
          <p:cNvPr id="58" name="Gerade Verbindung mit Pfeil 57"/>
          <p:cNvCxnSpPr>
            <a:stCxn id="30" idx="2"/>
            <a:endCxn id="29" idx="6"/>
          </p:cNvCxnSpPr>
          <p:nvPr/>
        </p:nvCxnSpPr>
        <p:spPr bwMode="auto">
          <a:xfrm flipH="1">
            <a:off x="3925020" y="2204865"/>
            <a:ext cx="1162869" cy="0"/>
          </a:xfrm>
          <a:prstGeom prst="straightConnector1">
            <a:avLst/>
          </a:prstGeom>
          <a:solidFill>
            <a:schemeClr val="accent1"/>
          </a:solidFill>
          <a:ln w="25400" cap="flat" cmpd="sng" algn="ctr">
            <a:solidFill>
              <a:srgbClr val="FF6600"/>
            </a:solidFill>
            <a:prstDash val="solid"/>
            <a:round/>
            <a:headEnd type="none" w="med" len="med"/>
            <a:tailEnd type="triangle" w="lg" len="lg"/>
          </a:ln>
          <a:effectLst/>
        </p:spPr>
      </p:cxnSp>
      <p:sp>
        <p:nvSpPr>
          <p:cNvPr id="61" name="Textfeld 60"/>
          <p:cNvSpPr txBox="1"/>
          <p:nvPr/>
        </p:nvSpPr>
        <p:spPr>
          <a:xfrm>
            <a:off x="4741599" y="1961875"/>
            <a:ext cx="288862" cy="338554"/>
          </a:xfrm>
          <a:prstGeom prst="rect">
            <a:avLst/>
          </a:prstGeom>
          <a:noFill/>
        </p:spPr>
        <p:txBody>
          <a:bodyPr wrap="none" rtlCol="0">
            <a:spAutoFit/>
          </a:bodyPr>
          <a:lstStyle/>
          <a:p>
            <a:pPr algn="ctr" eaLnBrk="1" fontAlgn="auto" hangingPunct="1">
              <a:spcBef>
                <a:spcPts val="0"/>
              </a:spcBef>
              <a:spcAft>
                <a:spcPts val="0"/>
              </a:spcAft>
            </a:pPr>
            <a:r>
              <a:rPr lang="de-DE" sz="1600" dirty="0">
                <a:solidFill>
                  <a:prstClr val="black"/>
                </a:solidFill>
                <a:latin typeface="Calibri"/>
              </a:rPr>
              <a:t>2</a:t>
            </a:r>
          </a:p>
        </p:txBody>
      </p:sp>
      <p:graphicFrame>
        <p:nvGraphicFramePr>
          <p:cNvPr id="62" name="Tabelle 61"/>
          <p:cNvGraphicFramePr>
            <a:graphicFrameLocks noGrp="1"/>
          </p:cNvGraphicFramePr>
          <p:nvPr/>
        </p:nvGraphicFramePr>
        <p:xfrm>
          <a:off x="6023993" y="1120388"/>
          <a:ext cx="3157157" cy="2026920"/>
        </p:xfrm>
        <a:graphic>
          <a:graphicData uri="http://schemas.openxmlformats.org/drawingml/2006/table">
            <a:tbl>
              <a:tblPr firstRow="1" firstCol="1">
                <a:tableStyleId>{93296810-A885-4BE3-A3E7-6D5BEEA58F35}</a:tableStyleId>
              </a:tblPr>
              <a:tblGrid>
                <a:gridCol w="412750">
                  <a:extLst>
                    <a:ext uri="{9D8B030D-6E8A-4147-A177-3AD203B41FA5}">
                      <a16:colId xmlns:a16="http://schemas.microsoft.com/office/drawing/2014/main" val="20000"/>
                    </a:ext>
                  </a:extLst>
                </a:gridCol>
                <a:gridCol w="374650">
                  <a:extLst>
                    <a:ext uri="{9D8B030D-6E8A-4147-A177-3AD203B41FA5}">
                      <a16:colId xmlns:a16="http://schemas.microsoft.com/office/drawing/2014/main" val="20001"/>
                    </a:ext>
                  </a:extLst>
                </a:gridCol>
                <a:gridCol w="374650">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2750">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379413">
                  <a:extLst>
                    <a:ext uri="{9D8B030D-6E8A-4147-A177-3AD203B41FA5}">
                      <a16:colId xmlns:a16="http://schemas.microsoft.com/office/drawing/2014/main" val="20006"/>
                    </a:ext>
                  </a:extLst>
                </a:gridCol>
                <a:gridCol w="377444">
                  <a:extLst>
                    <a:ext uri="{9D8B030D-6E8A-4147-A177-3AD203B41FA5}">
                      <a16:colId xmlns:a16="http://schemas.microsoft.com/office/drawing/2014/main" val="20007"/>
                    </a:ext>
                  </a:extLst>
                </a:gridCol>
              </a:tblGrid>
              <a:tr h="200025">
                <a:tc>
                  <a:txBody>
                    <a:bodyPr/>
                    <a:lstStyle/>
                    <a:p>
                      <a:pPr algn="l" fontAlgn="b"/>
                      <a:endParaRPr lang="de-DE" sz="1600" b="0" i="0" u="none" strike="noStrike" dirty="0">
                        <a:solidFill>
                          <a:srgbClr val="000000"/>
                        </a:solidFill>
                        <a:effectLst/>
                        <a:latin typeface="Calibri"/>
                      </a:endParaRPr>
                    </a:p>
                  </a:txBody>
                  <a:tcPr marL="9525" marR="9525" marT="9525" marB="0" anchor="b"/>
                </a:tc>
                <a:tc>
                  <a:txBody>
                    <a:bodyPr/>
                    <a:lstStyle/>
                    <a:p>
                      <a:pPr algn="l" fontAlgn="b"/>
                      <a:r>
                        <a:rPr lang="de-DE" sz="1600" u="none" strike="noStrike" dirty="0">
                          <a:effectLst/>
                        </a:rPr>
                        <a:t>EP1</a:t>
                      </a:r>
                      <a:endParaRPr lang="de-DE" sz="1600" b="0" i="0" u="none" strike="noStrike" dirty="0">
                        <a:solidFill>
                          <a:srgbClr val="000000"/>
                        </a:solidFill>
                        <a:effectLst/>
                        <a:latin typeface="Calibri"/>
                      </a:endParaRPr>
                    </a:p>
                  </a:txBody>
                  <a:tcPr marL="9525" marR="9525" marT="9525" marB="0" anchor="b"/>
                </a:tc>
                <a:tc>
                  <a:txBody>
                    <a:bodyPr/>
                    <a:lstStyle/>
                    <a:p>
                      <a:pPr algn="l" fontAlgn="b"/>
                      <a:r>
                        <a:rPr lang="de-DE" sz="1600" u="none" strike="noStrike">
                          <a:effectLst/>
                        </a:rPr>
                        <a:t>EP2</a:t>
                      </a:r>
                      <a:endParaRPr lang="de-DE" sz="1600" b="0" i="0" u="none" strike="noStrike">
                        <a:solidFill>
                          <a:srgbClr val="000000"/>
                        </a:solidFill>
                        <a:effectLst/>
                        <a:latin typeface="Calibri"/>
                      </a:endParaRPr>
                    </a:p>
                  </a:txBody>
                  <a:tcPr marL="9525" marR="9525" marT="9525" marB="0" anchor="b"/>
                </a:tc>
                <a:tc>
                  <a:txBody>
                    <a:bodyPr/>
                    <a:lstStyle/>
                    <a:p>
                      <a:pPr algn="l" fontAlgn="b"/>
                      <a:r>
                        <a:rPr lang="de-DE" sz="1600" u="none" strike="noStrike">
                          <a:effectLst/>
                        </a:rPr>
                        <a:t>BG1</a:t>
                      </a:r>
                      <a:endParaRPr lang="de-DE" sz="1600" b="0" i="0" u="none" strike="noStrike">
                        <a:solidFill>
                          <a:srgbClr val="000000"/>
                        </a:solidFill>
                        <a:effectLst/>
                        <a:latin typeface="Calibri"/>
                      </a:endParaRPr>
                    </a:p>
                  </a:txBody>
                  <a:tcPr marL="9525" marR="9525" marT="9525" marB="0" anchor="b"/>
                </a:tc>
                <a:tc>
                  <a:txBody>
                    <a:bodyPr/>
                    <a:lstStyle/>
                    <a:p>
                      <a:pPr algn="l" fontAlgn="b"/>
                      <a:r>
                        <a:rPr lang="de-DE" sz="1600" u="none" strike="noStrike">
                          <a:effectLst/>
                        </a:rPr>
                        <a:t>BG2</a:t>
                      </a:r>
                      <a:endParaRPr lang="de-DE" sz="1600" b="0" i="0" u="none" strike="noStrike">
                        <a:solidFill>
                          <a:srgbClr val="000000"/>
                        </a:solidFill>
                        <a:effectLst/>
                        <a:latin typeface="Calibri"/>
                      </a:endParaRPr>
                    </a:p>
                  </a:txBody>
                  <a:tcPr marL="9525" marR="9525" marT="9525" marB="0" anchor="b"/>
                </a:tc>
                <a:tc>
                  <a:txBody>
                    <a:bodyPr/>
                    <a:lstStyle/>
                    <a:p>
                      <a:pPr algn="l" fontAlgn="b"/>
                      <a:r>
                        <a:rPr lang="de-DE" sz="1600" u="none" strike="noStrike">
                          <a:effectLst/>
                        </a:rPr>
                        <a:t>BG3</a:t>
                      </a:r>
                      <a:endParaRPr lang="de-DE" sz="1600" b="0" i="0" u="none" strike="noStrike">
                        <a:solidFill>
                          <a:srgbClr val="000000"/>
                        </a:solidFill>
                        <a:effectLst/>
                        <a:latin typeface="Calibri"/>
                      </a:endParaRPr>
                    </a:p>
                  </a:txBody>
                  <a:tcPr marL="9525" marR="9525" marT="9525" marB="0" anchor="b"/>
                </a:tc>
                <a:tc>
                  <a:txBody>
                    <a:bodyPr/>
                    <a:lstStyle/>
                    <a:p>
                      <a:pPr algn="l" fontAlgn="b"/>
                      <a:r>
                        <a:rPr lang="de-DE" sz="1600" u="none" strike="noStrike">
                          <a:effectLst/>
                        </a:rPr>
                        <a:t>KT1</a:t>
                      </a:r>
                      <a:endParaRPr lang="de-DE" sz="1600" b="0" i="0" u="none" strike="noStrike">
                        <a:solidFill>
                          <a:srgbClr val="000000"/>
                        </a:solidFill>
                        <a:effectLst/>
                        <a:latin typeface="Calibri"/>
                      </a:endParaRPr>
                    </a:p>
                  </a:txBody>
                  <a:tcPr marL="9525" marR="9525" marT="9525" marB="0" anchor="b"/>
                </a:tc>
                <a:tc>
                  <a:txBody>
                    <a:bodyPr/>
                    <a:lstStyle/>
                    <a:p>
                      <a:pPr algn="l" fontAlgn="b"/>
                      <a:r>
                        <a:rPr lang="de-DE" sz="1600" u="none" strike="noStrike">
                          <a:effectLst/>
                        </a:rPr>
                        <a:t>RS1</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de-DE" sz="1600" u="none" strike="noStrike" dirty="0">
                          <a:effectLst/>
                        </a:rPr>
                        <a:t>EP1</a:t>
                      </a:r>
                      <a:endParaRPr lang="de-DE" sz="1600" b="0" i="0" u="none" strike="noStrike" dirty="0">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de-DE" sz="1600" u="none" strike="noStrike" dirty="0">
                          <a:effectLst/>
                        </a:rPr>
                        <a:t>EP2</a:t>
                      </a:r>
                      <a:endParaRPr lang="de-DE" sz="1600" b="0" i="0" u="none" strike="noStrike" dirty="0">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de-DE" sz="1600" u="none" strike="noStrike" dirty="0">
                          <a:effectLst/>
                        </a:rPr>
                        <a:t>BG1</a:t>
                      </a:r>
                      <a:endParaRPr lang="de-DE" sz="1600" b="0" i="0" u="none" strike="noStrike" dirty="0">
                        <a:solidFill>
                          <a:srgbClr val="000000"/>
                        </a:solidFill>
                        <a:effectLst/>
                        <a:latin typeface="Calibri"/>
                      </a:endParaRPr>
                    </a:p>
                  </a:txBody>
                  <a:tcPr marL="9525" marR="9525" marT="9525" marB="0" anchor="b"/>
                </a:tc>
                <a:tc>
                  <a:txBody>
                    <a:bodyPr/>
                    <a:lstStyle/>
                    <a:p>
                      <a:pPr algn="r" fontAlgn="b"/>
                      <a:r>
                        <a:rPr lang="de-DE" sz="1600" u="none" strike="noStrike">
                          <a:effectLst/>
                        </a:rPr>
                        <a:t>3</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4</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dirty="0">
                          <a:effectLst/>
                        </a:rPr>
                        <a:t>0</a:t>
                      </a:r>
                      <a:endParaRPr lang="de-DE" sz="1600" b="0" i="0" u="none" strike="noStrike" dirty="0">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de-DE" sz="1600" u="none" strike="noStrike" dirty="0">
                          <a:effectLst/>
                        </a:rPr>
                        <a:t>BG2</a:t>
                      </a:r>
                      <a:endParaRPr lang="de-DE" sz="1600" b="0" i="0" u="none" strike="noStrike" dirty="0">
                        <a:solidFill>
                          <a:srgbClr val="000000"/>
                        </a:solidFill>
                        <a:effectLst/>
                        <a:latin typeface="Calibri"/>
                      </a:endParaRPr>
                    </a:p>
                  </a:txBody>
                  <a:tcPr marL="9525" marR="9525" marT="9525" marB="0" anchor="b"/>
                </a:tc>
                <a:tc>
                  <a:txBody>
                    <a:bodyPr/>
                    <a:lstStyle/>
                    <a:p>
                      <a:pPr algn="r" fontAlgn="b"/>
                      <a:r>
                        <a:rPr lang="de-DE" sz="1600" u="none" strike="noStrike">
                          <a:effectLst/>
                        </a:rPr>
                        <a:t>2</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de-DE" sz="1600" u="none" strike="noStrike">
                          <a:effectLst/>
                        </a:rPr>
                        <a:t>BG3</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5</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2</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de-DE" sz="1600" u="none" strike="noStrike">
                          <a:effectLst/>
                        </a:rPr>
                        <a:t>KT1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3</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3</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4</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200025">
                <a:tc>
                  <a:txBody>
                    <a:bodyPr/>
                    <a:lstStyle/>
                    <a:p>
                      <a:pPr algn="l" fontAlgn="b"/>
                      <a:r>
                        <a:rPr lang="de-DE" sz="1600" u="none" strike="noStrike">
                          <a:effectLst/>
                        </a:rPr>
                        <a:t>RS1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2</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4</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dirty="0">
                          <a:effectLst/>
                        </a:rPr>
                        <a:t>0</a:t>
                      </a:r>
                      <a:endParaRPr lang="de-DE"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63" name="Tabelle 62"/>
          <p:cNvGraphicFramePr>
            <a:graphicFrameLocks noGrp="1"/>
          </p:cNvGraphicFramePr>
          <p:nvPr/>
        </p:nvGraphicFramePr>
        <p:xfrm>
          <a:off x="6023993" y="4426416"/>
          <a:ext cx="3157157" cy="2026920"/>
        </p:xfrm>
        <a:graphic>
          <a:graphicData uri="http://schemas.openxmlformats.org/drawingml/2006/table">
            <a:tbl>
              <a:tblPr firstRow="1" firstCol="1">
                <a:tableStyleId>{93296810-A885-4BE3-A3E7-6D5BEEA58F35}</a:tableStyleId>
              </a:tblPr>
              <a:tblGrid>
                <a:gridCol w="412750">
                  <a:extLst>
                    <a:ext uri="{9D8B030D-6E8A-4147-A177-3AD203B41FA5}">
                      <a16:colId xmlns:a16="http://schemas.microsoft.com/office/drawing/2014/main" val="20000"/>
                    </a:ext>
                  </a:extLst>
                </a:gridCol>
                <a:gridCol w="374650">
                  <a:extLst>
                    <a:ext uri="{9D8B030D-6E8A-4147-A177-3AD203B41FA5}">
                      <a16:colId xmlns:a16="http://schemas.microsoft.com/office/drawing/2014/main" val="20001"/>
                    </a:ext>
                  </a:extLst>
                </a:gridCol>
                <a:gridCol w="374650">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2750">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379413">
                  <a:extLst>
                    <a:ext uri="{9D8B030D-6E8A-4147-A177-3AD203B41FA5}">
                      <a16:colId xmlns:a16="http://schemas.microsoft.com/office/drawing/2014/main" val="20006"/>
                    </a:ext>
                  </a:extLst>
                </a:gridCol>
                <a:gridCol w="377444">
                  <a:extLst>
                    <a:ext uri="{9D8B030D-6E8A-4147-A177-3AD203B41FA5}">
                      <a16:colId xmlns:a16="http://schemas.microsoft.com/office/drawing/2014/main" val="20007"/>
                    </a:ext>
                  </a:extLst>
                </a:gridCol>
              </a:tblGrid>
              <a:tr h="190500">
                <a:tc>
                  <a:txBody>
                    <a:bodyPr/>
                    <a:lstStyle/>
                    <a:p>
                      <a:pPr algn="l" fontAlgn="b"/>
                      <a:endParaRPr lang="de-DE" sz="1600" b="0" i="0" u="none" strike="noStrike" dirty="0">
                        <a:solidFill>
                          <a:srgbClr val="000000"/>
                        </a:solidFill>
                        <a:effectLst/>
                        <a:latin typeface="Calibri"/>
                      </a:endParaRPr>
                    </a:p>
                  </a:txBody>
                  <a:tcPr marL="9525" marR="9525" marT="9525" marB="0" anchor="b"/>
                </a:tc>
                <a:tc>
                  <a:txBody>
                    <a:bodyPr/>
                    <a:lstStyle/>
                    <a:p>
                      <a:pPr algn="l" fontAlgn="b"/>
                      <a:r>
                        <a:rPr lang="de-DE" sz="1600" u="none" strike="noStrike">
                          <a:effectLst/>
                        </a:rPr>
                        <a:t>EP1</a:t>
                      </a:r>
                      <a:endParaRPr lang="de-DE" sz="1600" b="0" i="0" u="none" strike="noStrike">
                        <a:solidFill>
                          <a:srgbClr val="000000"/>
                        </a:solidFill>
                        <a:effectLst/>
                        <a:latin typeface="Calibri"/>
                      </a:endParaRPr>
                    </a:p>
                  </a:txBody>
                  <a:tcPr marL="9525" marR="9525" marT="9525" marB="0" anchor="b"/>
                </a:tc>
                <a:tc>
                  <a:txBody>
                    <a:bodyPr/>
                    <a:lstStyle/>
                    <a:p>
                      <a:pPr algn="l" fontAlgn="b"/>
                      <a:r>
                        <a:rPr lang="de-DE" sz="1600" u="none" strike="noStrike">
                          <a:effectLst/>
                        </a:rPr>
                        <a:t>EP2</a:t>
                      </a:r>
                      <a:endParaRPr lang="de-DE" sz="1600" b="0" i="0" u="none" strike="noStrike">
                        <a:solidFill>
                          <a:srgbClr val="000000"/>
                        </a:solidFill>
                        <a:effectLst/>
                        <a:latin typeface="Calibri"/>
                      </a:endParaRPr>
                    </a:p>
                  </a:txBody>
                  <a:tcPr marL="9525" marR="9525" marT="9525" marB="0" anchor="b"/>
                </a:tc>
                <a:tc>
                  <a:txBody>
                    <a:bodyPr/>
                    <a:lstStyle/>
                    <a:p>
                      <a:pPr algn="l" fontAlgn="b"/>
                      <a:r>
                        <a:rPr lang="de-DE" sz="1600" u="none" strike="noStrike">
                          <a:effectLst/>
                        </a:rPr>
                        <a:t>BG1</a:t>
                      </a:r>
                      <a:endParaRPr lang="de-DE" sz="1600" b="0" i="0" u="none" strike="noStrike">
                        <a:solidFill>
                          <a:srgbClr val="000000"/>
                        </a:solidFill>
                        <a:effectLst/>
                        <a:latin typeface="Calibri"/>
                      </a:endParaRPr>
                    </a:p>
                  </a:txBody>
                  <a:tcPr marL="9525" marR="9525" marT="9525" marB="0" anchor="b"/>
                </a:tc>
                <a:tc>
                  <a:txBody>
                    <a:bodyPr/>
                    <a:lstStyle/>
                    <a:p>
                      <a:pPr algn="l" fontAlgn="b"/>
                      <a:r>
                        <a:rPr lang="de-DE" sz="1600" u="none" strike="noStrike">
                          <a:effectLst/>
                        </a:rPr>
                        <a:t>BG2</a:t>
                      </a:r>
                      <a:endParaRPr lang="de-DE" sz="1600" b="0" i="0" u="none" strike="noStrike">
                        <a:solidFill>
                          <a:srgbClr val="000000"/>
                        </a:solidFill>
                        <a:effectLst/>
                        <a:latin typeface="Calibri"/>
                      </a:endParaRPr>
                    </a:p>
                  </a:txBody>
                  <a:tcPr marL="9525" marR="9525" marT="9525" marB="0" anchor="b"/>
                </a:tc>
                <a:tc>
                  <a:txBody>
                    <a:bodyPr/>
                    <a:lstStyle/>
                    <a:p>
                      <a:pPr algn="l" fontAlgn="b"/>
                      <a:r>
                        <a:rPr lang="de-DE" sz="1600" u="none" strike="noStrike">
                          <a:effectLst/>
                        </a:rPr>
                        <a:t>BG3</a:t>
                      </a:r>
                      <a:endParaRPr lang="de-DE" sz="1600" b="0" i="0" u="none" strike="noStrike">
                        <a:solidFill>
                          <a:srgbClr val="000000"/>
                        </a:solidFill>
                        <a:effectLst/>
                        <a:latin typeface="Calibri"/>
                      </a:endParaRPr>
                    </a:p>
                  </a:txBody>
                  <a:tcPr marL="9525" marR="9525" marT="9525" marB="0" anchor="b"/>
                </a:tc>
                <a:tc>
                  <a:txBody>
                    <a:bodyPr/>
                    <a:lstStyle/>
                    <a:p>
                      <a:pPr algn="l" fontAlgn="b"/>
                      <a:r>
                        <a:rPr lang="de-DE" sz="1600" u="none" strike="noStrike">
                          <a:effectLst/>
                        </a:rPr>
                        <a:t>KT1</a:t>
                      </a:r>
                      <a:endParaRPr lang="de-DE" sz="1600" b="0" i="0" u="none" strike="noStrike">
                        <a:solidFill>
                          <a:srgbClr val="000000"/>
                        </a:solidFill>
                        <a:effectLst/>
                        <a:latin typeface="Calibri"/>
                      </a:endParaRPr>
                    </a:p>
                  </a:txBody>
                  <a:tcPr marL="9525" marR="9525" marT="9525" marB="0" anchor="b"/>
                </a:tc>
                <a:tc>
                  <a:txBody>
                    <a:bodyPr/>
                    <a:lstStyle/>
                    <a:p>
                      <a:pPr algn="l" fontAlgn="b"/>
                      <a:r>
                        <a:rPr lang="de-DE" sz="1600" u="none" strike="noStrike" dirty="0">
                          <a:effectLst/>
                        </a:rPr>
                        <a:t>RS1</a:t>
                      </a:r>
                      <a:endParaRPr lang="de-DE"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de-DE" sz="1600" u="none" strike="noStrike" dirty="0">
                          <a:effectLst/>
                        </a:rPr>
                        <a:t>EP1</a:t>
                      </a:r>
                      <a:endParaRPr lang="de-DE" sz="1600" b="0" i="0" u="none" strike="noStrike" dirty="0">
                        <a:solidFill>
                          <a:srgbClr val="000000"/>
                        </a:solidFill>
                        <a:effectLst/>
                        <a:latin typeface="Calibri"/>
                      </a:endParaRPr>
                    </a:p>
                  </a:txBody>
                  <a:tcPr marL="9525" marR="9525" marT="9525" marB="0" anchor="b"/>
                </a:tc>
                <a:tc>
                  <a:txBody>
                    <a:bodyPr/>
                    <a:lstStyle/>
                    <a:p>
                      <a:pPr algn="r" fontAlgn="b"/>
                      <a:r>
                        <a:rPr lang="de-DE" sz="1600" u="none" strike="noStrike">
                          <a:effectLst/>
                        </a:rPr>
                        <a:t>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dirty="0">
                          <a:effectLst/>
                        </a:rPr>
                        <a:t>0</a:t>
                      </a:r>
                      <a:endParaRPr lang="de-DE"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de-DE" sz="1600" u="none" strike="noStrike">
                          <a:effectLst/>
                        </a:rPr>
                        <a:t>EP2</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de-DE" sz="1600" u="none" strike="noStrike">
                          <a:effectLst/>
                        </a:rPr>
                        <a:t>BG1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3</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4</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de-DE" sz="1600" u="none" strike="noStrike">
                          <a:effectLst/>
                        </a:rPr>
                        <a:t>BG2</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2</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00025">
                <a:tc>
                  <a:txBody>
                    <a:bodyPr/>
                    <a:lstStyle/>
                    <a:p>
                      <a:pPr algn="l" fontAlgn="b"/>
                      <a:r>
                        <a:rPr lang="de-DE" sz="1600" u="none" strike="noStrike">
                          <a:effectLst/>
                        </a:rPr>
                        <a:t>BG3</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4</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7</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2</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de-DE" sz="1600" u="none" strike="noStrike">
                          <a:effectLst/>
                        </a:rPr>
                        <a:t>KT1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25</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43</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3</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8</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4</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l" fontAlgn="b"/>
                      <a:r>
                        <a:rPr lang="de-DE" sz="1600" u="none" strike="noStrike">
                          <a:effectLst/>
                        </a:rPr>
                        <a:t>RS1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24</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37</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2</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9</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4</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dirty="0">
                          <a:effectLst/>
                        </a:rPr>
                        <a:t>1</a:t>
                      </a:r>
                      <a:endParaRPr lang="de-DE"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bl>
          </a:graphicData>
        </a:graphic>
      </p:graphicFrame>
      <p:sp>
        <p:nvSpPr>
          <p:cNvPr id="65" name="Textfeld 64"/>
          <p:cNvSpPr txBox="1"/>
          <p:nvPr/>
        </p:nvSpPr>
        <p:spPr>
          <a:xfrm>
            <a:off x="5998571" y="751056"/>
            <a:ext cx="2416046" cy="369332"/>
          </a:xfrm>
          <a:prstGeom prst="rect">
            <a:avLst/>
          </a:prstGeom>
          <a:noFill/>
        </p:spPr>
        <p:txBody>
          <a:bodyPr wrap="none" rtlCol="0">
            <a:spAutoFit/>
          </a:bodyPr>
          <a:lstStyle/>
          <a:p>
            <a:pPr eaLnBrk="1" fontAlgn="auto" hangingPunct="1">
              <a:spcBef>
                <a:spcPts val="0"/>
              </a:spcBef>
              <a:spcAft>
                <a:spcPts val="0"/>
              </a:spcAft>
            </a:pPr>
            <a:r>
              <a:rPr lang="de-DE" sz="1800" dirty="0">
                <a:solidFill>
                  <a:prstClr val="black"/>
                </a:solidFill>
                <a:latin typeface="Arial" panose="020B0604020202020204" pitchFamily="34" charset="0"/>
                <a:cs typeface="Arial" panose="020B0604020202020204" pitchFamily="34" charset="0"/>
              </a:rPr>
              <a:t>Direktbedarfsmatrix D</a:t>
            </a:r>
          </a:p>
        </p:txBody>
      </p:sp>
      <p:sp>
        <p:nvSpPr>
          <p:cNvPr id="66" name="Textfeld 65"/>
          <p:cNvSpPr txBox="1"/>
          <p:nvPr/>
        </p:nvSpPr>
        <p:spPr>
          <a:xfrm>
            <a:off x="6029176" y="4059951"/>
            <a:ext cx="2621230" cy="369332"/>
          </a:xfrm>
          <a:prstGeom prst="rect">
            <a:avLst/>
          </a:prstGeom>
          <a:noFill/>
        </p:spPr>
        <p:txBody>
          <a:bodyPr wrap="none" rtlCol="0">
            <a:spAutoFit/>
          </a:bodyPr>
          <a:lstStyle/>
          <a:p>
            <a:pPr eaLnBrk="1" fontAlgn="auto" hangingPunct="1">
              <a:spcBef>
                <a:spcPts val="0"/>
              </a:spcBef>
              <a:spcAft>
                <a:spcPts val="0"/>
              </a:spcAft>
            </a:pPr>
            <a:r>
              <a:rPr lang="de-DE" sz="1800" dirty="0">
                <a:solidFill>
                  <a:prstClr val="black"/>
                </a:solidFill>
                <a:latin typeface="Arial" panose="020B0604020202020204" pitchFamily="34" charset="0"/>
                <a:cs typeface="Arial" panose="020B0604020202020204" pitchFamily="34" charset="0"/>
              </a:rPr>
              <a:t>Gesamtbedarfsmatrix G</a:t>
            </a:r>
          </a:p>
        </p:txBody>
      </p:sp>
      <p:graphicFrame>
        <p:nvGraphicFramePr>
          <p:cNvPr id="67" name="Tabelle 66"/>
          <p:cNvGraphicFramePr>
            <a:graphicFrameLocks noGrp="1"/>
          </p:cNvGraphicFramePr>
          <p:nvPr/>
        </p:nvGraphicFramePr>
        <p:xfrm>
          <a:off x="9552385" y="1700809"/>
          <a:ext cx="684213" cy="1773555"/>
        </p:xfrm>
        <a:graphic>
          <a:graphicData uri="http://schemas.openxmlformats.org/drawingml/2006/table">
            <a:tbl>
              <a:tblPr firstCol="1">
                <a:tableStyleId>{93296810-A885-4BE3-A3E7-6D5BEEA58F35}</a:tableStyleId>
              </a:tblPr>
              <a:tblGrid>
                <a:gridCol w="412750">
                  <a:extLst>
                    <a:ext uri="{9D8B030D-6E8A-4147-A177-3AD203B41FA5}">
                      <a16:colId xmlns:a16="http://schemas.microsoft.com/office/drawing/2014/main" val="20000"/>
                    </a:ext>
                  </a:extLst>
                </a:gridCol>
                <a:gridCol w="271463">
                  <a:extLst>
                    <a:ext uri="{9D8B030D-6E8A-4147-A177-3AD203B41FA5}">
                      <a16:colId xmlns:a16="http://schemas.microsoft.com/office/drawing/2014/main" val="20001"/>
                    </a:ext>
                  </a:extLst>
                </a:gridCol>
              </a:tblGrid>
              <a:tr h="190500">
                <a:tc>
                  <a:txBody>
                    <a:bodyPr/>
                    <a:lstStyle/>
                    <a:p>
                      <a:pPr algn="l" fontAlgn="b"/>
                      <a:r>
                        <a:rPr lang="de-DE" sz="1600" u="none" strike="noStrike" dirty="0">
                          <a:effectLst/>
                        </a:rPr>
                        <a:t>EP1</a:t>
                      </a:r>
                      <a:endParaRPr lang="de-DE" sz="1600" b="0" i="0" u="none" strike="noStrike" dirty="0">
                        <a:solidFill>
                          <a:srgbClr val="000000"/>
                        </a:solidFill>
                        <a:effectLst/>
                        <a:latin typeface="Calibri"/>
                      </a:endParaRPr>
                    </a:p>
                  </a:txBody>
                  <a:tcPr marL="9525" marR="9525" marT="9525" marB="0" anchor="b"/>
                </a:tc>
                <a:tc>
                  <a:txBody>
                    <a:bodyPr/>
                    <a:lstStyle/>
                    <a:p>
                      <a:pPr algn="r" fontAlgn="b"/>
                      <a:r>
                        <a:rPr lang="de-DE" sz="1600" u="none" strike="noStrike">
                          <a:effectLst/>
                        </a:rPr>
                        <a:t>30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de-DE" sz="1600" u="none" strike="noStrike">
                          <a:effectLst/>
                        </a:rPr>
                        <a:t>EP2</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70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de-DE" sz="1600" u="none" strike="noStrike">
                          <a:effectLst/>
                        </a:rPr>
                        <a:t>BG1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de-DE" sz="1600" u="none" strike="noStrike">
                          <a:effectLst/>
                        </a:rPr>
                        <a:t>BG2</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10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00025">
                <a:tc>
                  <a:txBody>
                    <a:bodyPr/>
                    <a:lstStyle/>
                    <a:p>
                      <a:pPr algn="l" fontAlgn="b"/>
                      <a:r>
                        <a:rPr lang="de-DE" sz="1600" u="none" strike="noStrike">
                          <a:effectLst/>
                        </a:rPr>
                        <a:t>BG3</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de-DE" sz="1600" u="none" strike="noStrike">
                          <a:effectLst/>
                        </a:rPr>
                        <a:t>KT1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de-DE" sz="1600" u="none" strike="noStrike">
                          <a:effectLst/>
                        </a:rPr>
                        <a:t>RS1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dirty="0">
                          <a:effectLst/>
                        </a:rPr>
                        <a:t>0</a:t>
                      </a:r>
                      <a:endParaRPr lang="de-DE"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68" name="Textfeld 67"/>
          <p:cNvSpPr txBox="1"/>
          <p:nvPr/>
        </p:nvSpPr>
        <p:spPr>
          <a:xfrm>
            <a:off x="9480377" y="1268760"/>
            <a:ext cx="2520280" cy="369332"/>
          </a:xfrm>
          <a:prstGeom prst="rect">
            <a:avLst/>
          </a:prstGeom>
          <a:noFill/>
        </p:spPr>
        <p:txBody>
          <a:bodyPr wrap="square" rtlCol="0">
            <a:spAutoFit/>
          </a:bodyPr>
          <a:lstStyle/>
          <a:p>
            <a:pPr eaLnBrk="1" fontAlgn="auto" hangingPunct="1">
              <a:spcBef>
                <a:spcPts val="0"/>
              </a:spcBef>
              <a:spcAft>
                <a:spcPts val="0"/>
              </a:spcAft>
            </a:pPr>
            <a:r>
              <a:rPr lang="de-DE" sz="1800" dirty="0">
                <a:solidFill>
                  <a:prstClr val="black"/>
                </a:solidFill>
                <a:latin typeface="Arial" panose="020B0604020202020204" pitchFamily="34" charset="0"/>
                <a:cs typeface="Arial" panose="020B0604020202020204" pitchFamily="34" charset="0"/>
              </a:rPr>
              <a:t>Primärbedarfsvektor P</a:t>
            </a:r>
          </a:p>
        </p:txBody>
      </p:sp>
      <p:graphicFrame>
        <p:nvGraphicFramePr>
          <p:cNvPr id="69" name="Tabelle 68"/>
          <p:cNvGraphicFramePr>
            <a:graphicFrameLocks noGrp="1"/>
          </p:cNvGraphicFramePr>
          <p:nvPr/>
        </p:nvGraphicFramePr>
        <p:xfrm>
          <a:off x="9408972" y="4653137"/>
          <a:ext cx="885826" cy="1773555"/>
        </p:xfrm>
        <a:graphic>
          <a:graphicData uri="http://schemas.openxmlformats.org/drawingml/2006/table">
            <a:tbl>
              <a:tblPr firstCol="1">
                <a:tableStyleId>{93296810-A885-4BE3-A3E7-6D5BEEA58F35}</a:tableStyleId>
              </a:tblPr>
              <a:tblGrid>
                <a:gridCol w="407988">
                  <a:extLst>
                    <a:ext uri="{9D8B030D-6E8A-4147-A177-3AD203B41FA5}">
                      <a16:colId xmlns:a16="http://schemas.microsoft.com/office/drawing/2014/main" val="20000"/>
                    </a:ext>
                  </a:extLst>
                </a:gridCol>
                <a:gridCol w="477838">
                  <a:extLst>
                    <a:ext uri="{9D8B030D-6E8A-4147-A177-3AD203B41FA5}">
                      <a16:colId xmlns:a16="http://schemas.microsoft.com/office/drawing/2014/main" val="20001"/>
                    </a:ext>
                  </a:extLst>
                </a:gridCol>
              </a:tblGrid>
              <a:tr h="190500">
                <a:tc>
                  <a:txBody>
                    <a:bodyPr/>
                    <a:lstStyle/>
                    <a:p>
                      <a:pPr algn="l" fontAlgn="b"/>
                      <a:r>
                        <a:rPr lang="de-DE" sz="1600" u="none" strike="noStrike" dirty="0">
                          <a:effectLst/>
                        </a:rPr>
                        <a:t>EP1</a:t>
                      </a:r>
                      <a:endParaRPr lang="de-DE" sz="1600" b="0" i="0" u="none" strike="noStrike" dirty="0">
                        <a:solidFill>
                          <a:srgbClr val="000000"/>
                        </a:solidFill>
                        <a:effectLst/>
                        <a:latin typeface="Calibri"/>
                      </a:endParaRPr>
                    </a:p>
                  </a:txBody>
                  <a:tcPr marL="9525" marR="9525" marT="9525" marB="0" anchor="b"/>
                </a:tc>
                <a:tc>
                  <a:txBody>
                    <a:bodyPr/>
                    <a:lstStyle/>
                    <a:p>
                      <a:pPr algn="r" fontAlgn="b"/>
                      <a:r>
                        <a:rPr lang="de-DE" sz="1600" u="none" strike="noStrike">
                          <a:effectLst/>
                        </a:rPr>
                        <a:t>30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de-DE" sz="1600" u="none" strike="noStrike">
                          <a:effectLst/>
                        </a:rPr>
                        <a:t>EP2</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70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de-DE" sz="1600" u="none" strike="noStrike">
                          <a:effectLst/>
                        </a:rPr>
                        <a:t>BG1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370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de-DE" sz="1600" u="none" strike="noStrike">
                          <a:effectLst/>
                        </a:rPr>
                        <a:t>BG2</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140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00025">
                <a:tc>
                  <a:txBody>
                    <a:bodyPr/>
                    <a:lstStyle/>
                    <a:p>
                      <a:pPr algn="l" fontAlgn="b"/>
                      <a:r>
                        <a:rPr lang="de-DE" sz="1600" u="none" strike="noStrike">
                          <a:effectLst/>
                        </a:rPr>
                        <a:t>BG3</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630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de-DE" sz="1600" u="none" strike="noStrike">
                          <a:effectLst/>
                        </a:rPr>
                        <a:t>KT1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a:effectLst/>
                        </a:rPr>
                        <a:t>3840</a:t>
                      </a:r>
                      <a:endParaRPr lang="de-DE"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de-DE" sz="1600" u="none" strike="noStrike">
                          <a:effectLst/>
                        </a:rPr>
                        <a:t>RS1</a:t>
                      </a:r>
                      <a:endParaRPr lang="de-DE" sz="1600" b="0" i="0" u="none" strike="noStrike">
                        <a:solidFill>
                          <a:srgbClr val="000000"/>
                        </a:solidFill>
                        <a:effectLst/>
                        <a:latin typeface="Calibri"/>
                      </a:endParaRPr>
                    </a:p>
                  </a:txBody>
                  <a:tcPr marL="9525" marR="9525" marT="9525" marB="0" anchor="b"/>
                </a:tc>
                <a:tc>
                  <a:txBody>
                    <a:bodyPr/>
                    <a:lstStyle/>
                    <a:p>
                      <a:pPr algn="r" fontAlgn="b"/>
                      <a:r>
                        <a:rPr lang="de-DE" sz="1600" u="none" strike="noStrike" dirty="0">
                          <a:effectLst/>
                        </a:rPr>
                        <a:t>3400</a:t>
                      </a:r>
                      <a:endParaRPr lang="de-DE"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70" name="Textfeld 69"/>
          <p:cNvSpPr txBox="1"/>
          <p:nvPr/>
        </p:nvSpPr>
        <p:spPr>
          <a:xfrm>
            <a:off x="9336358" y="4221088"/>
            <a:ext cx="2855642" cy="369332"/>
          </a:xfrm>
          <a:prstGeom prst="rect">
            <a:avLst/>
          </a:prstGeom>
          <a:noFill/>
        </p:spPr>
        <p:txBody>
          <a:bodyPr wrap="square" rtlCol="0">
            <a:spAutoFit/>
          </a:bodyPr>
          <a:lstStyle/>
          <a:p>
            <a:pPr eaLnBrk="1" fontAlgn="auto" hangingPunct="1">
              <a:spcBef>
                <a:spcPts val="0"/>
              </a:spcBef>
              <a:spcAft>
                <a:spcPts val="0"/>
              </a:spcAft>
            </a:pPr>
            <a:r>
              <a:rPr lang="de-DE" sz="1800" dirty="0">
                <a:solidFill>
                  <a:prstClr val="black"/>
                </a:solidFill>
                <a:latin typeface="Arial" panose="020B0604020202020204" pitchFamily="34" charset="0"/>
                <a:cs typeface="Arial" panose="020B0604020202020204" pitchFamily="34" charset="0"/>
              </a:rPr>
              <a:t>Sekundärbedarfsvektor S</a:t>
            </a:r>
          </a:p>
        </p:txBody>
      </p:sp>
      <p:sp>
        <p:nvSpPr>
          <p:cNvPr id="71" name="Textfeld 70"/>
          <p:cNvSpPr txBox="1"/>
          <p:nvPr/>
        </p:nvSpPr>
        <p:spPr>
          <a:xfrm>
            <a:off x="767408" y="3861049"/>
            <a:ext cx="4965963" cy="2031325"/>
          </a:xfrm>
          <a:prstGeom prst="rect">
            <a:avLst/>
          </a:prstGeom>
          <a:noFill/>
        </p:spPr>
        <p:txBody>
          <a:bodyPr wrap="square" rtlCol="0">
            <a:spAutoFit/>
          </a:bodyPr>
          <a:lstStyle/>
          <a:p>
            <a:pPr eaLnBrk="1" fontAlgn="auto" hangingPunct="1">
              <a:spcBef>
                <a:spcPts val="0"/>
              </a:spcBef>
              <a:spcAft>
                <a:spcPts val="0"/>
              </a:spcAft>
            </a:pPr>
            <a:r>
              <a:rPr lang="de-DE" sz="1800" dirty="0">
                <a:solidFill>
                  <a:prstClr val="black"/>
                </a:solidFill>
                <a:latin typeface="Calibri"/>
              </a:rPr>
              <a:t>gegeben: D und P</a:t>
            </a:r>
          </a:p>
          <a:p>
            <a:pPr eaLnBrk="1" fontAlgn="auto" hangingPunct="1">
              <a:spcBef>
                <a:spcPts val="0"/>
              </a:spcBef>
              <a:spcAft>
                <a:spcPts val="0"/>
              </a:spcAft>
            </a:pPr>
            <a:r>
              <a:rPr lang="de-DE" sz="1800" dirty="0">
                <a:solidFill>
                  <a:prstClr val="black"/>
                </a:solidFill>
                <a:latin typeface="Calibri"/>
              </a:rPr>
              <a:t>gesucht: S</a:t>
            </a:r>
          </a:p>
          <a:p>
            <a:pPr eaLnBrk="1" fontAlgn="auto" hangingPunct="1">
              <a:spcBef>
                <a:spcPts val="0"/>
              </a:spcBef>
              <a:spcAft>
                <a:spcPts val="0"/>
              </a:spcAft>
            </a:pPr>
            <a:r>
              <a:rPr lang="de-DE" sz="1800" dirty="0">
                <a:solidFill>
                  <a:prstClr val="black"/>
                </a:solidFill>
                <a:latin typeface="Calibri"/>
              </a:rPr>
              <a:t>Lösung:</a:t>
            </a:r>
          </a:p>
          <a:p>
            <a:pPr eaLnBrk="1" fontAlgn="auto" hangingPunct="1">
              <a:spcBef>
                <a:spcPts val="0"/>
              </a:spcBef>
              <a:spcAft>
                <a:spcPts val="0"/>
              </a:spcAft>
            </a:pPr>
            <a:r>
              <a:rPr lang="de-DE" sz="1800" dirty="0">
                <a:solidFill>
                  <a:prstClr val="black"/>
                </a:solidFill>
                <a:latin typeface="Calibri"/>
              </a:rPr>
              <a:t>G = E + D</a:t>
            </a:r>
            <a:r>
              <a:rPr lang="de-DE" sz="1800" baseline="30000" dirty="0">
                <a:solidFill>
                  <a:prstClr val="black"/>
                </a:solidFill>
                <a:latin typeface="Calibri"/>
              </a:rPr>
              <a:t>1</a:t>
            </a:r>
            <a:r>
              <a:rPr lang="de-DE" sz="1800" dirty="0">
                <a:solidFill>
                  <a:prstClr val="black"/>
                </a:solidFill>
                <a:latin typeface="Calibri"/>
              </a:rPr>
              <a:t> + D</a:t>
            </a:r>
            <a:r>
              <a:rPr lang="de-DE" sz="1800" baseline="30000" dirty="0">
                <a:solidFill>
                  <a:prstClr val="black"/>
                </a:solidFill>
                <a:latin typeface="Calibri"/>
              </a:rPr>
              <a:t>2</a:t>
            </a:r>
            <a:r>
              <a:rPr lang="de-DE" sz="1800" dirty="0">
                <a:solidFill>
                  <a:prstClr val="black"/>
                </a:solidFill>
                <a:latin typeface="Calibri"/>
              </a:rPr>
              <a:t> + … + </a:t>
            </a:r>
            <a:r>
              <a:rPr lang="de-DE" sz="1800" dirty="0" err="1">
                <a:solidFill>
                  <a:prstClr val="black"/>
                </a:solidFill>
                <a:latin typeface="Calibri"/>
              </a:rPr>
              <a:t>D</a:t>
            </a:r>
            <a:r>
              <a:rPr lang="de-DE" sz="1800" baseline="30000" dirty="0" err="1">
                <a:solidFill>
                  <a:prstClr val="black"/>
                </a:solidFill>
                <a:latin typeface="Calibri"/>
              </a:rPr>
              <a:t>k</a:t>
            </a:r>
            <a:r>
              <a:rPr lang="de-DE" sz="1800" baseline="30000" dirty="0">
                <a:solidFill>
                  <a:prstClr val="black"/>
                </a:solidFill>
                <a:latin typeface="Calibri"/>
              </a:rPr>
              <a:t> </a:t>
            </a:r>
            <a:r>
              <a:rPr lang="de-DE" sz="1800" dirty="0">
                <a:solidFill>
                  <a:prstClr val="black"/>
                </a:solidFill>
                <a:latin typeface="Calibri"/>
              </a:rPr>
              <a:t>oder G = (E - D)</a:t>
            </a:r>
            <a:r>
              <a:rPr lang="de-DE" sz="1800" baseline="30000" dirty="0">
                <a:solidFill>
                  <a:prstClr val="black"/>
                </a:solidFill>
                <a:latin typeface="Calibri"/>
              </a:rPr>
              <a:t>-1</a:t>
            </a:r>
          </a:p>
          <a:p>
            <a:pPr eaLnBrk="1" fontAlgn="auto" hangingPunct="1">
              <a:spcBef>
                <a:spcPts val="0"/>
              </a:spcBef>
              <a:spcAft>
                <a:spcPts val="0"/>
              </a:spcAft>
            </a:pPr>
            <a:r>
              <a:rPr lang="de-DE" sz="1800" dirty="0">
                <a:solidFill>
                  <a:prstClr val="black"/>
                </a:solidFill>
                <a:latin typeface="Calibri"/>
              </a:rPr>
              <a:t>E .. Einheitsmatrix</a:t>
            </a:r>
          </a:p>
          <a:p>
            <a:pPr eaLnBrk="1" fontAlgn="auto" hangingPunct="1">
              <a:spcBef>
                <a:spcPts val="0"/>
              </a:spcBef>
              <a:spcAft>
                <a:spcPts val="0"/>
              </a:spcAft>
            </a:pPr>
            <a:r>
              <a:rPr lang="de-DE" sz="1800" dirty="0">
                <a:solidFill>
                  <a:prstClr val="black"/>
                </a:solidFill>
                <a:latin typeface="Calibri"/>
              </a:rPr>
              <a:t>k .. Anzahl der Kanten im längsten Pfad im Graphen</a:t>
            </a:r>
          </a:p>
          <a:p>
            <a:pPr eaLnBrk="1" fontAlgn="auto" hangingPunct="1">
              <a:spcBef>
                <a:spcPts val="0"/>
              </a:spcBef>
              <a:spcAft>
                <a:spcPts val="0"/>
              </a:spcAft>
            </a:pPr>
            <a:r>
              <a:rPr lang="de-DE" sz="1800" dirty="0">
                <a:solidFill>
                  <a:prstClr val="black"/>
                </a:solidFill>
                <a:latin typeface="Calibri"/>
              </a:rPr>
              <a:t>S = G * P</a:t>
            </a:r>
          </a:p>
        </p:txBody>
      </p:sp>
      <p:cxnSp>
        <p:nvCxnSpPr>
          <p:cNvPr id="53" name="Gerade Verbindung mit Pfeil 52"/>
          <p:cNvCxnSpPr>
            <a:stCxn id="33" idx="6"/>
            <a:endCxn id="30" idx="3"/>
          </p:cNvCxnSpPr>
          <p:nvPr/>
        </p:nvCxnSpPr>
        <p:spPr bwMode="auto">
          <a:xfrm flipV="1">
            <a:off x="3071665" y="2408535"/>
            <a:ext cx="2100587" cy="948459"/>
          </a:xfrm>
          <a:prstGeom prst="straightConnector1">
            <a:avLst/>
          </a:prstGeom>
          <a:solidFill>
            <a:schemeClr val="accent1"/>
          </a:solidFill>
          <a:ln w="25400" cap="flat" cmpd="sng" algn="ctr">
            <a:solidFill>
              <a:srgbClr val="FF6600"/>
            </a:solidFill>
            <a:prstDash val="solid"/>
            <a:round/>
            <a:headEnd type="none" w="med" len="med"/>
            <a:tailEnd type="triangle" w="lg" len="lg"/>
          </a:ln>
          <a:effectLst/>
        </p:spPr>
      </p:cxnSp>
      <p:sp>
        <p:nvSpPr>
          <p:cNvPr id="55" name="Textfeld 54"/>
          <p:cNvSpPr txBox="1"/>
          <p:nvPr/>
        </p:nvSpPr>
        <p:spPr>
          <a:xfrm>
            <a:off x="4010243" y="2567359"/>
            <a:ext cx="288862" cy="338554"/>
          </a:xfrm>
          <a:prstGeom prst="rect">
            <a:avLst/>
          </a:prstGeom>
          <a:noFill/>
        </p:spPr>
        <p:txBody>
          <a:bodyPr wrap="none" rtlCol="0">
            <a:spAutoFit/>
          </a:bodyPr>
          <a:lstStyle/>
          <a:p>
            <a:pPr algn="ctr" eaLnBrk="1" fontAlgn="auto" hangingPunct="1">
              <a:spcBef>
                <a:spcPts val="0"/>
              </a:spcBef>
              <a:spcAft>
                <a:spcPts val="0"/>
              </a:spcAft>
            </a:pPr>
            <a:r>
              <a:rPr lang="de-DE" sz="1600" dirty="0">
                <a:solidFill>
                  <a:prstClr val="black"/>
                </a:solidFill>
                <a:latin typeface="Calibri"/>
              </a:rPr>
              <a:t>4</a:t>
            </a:r>
          </a:p>
        </p:txBody>
      </p:sp>
    </p:spTree>
    <p:extLst>
      <p:ext uri="{BB962C8B-B14F-4D97-AF65-F5344CB8AC3E}">
        <p14:creationId xmlns:p14="http://schemas.microsoft.com/office/powerpoint/2010/main" val="379864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a:extLst>
              <a:ext uri="{FF2B5EF4-FFF2-40B4-BE49-F238E27FC236}">
                <a16:creationId xmlns:a16="http://schemas.microsoft.com/office/drawing/2014/main" id="{88F5B926-5F3D-4C35-9C04-64A7C8944268}"/>
              </a:ext>
            </a:extLst>
          </p:cNvPr>
          <p:cNvSpPr>
            <a:spLocks noGrp="1"/>
          </p:cNvSpPr>
          <p:nvPr>
            <p:ph idx="1"/>
          </p:nvPr>
        </p:nvSpPr>
        <p:spPr/>
        <p:txBody>
          <a:bodyPr/>
          <a:lstStyle/>
          <a:p>
            <a:r>
              <a:rPr lang="de-DE" dirty="0"/>
              <a:t>Version mit Matrizenmultiplikation</a:t>
            </a:r>
          </a:p>
        </p:txBody>
      </p:sp>
      <p:sp>
        <p:nvSpPr>
          <p:cNvPr id="3" name="Titel 2">
            <a:extLst>
              <a:ext uri="{FF2B5EF4-FFF2-40B4-BE49-F238E27FC236}">
                <a16:creationId xmlns:a16="http://schemas.microsoft.com/office/drawing/2014/main" id="{1764C018-FDE2-40C6-9F1C-C9DF475004EC}"/>
              </a:ext>
            </a:extLst>
          </p:cNvPr>
          <p:cNvSpPr>
            <a:spLocks noGrp="1"/>
          </p:cNvSpPr>
          <p:nvPr>
            <p:ph type="title"/>
          </p:nvPr>
        </p:nvSpPr>
        <p:spPr/>
        <p:txBody>
          <a:bodyPr/>
          <a:lstStyle/>
          <a:p>
            <a:r>
              <a:rPr lang="de-DE" dirty="0"/>
              <a:t>Vorführung Stücklistenauflösung</a:t>
            </a:r>
          </a:p>
        </p:txBody>
      </p:sp>
      <p:sp>
        <p:nvSpPr>
          <p:cNvPr id="4" name="Datumsplatzhalter 3">
            <a:extLst>
              <a:ext uri="{FF2B5EF4-FFF2-40B4-BE49-F238E27FC236}">
                <a16:creationId xmlns:a16="http://schemas.microsoft.com/office/drawing/2014/main" id="{D87512D4-39F4-4155-80E6-F6687427CDE4}"/>
              </a:ext>
            </a:extLst>
          </p:cNvPr>
          <p:cNvSpPr>
            <a:spLocks noGrp="1"/>
          </p:cNvSpPr>
          <p:nvPr>
            <p:ph type="dt" sz="half" idx="2"/>
          </p:nvPr>
        </p:nvSpPr>
        <p:spPr/>
        <p:txBody>
          <a:bodyPr/>
          <a:lstStyle/>
          <a:p>
            <a:fld id="{5CF54E03-4885-4408-875D-CF4E4825484C}" type="datetime1">
              <a:rPr lang="de-DE" smtClean="0"/>
              <a:pPr/>
              <a:t>10.03.2023</a:t>
            </a:fld>
            <a:endParaRPr lang="de-DE" dirty="0"/>
          </a:p>
        </p:txBody>
      </p:sp>
    </p:spTree>
    <p:extLst>
      <p:ext uri="{BB962C8B-B14F-4D97-AF65-F5344CB8AC3E}">
        <p14:creationId xmlns:p14="http://schemas.microsoft.com/office/powerpoint/2010/main" val="499016339"/>
      </p:ext>
    </p:extLst>
  </p:cSld>
  <p:clrMapOvr>
    <a:masterClrMapping/>
  </p:clrMapOvr>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625FA15-0317-4D8B-843F-83A7F4B53AF5}">
  <we:reference id="wa104038830" version="1.0.0.3" store="de-DE"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0</TotalTime>
  <Words>1719</Words>
  <Application>Microsoft Office PowerPoint</Application>
  <PresentationFormat>Breitbild</PresentationFormat>
  <Paragraphs>821</Paragraphs>
  <Slides>19</Slides>
  <Notes>11</Notes>
  <HiddenSlides>0</HiddenSlides>
  <MMClips>0</MMClips>
  <ScaleCrop>false</ScaleCrop>
  <HeadingPairs>
    <vt:vector size="6" baseType="variant">
      <vt:variant>
        <vt:lpstr>Verwendete Schriftarten</vt:lpstr>
      </vt:variant>
      <vt:variant>
        <vt:i4>2</vt:i4>
      </vt:variant>
      <vt:variant>
        <vt:lpstr>Design</vt:lpstr>
      </vt:variant>
      <vt:variant>
        <vt:i4>2</vt:i4>
      </vt:variant>
      <vt:variant>
        <vt:lpstr>Folientitel</vt:lpstr>
      </vt:variant>
      <vt:variant>
        <vt:i4>19</vt:i4>
      </vt:variant>
    </vt:vector>
  </HeadingPairs>
  <TitlesOfParts>
    <vt:vector size="23" baseType="lpstr">
      <vt:lpstr>Arial</vt:lpstr>
      <vt:lpstr>Calibri</vt:lpstr>
      <vt:lpstr>Powerpoint_Vorlage</vt:lpstr>
      <vt:lpstr>Larissa</vt:lpstr>
      <vt:lpstr>PowerPoint-Präsentation</vt:lpstr>
      <vt:lpstr>„(Didaktische) Herausforderung“ vor ALADIN</vt:lpstr>
      <vt:lpstr>„(Didaktische) Ziele“ von ALADIN</vt:lpstr>
      <vt:lpstr>Kurzfassung? Weglassen? Einkürzen!</vt:lpstr>
      <vt:lpstr>Graphische Alternative zu vorheriger Folie</vt:lpstr>
      <vt:lpstr>Derzeitiger Leistungsumfang von ALADIN</vt:lpstr>
      <vt:lpstr>Stücklistenauflösung - Theorie</vt:lpstr>
      <vt:lpstr>Stückliste: Gozintograph und Auflösung</vt:lpstr>
      <vt:lpstr>Vorführung Stücklistenauflösung</vt:lpstr>
      <vt:lpstr>SQL-Abfragen - Theorie</vt:lpstr>
      <vt:lpstr>Vorführung SQL-Abfragen</vt:lpstr>
      <vt:lpstr>Replay – Motivation &amp; Anwendungsfälle</vt:lpstr>
      <vt:lpstr>Aufzeichnung, Wiedergabe und Fortführung von Lösungsversuchen</vt:lpstr>
      <vt:lpstr>Hinter den Kulissen</vt:lpstr>
      <vt:lpstr>Ausblick I: neue Aufgabentypen</vt:lpstr>
      <vt:lpstr>OPALADIN: ALADIN goes OPAL</vt:lpstr>
      <vt:lpstr>Ausblick (kommt zum Schluss)</vt:lpstr>
      <vt:lpstr>Ausblick II: ALADIN goes OPAL (OPALADIN)</vt:lpstr>
      <vt:lpstr>Fragen &amp; Diskussion</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Paul Christ</cp:lastModifiedBy>
  <cp:revision>719</cp:revision>
  <cp:lastPrinted>2011-09-28T10:49:02Z</cp:lastPrinted>
  <dcterms:created xsi:type="dcterms:W3CDTF">2011-12-19T14:51:39Z</dcterms:created>
  <dcterms:modified xsi:type="dcterms:W3CDTF">2023-03-10T13:34:40Z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