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4" r:id="rId2"/>
    <p:sldId id="277" r:id="rId3"/>
    <p:sldId id="306" r:id="rId4"/>
    <p:sldId id="324" r:id="rId5"/>
    <p:sldId id="315" r:id="rId6"/>
    <p:sldId id="316" r:id="rId7"/>
    <p:sldId id="323" r:id="rId8"/>
    <p:sldId id="319" r:id="rId9"/>
    <p:sldId id="320" r:id="rId10"/>
    <p:sldId id="317" r:id="rId11"/>
    <p:sldId id="321" r:id="rId12"/>
    <p:sldId id="322" r:id="rId13"/>
    <p:sldId id="313" r:id="rId14"/>
  </p:sldIdLst>
  <p:sldSz cx="12192000" cy="6858000"/>
  <p:notesSz cx="6888163" cy="96234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5FF"/>
    <a:srgbClr val="CC89FF"/>
    <a:srgbClr val="FF9EFF"/>
    <a:srgbClr val="5DF971"/>
    <a:srgbClr val="F99B1C"/>
    <a:srgbClr val="F5AD36"/>
    <a:srgbClr val="F88C21"/>
    <a:srgbClr val="EEEEEE"/>
    <a:srgbClr val="FF990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2"/>
  </p:normalViewPr>
  <p:slideViewPr>
    <p:cSldViewPr showGuides="1">
      <p:cViewPr varScale="1">
        <p:scale>
          <a:sx n="103" d="100"/>
          <a:sy n="103" d="100"/>
        </p:scale>
        <p:origin x="192" y="258"/>
      </p:cViewPr>
      <p:guideLst>
        <p:guide orient="horz" pos="2024"/>
        <p:guide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8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FD760A10-92D6-E64E-83D4-602FD2599EA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06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8125" y="722313"/>
            <a:ext cx="64119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0"/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Ebene</a:t>
            </a:r>
          </a:p>
          <a:p>
            <a:pPr lvl="0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AB9EDB5D-BD4B-C740-8F6C-B28044BEA9E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6000" y="1052736"/>
            <a:ext cx="10992608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576000" y="180000"/>
            <a:ext cx="7872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73428EE9-B119-46F8-9443-02C6B9F21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13.01.2022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76000" y="1052736"/>
            <a:ext cx="10992608" cy="5256584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576000" y="180000"/>
            <a:ext cx="7872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4FFBADCE-9344-4DBA-A01A-D5621D7F9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13.01.2022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480000" y="6588000"/>
            <a:ext cx="1440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r>
              <a:rPr lang="de-DE" sz="800" dirty="0"/>
              <a:t>ALADIN II</a:t>
            </a:r>
          </a:p>
        </p:txBody>
      </p:sp>
      <p:sp>
        <p:nvSpPr>
          <p:cNvPr id="6168" name="Text Box 24"/>
          <p:cNvSpPr txBox="1">
            <a:spLocks noChangeArrowheads="1"/>
          </p:cNvSpPr>
          <p:nvPr userDrawn="1"/>
        </p:nvSpPr>
        <p:spPr bwMode="auto">
          <a:xfrm>
            <a:off x="2400000" y="6588000"/>
            <a:ext cx="2235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Didaktische Stulle</a:t>
            </a:r>
          </a:p>
        </p:txBody>
      </p:sp>
      <p:cxnSp>
        <p:nvCxnSpPr>
          <p:cNvPr id="29" name="Gerade Verbindung 28"/>
          <p:cNvCxnSpPr/>
          <p:nvPr userDrawn="1"/>
        </p:nvCxnSpPr>
        <p:spPr bwMode="auto">
          <a:xfrm>
            <a:off x="0" y="6576864"/>
            <a:ext cx="12192000" cy="1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 userDrawn="1"/>
        </p:nvCxnSpPr>
        <p:spPr bwMode="auto">
          <a:xfrm rot="5400000">
            <a:off x="88275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 userDrawn="1"/>
        </p:nvCxnSpPr>
        <p:spPr bwMode="auto">
          <a:xfrm rot="5400000">
            <a:off x="21219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 userDrawn="1"/>
        </p:nvCxnSpPr>
        <p:spPr bwMode="auto">
          <a:xfrm rot="5400000">
            <a:off x="105547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feld 15"/>
          <p:cNvSpPr txBox="1"/>
          <p:nvPr userDrawn="1"/>
        </p:nvSpPr>
        <p:spPr>
          <a:xfrm>
            <a:off x="-1320800" y="10668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800" dirty="0"/>
          </a:p>
        </p:txBody>
      </p:sp>
      <p:cxnSp>
        <p:nvCxnSpPr>
          <p:cNvPr id="17" name="Gerade Verbindung 16"/>
          <p:cNvCxnSpPr/>
          <p:nvPr userDrawn="1"/>
        </p:nvCxnSpPr>
        <p:spPr bwMode="auto">
          <a:xfrm>
            <a:off x="480000" y="676957"/>
            <a:ext cx="792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Box 24"/>
          <p:cNvSpPr txBox="1">
            <a:spLocks noChangeArrowheads="1"/>
          </p:cNvSpPr>
          <p:nvPr userDrawn="1"/>
        </p:nvSpPr>
        <p:spPr bwMode="auto">
          <a:xfrm>
            <a:off x="9120000" y="6588000"/>
            <a:ext cx="1344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Seite </a:t>
            </a:r>
            <a:fld id="{4C790DD4-CCC4-1747-B78A-F5A5F626767F}" type="slidenum">
              <a:rPr lang="de-DE" sz="800" smtClean="0"/>
              <a:pPr algn="l"/>
              <a:t>‹Nr.›</a:t>
            </a:fld>
            <a:endParaRPr lang="de-DE" sz="800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192970"/>
            <a:ext cx="2814571" cy="483987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E3E382-4C26-4937-ACD5-5EE7DAACA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13.01.2022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E64A6B1-3425-4E4D-B5A5-F99A3FD02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Motivation</a:t>
            </a:r>
          </a:p>
          <a:p>
            <a:pPr lvl="1"/>
            <a:r>
              <a:rPr lang="de-DE" sz="1400" dirty="0"/>
              <a:t>Folie: Ausgangssituation (Torsten)</a:t>
            </a:r>
          </a:p>
          <a:p>
            <a:pPr lvl="1"/>
            <a:r>
              <a:rPr lang="de-DE" sz="1400" dirty="0"/>
              <a:t>Folie: prinzipielle Ziele (Torsten)</a:t>
            </a:r>
          </a:p>
          <a:p>
            <a:r>
              <a:rPr lang="de-DE" sz="1600" dirty="0"/>
              <a:t>Vorführung</a:t>
            </a:r>
          </a:p>
          <a:p>
            <a:pPr lvl="1"/>
            <a:r>
              <a:rPr lang="de-DE" sz="1400" dirty="0"/>
              <a:t>Folie: Was können wir alles bereits, was stellen wir davon vor, was wollen wir noch können (Torsten)</a:t>
            </a:r>
          </a:p>
          <a:p>
            <a:pPr lvl="1"/>
            <a:r>
              <a:rPr lang="de-DE" sz="1400" dirty="0"/>
              <a:t>Stücklistenauflösung</a:t>
            </a:r>
          </a:p>
          <a:p>
            <a:pPr lvl="1"/>
            <a:r>
              <a:rPr lang="de-DE" sz="1400" dirty="0"/>
              <a:t>Folie: Theorie (Torsten)</a:t>
            </a:r>
          </a:p>
          <a:p>
            <a:pPr lvl="1"/>
            <a:r>
              <a:rPr lang="de-DE" sz="1400" dirty="0"/>
              <a:t>Live: Variante Matrizenmultiplikation vorführen (Paul)</a:t>
            </a:r>
          </a:p>
          <a:p>
            <a:pPr lvl="1"/>
            <a:r>
              <a:rPr lang="de-DE" sz="1400" dirty="0"/>
              <a:t>SQL-</a:t>
            </a:r>
            <a:r>
              <a:rPr lang="de-DE" sz="1400" dirty="0" err="1"/>
              <a:t>Join</a:t>
            </a:r>
            <a:r>
              <a:rPr lang="de-DE" sz="1400" dirty="0"/>
              <a:t>-Abfragen</a:t>
            </a:r>
          </a:p>
          <a:p>
            <a:pPr lvl="1"/>
            <a:r>
              <a:rPr lang="de-DE" sz="1400" dirty="0"/>
              <a:t>Folie: zwei 1:n-verknüpfte Tabellen mit Datensätzen, SQL Abfrage, </a:t>
            </a:r>
            <a:r>
              <a:rPr lang="de-DE" sz="1400" dirty="0" err="1"/>
              <a:t>Result</a:t>
            </a:r>
            <a:r>
              <a:rPr lang="de-DE" sz="1400" dirty="0"/>
              <a:t> Set (Paul)</a:t>
            </a:r>
          </a:p>
          <a:p>
            <a:pPr lvl="1"/>
            <a:r>
              <a:rPr lang="de-DE" sz="1400" dirty="0"/>
              <a:t>Live: vorbereitetes Erstellen Abfrage über zwei Tabellen vorführen (Paul)</a:t>
            </a:r>
          </a:p>
          <a:p>
            <a:r>
              <a:rPr lang="de-DE" sz="1600" dirty="0"/>
              <a:t>Weitere Unterstützung der Didaktik</a:t>
            </a:r>
          </a:p>
          <a:p>
            <a:pPr lvl="1"/>
            <a:r>
              <a:rPr lang="de-DE" sz="1400" dirty="0"/>
              <a:t>Folie: Motivation und Anwendungsfälle für Mitschneiden und Auswertungen (Paul)</a:t>
            </a:r>
          </a:p>
          <a:p>
            <a:pPr lvl="1"/>
            <a:r>
              <a:rPr lang="de-DE" sz="1400" dirty="0"/>
              <a:t>Live: Mitschneiden und Wiedergeben der Lösung einer Übungsaufgabe, eventuell Mitschnitt aus der Matrizenmultiplikation verwenden (Paul)</a:t>
            </a:r>
          </a:p>
          <a:p>
            <a:pPr lvl="1"/>
            <a:r>
              <a:rPr lang="de-DE" sz="1400" dirty="0"/>
              <a:t>Live: Statistische, anonyme  Auswertung durch die Lehrenden, nur zeigen (Paul) </a:t>
            </a:r>
            <a:r>
              <a:rPr lang="de-DE" sz="1400" b="1" u="sng" dirty="0"/>
              <a:t>[Statistiken bisher nicht implementiert!]</a:t>
            </a:r>
          </a:p>
          <a:p>
            <a:pPr lvl="1"/>
            <a:r>
              <a:rPr lang="de-DE" sz="1400" dirty="0"/>
              <a:t>Folie: OPALADIN: ALADIN </a:t>
            </a:r>
            <a:r>
              <a:rPr lang="de-DE" sz="1400" dirty="0" err="1"/>
              <a:t>goes</a:t>
            </a:r>
            <a:r>
              <a:rPr lang="de-DE" sz="1400" dirty="0"/>
              <a:t> OPAL (Torsten)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373CB87-3ECD-4FE3-95D4-C2D9F217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Brainstorming Vortrag</a:t>
            </a:r>
          </a:p>
        </p:txBody>
      </p:sp>
    </p:spTree>
    <p:extLst>
      <p:ext uri="{BB962C8B-B14F-4D97-AF65-F5344CB8AC3E}">
        <p14:creationId xmlns:p14="http://schemas.microsoft.com/office/powerpoint/2010/main" val="420188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473C384-811D-4E0B-AF1B-36F188DA4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>
              <a:buFont typeface="+mj-lt"/>
              <a:buAutoNum type="arabicParenR"/>
            </a:pPr>
            <a:r>
              <a:rPr lang="de-DE" sz="3200" dirty="0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  <a:p>
            <a:pPr marL="457200" indent="-457200">
              <a:buFont typeface="+mj-lt"/>
              <a:buAutoNum type="arabicParenR"/>
            </a:pP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de-DE" sz="3200" dirty="0">
                <a:latin typeface="Calibri" panose="020F0502020204030204" pitchFamily="34" charset="0"/>
                <a:cs typeface="Calibri" panose="020F0502020204030204" pitchFamily="34" charset="0"/>
              </a:rPr>
              <a:t>Vorführung</a:t>
            </a:r>
          </a:p>
          <a:p>
            <a:pPr marL="457200" indent="-457200">
              <a:buFont typeface="+mj-lt"/>
              <a:buAutoNum type="arabicParenR"/>
            </a:pP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arenR"/>
            </a:pPr>
            <a:r>
              <a:rPr lang="de-DE" sz="3200" b="1" dirty="0">
                <a:latin typeface="Calibri" panose="020F0502020204030204" pitchFamily="34" charset="0"/>
                <a:cs typeface="Calibri" panose="020F0502020204030204" pitchFamily="34" charset="0"/>
              </a:rPr>
              <a:t>Weitere Unterstützung der Didaktik</a:t>
            </a:r>
          </a:p>
          <a:p>
            <a:pPr marL="0" indent="0">
              <a:buNone/>
            </a:pP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arenR"/>
            </a:pP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arenR"/>
            </a:pP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2B2572-6455-4DDA-BE7A-FC187022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Gliederung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FD13015C-FBA6-4BF5-9F1E-B33F54A6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13.01.2022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40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D5D6A5-B792-48C1-8136-6DBC113B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52736"/>
            <a:ext cx="11208632" cy="5256584"/>
          </a:xfrm>
        </p:spPr>
        <p:txBody>
          <a:bodyPr/>
          <a:lstStyle/>
          <a:p>
            <a:r>
              <a:rPr lang="de-DE" dirty="0"/>
              <a:t>Möglichkeiten</a:t>
            </a:r>
          </a:p>
          <a:p>
            <a:pPr lvl="1"/>
            <a:r>
              <a:rPr lang="de-DE" dirty="0"/>
              <a:t>Aufzeichnung aller Interaktionen</a:t>
            </a:r>
          </a:p>
          <a:p>
            <a:pPr lvl="1"/>
            <a:r>
              <a:rPr lang="de-DE" dirty="0"/>
              <a:t>Wiedereinstieg an beliebiger Stelle</a:t>
            </a:r>
          </a:p>
          <a:p>
            <a:pPr lvl="1"/>
            <a:r>
              <a:rPr lang="de-DE" dirty="0"/>
              <a:t>Vervollständigung des Lösungsversuchs als neue Aufzeichnung</a:t>
            </a:r>
          </a:p>
          <a:p>
            <a:endParaRPr lang="de-DE" dirty="0"/>
          </a:p>
          <a:p>
            <a:r>
              <a:rPr lang="de-DE" dirty="0"/>
              <a:t>Für Studierende</a:t>
            </a:r>
          </a:p>
          <a:p>
            <a:pPr lvl="1"/>
            <a:r>
              <a:rPr lang="de-DE" dirty="0"/>
              <a:t>„Zwischenspeichern“ des Bearbeitungszustandes</a:t>
            </a:r>
          </a:p>
          <a:p>
            <a:pPr lvl="1"/>
            <a:r>
              <a:rPr lang="de-DE" dirty="0"/>
              <a:t>Asynchroner Austausch eines Lösungsversuchs mit Kommilitonen und Lehrpersonal</a:t>
            </a:r>
          </a:p>
          <a:p>
            <a:endParaRPr lang="de-DE" dirty="0"/>
          </a:p>
          <a:p>
            <a:r>
              <a:rPr lang="de-DE" dirty="0"/>
              <a:t>Für Lehrpersonal</a:t>
            </a:r>
          </a:p>
          <a:p>
            <a:pPr lvl="1"/>
            <a:r>
              <a:rPr lang="de-DE" dirty="0"/>
              <a:t>Aggregierte Auswertungen (anonymisiert)</a:t>
            </a:r>
          </a:p>
          <a:p>
            <a:pPr lvl="2"/>
            <a:r>
              <a:rPr lang="de-DE" dirty="0"/>
              <a:t>Erkennung von „Verklemmungen/Engpässen“</a:t>
            </a:r>
          </a:p>
          <a:p>
            <a:pPr lvl="2"/>
            <a:r>
              <a:rPr lang="de-DE" dirty="0"/>
              <a:t>Optimierung der Nutzeroberfläche und -pfade</a:t>
            </a:r>
          </a:p>
          <a:p>
            <a:pPr lvl="1"/>
            <a:r>
              <a:rPr lang="de-DE" dirty="0" err="1"/>
              <a:t>Blended</a:t>
            </a:r>
            <a:r>
              <a:rPr lang="de-DE" dirty="0"/>
              <a:t> Learning</a:t>
            </a:r>
          </a:p>
        </p:txBody>
      </p:sp>
      <p:pic>
        <p:nvPicPr>
          <p:cNvPr id="1028" name="Picture 4" descr="Process mapping | ARIS BPM Community">
            <a:extLst>
              <a:ext uri="{FF2B5EF4-FFF2-40B4-BE49-F238E27FC236}">
                <a16:creationId xmlns:a16="http://schemas.microsoft.com/office/drawing/2014/main" id="{16DCC284-DC6E-4C20-B496-218D36420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4509120"/>
            <a:ext cx="3525888" cy="98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B51F0EB4-A2BF-4204-AD63-60EF19F0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3.1 Replay – Motivation &amp; Anwendungsfälle</a:t>
            </a:r>
          </a:p>
        </p:txBody>
      </p:sp>
      <p:pic>
        <p:nvPicPr>
          <p:cNvPr id="1026" name="Picture 2" descr="What Is Website Heatmap? How Does It Work And How To Create One? | VWO">
            <a:extLst>
              <a:ext uri="{FF2B5EF4-FFF2-40B4-BE49-F238E27FC236}">
                <a16:creationId xmlns:a16="http://schemas.microsoft.com/office/drawing/2014/main" id="{7E60B430-A5EA-497C-A4DA-D6A9F87E3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368" y="4149080"/>
            <a:ext cx="2592288" cy="197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1">
            <a:extLst>
              <a:ext uri="{FF2B5EF4-FFF2-40B4-BE49-F238E27FC236}">
                <a16:creationId xmlns:a16="http://schemas.microsoft.com/office/drawing/2014/main" id="{D2B30DDA-9EA1-491E-BDF1-0DF5BAD66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13.01.2022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646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D5D6A5-B792-48C1-8136-6DBC113B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Technische Umsetzung mittels LTI-Schnittstelle und </a:t>
            </a:r>
            <a:r>
              <a:rPr lang="de-DE" dirty="0" err="1"/>
              <a:t>Shibboleth</a:t>
            </a:r>
            <a:r>
              <a:rPr lang="de-DE" dirty="0"/>
              <a:t>-Nutzer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Einbettung in OPAL-Kurse als Abschluss der jeweiligen Lektionen</a:t>
            </a:r>
          </a:p>
          <a:p>
            <a:endParaRPr lang="de-DE" dirty="0"/>
          </a:p>
          <a:p>
            <a:r>
              <a:rPr lang="de-DE" dirty="0"/>
              <a:t>Eigenständige Nutzung ermöglichen (bspw. analog zu LAVA-Kursen)</a:t>
            </a:r>
          </a:p>
          <a:p>
            <a:endParaRPr lang="de-DE" dirty="0"/>
          </a:p>
          <a:p>
            <a:r>
              <a:rPr lang="de-DE" dirty="0"/>
              <a:t>Hochschulübergreifende Nutzung ermöglichen</a:t>
            </a:r>
          </a:p>
          <a:p>
            <a:pPr lvl="1"/>
            <a:r>
              <a:rPr lang="de-DE" dirty="0"/>
              <a:t>Harmonisierung des Lehrplans</a:t>
            </a:r>
          </a:p>
          <a:p>
            <a:pPr lvl="1"/>
            <a:r>
              <a:rPr lang="de-DE" dirty="0"/>
              <a:t>Vereinfacht Anerkennung der Modulleistungen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1F0EB4-A2BF-4204-AD63-60EF19F0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3.2 OPALADIN: ALADIN </a:t>
            </a:r>
            <a:r>
              <a:rPr lang="de-DE" dirty="0" err="1"/>
              <a:t>goes</a:t>
            </a:r>
            <a:r>
              <a:rPr lang="de-DE" dirty="0"/>
              <a:t> OPAL</a:t>
            </a: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4BDEF1B6-5604-4852-856A-C903B8470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13.01.2022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09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D5D6A5-B792-48C1-8136-6DBC113B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Vielen Dank für die Aufmerksamkeit!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1F0EB4-A2BF-4204-AD63-60EF19F0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&amp; Diskussion</a:t>
            </a: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74CC8990-7CDD-4036-8A59-E4CC764E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13.01.2022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20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6111FC7-9C70-45C2-AB9A-ABFC8D059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de-DE" sz="2800" dirty="0">
                <a:latin typeface="Calibri"/>
                <a:ea typeface="+mn-lt"/>
                <a:cs typeface="+mn-lt"/>
              </a:rPr>
              <a:t>Generator für </a:t>
            </a:r>
            <a:r>
              <a:rPr lang="de-DE" sz="2800" b="1" dirty="0">
                <a:latin typeface="Calibri"/>
                <a:ea typeface="+mn-lt"/>
                <a:cs typeface="+mn-lt"/>
              </a:rPr>
              <a:t>A</a:t>
            </a:r>
            <a:r>
              <a:rPr lang="de-DE" sz="2800" dirty="0">
                <a:latin typeface="Calibri"/>
                <a:ea typeface="+mn-lt"/>
                <a:cs typeface="+mn-lt"/>
              </a:rPr>
              <a:t>ufgaben und </a:t>
            </a:r>
            <a:r>
              <a:rPr lang="de-DE" sz="2800" b="1" dirty="0">
                <a:latin typeface="Calibri"/>
                <a:ea typeface="+mn-lt"/>
                <a:cs typeface="+mn-lt"/>
              </a:rPr>
              <a:t>L</a:t>
            </a:r>
            <a:r>
              <a:rPr lang="de-DE" sz="2800" dirty="0">
                <a:latin typeface="Calibri"/>
                <a:ea typeface="+mn-lt"/>
                <a:cs typeface="+mn-lt"/>
              </a:rPr>
              <a:t>ösung(shilf)en </a:t>
            </a:r>
            <a:r>
              <a:rPr lang="de-DE" sz="2800" b="1" dirty="0">
                <a:latin typeface="Calibri"/>
                <a:ea typeface="+mn-lt"/>
                <a:cs typeface="+mn-lt"/>
              </a:rPr>
              <a:t>a</a:t>
            </a:r>
            <a:r>
              <a:rPr lang="de-DE" sz="2800" dirty="0">
                <a:latin typeface="Calibri"/>
                <a:ea typeface="+mn-lt"/>
                <a:cs typeface="+mn-lt"/>
              </a:rPr>
              <a:t>us </a:t>
            </a:r>
            <a:r>
              <a:rPr lang="de-DE" sz="2800" b="1" dirty="0">
                <a:latin typeface="Calibri"/>
                <a:ea typeface="+mn-lt"/>
                <a:cs typeface="+mn-lt"/>
              </a:rPr>
              <a:t>d</a:t>
            </a:r>
            <a:r>
              <a:rPr lang="de-DE" sz="2800" dirty="0">
                <a:latin typeface="Calibri"/>
                <a:ea typeface="+mn-lt"/>
                <a:cs typeface="+mn-lt"/>
              </a:rPr>
              <a:t>er </a:t>
            </a:r>
            <a:r>
              <a:rPr lang="de-DE" sz="2800" b="1" dirty="0">
                <a:latin typeface="Calibri"/>
                <a:ea typeface="+mn-lt"/>
                <a:cs typeface="+mn-lt"/>
              </a:rPr>
              <a:t>I</a:t>
            </a:r>
            <a:r>
              <a:rPr lang="de-DE" sz="2800" dirty="0">
                <a:latin typeface="Calibri"/>
                <a:ea typeface="+mn-lt"/>
                <a:cs typeface="+mn-lt"/>
              </a:rPr>
              <a:t>nformatik </a:t>
            </a:r>
            <a:br>
              <a:rPr lang="de-DE" sz="2800" dirty="0">
                <a:latin typeface="Calibri"/>
                <a:ea typeface="+mn-lt"/>
                <a:cs typeface="+mn-lt"/>
              </a:rPr>
            </a:br>
            <a:r>
              <a:rPr lang="de-DE" sz="2800" dirty="0">
                <a:latin typeface="Calibri"/>
                <a:ea typeface="+mn-lt"/>
                <a:cs typeface="+mn-lt"/>
              </a:rPr>
              <a:t>und angrenzenden Diszipline</a:t>
            </a:r>
            <a:r>
              <a:rPr lang="de-DE" sz="2800" b="1" dirty="0">
                <a:latin typeface="Calibri"/>
                <a:ea typeface="+mn-lt"/>
                <a:cs typeface="+mn-lt"/>
              </a:rPr>
              <a:t>n</a:t>
            </a:r>
            <a:r>
              <a:rPr lang="de-DE" sz="2800" dirty="0">
                <a:latin typeface="Calibri"/>
                <a:ea typeface="+mn-lt"/>
                <a:cs typeface="+mn-lt"/>
              </a:rPr>
              <a:t>“ </a:t>
            </a:r>
            <a:r>
              <a:rPr lang="de-DE" sz="2800" b="1" dirty="0">
                <a:latin typeface="Calibri"/>
                <a:ea typeface="+mn-lt"/>
                <a:cs typeface="+mn-lt"/>
              </a:rPr>
              <a:t>II</a:t>
            </a:r>
            <a:endParaRPr lang="de-DE" sz="2800" b="1" dirty="0">
              <a:latin typeface="Calibri"/>
              <a:cs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B56AB2-54E7-4B96-9928-9B31E670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>
                <a:latin typeface="Calibri"/>
                <a:cs typeface="Arial"/>
              </a:rPr>
              <a:t>ALADIN II</a:t>
            </a:r>
            <a:endParaRPr lang="de-DE" sz="2400" dirty="0">
              <a:latin typeface="Arial"/>
              <a:ea typeface="+mj-lt"/>
              <a:cs typeface="+mj-lt"/>
            </a:endParaRP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84D74FD2-4090-4E1D-8FFA-339DDC4DB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13.01.2022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600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473C384-811D-4E0B-AF1B-36F188DA4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>
              <a:buFont typeface="+mj-lt"/>
              <a:buAutoNum type="arabicParenR"/>
            </a:pPr>
            <a:r>
              <a:rPr lang="de-DE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  <a:p>
            <a:pPr marL="457200" indent="-457200">
              <a:buFont typeface="+mj-lt"/>
              <a:buAutoNum type="arabicParenR"/>
            </a:pP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de-DE" sz="3200" dirty="0">
                <a:latin typeface="Calibri" panose="020F0502020204030204" pitchFamily="34" charset="0"/>
                <a:cs typeface="Calibri" panose="020F0502020204030204" pitchFamily="34" charset="0"/>
              </a:rPr>
              <a:t>Vorführung</a:t>
            </a:r>
          </a:p>
          <a:p>
            <a:pPr marL="457200" indent="-457200">
              <a:buFont typeface="+mj-lt"/>
              <a:buAutoNum type="arabicParenR"/>
            </a:pP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arenR"/>
            </a:pPr>
            <a:r>
              <a:rPr lang="de-DE" sz="3200" dirty="0">
                <a:latin typeface="Calibri" panose="020F0502020204030204" pitchFamily="34" charset="0"/>
                <a:cs typeface="Calibri" panose="020F0502020204030204" pitchFamily="34" charset="0"/>
              </a:rPr>
              <a:t>Weitere Unterstützung der Didaktik</a:t>
            </a:r>
          </a:p>
          <a:p>
            <a:pPr marL="0" indent="0">
              <a:buNone/>
            </a:pP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arenR"/>
            </a:pP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arenR"/>
            </a:pP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2B2572-6455-4DDA-BE7A-FC187022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Gliederung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400A9AE3-136F-4CF3-9BC0-2A5B854E2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13.01.2022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28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D5D6A5-B792-48C1-8136-6DBC113B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1F0EB4-A2BF-4204-AD63-60EF19F0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1.1 Ausgangssituation</a:t>
            </a: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500BCE1D-F586-4F06-AD33-B291DB35F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13.01.2022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670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D5D6A5-B792-48C1-8136-6DBC113B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E-Learning Framework</a:t>
            </a:r>
          </a:p>
          <a:p>
            <a:pPr lvl="1"/>
            <a:r>
              <a:rPr lang="de-DE" dirty="0"/>
              <a:t>Ermöglichung von selbstgesteuertem, orts- und zeitunabhängigem Lernen</a:t>
            </a:r>
          </a:p>
          <a:p>
            <a:pPr lvl="1"/>
            <a:r>
              <a:rPr lang="de-DE" dirty="0"/>
              <a:t>Unmittelbare Rückmeldung zum Lernfortschritt</a:t>
            </a:r>
          </a:p>
          <a:p>
            <a:pPr lvl="1"/>
            <a:r>
              <a:rPr lang="de-DE" dirty="0"/>
              <a:t>Erweiterbarkeit um neue Aufgabentypen</a:t>
            </a:r>
          </a:p>
          <a:p>
            <a:endParaRPr lang="de-DE" dirty="0"/>
          </a:p>
          <a:p>
            <a:r>
              <a:rPr lang="de-DE" dirty="0"/>
              <a:t>Verbesserung von Selbstlernphasen</a:t>
            </a:r>
          </a:p>
          <a:p>
            <a:pPr lvl="1"/>
            <a:r>
              <a:rPr lang="de-DE" dirty="0"/>
              <a:t>Vernetzung der Studenten untereinander</a:t>
            </a:r>
          </a:p>
          <a:p>
            <a:pPr lvl="1"/>
            <a:r>
              <a:rPr lang="de-DE" dirty="0"/>
              <a:t>Feedback an/von Lehrende/n</a:t>
            </a:r>
          </a:p>
          <a:p>
            <a:pPr lvl="1"/>
            <a:endParaRPr lang="de-DE" dirty="0"/>
          </a:p>
          <a:p>
            <a:r>
              <a:rPr lang="de-DE" dirty="0"/>
              <a:t>Integration in Lehre</a:t>
            </a:r>
          </a:p>
          <a:p>
            <a:pPr lvl="1"/>
            <a:r>
              <a:rPr lang="de-DE" dirty="0"/>
              <a:t>Einbettung in OPAL-Kurse</a:t>
            </a:r>
          </a:p>
          <a:p>
            <a:pPr lvl="1"/>
            <a:r>
              <a:rPr lang="de-DE" dirty="0"/>
              <a:t>Verwendung in Praktika/Übungen und Selbstlernphasen</a:t>
            </a:r>
          </a:p>
          <a:p>
            <a:pPr lvl="1"/>
            <a:r>
              <a:rPr lang="de-DE" dirty="0"/>
              <a:t>Verwendung in PVL/APL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1F0EB4-A2BF-4204-AD63-60EF19F0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1.2 Prinzipielle Ziele</a:t>
            </a: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500BCE1D-F586-4F06-AD33-B291DB35F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13.01.2022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8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473C384-811D-4E0B-AF1B-36F188DA4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>
              <a:buFont typeface="+mj-lt"/>
              <a:buAutoNum type="arabicParenR"/>
            </a:pPr>
            <a:r>
              <a:rPr lang="de-DE" sz="3200" dirty="0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  <a:p>
            <a:pPr marL="457200" indent="-457200">
              <a:buFont typeface="+mj-lt"/>
              <a:buAutoNum type="arabicParenR"/>
            </a:pP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de-DE" sz="3200" b="1" dirty="0">
                <a:latin typeface="Calibri" panose="020F0502020204030204" pitchFamily="34" charset="0"/>
                <a:cs typeface="Calibri" panose="020F0502020204030204" pitchFamily="34" charset="0"/>
              </a:rPr>
              <a:t>Vorführung</a:t>
            </a:r>
          </a:p>
          <a:p>
            <a:pPr marL="457200" indent="-457200">
              <a:buFont typeface="+mj-lt"/>
              <a:buAutoNum type="arabicParenR"/>
            </a:pP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arenR"/>
            </a:pPr>
            <a:r>
              <a:rPr lang="de-DE" sz="3200" dirty="0">
                <a:latin typeface="Calibri" panose="020F0502020204030204" pitchFamily="34" charset="0"/>
                <a:cs typeface="Calibri" panose="020F0502020204030204" pitchFamily="34" charset="0"/>
              </a:rPr>
              <a:t>Weitere Unterstützung der Didaktik</a:t>
            </a:r>
          </a:p>
          <a:p>
            <a:pPr marL="0" indent="0">
              <a:buNone/>
            </a:pP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arenR"/>
            </a:pP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arenR"/>
            </a:pP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2B2572-6455-4DDA-BE7A-FC187022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Gliederung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87794C0A-AB40-4AEF-BA5C-3E4EE9F13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13.01.2022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064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D5D6A5-B792-48C1-8136-6DBC113B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können wir bereits:</a:t>
            </a:r>
          </a:p>
          <a:p>
            <a:pPr lvl="1"/>
            <a:r>
              <a:rPr lang="de-DE" dirty="0"/>
              <a:t>Aufgabentypen:</a:t>
            </a:r>
          </a:p>
          <a:p>
            <a:pPr lvl="2"/>
            <a:r>
              <a:rPr lang="de-DE" dirty="0"/>
              <a:t>Stücklistenauflösung (</a:t>
            </a:r>
            <a:r>
              <a:rPr lang="de-DE" dirty="0" err="1"/>
              <a:t>Gozintograph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SQL-Abfragen</a:t>
            </a:r>
          </a:p>
          <a:p>
            <a:pPr lvl="2"/>
            <a:r>
              <a:rPr lang="de-DE" dirty="0"/>
              <a:t>Geostatistische Interpolationsverfahren (Inverse </a:t>
            </a:r>
            <a:r>
              <a:rPr lang="de-DE" dirty="0" err="1"/>
              <a:t>Distanzwichtung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Shortest</a:t>
            </a:r>
            <a:r>
              <a:rPr lang="de-DE" dirty="0"/>
              <a:t>-Path-Algorithmen (Dijkstra)</a:t>
            </a:r>
          </a:p>
          <a:p>
            <a:pPr lvl="2"/>
            <a:r>
              <a:rPr lang="de-DE" dirty="0"/>
              <a:t>Projektmanagement (Netzplan, Gantt)</a:t>
            </a:r>
          </a:p>
          <a:p>
            <a:pPr lvl="1"/>
            <a:r>
              <a:rPr lang="de-DE" dirty="0"/>
              <a:t>Aufzeichnung, Wiedergabe und Fortführung von Lösungsversuchen</a:t>
            </a:r>
          </a:p>
          <a:p>
            <a:r>
              <a:rPr lang="de-DE" dirty="0"/>
              <a:t>Was wollen wir noch können:</a:t>
            </a:r>
          </a:p>
          <a:p>
            <a:pPr lvl="1"/>
            <a:r>
              <a:rPr lang="de-DE" dirty="0"/>
              <a:t>Aufgabentypen:</a:t>
            </a:r>
          </a:p>
          <a:p>
            <a:pPr lvl="2"/>
            <a:r>
              <a:rPr lang="de-DE" dirty="0" err="1"/>
              <a:t>Spatial</a:t>
            </a:r>
            <a:r>
              <a:rPr lang="de-DE" dirty="0"/>
              <a:t> SQL</a:t>
            </a:r>
          </a:p>
          <a:p>
            <a:pPr lvl="2"/>
            <a:r>
              <a:rPr lang="de-DE" dirty="0"/>
              <a:t>Datenfluss-, ERM- und UML-Modellierung</a:t>
            </a:r>
          </a:p>
          <a:p>
            <a:pPr lvl="2"/>
            <a:r>
              <a:rPr lang="de-DE" dirty="0"/>
              <a:t>Kodierung (Faltungscodes, </a:t>
            </a:r>
            <a:r>
              <a:rPr lang="de-DE" dirty="0" err="1"/>
              <a:t>Huffman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Prüfmuster / Paragraphennetzwerke für Rechtsfälle / Gesetze</a:t>
            </a:r>
          </a:p>
          <a:p>
            <a:pPr lvl="2"/>
            <a:r>
              <a:rPr lang="de-DE" dirty="0"/>
              <a:t>Chemische Strukturformeln von Molekülverbindungen</a:t>
            </a:r>
          </a:p>
          <a:p>
            <a:pPr lvl="2"/>
            <a:r>
              <a:rPr lang="de-DE" dirty="0"/>
              <a:t>Euler-</a:t>
            </a:r>
            <a:r>
              <a:rPr lang="de-DE" dirty="0" err="1"/>
              <a:t>Tonnetze</a:t>
            </a:r>
            <a:r>
              <a:rPr lang="de-DE" dirty="0"/>
              <a:t>/PLR-Regeln in der Musiktheorie</a:t>
            </a:r>
          </a:p>
          <a:p>
            <a:pPr lvl="1"/>
            <a:r>
              <a:rPr lang="de-DE" dirty="0"/>
              <a:t>Statistische Auswertungen zu Nutzerverhalten und Aufgabenbearbeitung</a:t>
            </a:r>
          </a:p>
          <a:p>
            <a:pPr lvl="2"/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1F0EB4-A2BF-4204-AD63-60EF19F0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Aktueller Stand</a:t>
            </a: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8661A981-511C-4779-A162-0799C925A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13.01.2022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325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D5D6A5-B792-48C1-8136-6DBC113B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2204" y="1143803"/>
            <a:ext cx="3018328" cy="2069173"/>
          </a:xfrm>
        </p:spPr>
        <p:txBody>
          <a:bodyPr/>
          <a:lstStyle/>
          <a:p>
            <a:r>
              <a:rPr lang="de-DE" sz="1600" dirty="0"/>
              <a:t>Stückliste für 1 </a:t>
            </a:r>
            <a:r>
              <a:rPr lang="de-DE" sz="1600" b="1" dirty="0"/>
              <a:t>T</a:t>
            </a:r>
            <a:r>
              <a:rPr lang="de-DE" sz="1600" dirty="0"/>
              <a:t>isch</a:t>
            </a:r>
          </a:p>
          <a:p>
            <a:pPr lvl="1"/>
            <a:r>
              <a:rPr lang="de-DE" sz="1400" dirty="0"/>
              <a:t>1 </a:t>
            </a:r>
            <a:r>
              <a:rPr lang="de-DE" sz="1400" b="1" dirty="0"/>
              <a:t>T</a:t>
            </a:r>
            <a:r>
              <a:rPr lang="de-DE" sz="1400" dirty="0"/>
              <a:t>isch</a:t>
            </a:r>
            <a:r>
              <a:rPr lang="de-DE" sz="1400" b="1" dirty="0"/>
              <a:t>p</a:t>
            </a:r>
            <a:r>
              <a:rPr lang="de-DE" sz="1400" dirty="0"/>
              <a:t>latte</a:t>
            </a:r>
          </a:p>
          <a:p>
            <a:pPr lvl="1"/>
            <a:r>
              <a:rPr lang="de-DE" sz="1400" dirty="0"/>
              <a:t>4 </a:t>
            </a:r>
            <a:r>
              <a:rPr lang="de-DE" sz="1400" b="1" dirty="0"/>
              <a:t>T</a:t>
            </a:r>
            <a:r>
              <a:rPr lang="de-DE" sz="1400" dirty="0"/>
              <a:t>isch</a:t>
            </a:r>
            <a:r>
              <a:rPr lang="de-DE" sz="1400" b="1" dirty="0"/>
              <a:t>b</a:t>
            </a:r>
            <a:r>
              <a:rPr lang="de-DE" sz="1400" dirty="0"/>
              <a:t>eine </a:t>
            </a:r>
            <a:r>
              <a:rPr lang="de-DE" sz="1400" b="1" dirty="0"/>
              <a:t>k</a:t>
            </a:r>
            <a:r>
              <a:rPr lang="de-DE" sz="1400" dirty="0"/>
              <a:t>omplett</a:t>
            </a:r>
          </a:p>
          <a:p>
            <a:pPr lvl="2"/>
            <a:r>
              <a:rPr lang="de-DE" sz="1200" dirty="0"/>
              <a:t>1 </a:t>
            </a:r>
            <a:r>
              <a:rPr lang="de-DE" sz="1200" b="1" dirty="0"/>
              <a:t>T</a:t>
            </a:r>
            <a:r>
              <a:rPr lang="de-DE" sz="1200" dirty="0"/>
              <a:t>isch</a:t>
            </a:r>
            <a:r>
              <a:rPr lang="de-DE" sz="1200" b="1" dirty="0"/>
              <a:t>b</a:t>
            </a:r>
            <a:r>
              <a:rPr lang="de-DE" sz="1200" dirty="0"/>
              <a:t>ein</a:t>
            </a:r>
          </a:p>
          <a:p>
            <a:pPr lvl="2"/>
            <a:r>
              <a:rPr lang="de-DE" sz="1200" dirty="0"/>
              <a:t>1 </a:t>
            </a:r>
            <a:r>
              <a:rPr lang="de-DE" sz="1200" b="1" dirty="0"/>
              <a:t>F</a:t>
            </a:r>
            <a:r>
              <a:rPr lang="de-DE" sz="1200" dirty="0"/>
              <a:t>uß</a:t>
            </a:r>
            <a:r>
              <a:rPr lang="de-DE" sz="1200" b="1" dirty="0"/>
              <a:t>s</a:t>
            </a:r>
            <a:r>
              <a:rPr lang="de-DE" sz="1200" dirty="0"/>
              <a:t>töpsel</a:t>
            </a:r>
          </a:p>
          <a:p>
            <a:pPr lvl="1"/>
            <a:r>
              <a:rPr lang="de-DE" sz="1400" dirty="0"/>
              <a:t>16 </a:t>
            </a:r>
            <a:r>
              <a:rPr lang="de-DE" sz="1400" b="1" dirty="0"/>
              <a:t>H</a:t>
            </a:r>
            <a:r>
              <a:rPr lang="de-DE" sz="1400" dirty="0"/>
              <a:t>olz</a:t>
            </a:r>
            <a:r>
              <a:rPr lang="de-DE" sz="1400" b="1" dirty="0"/>
              <a:t>s</a:t>
            </a:r>
            <a:r>
              <a:rPr lang="de-DE" sz="1400" dirty="0"/>
              <a:t>chrauben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1F0EB4-A2BF-4204-AD63-60EF19F0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Stücklistenauflösung - Theorie</a:t>
            </a:r>
          </a:p>
        </p:txBody>
      </p:sp>
      <p:pic>
        <p:nvPicPr>
          <p:cNvPr id="2050" name="Picture 2" descr="https://www.erp-software.bayern.de/fileadmin/_processed_/6/3/csm_PROD_Tisch_b224c47290.jpg">
            <a:extLst>
              <a:ext uri="{FF2B5EF4-FFF2-40B4-BE49-F238E27FC236}">
                <a16:creationId xmlns:a16="http://schemas.microsoft.com/office/drawing/2014/main" id="{CC263637-AAE0-4E0E-9366-5DD2D3DF7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104054"/>
            <a:ext cx="23812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5" name="Gruppieren 2064">
            <a:extLst>
              <a:ext uri="{FF2B5EF4-FFF2-40B4-BE49-F238E27FC236}">
                <a16:creationId xmlns:a16="http://schemas.microsoft.com/office/drawing/2014/main" id="{471D62EF-749E-4ACA-B7BA-81E272250618}"/>
              </a:ext>
            </a:extLst>
          </p:cNvPr>
          <p:cNvGrpSpPr/>
          <p:nvPr/>
        </p:nvGrpSpPr>
        <p:grpSpPr>
          <a:xfrm>
            <a:off x="5998221" y="1066191"/>
            <a:ext cx="2304256" cy="2069173"/>
            <a:chOff x="5018974" y="1690234"/>
            <a:chExt cx="3350385" cy="3160746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187D51A0-C493-473D-B203-A721C42CF2B6}"/>
                </a:ext>
              </a:extLst>
            </p:cNvPr>
            <p:cNvGrpSpPr/>
            <p:nvPr/>
          </p:nvGrpSpPr>
          <p:grpSpPr>
            <a:xfrm>
              <a:off x="6333033" y="1690234"/>
              <a:ext cx="720080" cy="720080"/>
              <a:chOff x="5570637" y="2096852"/>
              <a:chExt cx="720080" cy="720080"/>
            </a:xfrm>
          </p:grpSpPr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F4232AD5-BA59-45BB-8086-746F3068A2A5}"/>
                  </a:ext>
                </a:extLst>
              </p:cNvPr>
              <p:cNvSpPr/>
              <p:nvPr/>
            </p:nvSpPr>
            <p:spPr bwMode="auto">
              <a:xfrm>
                <a:off x="5570637" y="2096852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CA42175-811E-4882-912B-2100387D9BFC}"/>
                  </a:ext>
                </a:extLst>
              </p:cNvPr>
              <p:cNvSpPr txBox="1"/>
              <p:nvPr/>
            </p:nvSpPr>
            <p:spPr>
              <a:xfrm>
                <a:off x="5693871" y="2176031"/>
                <a:ext cx="473611" cy="564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dirty="0"/>
                  <a:t>T</a:t>
                </a:r>
                <a:endParaRPr lang="de-DE" dirty="0"/>
              </a:p>
            </p:txBody>
          </p: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71C1B82D-CAA2-48D5-BAD9-31D395FFD66D}"/>
                </a:ext>
              </a:extLst>
            </p:cNvPr>
            <p:cNvGrpSpPr/>
            <p:nvPr/>
          </p:nvGrpSpPr>
          <p:grpSpPr>
            <a:xfrm>
              <a:off x="5018974" y="2959782"/>
              <a:ext cx="751575" cy="720080"/>
              <a:chOff x="5570637" y="2096852"/>
              <a:chExt cx="751575" cy="720080"/>
            </a:xfrm>
          </p:grpSpPr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B8F6C1E5-22F3-444C-A01A-169323A51F24}"/>
                  </a:ext>
                </a:extLst>
              </p:cNvPr>
              <p:cNvSpPr/>
              <p:nvPr/>
            </p:nvSpPr>
            <p:spPr bwMode="auto">
              <a:xfrm>
                <a:off x="5570637" y="2096852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023F14DE-F979-4D21-AAF9-C3F706A81FC1}"/>
                  </a:ext>
                </a:extLst>
              </p:cNvPr>
              <p:cNvSpPr txBox="1"/>
              <p:nvPr/>
            </p:nvSpPr>
            <p:spPr>
              <a:xfrm>
                <a:off x="5624848" y="2186102"/>
                <a:ext cx="697364" cy="564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dirty="0"/>
                  <a:t>TP</a:t>
                </a:r>
                <a:endParaRPr lang="de-DE" dirty="0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E67465B9-F4A0-4D05-A1E7-85596ED0ADFA}"/>
                </a:ext>
              </a:extLst>
            </p:cNvPr>
            <p:cNvGrpSpPr/>
            <p:nvPr/>
          </p:nvGrpSpPr>
          <p:grpSpPr>
            <a:xfrm>
              <a:off x="6247537" y="2959782"/>
              <a:ext cx="921119" cy="720080"/>
              <a:chOff x="5485140" y="2096852"/>
              <a:chExt cx="921119" cy="720080"/>
            </a:xfrm>
          </p:grpSpPr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8CF7FB89-437D-4D59-8F19-A5892E9D647A}"/>
                  </a:ext>
                </a:extLst>
              </p:cNvPr>
              <p:cNvSpPr/>
              <p:nvPr/>
            </p:nvSpPr>
            <p:spPr bwMode="auto">
              <a:xfrm>
                <a:off x="5570637" y="2096852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10B9740-7146-4DC2-AEED-CB57B5B164A1}"/>
                  </a:ext>
                </a:extLst>
              </p:cNvPr>
              <p:cNvSpPr txBox="1"/>
              <p:nvPr/>
            </p:nvSpPr>
            <p:spPr>
              <a:xfrm>
                <a:off x="5485140" y="2192772"/>
                <a:ext cx="921119" cy="564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dirty="0"/>
                  <a:t>TBK</a:t>
                </a:r>
                <a:endParaRPr lang="de-DE" dirty="0"/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C3E6865D-42B9-4CFA-B8DE-D785C074A6AC}"/>
                </a:ext>
              </a:extLst>
            </p:cNvPr>
            <p:cNvGrpSpPr/>
            <p:nvPr/>
          </p:nvGrpSpPr>
          <p:grpSpPr>
            <a:xfrm>
              <a:off x="5612953" y="4130900"/>
              <a:ext cx="744856" cy="720080"/>
              <a:chOff x="5570637" y="2096852"/>
              <a:chExt cx="744856" cy="720080"/>
            </a:xfrm>
          </p:grpSpPr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D94A1EAB-8E4A-4FB5-B475-BE3AE7216527}"/>
                  </a:ext>
                </a:extLst>
              </p:cNvPr>
              <p:cNvSpPr/>
              <p:nvPr/>
            </p:nvSpPr>
            <p:spPr bwMode="auto">
              <a:xfrm>
                <a:off x="5570637" y="2096852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E2FE08A4-8FAD-455A-B3A9-CC2719FA34A9}"/>
                  </a:ext>
                </a:extLst>
              </p:cNvPr>
              <p:cNvSpPr txBox="1"/>
              <p:nvPr/>
            </p:nvSpPr>
            <p:spPr>
              <a:xfrm>
                <a:off x="5618129" y="2182869"/>
                <a:ext cx="697364" cy="564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dirty="0"/>
                  <a:t>TB</a:t>
                </a:r>
                <a:endParaRPr lang="de-DE" dirty="0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1D972B7E-69AD-49CB-9A4A-4CAD7741055D}"/>
                </a:ext>
              </a:extLst>
            </p:cNvPr>
            <p:cNvGrpSpPr/>
            <p:nvPr/>
          </p:nvGrpSpPr>
          <p:grpSpPr>
            <a:xfrm>
              <a:off x="7053113" y="4130900"/>
              <a:ext cx="723014" cy="720080"/>
              <a:chOff x="5570637" y="2096852"/>
              <a:chExt cx="723014" cy="720080"/>
            </a:xfrm>
          </p:grpSpPr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9F11D857-04A1-457F-BCE9-42C072A5FDAB}"/>
                  </a:ext>
                </a:extLst>
              </p:cNvPr>
              <p:cNvSpPr/>
              <p:nvPr/>
            </p:nvSpPr>
            <p:spPr bwMode="auto">
              <a:xfrm>
                <a:off x="5570637" y="2096852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02694E9A-8DA0-490F-9443-DAE130454602}"/>
                  </a:ext>
                </a:extLst>
              </p:cNvPr>
              <p:cNvSpPr txBox="1"/>
              <p:nvPr/>
            </p:nvSpPr>
            <p:spPr>
              <a:xfrm>
                <a:off x="5596287" y="2212951"/>
                <a:ext cx="697364" cy="564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dirty="0"/>
                  <a:t>FS</a:t>
                </a:r>
                <a:endParaRPr lang="de-DE" dirty="0"/>
              </a:p>
            </p:txBody>
          </p:sp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95CB79CC-0C25-4CCF-8923-D6D93D42B637}"/>
                </a:ext>
              </a:extLst>
            </p:cNvPr>
            <p:cNvGrpSpPr/>
            <p:nvPr/>
          </p:nvGrpSpPr>
          <p:grpSpPr>
            <a:xfrm>
              <a:off x="7634700" y="2959782"/>
              <a:ext cx="734659" cy="720080"/>
              <a:chOff x="5556059" y="2096852"/>
              <a:chExt cx="734659" cy="720080"/>
            </a:xfrm>
          </p:grpSpPr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3FA1C0A6-AC81-42D2-B8C1-AA049276A8DE}"/>
                  </a:ext>
                </a:extLst>
              </p:cNvPr>
              <p:cNvSpPr/>
              <p:nvPr/>
            </p:nvSpPr>
            <p:spPr bwMode="auto">
              <a:xfrm>
                <a:off x="5570637" y="2096852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2193C325-145E-4FF9-8AB6-3372E880C616}"/>
                  </a:ext>
                </a:extLst>
              </p:cNvPr>
              <p:cNvSpPr txBox="1"/>
              <p:nvPr/>
            </p:nvSpPr>
            <p:spPr>
              <a:xfrm>
                <a:off x="5556059" y="2196197"/>
                <a:ext cx="734659" cy="564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dirty="0"/>
                  <a:t>HS</a:t>
                </a:r>
                <a:endParaRPr lang="de-DE" dirty="0"/>
              </a:p>
            </p:txBody>
          </p:sp>
        </p:grpSp>
        <p:grpSp>
          <p:nvGrpSpPr>
            <p:cNvPr id="2049" name="Gruppieren 2048">
              <a:extLst>
                <a:ext uri="{FF2B5EF4-FFF2-40B4-BE49-F238E27FC236}">
                  <a16:creationId xmlns:a16="http://schemas.microsoft.com/office/drawing/2014/main" id="{27C2E5FB-7AC6-4005-8913-524BC575907B}"/>
                </a:ext>
              </a:extLst>
            </p:cNvPr>
            <p:cNvGrpSpPr/>
            <p:nvPr/>
          </p:nvGrpSpPr>
          <p:grpSpPr>
            <a:xfrm>
              <a:off x="5633534" y="2304861"/>
              <a:ext cx="804952" cy="760374"/>
              <a:chOff x="5633534" y="2304861"/>
              <a:chExt cx="804952" cy="760374"/>
            </a:xfrm>
          </p:grpSpPr>
          <p:cxnSp>
            <p:nvCxnSpPr>
              <p:cNvPr id="29" name="Gerade Verbindung mit Pfeil 28">
                <a:extLst>
                  <a:ext uri="{FF2B5EF4-FFF2-40B4-BE49-F238E27FC236}">
                    <a16:creationId xmlns:a16="http://schemas.microsoft.com/office/drawing/2014/main" id="{8F473263-684B-43E4-8FDD-2972223B366D}"/>
                  </a:ext>
                </a:extLst>
              </p:cNvPr>
              <p:cNvCxnSpPr>
                <a:cxnSpLocks/>
                <a:stCxn id="15" idx="7"/>
                <a:endCxn id="4" idx="3"/>
              </p:cNvCxnSpPr>
              <p:nvPr/>
            </p:nvCxnSpPr>
            <p:spPr bwMode="auto">
              <a:xfrm flipV="1">
                <a:off x="5633601" y="2304861"/>
                <a:ext cx="804885" cy="76037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048" name="Textfeld 2047">
                <a:extLst>
                  <a:ext uri="{FF2B5EF4-FFF2-40B4-BE49-F238E27FC236}">
                    <a16:creationId xmlns:a16="http://schemas.microsoft.com/office/drawing/2014/main" id="{6029E88D-F5FC-4D7A-A440-073057B5890C}"/>
                  </a:ext>
                </a:extLst>
              </p:cNvPr>
              <p:cNvSpPr txBox="1"/>
              <p:nvPr/>
            </p:nvSpPr>
            <p:spPr>
              <a:xfrm>
                <a:off x="5633534" y="2426470"/>
                <a:ext cx="433989" cy="517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/>
                  <a:t>1</a:t>
                </a:r>
                <a:endParaRPr lang="de-DE" sz="1800" dirty="0"/>
              </a:p>
            </p:txBody>
          </p:sp>
        </p:grpSp>
        <p:cxnSp>
          <p:nvCxnSpPr>
            <p:cNvPr id="2052" name="Gerade Verbindung mit Pfeil 2051">
              <a:extLst>
                <a:ext uri="{FF2B5EF4-FFF2-40B4-BE49-F238E27FC236}">
                  <a16:creationId xmlns:a16="http://schemas.microsoft.com/office/drawing/2014/main" id="{DF852188-61A2-4A6B-B58C-8A17CB4F27A4}"/>
                </a:ext>
              </a:extLst>
            </p:cNvPr>
            <p:cNvCxnSpPr>
              <a:stCxn id="18" idx="0"/>
              <a:endCxn id="4" idx="4"/>
            </p:cNvCxnSpPr>
            <p:nvPr/>
          </p:nvCxnSpPr>
          <p:spPr bwMode="auto">
            <a:xfrm flipH="1" flipV="1">
              <a:off x="6693073" y="2410314"/>
              <a:ext cx="1" cy="5494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54" name="Gerade Verbindung mit Pfeil 2053">
              <a:extLst>
                <a:ext uri="{FF2B5EF4-FFF2-40B4-BE49-F238E27FC236}">
                  <a16:creationId xmlns:a16="http://schemas.microsoft.com/office/drawing/2014/main" id="{0B7A0E2A-BA00-40CE-A899-35F0B2D9FB6A}"/>
                </a:ext>
              </a:extLst>
            </p:cNvPr>
            <p:cNvCxnSpPr>
              <a:stCxn id="27" idx="1"/>
              <a:endCxn id="4" idx="5"/>
            </p:cNvCxnSpPr>
            <p:nvPr/>
          </p:nvCxnSpPr>
          <p:spPr bwMode="auto">
            <a:xfrm flipH="1" flipV="1">
              <a:off x="6947660" y="2304861"/>
              <a:ext cx="807071" cy="76037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58" name="Gerade Verbindung mit Pfeil 2057">
              <a:extLst>
                <a:ext uri="{FF2B5EF4-FFF2-40B4-BE49-F238E27FC236}">
                  <a16:creationId xmlns:a16="http://schemas.microsoft.com/office/drawing/2014/main" id="{EB0B6CA2-FF0F-4A94-9C3A-1583E2E13811}"/>
                </a:ext>
              </a:extLst>
            </p:cNvPr>
            <p:cNvCxnSpPr>
              <a:cxnSpLocks/>
              <a:endCxn id="18" idx="4"/>
            </p:cNvCxnSpPr>
            <p:nvPr/>
          </p:nvCxnSpPr>
          <p:spPr bwMode="auto">
            <a:xfrm flipV="1">
              <a:off x="6220201" y="3679862"/>
              <a:ext cx="472873" cy="5564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60" name="Gerade Verbindung mit Pfeil 2059">
              <a:extLst>
                <a:ext uri="{FF2B5EF4-FFF2-40B4-BE49-F238E27FC236}">
                  <a16:creationId xmlns:a16="http://schemas.microsoft.com/office/drawing/2014/main" id="{42EFB3B6-ECB5-43FE-855D-47B4428C2312}"/>
                </a:ext>
              </a:extLst>
            </p:cNvPr>
            <p:cNvCxnSpPr>
              <a:cxnSpLocks/>
              <a:stCxn id="24" idx="1"/>
              <a:endCxn id="18" idx="4"/>
            </p:cNvCxnSpPr>
            <p:nvPr/>
          </p:nvCxnSpPr>
          <p:spPr bwMode="auto">
            <a:xfrm flipH="1" flipV="1">
              <a:off x="6693074" y="3679862"/>
              <a:ext cx="465492" cy="5564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64" name="Textfeld 2063">
              <a:extLst>
                <a:ext uri="{FF2B5EF4-FFF2-40B4-BE49-F238E27FC236}">
                  <a16:creationId xmlns:a16="http://schemas.microsoft.com/office/drawing/2014/main" id="{70096B81-817A-4D41-BB55-90CC9183008F}"/>
                </a:ext>
              </a:extLst>
            </p:cNvPr>
            <p:cNvSpPr txBox="1"/>
            <p:nvPr/>
          </p:nvSpPr>
          <p:spPr>
            <a:xfrm>
              <a:off x="6606711" y="2462320"/>
              <a:ext cx="433990" cy="517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4</a:t>
              </a:r>
              <a:endParaRPr lang="de-DE" sz="1800" dirty="0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5FD98EF4-E62A-428D-A10E-FE8AD559C7D4}"/>
                </a:ext>
              </a:extLst>
            </p:cNvPr>
            <p:cNvSpPr txBox="1"/>
            <p:nvPr/>
          </p:nvSpPr>
          <p:spPr>
            <a:xfrm>
              <a:off x="7315863" y="2437304"/>
              <a:ext cx="599472" cy="517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16</a:t>
              </a:r>
              <a:endParaRPr lang="de-DE" sz="1800" dirty="0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4A0DE181-6D08-4AFF-8B5B-F7DAF8497B59}"/>
                </a:ext>
              </a:extLst>
            </p:cNvPr>
            <p:cNvSpPr txBox="1"/>
            <p:nvPr/>
          </p:nvSpPr>
          <p:spPr>
            <a:xfrm>
              <a:off x="6039906" y="3700464"/>
              <a:ext cx="433990" cy="517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1</a:t>
              </a:r>
              <a:endParaRPr lang="de-DE" sz="1800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14E8020F-D943-42C8-851E-2AD64304877D}"/>
                </a:ext>
              </a:extLst>
            </p:cNvPr>
            <p:cNvSpPr txBox="1"/>
            <p:nvPr/>
          </p:nvSpPr>
          <p:spPr>
            <a:xfrm>
              <a:off x="6895100" y="3712175"/>
              <a:ext cx="433990" cy="517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1</a:t>
              </a:r>
              <a:endParaRPr lang="de-DE" sz="1800" dirty="0"/>
            </a:p>
          </p:txBody>
        </p:sp>
      </p:grpSp>
      <p:sp>
        <p:nvSpPr>
          <p:cNvPr id="2066" name="Pfeil: nach rechts 2065">
            <a:extLst>
              <a:ext uri="{FF2B5EF4-FFF2-40B4-BE49-F238E27FC236}">
                <a16:creationId xmlns:a16="http://schemas.microsoft.com/office/drawing/2014/main" id="{5DA58CA2-26CC-4A1E-A516-04109A1268AA}"/>
              </a:ext>
            </a:extLst>
          </p:cNvPr>
          <p:cNvSpPr/>
          <p:nvPr/>
        </p:nvSpPr>
        <p:spPr bwMode="auto">
          <a:xfrm>
            <a:off x="2666435" y="1678275"/>
            <a:ext cx="377121" cy="608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068" name="Tabelle 2067">
            <a:extLst>
              <a:ext uri="{FF2B5EF4-FFF2-40B4-BE49-F238E27FC236}">
                <a16:creationId xmlns:a16="http://schemas.microsoft.com/office/drawing/2014/main" id="{BAF0272E-5CD2-4919-AED6-90886BDEF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283072"/>
              </p:ext>
            </p:extLst>
          </p:nvPr>
        </p:nvGraphicFramePr>
        <p:xfrm>
          <a:off x="8987403" y="1160795"/>
          <a:ext cx="2790633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52">
                  <a:extLst>
                    <a:ext uri="{9D8B030D-6E8A-4147-A177-3AD203B41FA5}">
                      <a16:colId xmlns:a16="http://schemas.microsoft.com/office/drawing/2014/main" val="2571512532"/>
                    </a:ext>
                  </a:extLst>
                </a:gridCol>
                <a:gridCol w="357505">
                  <a:extLst>
                    <a:ext uri="{9D8B030D-6E8A-4147-A177-3AD203B41FA5}">
                      <a16:colId xmlns:a16="http://schemas.microsoft.com/office/drawing/2014/main" val="2363883393"/>
                    </a:ext>
                  </a:extLst>
                </a:gridCol>
                <a:gridCol w="379730">
                  <a:extLst>
                    <a:ext uri="{9D8B030D-6E8A-4147-A177-3AD203B41FA5}">
                      <a16:colId xmlns:a16="http://schemas.microsoft.com/office/drawing/2014/main" val="152824440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437660066"/>
                    </a:ext>
                  </a:extLst>
                </a:gridCol>
                <a:gridCol w="394018">
                  <a:extLst>
                    <a:ext uri="{9D8B030D-6E8A-4147-A177-3AD203B41FA5}">
                      <a16:colId xmlns:a16="http://schemas.microsoft.com/office/drawing/2014/main" val="2184485946"/>
                    </a:ext>
                  </a:extLst>
                </a:gridCol>
                <a:gridCol w="379730">
                  <a:extLst>
                    <a:ext uri="{9D8B030D-6E8A-4147-A177-3AD203B41FA5}">
                      <a16:colId xmlns:a16="http://schemas.microsoft.com/office/drawing/2014/main" val="3773449581"/>
                    </a:ext>
                  </a:extLst>
                </a:gridCol>
                <a:gridCol w="379730">
                  <a:extLst>
                    <a:ext uri="{9D8B030D-6E8A-4147-A177-3AD203B41FA5}">
                      <a16:colId xmlns:a16="http://schemas.microsoft.com/office/drawing/2014/main" val="820316324"/>
                    </a:ext>
                  </a:extLst>
                </a:gridCol>
              </a:tblGrid>
              <a:tr h="164590"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TBK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972191"/>
                  </a:ext>
                </a:extLst>
              </a:tr>
              <a:tr h="16459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146778"/>
                  </a:ext>
                </a:extLst>
              </a:tr>
              <a:tr h="16459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406881"/>
                  </a:ext>
                </a:extLst>
              </a:tr>
              <a:tr h="16459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TBK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770170"/>
                  </a:ext>
                </a:extLst>
              </a:tr>
              <a:tr h="16459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HS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11643"/>
                  </a:ext>
                </a:extLst>
              </a:tr>
              <a:tr h="16459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TB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37906"/>
                  </a:ext>
                </a:extLst>
              </a:tr>
              <a:tr h="16459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757094"/>
                  </a:ext>
                </a:extLst>
              </a:tr>
            </a:tbl>
          </a:graphicData>
        </a:graphic>
      </p:graphicFrame>
      <p:sp>
        <p:nvSpPr>
          <p:cNvPr id="59" name="Pfeil: nach rechts 58">
            <a:extLst>
              <a:ext uri="{FF2B5EF4-FFF2-40B4-BE49-F238E27FC236}">
                <a16:creationId xmlns:a16="http://schemas.microsoft.com/office/drawing/2014/main" id="{A01AA4BF-072E-4AA7-B250-368BE4EBE805}"/>
              </a:ext>
            </a:extLst>
          </p:cNvPr>
          <p:cNvSpPr/>
          <p:nvPr/>
        </p:nvSpPr>
        <p:spPr bwMode="auto">
          <a:xfrm>
            <a:off x="5489448" y="1670608"/>
            <a:ext cx="377121" cy="608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Pfeil: nach rechts 59">
            <a:extLst>
              <a:ext uri="{FF2B5EF4-FFF2-40B4-BE49-F238E27FC236}">
                <a16:creationId xmlns:a16="http://schemas.microsoft.com/office/drawing/2014/main" id="{06FC5DF3-A887-4FF0-9B7A-17237D6DAB5B}"/>
              </a:ext>
            </a:extLst>
          </p:cNvPr>
          <p:cNvSpPr/>
          <p:nvPr/>
        </p:nvSpPr>
        <p:spPr bwMode="auto">
          <a:xfrm>
            <a:off x="8466929" y="1686906"/>
            <a:ext cx="377121" cy="608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A5190EB-664A-4668-A114-1AF3B8BD04F8}"/>
              </a:ext>
            </a:extLst>
          </p:cNvPr>
          <p:cNvGrpSpPr/>
          <p:nvPr/>
        </p:nvGrpSpPr>
        <p:grpSpPr>
          <a:xfrm>
            <a:off x="1856767" y="3972153"/>
            <a:ext cx="1274682" cy="757242"/>
            <a:chOff x="1722077" y="3951753"/>
            <a:chExt cx="1274682" cy="757242"/>
          </a:xfrm>
        </p:grpSpPr>
        <p:cxnSp>
          <p:nvCxnSpPr>
            <p:cNvPr id="2078" name="Verbinder: gekrümmt 2077">
              <a:extLst>
                <a:ext uri="{FF2B5EF4-FFF2-40B4-BE49-F238E27FC236}">
                  <a16:creationId xmlns:a16="http://schemas.microsoft.com/office/drawing/2014/main" id="{47627C0E-9732-4DE5-9143-D797E641296B}"/>
                </a:ext>
              </a:extLst>
            </p:cNvPr>
            <p:cNvCxnSpPr>
              <a:cxnSpLocks/>
              <a:stCxn id="35" idx="0"/>
              <a:endCxn id="101" idx="1"/>
            </p:cNvCxnSpPr>
            <p:nvPr/>
          </p:nvCxnSpPr>
          <p:spPr bwMode="auto">
            <a:xfrm rot="5400000" flipH="1" flipV="1">
              <a:off x="2013548" y="3725785"/>
              <a:ext cx="691739" cy="1274682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5F786746-2955-4166-A932-9F14D03D6564}"/>
                </a:ext>
              </a:extLst>
            </p:cNvPr>
            <p:cNvSpPr txBox="1"/>
            <p:nvPr/>
          </p:nvSpPr>
          <p:spPr>
            <a:xfrm>
              <a:off x="1966551" y="3951753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/>
                <a:t>*</a:t>
              </a:r>
            </a:p>
          </p:txBody>
        </p:sp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D9D5253A-D2ED-4B63-92FD-F44F4849EB6D}"/>
              </a:ext>
            </a:extLst>
          </p:cNvPr>
          <p:cNvSpPr txBox="1"/>
          <p:nvPr/>
        </p:nvSpPr>
        <p:spPr>
          <a:xfrm>
            <a:off x="898811" y="4729395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Direktbedarfsmatrix D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2CE00645-8EFA-42DC-9924-2B9CEA943AC4}"/>
              </a:ext>
            </a:extLst>
          </p:cNvPr>
          <p:cNvSpPr txBox="1"/>
          <p:nvPr/>
        </p:nvSpPr>
        <p:spPr>
          <a:xfrm>
            <a:off x="3915479" y="472939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D^2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5838EA5-173C-4AB6-A08C-088ECC07D5CE}"/>
              </a:ext>
            </a:extLst>
          </p:cNvPr>
          <p:cNvSpPr txBox="1"/>
          <p:nvPr/>
        </p:nvSpPr>
        <p:spPr>
          <a:xfrm>
            <a:off x="7807962" y="4731387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Gesamtbedarfsmatrix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2D9A83A5-301B-4CB6-80EA-D54B51535D2B}"/>
              </a:ext>
            </a:extLst>
          </p:cNvPr>
          <p:cNvSpPr txBox="1"/>
          <p:nvPr/>
        </p:nvSpPr>
        <p:spPr>
          <a:xfrm>
            <a:off x="2858882" y="545580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+</a:t>
            </a:r>
          </a:p>
        </p:txBody>
      </p:sp>
      <p:graphicFrame>
        <p:nvGraphicFramePr>
          <p:cNvPr id="98" name="Inhaltsplatzhalter 14">
            <a:extLst>
              <a:ext uri="{FF2B5EF4-FFF2-40B4-BE49-F238E27FC236}">
                <a16:creationId xmlns:a16="http://schemas.microsoft.com/office/drawing/2014/main" id="{AA60AEF1-1BDF-4BA5-B037-06FA7BA40A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457558"/>
              </p:ext>
            </p:extLst>
          </p:nvPr>
        </p:nvGraphicFramePr>
        <p:xfrm>
          <a:off x="837683" y="4986595"/>
          <a:ext cx="2040146" cy="132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926">
                  <a:extLst>
                    <a:ext uri="{9D8B030D-6E8A-4147-A177-3AD203B41FA5}">
                      <a16:colId xmlns:a16="http://schemas.microsoft.com/office/drawing/2014/main" val="3723880073"/>
                    </a:ext>
                  </a:extLst>
                </a:gridCol>
                <a:gridCol w="216190">
                  <a:extLst>
                    <a:ext uri="{9D8B030D-6E8A-4147-A177-3AD203B41FA5}">
                      <a16:colId xmlns:a16="http://schemas.microsoft.com/office/drawing/2014/main" val="3779886442"/>
                    </a:ext>
                  </a:extLst>
                </a:gridCol>
                <a:gridCol w="288638">
                  <a:extLst>
                    <a:ext uri="{9D8B030D-6E8A-4147-A177-3AD203B41FA5}">
                      <a16:colId xmlns:a16="http://schemas.microsoft.com/office/drawing/2014/main" val="2552208622"/>
                    </a:ext>
                  </a:extLst>
                </a:gridCol>
                <a:gridCol w="372306">
                  <a:extLst>
                    <a:ext uri="{9D8B030D-6E8A-4147-A177-3AD203B41FA5}">
                      <a16:colId xmlns:a16="http://schemas.microsoft.com/office/drawing/2014/main" val="310351198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2915098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138210020"/>
                    </a:ext>
                  </a:extLst>
                </a:gridCol>
                <a:gridCol w="216022">
                  <a:extLst>
                    <a:ext uri="{9D8B030D-6E8A-4147-A177-3AD203B41FA5}">
                      <a16:colId xmlns:a16="http://schemas.microsoft.com/office/drawing/2014/main" val="3114151688"/>
                    </a:ext>
                  </a:extLst>
                </a:gridCol>
              </a:tblGrid>
              <a:tr h="165510">
                <a:tc>
                  <a:txBody>
                    <a:bodyPr/>
                    <a:lstStyle/>
                    <a:p>
                      <a:pPr algn="ctr" fontAlgn="b"/>
                      <a:endParaRPr lang="de-DE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de-DE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TP</a:t>
                      </a:r>
                      <a:endParaRPr lang="de-DE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TBK</a:t>
                      </a:r>
                      <a:endParaRPr lang="de-DE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HS</a:t>
                      </a:r>
                      <a:endParaRPr lang="de-DE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TB</a:t>
                      </a:r>
                      <a:endParaRPr lang="de-DE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FS</a:t>
                      </a:r>
                      <a:endParaRPr lang="de-DE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3885391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8217161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TP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2283510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TBK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6620151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HS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6006920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TB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79567272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FS</a:t>
                      </a: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5394512"/>
                  </a:ext>
                </a:extLst>
              </a:tr>
            </a:tbl>
          </a:graphicData>
        </a:graphic>
      </p:graphicFrame>
      <p:graphicFrame>
        <p:nvGraphicFramePr>
          <p:cNvPr id="101" name="Inhaltsplatzhalter 14">
            <a:extLst>
              <a:ext uri="{FF2B5EF4-FFF2-40B4-BE49-F238E27FC236}">
                <a16:creationId xmlns:a16="http://schemas.microsoft.com/office/drawing/2014/main" id="{43510E7B-B4CC-4B93-BA67-281B1FF531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6640859"/>
              </p:ext>
            </p:extLst>
          </p:nvPr>
        </p:nvGraphicFramePr>
        <p:xfrm>
          <a:off x="3131448" y="3375351"/>
          <a:ext cx="2040146" cy="132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926">
                  <a:extLst>
                    <a:ext uri="{9D8B030D-6E8A-4147-A177-3AD203B41FA5}">
                      <a16:colId xmlns:a16="http://schemas.microsoft.com/office/drawing/2014/main" val="3723880073"/>
                    </a:ext>
                  </a:extLst>
                </a:gridCol>
                <a:gridCol w="216190">
                  <a:extLst>
                    <a:ext uri="{9D8B030D-6E8A-4147-A177-3AD203B41FA5}">
                      <a16:colId xmlns:a16="http://schemas.microsoft.com/office/drawing/2014/main" val="3779886442"/>
                    </a:ext>
                  </a:extLst>
                </a:gridCol>
                <a:gridCol w="288638">
                  <a:extLst>
                    <a:ext uri="{9D8B030D-6E8A-4147-A177-3AD203B41FA5}">
                      <a16:colId xmlns:a16="http://schemas.microsoft.com/office/drawing/2014/main" val="2552208622"/>
                    </a:ext>
                  </a:extLst>
                </a:gridCol>
                <a:gridCol w="372306">
                  <a:extLst>
                    <a:ext uri="{9D8B030D-6E8A-4147-A177-3AD203B41FA5}">
                      <a16:colId xmlns:a16="http://schemas.microsoft.com/office/drawing/2014/main" val="310351198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2915098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138210020"/>
                    </a:ext>
                  </a:extLst>
                </a:gridCol>
                <a:gridCol w="216022">
                  <a:extLst>
                    <a:ext uri="{9D8B030D-6E8A-4147-A177-3AD203B41FA5}">
                      <a16:colId xmlns:a16="http://schemas.microsoft.com/office/drawing/2014/main" val="3114151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endParaRPr lang="de-DE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de-DE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TP</a:t>
                      </a:r>
                      <a:endParaRPr lang="de-DE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TBK</a:t>
                      </a:r>
                      <a:endParaRPr lang="de-DE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HS</a:t>
                      </a:r>
                      <a:endParaRPr lang="de-DE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TB</a:t>
                      </a:r>
                      <a:endParaRPr lang="de-DE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FS</a:t>
                      </a:r>
                      <a:endParaRPr lang="de-DE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3885391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8217161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TP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2283510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TBK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6620151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HS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6006920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TB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79567272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FS</a:t>
                      </a: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5394512"/>
                  </a:ext>
                </a:extLst>
              </a:tr>
            </a:tbl>
          </a:graphicData>
        </a:graphic>
      </p:graphicFrame>
      <p:graphicFrame>
        <p:nvGraphicFramePr>
          <p:cNvPr id="102" name="Inhaltsplatzhalter 14">
            <a:extLst>
              <a:ext uri="{FF2B5EF4-FFF2-40B4-BE49-F238E27FC236}">
                <a16:creationId xmlns:a16="http://schemas.microsoft.com/office/drawing/2014/main" id="{E5ECD678-083E-4E0E-A43A-E999AE4E8C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881652"/>
              </p:ext>
            </p:extLst>
          </p:nvPr>
        </p:nvGraphicFramePr>
        <p:xfrm>
          <a:off x="3127231" y="4982203"/>
          <a:ext cx="2040146" cy="132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926">
                  <a:extLst>
                    <a:ext uri="{9D8B030D-6E8A-4147-A177-3AD203B41FA5}">
                      <a16:colId xmlns:a16="http://schemas.microsoft.com/office/drawing/2014/main" val="3723880073"/>
                    </a:ext>
                  </a:extLst>
                </a:gridCol>
                <a:gridCol w="216190">
                  <a:extLst>
                    <a:ext uri="{9D8B030D-6E8A-4147-A177-3AD203B41FA5}">
                      <a16:colId xmlns:a16="http://schemas.microsoft.com/office/drawing/2014/main" val="3779886442"/>
                    </a:ext>
                  </a:extLst>
                </a:gridCol>
                <a:gridCol w="288638">
                  <a:extLst>
                    <a:ext uri="{9D8B030D-6E8A-4147-A177-3AD203B41FA5}">
                      <a16:colId xmlns:a16="http://schemas.microsoft.com/office/drawing/2014/main" val="2552208622"/>
                    </a:ext>
                  </a:extLst>
                </a:gridCol>
                <a:gridCol w="372306">
                  <a:extLst>
                    <a:ext uri="{9D8B030D-6E8A-4147-A177-3AD203B41FA5}">
                      <a16:colId xmlns:a16="http://schemas.microsoft.com/office/drawing/2014/main" val="310351198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2915098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138210020"/>
                    </a:ext>
                  </a:extLst>
                </a:gridCol>
                <a:gridCol w="216022">
                  <a:extLst>
                    <a:ext uri="{9D8B030D-6E8A-4147-A177-3AD203B41FA5}">
                      <a16:colId xmlns:a16="http://schemas.microsoft.com/office/drawing/2014/main" val="3114151688"/>
                    </a:ext>
                  </a:extLst>
                </a:gridCol>
              </a:tblGrid>
              <a:tr h="138929">
                <a:tc>
                  <a:txBody>
                    <a:bodyPr/>
                    <a:lstStyle/>
                    <a:p>
                      <a:pPr algn="ctr" fontAlgn="b"/>
                      <a:endParaRPr lang="de-DE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de-DE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TP</a:t>
                      </a:r>
                      <a:endParaRPr lang="de-DE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TBK</a:t>
                      </a:r>
                      <a:endParaRPr lang="de-DE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HS</a:t>
                      </a:r>
                      <a:endParaRPr lang="de-DE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TB</a:t>
                      </a:r>
                      <a:endParaRPr lang="de-DE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FS</a:t>
                      </a:r>
                      <a:endParaRPr lang="de-DE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3885391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8217161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TP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2283510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TBK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6620151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HS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6006920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TB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79567272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FS</a:t>
                      </a: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5394512"/>
                  </a:ext>
                </a:extLst>
              </a:tr>
            </a:tbl>
          </a:graphicData>
        </a:graphic>
      </p:graphicFrame>
      <p:graphicFrame>
        <p:nvGraphicFramePr>
          <p:cNvPr id="103" name="Inhaltsplatzhalter 14">
            <a:extLst>
              <a:ext uri="{FF2B5EF4-FFF2-40B4-BE49-F238E27FC236}">
                <a16:creationId xmlns:a16="http://schemas.microsoft.com/office/drawing/2014/main" id="{2B7045CD-79B2-429D-9C4C-82EF832368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055069"/>
              </p:ext>
            </p:extLst>
          </p:nvPr>
        </p:nvGraphicFramePr>
        <p:xfrm>
          <a:off x="5417628" y="4982203"/>
          <a:ext cx="2040146" cy="132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926">
                  <a:extLst>
                    <a:ext uri="{9D8B030D-6E8A-4147-A177-3AD203B41FA5}">
                      <a16:colId xmlns:a16="http://schemas.microsoft.com/office/drawing/2014/main" val="3723880073"/>
                    </a:ext>
                  </a:extLst>
                </a:gridCol>
                <a:gridCol w="216190">
                  <a:extLst>
                    <a:ext uri="{9D8B030D-6E8A-4147-A177-3AD203B41FA5}">
                      <a16:colId xmlns:a16="http://schemas.microsoft.com/office/drawing/2014/main" val="3779886442"/>
                    </a:ext>
                  </a:extLst>
                </a:gridCol>
                <a:gridCol w="288638">
                  <a:extLst>
                    <a:ext uri="{9D8B030D-6E8A-4147-A177-3AD203B41FA5}">
                      <a16:colId xmlns:a16="http://schemas.microsoft.com/office/drawing/2014/main" val="2552208622"/>
                    </a:ext>
                  </a:extLst>
                </a:gridCol>
                <a:gridCol w="372306">
                  <a:extLst>
                    <a:ext uri="{9D8B030D-6E8A-4147-A177-3AD203B41FA5}">
                      <a16:colId xmlns:a16="http://schemas.microsoft.com/office/drawing/2014/main" val="310351198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2915098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138210020"/>
                    </a:ext>
                  </a:extLst>
                </a:gridCol>
                <a:gridCol w="216022">
                  <a:extLst>
                    <a:ext uri="{9D8B030D-6E8A-4147-A177-3AD203B41FA5}">
                      <a16:colId xmlns:a16="http://schemas.microsoft.com/office/drawing/2014/main" val="3114151688"/>
                    </a:ext>
                  </a:extLst>
                </a:gridCol>
              </a:tblGrid>
              <a:tr h="165510">
                <a:tc>
                  <a:txBody>
                    <a:bodyPr/>
                    <a:lstStyle/>
                    <a:p>
                      <a:pPr algn="ctr" fontAlgn="b"/>
                      <a:endParaRPr lang="de-DE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de-DE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TP</a:t>
                      </a:r>
                      <a:endParaRPr lang="de-DE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TBK</a:t>
                      </a:r>
                      <a:endParaRPr lang="de-DE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HS</a:t>
                      </a:r>
                      <a:endParaRPr lang="de-DE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TB</a:t>
                      </a:r>
                      <a:endParaRPr lang="de-DE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FS</a:t>
                      </a:r>
                      <a:endParaRPr lang="de-DE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3885391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1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8217161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TP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1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2283510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TBK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6620151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HS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6006920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TB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79567272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FS</a:t>
                      </a: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1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5394512"/>
                  </a:ext>
                </a:extLst>
              </a:tr>
            </a:tbl>
          </a:graphicData>
        </a:graphic>
      </p:graphicFrame>
      <p:graphicFrame>
        <p:nvGraphicFramePr>
          <p:cNvPr id="104" name="Inhaltsplatzhalter 14">
            <a:extLst>
              <a:ext uri="{FF2B5EF4-FFF2-40B4-BE49-F238E27FC236}">
                <a16:creationId xmlns:a16="http://schemas.microsoft.com/office/drawing/2014/main" id="{9F26ECDE-D03B-4621-9B90-DC52FB3C06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248975"/>
              </p:ext>
            </p:extLst>
          </p:nvPr>
        </p:nvGraphicFramePr>
        <p:xfrm>
          <a:off x="7708025" y="4995425"/>
          <a:ext cx="2040146" cy="132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926">
                  <a:extLst>
                    <a:ext uri="{9D8B030D-6E8A-4147-A177-3AD203B41FA5}">
                      <a16:colId xmlns:a16="http://schemas.microsoft.com/office/drawing/2014/main" val="3723880073"/>
                    </a:ext>
                  </a:extLst>
                </a:gridCol>
                <a:gridCol w="216190">
                  <a:extLst>
                    <a:ext uri="{9D8B030D-6E8A-4147-A177-3AD203B41FA5}">
                      <a16:colId xmlns:a16="http://schemas.microsoft.com/office/drawing/2014/main" val="3779886442"/>
                    </a:ext>
                  </a:extLst>
                </a:gridCol>
                <a:gridCol w="288638">
                  <a:extLst>
                    <a:ext uri="{9D8B030D-6E8A-4147-A177-3AD203B41FA5}">
                      <a16:colId xmlns:a16="http://schemas.microsoft.com/office/drawing/2014/main" val="2552208622"/>
                    </a:ext>
                  </a:extLst>
                </a:gridCol>
                <a:gridCol w="372306">
                  <a:extLst>
                    <a:ext uri="{9D8B030D-6E8A-4147-A177-3AD203B41FA5}">
                      <a16:colId xmlns:a16="http://schemas.microsoft.com/office/drawing/2014/main" val="310351198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2915098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138210020"/>
                    </a:ext>
                  </a:extLst>
                </a:gridCol>
                <a:gridCol w="216022">
                  <a:extLst>
                    <a:ext uri="{9D8B030D-6E8A-4147-A177-3AD203B41FA5}">
                      <a16:colId xmlns:a16="http://schemas.microsoft.com/office/drawing/2014/main" val="3114151688"/>
                    </a:ext>
                  </a:extLst>
                </a:gridCol>
              </a:tblGrid>
              <a:tr h="165510">
                <a:tc>
                  <a:txBody>
                    <a:bodyPr/>
                    <a:lstStyle/>
                    <a:p>
                      <a:pPr algn="ctr" fontAlgn="b"/>
                      <a:endParaRPr lang="de-DE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de-DE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TP</a:t>
                      </a:r>
                      <a:endParaRPr lang="de-DE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TBK</a:t>
                      </a:r>
                      <a:endParaRPr lang="de-DE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HS</a:t>
                      </a:r>
                      <a:endParaRPr lang="de-DE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TB</a:t>
                      </a:r>
                      <a:endParaRPr lang="de-DE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FS</a:t>
                      </a:r>
                      <a:endParaRPr lang="de-DE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3885391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8217161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TP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2283510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TBK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6620151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HS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6006920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TB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79567272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FS</a:t>
                      </a: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5394512"/>
                  </a:ext>
                </a:extLst>
              </a:tr>
            </a:tbl>
          </a:graphicData>
        </a:graphic>
      </p:graphicFrame>
      <p:sp>
        <p:nvSpPr>
          <p:cNvPr id="105" name="Textfeld 104">
            <a:extLst>
              <a:ext uri="{FF2B5EF4-FFF2-40B4-BE49-F238E27FC236}">
                <a16:creationId xmlns:a16="http://schemas.microsoft.com/office/drawing/2014/main" id="{C196842B-EBD2-425B-A719-1941AFB6EB39}"/>
              </a:ext>
            </a:extLst>
          </p:cNvPr>
          <p:cNvSpPr txBox="1"/>
          <p:nvPr/>
        </p:nvSpPr>
        <p:spPr>
          <a:xfrm>
            <a:off x="5167377" y="5455802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+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476A2D10-156B-4D2D-A4CC-4296DCAE9A88}"/>
              </a:ext>
            </a:extLst>
          </p:cNvPr>
          <p:cNvSpPr txBox="1"/>
          <p:nvPr/>
        </p:nvSpPr>
        <p:spPr>
          <a:xfrm>
            <a:off x="7438469" y="543183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=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C5D9521D-4525-4472-B3CF-4C571DBA4380}"/>
              </a:ext>
            </a:extLst>
          </p:cNvPr>
          <p:cNvSpPr txBox="1"/>
          <p:nvPr/>
        </p:nvSpPr>
        <p:spPr>
          <a:xfrm>
            <a:off x="6328741" y="473138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E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64E6D566-E50E-47FE-BAC2-6BF7F25547E9}"/>
              </a:ext>
            </a:extLst>
          </p:cNvPr>
          <p:cNvSpPr txBox="1"/>
          <p:nvPr/>
        </p:nvSpPr>
        <p:spPr>
          <a:xfrm>
            <a:off x="4109442" y="31080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0F7AA8E-A6E6-4557-9C72-1ED16C0F0B96}"/>
              </a:ext>
            </a:extLst>
          </p:cNvPr>
          <p:cNvSpPr txBox="1"/>
          <p:nvPr/>
        </p:nvSpPr>
        <p:spPr>
          <a:xfrm>
            <a:off x="3702879" y="473439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=</a:t>
            </a:r>
          </a:p>
        </p:txBody>
      </p:sp>
      <p:graphicFrame>
        <p:nvGraphicFramePr>
          <p:cNvPr id="114" name="Inhaltsplatzhalter 14">
            <a:extLst>
              <a:ext uri="{FF2B5EF4-FFF2-40B4-BE49-F238E27FC236}">
                <a16:creationId xmlns:a16="http://schemas.microsoft.com/office/drawing/2014/main" id="{CF2A1164-E7AE-4CDA-838A-FF5DCED45F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504639"/>
              </p:ext>
            </p:extLst>
          </p:nvPr>
        </p:nvGraphicFramePr>
        <p:xfrm>
          <a:off x="9993585" y="3404785"/>
          <a:ext cx="587116" cy="132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926">
                  <a:extLst>
                    <a:ext uri="{9D8B030D-6E8A-4147-A177-3AD203B41FA5}">
                      <a16:colId xmlns:a16="http://schemas.microsoft.com/office/drawing/2014/main" val="3723880073"/>
                    </a:ext>
                  </a:extLst>
                </a:gridCol>
                <a:gridCol w="216190">
                  <a:extLst>
                    <a:ext uri="{9D8B030D-6E8A-4147-A177-3AD203B41FA5}">
                      <a16:colId xmlns:a16="http://schemas.microsoft.com/office/drawing/2014/main" val="3779886442"/>
                    </a:ext>
                  </a:extLst>
                </a:gridCol>
              </a:tblGrid>
              <a:tr h="165510">
                <a:tc>
                  <a:txBody>
                    <a:bodyPr/>
                    <a:lstStyle/>
                    <a:p>
                      <a:pPr algn="ctr" fontAlgn="b"/>
                      <a:endParaRPr lang="de-DE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PB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3885391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8217161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TP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2283510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TBK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6620151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HS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6006920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TB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79567272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FS</a:t>
                      </a: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5394512"/>
                  </a:ext>
                </a:extLst>
              </a:tr>
            </a:tbl>
          </a:graphicData>
        </a:graphic>
      </p:graphicFrame>
      <p:graphicFrame>
        <p:nvGraphicFramePr>
          <p:cNvPr id="115" name="Inhaltsplatzhalter 14">
            <a:extLst>
              <a:ext uri="{FF2B5EF4-FFF2-40B4-BE49-F238E27FC236}">
                <a16:creationId xmlns:a16="http://schemas.microsoft.com/office/drawing/2014/main" id="{8C138C17-1D0C-4A50-85E8-65016E18EF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8433897"/>
              </p:ext>
            </p:extLst>
          </p:nvPr>
        </p:nvGraphicFramePr>
        <p:xfrm>
          <a:off x="9992877" y="4977003"/>
          <a:ext cx="587116" cy="132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926">
                  <a:extLst>
                    <a:ext uri="{9D8B030D-6E8A-4147-A177-3AD203B41FA5}">
                      <a16:colId xmlns:a16="http://schemas.microsoft.com/office/drawing/2014/main" val="3723880073"/>
                    </a:ext>
                  </a:extLst>
                </a:gridCol>
                <a:gridCol w="216190">
                  <a:extLst>
                    <a:ext uri="{9D8B030D-6E8A-4147-A177-3AD203B41FA5}">
                      <a16:colId xmlns:a16="http://schemas.microsoft.com/office/drawing/2014/main" val="3779886442"/>
                    </a:ext>
                  </a:extLst>
                </a:gridCol>
              </a:tblGrid>
              <a:tr h="165510">
                <a:tc>
                  <a:txBody>
                    <a:bodyPr/>
                    <a:lstStyle/>
                    <a:p>
                      <a:pPr algn="ctr" fontAlgn="b"/>
                      <a:endParaRPr lang="de-DE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SB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3885391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8217161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TP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2283510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TBK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6620151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HS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6006920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TB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79567272"/>
                  </a:ext>
                </a:extLst>
              </a:tr>
              <a:tr h="16551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FS</a:t>
                      </a: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5394512"/>
                  </a:ext>
                </a:extLst>
              </a:tr>
            </a:tbl>
          </a:graphicData>
        </a:graphic>
      </p:graphicFrame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27583E90-0640-4171-B773-392995D13714}"/>
              </a:ext>
            </a:extLst>
          </p:cNvPr>
          <p:cNvGrpSpPr/>
          <p:nvPr/>
        </p:nvGrpSpPr>
        <p:grpSpPr>
          <a:xfrm>
            <a:off x="8672825" y="3877883"/>
            <a:ext cx="1330285" cy="853505"/>
            <a:chOff x="1966551" y="3951753"/>
            <a:chExt cx="1330285" cy="853505"/>
          </a:xfrm>
        </p:grpSpPr>
        <p:cxnSp>
          <p:nvCxnSpPr>
            <p:cNvPr id="117" name="Verbinder: gekrümmt 116">
              <a:extLst>
                <a:ext uri="{FF2B5EF4-FFF2-40B4-BE49-F238E27FC236}">
                  <a16:creationId xmlns:a16="http://schemas.microsoft.com/office/drawing/2014/main" id="{3B652EF8-0538-4782-A888-0911E56E6142}"/>
                </a:ext>
              </a:extLst>
            </p:cNvPr>
            <p:cNvCxnSpPr>
              <a:cxnSpLocks/>
              <a:stCxn id="88" idx="0"/>
              <a:endCxn id="114" idx="1"/>
            </p:cNvCxnSpPr>
            <p:nvPr/>
          </p:nvCxnSpPr>
          <p:spPr bwMode="auto">
            <a:xfrm rot="5400000" flipH="1" flipV="1">
              <a:off x="2345644" y="3854066"/>
              <a:ext cx="664297" cy="1238087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1867DF35-C5A6-4A3D-94F7-A5FE7269FBE8}"/>
                </a:ext>
              </a:extLst>
            </p:cNvPr>
            <p:cNvSpPr txBox="1"/>
            <p:nvPr/>
          </p:nvSpPr>
          <p:spPr>
            <a:xfrm>
              <a:off x="1966551" y="3951753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/>
                <a:t>*</a:t>
              </a:r>
            </a:p>
          </p:txBody>
        </p:sp>
      </p:grpSp>
      <p:sp>
        <p:nvSpPr>
          <p:cNvPr id="122" name="Textfeld 121">
            <a:extLst>
              <a:ext uri="{FF2B5EF4-FFF2-40B4-BE49-F238E27FC236}">
                <a16:creationId xmlns:a16="http://schemas.microsoft.com/office/drawing/2014/main" id="{1D452998-8756-4B3A-9FD9-AC7B1FF4741D}"/>
              </a:ext>
            </a:extLst>
          </p:cNvPr>
          <p:cNvSpPr txBox="1"/>
          <p:nvPr/>
        </p:nvSpPr>
        <p:spPr>
          <a:xfrm>
            <a:off x="10095308" y="472939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=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A3B4AB85-A7F2-4674-9863-7976562F1543}"/>
              </a:ext>
            </a:extLst>
          </p:cNvPr>
          <p:cNvSpPr txBox="1"/>
          <p:nvPr/>
        </p:nvSpPr>
        <p:spPr>
          <a:xfrm>
            <a:off x="10823935" y="3864431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Primärbedarf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1311BFCE-777D-4AA1-A8E8-5214223E8E50}"/>
              </a:ext>
            </a:extLst>
          </p:cNvPr>
          <p:cNvSpPr txBox="1"/>
          <p:nvPr/>
        </p:nvSpPr>
        <p:spPr>
          <a:xfrm>
            <a:off x="10704511" y="5485419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Sekundärbedarf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A9795F99-D316-4782-A91D-BB71053971DA}"/>
              </a:ext>
            </a:extLst>
          </p:cNvPr>
          <p:cNvSpPr txBox="1"/>
          <p:nvPr/>
        </p:nvSpPr>
        <p:spPr>
          <a:xfrm>
            <a:off x="9424764" y="912303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Direktbedarfsmatrix D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94A757E6-0597-4214-8CAD-DC36D56952C7}"/>
              </a:ext>
            </a:extLst>
          </p:cNvPr>
          <p:cNvSpPr txBox="1"/>
          <p:nvPr/>
        </p:nvSpPr>
        <p:spPr>
          <a:xfrm>
            <a:off x="6567547" y="779946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Gozintograph</a:t>
            </a:r>
            <a:endParaRPr lang="de-DE" sz="1400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D9C8D4A-D5C7-4792-A5C7-7E9F97633998}"/>
              </a:ext>
            </a:extLst>
          </p:cNvPr>
          <p:cNvSpPr/>
          <p:nvPr/>
        </p:nvSpPr>
        <p:spPr bwMode="auto">
          <a:xfrm>
            <a:off x="576000" y="2359684"/>
            <a:ext cx="638070" cy="1693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Datumsplatzhalter 1">
            <a:extLst>
              <a:ext uri="{FF2B5EF4-FFF2-40B4-BE49-F238E27FC236}">
                <a16:creationId xmlns:a16="http://schemas.microsoft.com/office/drawing/2014/main" id="{CDE08685-8E5A-4F86-ADF3-F572BCE1C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13.01.2022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453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066" grpId="0" animBg="1"/>
      <p:bldP spid="59" grpId="0" animBg="1"/>
      <p:bldP spid="60" grpId="0" animBg="1"/>
      <p:bldP spid="35" grpId="0"/>
      <p:bldP spid="86" grpId="0"/>
      <p:bldP spid="88" grpId="0"/>
      <p:bldP spid="92" grpId="0"/>
      <p:bldP spid="105" grpId="0"/>
      <p:bldP spid="106" grpId="0"/>
      <p:bldP spid="107" grpId="0"/>
      <p:bldP spid="108" grpId="0"/>
      <p:bldP spid="113" grpId="0"/>
      <p:bldP spid="122" grpId="0"/>
      <p:bldP spid="123" grpId="0"/>
      <p:bldP spid="125" grpId="0"/>
      <p:bldP spid="126" grpId="0"/>
      <p:bldP spid="1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35074D97-F861-4747-AA8E-959E0ACB2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265889"/>
              </p:ext>
            </p:extLst>
          </p:nvPr>
        </p:nvGraphicFramePr>
        <p:xfrm>
          <a:off x="6748678" y="927358"/>
          <a:ext cx="4171858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893">
                  <a:extLst>
                    <a:ext uri="{9D8B030D-6E8A-4147-A177-3AD203B41FA5}">
                      <a16:colId xmlns:a16="http://schemas.microsoft.com/office/drawing/2014/main" val="2581513257"/>
                    </a:ext>
                  </a:extLst>
                </a:gridCol>
                <a:gridCol w="1223934">
                  <a:extLst>
                    <a:ext uri="{9D8B030D-6E8A-4147-A177-3AD203B41FA5}">
                      <a16:colId xmlns:a16="http://schemas.microsoft.com/office/drawing/2014/main" val="336856463"/>
                    </a:ext>
                  </a:extLst>
                </a:gridCol>
                <a:gridCol w="843357">
                  <a:extLst>
                    <a:ext uri="{9D8B030D-6E8A-4147-A177-3AD203B41FA5}">
                      <a16:colId xmlns:a16="http://schemas.microsoft.com/office/drawing/2014/main" val="1510840417"/>
                    </a:ext>
                  </a:extLst>
                </a:gridCol>
                <a:gridCol w="1694674">
                  <a:extLst>
                    <a:ext uri="{9D8B030D-6E8A-4147-A177-3AD203B41FA5}">
                      <a16:colId xmlns:a16="http://schemas.microsoft.com/office/drawing/2014/main" val="345600544"/>
                    </a:ext>
                  </a:extLst>
                </a:gridCol>
              </a:tblGrid>
              <a:tr h="223607">
                <a:tc gridSpan="4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Patientenzustand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40715"/>
                  </a:ext>
                </a:extLst>
              </a:tr>
              <a:tr h="22360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PatientenID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Erfassungsdatum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56626"/>
                  </a:ext>
                </a:extLst>
              </a:tr>
              <a:tr h="20124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Genesen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14.04.2020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67708"/>
                  </a:ext>
                </a:extLst>
              </a:tr>
              <a:tr h="20124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Geimpft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01.06.2021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12538"/>
                  </a:ext>
                </a:extLst>
              </a:tr>
              <a:tr h="20124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Geimpft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21.08.2021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663"/>
                  </a:ext>
                </a:extLst>
              </a:tr>
              <a:tr h="20124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Infiziert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05.12.2020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024871"/>
                  </a:ext>
                </a:extLst>
              </a:tr>
              <a:tr h="20124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Infiziert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01.01.2022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353850"/>
                  </a:ext>
                </a:extLst>
              </a:tr>
            </a:tbl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B51F0EB4-A2BF-4204-AD63-60EF19F0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2.3 SQL-Abfragen - Theorie</a:t>
            </a:r>
          </a:p>
        </p:txBody>
      </p:sp>
      <p:graphicFrame>
        <p:nvGraphicFramePr>
          <p:cNvPr id="7" name="Inhaltsplatzhalter 4">
            <a:extLst>
              <a:ext uri="{FF2B5EF4-FFF2-40B4-BE49-F238E27FC236}">
                <a16:creationId xmlns:a16="http://schemas.microsoft.com/office/drawing/2014/main" id="{92B619ED-630C-4B32-9115-B7A1CBBA9B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71094"/>
              </p:ext>
            </p:extLst>
          </p:nvPr>
        </p:nvGraphicFramePr>
        <p:xfrm>
          <a:off x="1236211" y="1196448"/>
          <a:ext cx="515872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893">
                  <a:extLst>
                    <a:ext uri="{9D8B030D-6E8A-4147-A177-3AD203B41FA5}">
                      <a16:colId xmlns:a16="http://schemas.microsoft.com/office/drawing/2014/main" val="2581513257"/>
                    </a:ext>
                  </a:extLst>
                </a:gridCol>
                <a:gridCol w="1187767">
                  <a:extLst>
                    <a:ext uri="{9D8B030D-6E8A-4147-A177-3AD203B41FA5}">
                      <a16:colId xmlns:a16="http://schemas.microsoft.com/office/drawing/2014/main" val="336856463"/>
                    </a:ext>
                  </a:extLst>
                </a:gridCol>
                <a:gridCol w="979297">
                  <a:extLst>
                    <a:ext uri="{9D8B030D-6E8A-4147-A177-3AD203B41FA5}">
                      <a16:colId xmlns:a16="http://schemas.microsoft.com/office/drawing/2014/main" val="1510840417"/>
                    </a:ext>
                  </a:extLst>
                </a:gridCol>
                <a:gridCol w="1443355">
                  <a:extLst>
                    <a:ext uri="{9D8B030D-6E8A-4147-A177-3AD203B41FA5}">
                      <a16:colId xmlns:a16="http://schemas.microsoft.com/office/drawing/2014/main" val="345600544"/>
                    </a:ext>
                  </a:extLst>
                </a:gridCol>
                <a:gridCol w="1138408">
                  <a:extLst>
                    <a:ext uri="{9D8B030D-6E8A-4147-A177-3AD203B41FA5}">
                      <a16:colId xmlns:a16="http://schemas.microsoft.com/office/drawing/2014/main" val="1097838760"/>
                    </a:ext>
                  </a:extLst>
                </a:gridCol>
              </a:tblGrid>
              <a:tr h="259229">
                <a:tc gridSpan="5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Patient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1100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Vorname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Geburtsdatum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Geschlecht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56626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Mustermann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01.01.2000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67708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Decker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Dirk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31.12.1999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12538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Räubertochter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Ronja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03.02.1952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66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Lustig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Lea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04.05.1965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024871"/>
                  </a:ext>
                </a:extLst>
              </a:tr>
            </a:tbl>
          </a:graphicData>
        </a:graphic>
      </p:graphicFrame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B86ED8FE-D675-45DA-B12E-9C91185F960A}"/>
              </a:ext>
            </a:extLst>
          </p:cNvPr>
          <p:cNvSpPr txBox="1">
            <a:spLocks/>
          </p:cNvSpPr>
          <p:nvPr/>
        </p:nvSpPr>
        <p:spPr>
          <a:xfrm>
            <a:off x="876032" y="3758111"/>
            <a:ext cx="8964377" cy="24482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r>
              <a:rPr lang="de-DE" kern="0" dirty="0"/>
              <a:t>Welche Patienten wurden trotz Impfung infiziert?</a:t>
            </a:r>
          </a:p>
          <a:p>
            <a:r>
              <a:rPr lang="de-DE" kern="0" dirty="0"/>
              <a:t>SQL-Abfrage:</a:t>
            </a:r>
          </a:p>
          <a:p>
            <a:pPr marL="0" indent="0">
              <a:buNone/>
            </a:pPr>
            <a:r>
              <a:rPr lang="de-DE" sz="1600" kern="0" dirty="0"/>
              <a:t>SELECT </a:t>
            </a:r>
            <a:r>
              <a:rPr lang="de-DE" sz="1600" kern="0" dirty="0" err="1"/>
              <a:t>p.Name</a:t>
            </a:r>
            <a:r>
              <a:rPr lang="de-DE" sz="1600" kern="0" dirty="0"/>
              <a:t>, </a:t>
            </a:r>
            <a:r>
              <a:rPr lang="de-DE" sz="1600" kern="0" dirty="0" err="1"/>
              <a:t>p.Vorname</a:t>
            </a:r>
            <a:r>
              <a:rPr lang="de-DE" sz="1600" kern="0" dirty="0"/>
              <a:t> FROM Patient AS p</a:t>
            </a:r>
          </a:p>
          <a:p>
            <a:pPr marL="0" indent="0">
              <a:buNone/>
            </a:pPr>
            <a:r>
              <a:rPr lang="de-DE" sz="1600" kern="0" dirty="0"/>
              <a:t>JOIN Patientenzustand AS </a:t>
            </a:r>
            <a:r>
              <a:rPr lang="de-DE" sz="1600" kern="0" dirty="0" err="1"/>
              <a:t>pz</a:t>
            </a:r>
            <a:r>
              <a:rPr lang="de-DE" sz="1600" kern="0" dirty="0"/>
              <a:t> ON p.ID = </a:t>
            </a:r>
            <a:r>
              <a:rPr lang="de-DE" sz="1600" kern="0" dirty="0" err="1"/>
              <a:t>pz.PatientenID</a:t>
            </a:r>
            <a:endParaRPr lang="de-DE" sz="1600" kern="0" dirty="0"/>
          </a:p>
          <a:p>
            <a:pPr marL="0" indent="0">
              <a:buNone/>
            </a:pPr>
            <a:r>
              <a:rPr lang="de-DE" sz="1600" kern="0" dirty="0"/>
              <a:t>WHERE </a:t>
            </a:r>
            <a:r>
              <a:rPr lang="de-DE" sz="1600" kern="0" dirty="0" err="1"/>
              <a:t>pz.Status</a:t>
            </a:r>
            <a:r>
              <a:rPr lang="de-DE" sz="1600" kern="0" dirty="0"/>
              <a:t> = ‘Infiziert‘ </a:t>
            </a:r>
          </a:p>
          <a:p>
            <a:pPr marL="0" indent="0">
              <a:buNone/>
            </a:pPr>
            <a:r>
              <a:rPr lang="de-DE" sz="1600" kern="0" dirty="0"/>
              <a:t>AND </a:t>
            </a:r>
            <a:r>
              <a:rPr lang="de-DE" sz="1600" kern="0" dirty="0" err="1"/>
              <a:t>pz.PatientenID</a:t>
            </a:r>
            <a:r>
              <a:rPr lang="de-DE" sz="1600" kern="0" dirty="0"/>
              <a:t> IN</a:t>
            </a:r>
            <a:endParaRPr lang="de-DE" sz="1800" kern="0" dirty="0"/>
          </a:p>
          <a:p>
            <a:pPr marL="0" indent="0">
              <a:buNone/>
            </a:pPr>
            <a:r>
              <a:rPr lang="de-DE" sz="1800" kern="0" dirty="0"/>
              <a:t>	(SELECT </a:t>
            </a:r>
            <a:r>
              <a:rPr lang="de-DE" sz="1800" kern="0" dirty="0" err="1"/>
              <a:t>PatientenID</a:t>
            </a:r>
            <a:r>
              <a:rPr lang="de-DE" sz="1800" kern="0" dirty="0"/>
              <a:t> FROM Patientenzustand </a:t>
            </a:r>
          </a:p>
          <a:p>
            <a:pPr marL="0" indent="0">
              <a:buNone/>
            </a:pPr>
            <a:r>
              <a:rPr lang="de-DE" sz="1800" kern="0" dirty="0"/>
              <a:t>	WHERE Status = ‘Geimpft‘ AND Erfassungsdatum &lt; 	</a:t>
            </a:r>
            <a:r>
              <a:rPr lang="de-DE" sz="1800" kern="0" dirty="0" err="1"/>
              <a:t>pz.Erfassungsdatum</a:t>
            </a:r>
            <a:r>
              <a:rPr lang="de-DE" sz="1800" kern="0" dirty="0"/>
              <a:t>);</a:t>
            </a:r>
            <a:endParaRPr lang="de-DE" sz="1600" kern="0" dirty="0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6C2B321-138B-4AB6-BBE2-9FB0EDCA36C8}"/>
              </a:ext>
            </a:extLst>
          </p:cNvPr>
          <p:cNvGrpSpPr/>
          <p:nvPr/>
        </p:nvGrpSpPr>
        <p:grpSpPr>
          <a:xfrm>
            <a:off x="1186060" y="2810787"/>
            <a:ext cx="6924999" cy="559590"/>
            <a:chOff x="1186060" y="2810787"/>
            <a:chExt cx="6924999" cy="559590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888718F7-833D-4ED2-8506-8D150FA8C5A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74093" y="2903632"/>
              <a:ext cx="0" cy="3093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A4403B7F-BB7F-4152-933B-CA6169FB8E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74093" y="3212976"/>
              <a:ext cx="62780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8FA6FB4B-D18D-444E-AE5E-09ADA06746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52184" y="2903632"/>
              <a:ext cx="0" cy="3093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7665773-91B8-40AE-A60C-501D5300DA25}"/>
                </a:ext>
              </a:extLst>
            </p:cNvPr>
            <p:cNvSpPr txBox="1"/>
            <p:nvPr/>
          </p:nvSpPr>
          <p:spPr>
            <a:xfrm>
              <a:off x="1186060" y="300104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/>
                <a:t>1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4CCF3A4-9992-44E5-A41A-A5B573A89B7C}"/>
                </a:ext>
              </a:extLst>
            </p:cNvPr>
            <p:cNvSpPr txBox="1"/>
            <p:nvPr/>
          </p:nvSpPr>
          <p:spPr>
            <a:xfrm>
              <a:off x="7823027" y="29712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/>
                <a:t>n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721D232-1EF7-4F6E-85A4-A95E47A46BB5}"/>
                </a:ext>
              </a:extLst>
            </p:cNvPr>
            <p:cNvSpPr txBox="1"/>
            <p:nvPr/>
          </p:nvSpPr>
          <p:spPr>
            <a:xfrm rot="16200000">
              <a:off x="7608163" y="280091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&lt;</a:t>
              </a:r>
            </a:p>
          </p:txBody>
        </p:sp>
      </p:grpSp>
      <p:graphicFrame>
        <p:nvGraphicFramePr>
          <p:cNvPr id="26" name="Inhaltsplatzhalter 4">
            <a:extLst>
              <a:ext uri="{FF2B5EF4-FFF2-40B4-BE49-F238E27FC236}">
                <a16:creationId xmlns:a16="http://schemas.microsoft.com/office/drawing/2014/main" id="{9388A1DA-DCE3-4ECE-976D-5BAE2009C9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9385811"/>
              </p:ext>
            </p:extLst>
          </p:nvPr>
        </p:nvGraphicFramePr>
        <p:xfrm>
          <a:off x="8804444" y="4098327"/>
          <a:ext cx="2167064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7">
                  <a:extLst>
                    <a:ext uri="{9D8B030D-6E8A-4147-A177-3AD203B41FA5}">
                      <a16:colId xmlns:a16="http://schemas.microsoft.com/office/drawing/2014/main" val="336856463"/>
                    </a:ext>
                  </a:extLst>
                </a:gridCol>
                <a:gridCol w="979297">
                  <a:extLst>
                    <a:ext uri="{9D8B030D-6E8A-4147-A177-3AD203B41FA5}">
                      <a16:colId xmlns:a16="http://schemas.microsoft.com/office/drawing/2014/main" val="151084041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Ergebnis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1100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Vorname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56626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Decker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Dirk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67708"/>
                  </a:ext>
                </a:extLst>
              </a:tr>
            </a:tbl>
          </a:graphicData>
        </a:graphic>
      </p:graphicFrame>
      <p:sp>
        <p:nvSpPr>
          <p:cNvPr id="29" name="Textfeld 28">
            <a:extLst>
              <a:ext uri="{FF2B5EF4-FFF2-40B4-BE49-F238E27FC236}">
                <a16:creationId xmlns:a16="http://schemas.microsoft.com/office/drawing/2014/main" id="{7412F87A-4A30-46F7-945C-2544D93CCD84}"/>
              </a:ext>
            </a:extLst>
          </p:cNvPr>
          <p:cNvSpPr txBox="1"/>
          <p:nvPr/>
        </p:nvSpPr>
        <p:spPr>
          <a:xfrm>
            <a:off x="1910011" y="1494309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2"/>
                </a:solidFill>
              </a:rPr>
              <a:t>Name	 Vorname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B4B3FBA-C510-4105-89B9-8FF9657F6BD8}"/>
              </a:ext>
            </a:extLst>
          </p:cNvPr>
          <p:cNvGrpSpPr/>
          <p:nvPr/>
        </p:nvGrpSpPr>
        <p:grpSpPr>
          <a:xfrm>
            <a:off x="1183803" y="2808075"/>
            <a:ext cx="6924999" cy="559590"/>
            <a:chOff x="1186060" y="2810787"/>
            <a:chExt cx="6924999" cy="559590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5DBECA0-F3C2-4061-9FC8-7CF0BD2CDA5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74093" y="2903632"/>
              <a:ext cx="0" cy="3093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2C59EF3B-CDEE-45A8-9243-B33F482EEC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74093" y="3212976"/>
              <a:ext cx="62780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D285D3AF-9471-4DB2-9A64-389682516D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52184" y="2903632"/>
              <a:ext cx="0" cy="3093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A0360156-E932-4182-B80C-1A77C5FE018F}"/>
                </a:ext>
              </a:extLst>
            </p:cNvPr>
            <p:cNvSpPr txBox="1"/>
            <p:nvPr/>
          </p:nvSpPr>
          <p:spPr>
            <a:xfrm>
              <a:off x="1186060" y="300104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7D7241F3-8045-40E2-8D67-3E0781424A43}"/>
                </a:ext>
              </a:extLst>
            </p:cNvPr>
            <p:cNvSpPr txBox="1"/>
            <p:nvPr/>
          </p:nvSpPr>
          <p:spPr>
            <a:xfrm>
              <a:off x="7823027" y="29712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>
                  <a:solidFill>
                    <a:schemeClr val="accent5">
                      <a:lumMod val="50000"/>
                    </a:schemeClr>
                  </a:solidFill>
                </a:rPr>
                <a:t>n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41BC1E0-5E03-472D-AB5D-E9187741B1A2}"/>
                </a:ext>
              </a:extLst>
            </p:cNvPr>
            <p:cNvSpPr txBox="1"/>
            <p:nvPr/>
          </p:nvSpPr>
          <p:spPr>
            <a:xfrm rot="16200000">
              <a:off x="7608163" y="280091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5">
                      <a:lumMod val="50000"/>
                    </a:schemeClr>
                  </a:solidFill>
                </a:rPr>
                <a:t>&lt;</a:t>
              </a:r>
            </a:p>
          </p:txBody>
        </p:sp>
      </p:grpSp>
      <p:graphicFrame>
        <p:nvGraphicFramePr>
          <p:cNvPr id="37" name="Tabelle 36">
            <a:extLst>
              <a:ext uri="{FF2B5EF4-FFF2-40B4-BE49-F238E27FC236}">
                <a16:creationId xmlns:a16="http://schemas.microsoft.com/office/drawing/2014/main" id="{207D2A2E-3428-4340-83D9-0C0E34369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972103"/>
              </p:ext>
            </p:extLst>
          </p:nvPr>
        </p:nvGraphicFramePr>
        <p:xfrm>
          <a:off x="6749601" y="2089149"/>
          <a:ext cx="417185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893">
                  <a:extLst>
                    <a:ext uri="{9D8B030D-6E8A-4147-A177-3AD203B41FA5}">
                      <a16:colId xmlns:a16="http://schemas.microsoft.com/office/drawing/2014/main" val="2708651353"/>
                    </a:ext>
                  </a:extLst>
                </a:gridCol>
                <a:gridCol w="1223934">
                  <a:extLst>
                    <a:ext uri="{9D8B030D-6E8A-4147-A177-3AD203B41FA5}">
                      <a16:colId xmlns:a16="http://schemas.microsoft.com/office/drawing/2014/main" val="1253921622"/>
                    </a:ext>
                  </a:extLst>
                </a:gridCol>
                <a:gridCol w="843357">
                  <a:extLst>
                    <a:ext uri="{9D8B030D-6E8A-4147-A177-3AD203B41FA5}">
                      <a16:colId xmlns:a16="http://schemas.microsoft.com/office/drawing/2014/main" val="1070337187"/>
                    </a:ext>
                  </a:extLst>
                </a:gridCol>
                <a:gridCol w="1694674">
                  <a:extLst>
                    <a:ext uri="{9D8B030D-6E8A-4147-A177-3AD203B41FA5}">
                      <a16:colId xmlns:a16="http://schemas.microsoft.com/office/drawing/2014/main" val="21673823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00014"/>
                  </a:ext>
                </a:extLst>
              </a:tr>
              <a:tr h="20124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Infiziert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05.12.2020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16037"/>
                  </a:ext>
                </a:extLst>
              </a:tr>
              <a:tr h="20124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Infiziert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01.01.2022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264122"/>
                  </a:ext>
                </a:extLst>
              </a:tr>
            </a:tbl>
          </a:graphicData>
        </a:graphic>
      </p:graphicFrame>
      <p:sp>
        <p:nvSpPr>
          <p:cNvPr id="39" name="Textfeld 38">
            <a:extLst>
              <a:ext uri="{FF2B5EF4-FFF2-40B4-BE49-F238E27FC236}">
                <a16:creationId xmlns:a16="http://schemas.microsoft.com/office/drawing/2014/main" id="{ACCB4FF2-4E54-4420-87A9-E4D07ECC784B}"/>
              </a:ext>
            </a:extLst>
          </p:cNvPr>
          <p:cNvSpPr txBox="1"/>
          <p:nvPr/>
        </p:nvSpPr>
        <p:spPr>
          <a:xfrm>
            <a:off x="7166595" y="1814773"/>
            <a:ext cx="122413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1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5862D0A-EC58-47D5-9872-B0057E60EBDC}"/>
              </a:ext>
            </a:extLst>
          </p:cNvPr>
          <p:cNvSpPr txBox="1"/>
          <p:nvPr/>
        </p:nvSpPr>
        <p:spPr>
          <a:xfrm>
            <a:off x="7166595" y="2089333"/>
            <a:ext cx="122413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2</a:t>
            </a:r>
          </a:p>
        </p:txBody>
      </p:sp>
      <p:sp>
        <p:nvSpPr>
          <p:cNvPr id="27" name="Datumsplatzhalter 1">
            <a:extLst>
              <a:ext uri="{FF2B5EF4-FFF2-40B4-BE49-F238E27FC236}">
                <a16:creationId xmlns:a16="http://schemas.microsoft.com/office/drawing/2014/main" id="{24FE997B-F195-45E4-B67D-FCFF9F852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13.01.2022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958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3CC33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Powerpoint_Vorlage">
  <a:themeElements>
    <a:clrScheme name="Benutzerdefiniert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99B1C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owerpoin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625FA15-0317-4D8B-843F-83A7F4B53AF5}">
  <we:reference id="wa104038830" version="1.0.0.3" store="de-DE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960</Words>
  <Application>Microsoft Office PowerPoint</Application>
  <PresentationFormat>Breitbild</PresentationFormat>
  <Paragraphs>552</Paragraphs>
  <Slides>13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ヒラギノ角ゴ Pro W3</vt:lpstr>
      <vt:lpstr>Powerpoint_Vorlage</vt:lpstr>
      <vt:lpstr>Brainstorming Vortrag</vt:lpstr>
      <vt:lpstr>ALADIN II</vt:lpstr>
      <vt:lpstr>Gliederung</vt:lpstr>
      <vt:lpstr>1.1 Ausgangssituation</vt:lpstr>
      <vt:lpstr>1.2 Prinzipielle Ziele</vt:lpstr>
      <vt:lpstr>Gliederung</vt:lpstr>
      <vt:lpstr>2.1 Aktueller Stand</vt:lpstr>
      <vt:lpstr>2.2 Stücklistenauflösung - Theorie</vt:lpstr>
      <vt:lpstr>2.3 SQL-Abfragen - Theorie</vt:lpstr>
      <vt:lpstr>Gliederung</vt:lpstr>
      <vt:lpstr>3.1 Replay – Motivation &amp; Anwendungsfälle</vt:lpstr>
      <vt:lpstr>3.2 OPALADIN: ALADIN goes OPAL</vt:lpstr>
      <vt:lpstr>Fragen &amp; Diskussion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Folienüberschrift 1</dc:title>
  <dc:subject>testthema</dc:subject>
  <dc:creator>niehues</dc:creator>
  <cp:lastModifiedBy>Paul Christ</cp:lastModifiedBy>
  <cp:revision>673</cp:revision>
  <cp:lastPrinted>2011-09-28T10:49:02Z</cp:lastPrinted>
  <dcterms:created xsi:type="dcterms:W3CDTF">2011-12-19T14:51:39Z</dcterms:created>
  <dcterms:modified xsi:type="dcterms:W3CDTF">2022-01-13T13:35:30Z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earbeiter">
    <vt:lpwstr>H. Mustermann</vt:lpwstr>
  </property>
</Properties>
</file>