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366" r:id="rId2"/>
    <p:sldId id="367" r:id="rId3"/>
    <p:sldId id="337" r:id="rId4"/>
    <p:sldId id="335" r:id="rId5"/>
    <p:sldId id="379" r:id="rId6"/>
    <p:sldId id="380" r:id="rId7"/>
    <p:sldId id="381" r:id="rId8"/>
    <p:sldId id="382" r:id="rId9"/>
    <p:sldId id="383" r:id="rId10"/>
    <p:sldId id="386" r:id="rId11"/>
    <p:sldId id="369" r:id="rId12"/>
    <p:sldId id="370" r:id="rId13"/>
    <p:sldId id="313" r:id="rId14"/>
  </p:sldIdLst>
  <p:sldSz cx="12192000" cy="6858000"/>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tandardabschnitt" id="{B9AE5827-68C7-41DF-819F-4263893D1594}">
          <p14:sldIdLst>
            <p14:sldId id="366"/>
            <p14:sldId id="367"/>
            <p14:sldId id="337"/>
            <p14:sldId id="335"/>
            <p14:sldId id="379"/>
            <p14:sldId id="380"/>
            <p14:sldId id="381"/>
            <p14:sldId id="382"/>
            <p14:sldId id="383"/>
            <p14:sldId id="386"/>
            <p14:sldId id="369"/>
            <p14:sldId id="370"/>
          </p14:sldIdLst>
        </p14:section>
        <p14:section name="Abschnitt ohne Titel" id="{10AE1A4D-5525-4DB0-A3CD-FC06616E7D80}">
          <p14:sldIdLst>
            <p14:sldId id="313"/>
          </p14:sldIdLst>
        </p14:section>
      </p14:sectionLst>
    </p:ext>
    <p:ext uri="{EFAFB233-063F-42B5-8137-9DF3F51BA10A}">
      <p15:sldGuideLst xmlns:p15="http://schemas.microsoft.com/office/powerpoint/2012/main">
        <p15:guide id="1" orient="horz" pos="2024"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FF"/>
    <a:srgbClr val="B9C5FF"/>
    <a:srgbClr val="CC89FF"/>
    <a:srgbClr val="5DF971"/>
    <a:srgbClr val="F99B1C"/>
    <a:srgbClr val="F5AD36"/>
    <a:srgbClr val="F88C21"/>
    <a:srgbClr val="EEEEEE"/>
    <a:srgbClr val="FF990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121" autoAdjust="0"/>
  </p:normalViewPr>
  <p:slideViewPr>
    <p:cSldViewPr showGuides="1">
      <p:cViewPr varScale="1">
        <p:scale>
          <a:sx n="111" d="100"/>
          <a:sy n="111" d="100"/>
        </p:scale>
        <p:origin x="1002" y="96"/>
      </p:cViewPr>
      <p:guideLst>
        <p:guide orient="horz" pos="2024"/>
        <p:guide/>
      </p:guideLst>
    </p:cSldViewPr>
  </p:slideViewPr>
  <p:outlineViewPr>
    <p:cViewPr>
      <p:scale>
        <a:sx n="75" d="100"/>
        <a:sy n="75" d="100"/>
      </p:scale>
      <p:origin x="0" y="-31914"/>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2" d="100"/>
          <a:sy n="82" d="100"/>
        </p:scale>
        <p:origin x="394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238125" y="722313"/>
            <a:ext cx="64119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Idee für ALADIN stammt von mir</a:t>
            </a:r>
          </a:p>
          <a:p>
            <a:r>
              <a:rPr lang="de-DE" dirty="0"/>
              <a:t>Ideen für die in ALADIN abgebildeten Aufgabentypen von den Herren Professoren Gonschorek und Schwarzbach und von mir</a:t>
            </a:r>
          </a:p>
          <a:p>
            <a:r>
              <a:rPr lang="de-DE" dirty="0"/>
              <a:t>Entwicklung inklusive Konzeption ausschließlich Herrn Paul Christ, in Nebentätigkeit zusätzlich zu Studium und Arbeit </a:t>
            </a:r>
            <a:r>
              <a:rPr lang="de-DE" dirty="0">
                <a:sym typeface="Wingdings" panose="05000000000000000000" pitchFamily="2" charset="2"/>
              </a:rPr>
              <a:t> ganz besonders herzlicher Dank</a:t>
            </a:r>
          </a:p>
          <a:p>
            <a:endParaRPr lang="de-DE" dirty="0">
              <a:sym typeface="Wingdings" panose="05000000000000000000" pitchFamily="2" charset="2"/>
            </a:endParaRPr>
          </a:p>
          <a:p>
            <a:r>
              <a:rPr lang="de-DE" dirty="0">
                <a:sym typeface="Wingdings" panose="05000000000000000000" pitchFamily="2" charset="2"/>
              </a:rPr>
              <a:t>Erlauben Sie mir bitte, auf eine Sache ausdrücklich hinzuweisen: Normalerweise stellen wir beim Datenbankstammtisch ja immer Ergebnisse vor. Heute stellt Herr Christ im zweiten und längeren Teil unseres Vortrages aber erst mal „nur“ ein Konzept vor, wie „semantisch sinnvolle“ SQL-Aufgaben generiert werden sollen, die auch ein Mensch gestellt haben könnte. Wir gackern also ein wenig über ungelegte Eier, was ich ausdrücklich zu entschuldigen bitte. Wenn unser Vortrag, wie geplant, erst in drei Monaten, also im Mai, stattgefunden hätte, hätten wir sicherlich bereits erste Ergebnisse vorgelegt.</a:t>
            </a:r>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a:t>
            </a:fld>
            <a:endParaRPr lang="de-DE"/>
          </a:p>
        </p:txBody>
      </p:sp>
    </p:spTree>
    <p:extLst>
      <p:ext uri="{BB962C8B-B14F-4D97-AF65-F5344CB8AC3E}">
        <p14:creationId xmlns:p14="http://schemas.microsoft.com/office/powerpoint/2010/main" val="177534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 es mich zusammenfassen:</a:t>
            </a:r>
          </a:p>
          <a:p>
            <a:r>
              <a:rPr lang="de-DE" dirty="0"/>
              <a:t>1.) Aufwand, neue Übungs- und Klausuraufgaben zu stellen, hoch</a:t>
            </a:r>
          </a:p>
          <a:p>
            <a:r>
              <a:rPr lang="de-DE" dirty="0"/>
              <a:t>2.) zu wenige unterschiedliche Übungs- und Klausuraufgaben</a:t>
            </a:r>
          </a:p>
          <a:p>
            <a:r>
              <a:rPr lang="de-DE" dirty="0"/>
              <a:t>3.) Lösungshilfen durch Lehrende nötig</a:t>
            </a:r>
          </a:p>
          <a:p>
            <a:r>
              <a:rPr lang="de-DE" dirty="0"/>
              <a:t>4.) kein orts-, zeit- und leistungsunabhängiges Lernen möglich</a:t>
            </a:r>
          </a:p>
        </p:txBody>
      </p:sp>
      <p:sp>
        <p:nvSpPr>
          <p:cNvPr id="4" name="Foliennummernplatzhalter 3"/>
          <p:cNvSpPr>
            <a:spLocks noGrp="1"/>
          </p:cNvSpPr>
          <p:nvPr>
            <p:ph type="sldNum" sz="quarter" idx="5"/>
          </p:nvPr>
        </p:nvSpPr>
        <p:spPr/>
        <p:txBody>
          <a:bodyPr/>
          <a:lstStyle/>
          <a:p>
            <a:fld id="{AB9EDB5D-BD4B-C740-8F6C-B28044BEA9E4}" type="slidenum">
              <a:rPr lang="de-DE" smtClean="0"/>
              <a:pPr/>
              <a:t>2</a:t>
            </a:fld>
            <a:endParaRPr lang="de-DE"/>
          </a:p>
        </p:txBody>
      </p:sp>
    </p:spTree>
    <p:extLst>
      <p:ext uri="{BB962C8B-B14F-4D97-AF65-F5344CB8AC3E}">
        <p14:creationId xmlns:p14="http://schemas.microsoft.com/office/powerpoint/2010/main" val="204359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 es mich wiederum kurzfassen:</a:t>
            </a:r>
          </a:p>
          <a:p>
            <a:r>
              <a:rPr lang="de-DE" dirty="0"/>
              <a:t>1.) Studentinnen und Studenten sollen große Mengen automatisch generierter Aufgaben erhalten und lösen können, ohne dass ich ihnen dabei helfen muss. </a:t>
            </a:r>
            <a:r>
              <a:rPr lang="de-DE" dirty="0">
                <a:sym typeface="Wingdings" panose="05000000000000000000" pitchFamily="2" charset="2"/>
              </a:rPr>
              <a:t> Aufwandsreduktion</a:t>
            </a:r>
            <a:endParaRPr lang="de-DE" dirty="0"/>
          </a:p>
          <a:p>
            <a:r>
              <a:rPr lang="de-DE" dirty="0"/>
              <a:t>2.) Die Studentinnen und Studenten sollen motiviert werden, die Aufgaben auch tatsächlich zu lösen, z. B. durch leistungsgerechte Aufgaben und </a:t>
            </a:r>
            <a:r>
              <a:rPr lang="de-DE" dirty="0" err="1"/>
              <a:t>Gamifikation</a:t>
            </a:r>
            <a:r>
              <a:rPr lang="de-DE" dirty="0"/>
              <a:t>.</a:t>
            </a:r>
          </a:p>
          <a:p>
            <a:r>
              <a:rPr lang="de-DE" dirty="0"/>
              <a:t>3.) Der Studienerfolg soll erhöht werden.</a:t>
            </a:r>
          </a:p>
          <a:p>
            <a:r>
              <a:rPr lang="de-DE" dirty="0"/>
              <a:t>4.) Quasi jeder soll ALADIN einsetzen (können, Webanwendung, auf mobilen Geräten lauffähig, (potenziell) mehrsprachig).</a:t>
            </a:r>
          </a:p>
        </p:txBody>
      </p:sp>
      <p:sp>
        <p:nvSpPr>
          <p:cNvPr id="4" name="Foliennummernplatzhalter 3"/>
          <p:cNvSpPr>
            <a:spLocks noGrp="1"/>
          </p:cNvSpPr>
          <p:nvPr>
            <p:ph type="sldNum" sz="quarter" idx="5"/>
          </p:nvPr>
        </p:nvSpPr>
        <p:spPr/>
        <p:txBody>
          <a:bodyPr/>
          <a:lstStyle/>
          <a:p>
            <a:fld id="{AB9EDB5D-BD4B-C740-8F6C-B28044BEA9E4}" type="slidenum">
              <a:rPr lang="de-DE" smtClean="0"/>
              <a:pPr/>
              <a:t>3</a:t>
            </a:fld>
            <a:endParaRPr lang="de-DE"/>
          </a:p>
        </p:txBody>
      </p:sp>
    </p:spTree>
    <p:extLst>
      <p:ext uri="{BB962C8B-B14F-4D97-AF65-F5344CB8AC3E}">
        <p14:creationId xmlns:p14="http://schemas.microsoft.com/office/powerpoint/2010/main" val="20495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mal kurz zusammenfassen, was ALADIN macht und wie es prinzipiell arbeitet; vielleicht sogar anhand eines Diagramms?!</a:t>
            </a:r>
          </a:p>
        </p:txBody>
      </p:sp>
      <p:sp>
        <p:nvSpPr>
          <p:cNvPr id="4" name="Foliennummernplatzhalter 3"/>
          <p:cNvSpPr>
            <a:spLocks noGrp="1"/>
          </p:cNvSpPr>
          <p:nvPr>
            <p:ph type="sldNum" sz="quarter" idx="5"/>
          </p:nvPr>
        </p:nvSpPr>
        <p:spPr/>
        <p:txBody>
          <a:bodyPr/>
          <a:lstStyle/>
          <a:p>
            <a:fld id="{AB9EDB5D-BD4B-C740-8F6C-B28044BEA9E4}" type="slidenum">
              <a:rPr lang="de-DE" smtClean="0"/>
              <a:pPr/>
              <a:t>4</a:t>
            </a:fld>
            <a:endParaRPr lang="de-DE"/>
          </a:p>
        </p:txBody>
      </p:sp>
    </p:spTree>
    <p:extLst>
      <p:ext uri="{BB962C8B-B14F-4D97-AF65-F5344CB8AC3E}">
        <p14:creationId xmlns:p14="http://schemas.microsoft.com/office/powerpoint/2010/main" val="318072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ALADIN-II-Antrag aus Programm „Förderung innovativer Lehrformen“ bereits bewilligt, aber nur 6.000 Euro. :-( Wieder in Zusammenarbeit mit den Herren Professoren Gonschorek und Schwarzbach. Einfach nur erst mal neue Aufgabentypen erstellen.</a:t>
            </a:r>
          </a:p>
          <a:p>
            <a:endParaRPr lang="de-DE" dirty="0"/>
          </a:p>
          <a:p>
            <a:r>
              <a:rPr lang="de-DE" dirty="0"/>
              <a:t>OPALADIN-Antrag hat gerüchteweise gute Chancen, halbe E 13 für ein Jahr. Wenn angenommen, dann wird der hier vorgestellte Ansatz hoffentlich erfolgreich umgesetzt, aber Herr Christ hat sowieso vor, ihn im Rahmen seiner Masterarbeit weiterzuverfolgen, was mich persönlich äußerst freut.</a:t>
            </a:r>
          </a:p>
          <a:p>
            <a:endParaRPr lang="de-DE" dirty="0"/>
          </a:p>
          <a:p>
            <a:r>
              <a:rPr lang="de-DE" dirty="0"/>
              <a:t>Für Datenfluss-, ERM- und UML-Modellierung und auch für die neuen Aufgabentypen aus dem OPALADIN-Antrag benötigen wir natürlich Aufgabenstellungen, die so formuliert werden, wie sie ein Mensch formuliert hätte, wofür wir den hier dargestellten Ansatz mit Sprachmodellen und Wissensdatenbanken dringend benötigen. Insbesondere für Aufgaben zu Strukturdiagrammen der UML kann ich mir den Ansatz sehr gut vorstellen.</a:t>
            </a:r>
          </a:p>
        </p:txBody>
      </p:sp>
      <p:sp>
        <p:nvSpPr>
          <p:cNvPr id="4" name="Foliennummernplatzhalter 3"/>
          <p:cNvSpPr>
            <a:spLocks noGrp="1"/>
          </p:cNvSpPr>
          <p:nvPr>
            <p:ph type="sldNum" sz="quarter" idx="5"/>
          </p:nvPr>
        </p:nvSpPr>
        <p:spPr/>
        <p:txBody>
          <a:bodyPr/>
          <a:lstStyle/>
          <a:p>
            <a:fld id="{AB9EDB5D-BD4B-C740-8F6C-B28044BEA9E4}" type="slidenum">
              <a:rPr lang="de-DE" smtClean="0"/>
              <a:pPr/>
              <a:t>11</a:t>
            </a:fld>
            <a:endParaRPr lang="de-DE"/>
          </a:p>
        </p:txBody>
      </p:sp>
    </p:spTree>
    <p:extLst>
      <p:ext uri="{BB962C8B-B14F-4D97-AF65-F5344CB8AC3E}">
        <p14:creationId xmlns:p14="http://schemas.microsoft.com/office/powerpoint/2010/main" val="30587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12</a:t>
            </a:fld>
            <a:endParaRPr lang="de-DE"/>
          </a:p>
        </p:txBody>
      </p:sp>
    </p:spTree>
    <p:extLst>
      <p:ext uri="{BB962C8B-B14F-4D97-AF65-F5344CB8AC3E}">
        <p14:creationId xmlns:p14="http://schemas.microsoft.com/office/powerpoint/2010/main" val="155389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052736"/>
            <a:ext cx="10992608"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73428EE9-B119-46F8-9443-02C6B9F2159A}"/>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576000" y="1052736"/>
            <a:ext cx="10992608"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576000" y="180000"/>
            <a:ext cx="7872875"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
        <p:nvSpPr>
          <p:cNvPr id="5" name="Datumsplatzhalter 1">
            <a:extLst>
              <a:ext uri="{FF2B5EF4-FFF2-40B4-BE49-F238E27FC236}">
                <a16:creationId xmlns:a16="http://schemas.microsoft.com/office/drawing/2014/main" id="{4FFBADCE-9344-4DBA-A01A-D5621D7F99E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263352" y="6588000"/>
            <a:ext cx="1656648" cy="215444"/>
          </a:xfrm>
          <a:prstGeom prst="rect">
            <a:avLst/>
          </a:prstGeom>
          <a:noFill/>
          <a:ln w="9525">
            <a:noFill/>
            <a:miter lim="800000"/>
            <a:headEnd/>
            <a:tailEnd/>
          </a:ln>
          <a:effectLst/>
        </p:spPr>
        <p:txBody>
          <a:bodyPr wrap="square" lIns="0">
            <a:prstTxWarp prst="textNoShape">
              <a:avLst/>
            </a:prstTxWarp>
            <a:spAutoFit/>
          </a:bodyPr>
          <a:lstStyle/>
          <a:p>
            <a:r>
              <a:rPr lang="de-DE" sz="800" dirty="0"/>
              <a:t>Torsten Munkelt und Paul Christ</a:t>
            </a:r>
          </a:p>
        </p:txBody>
      </p:sp>
      <p:sp>
        <p:nvSpPr>
          <p:cNvPr id="6168" name="Text Box 24"/>
          <p:cNvSpPr txBox="1">
            <a:spLocks noChangeArrowheads="1"/>
          </p:cNvSpPr>
          <p:nvPr userDrawn="1"/>
        </p:nvSpPr>
        <p:spPr bwMode="auto">
          <a:xfrm>
            <a:off x="2400000" y="6588000"/>
            <a:ext cx="6393338" cy="215444"/>
          </a:xfrm>
          <a:prstGeom prst="rect">
            <a:avLst/>
          </a:prstGeom>
          <a:noFill/>
          <a:ln w="9525">
            <a:noFill/>
            <a:miter lim="800000"/>
            <a:headEnd/>
            <a:tailEnd/>
          </a:ln>
          <a:effectLst/>
        </p:spPr>
        <p:txBody>
          <a:bodyPr wrap="square" lIns="0">
            <a:prstTxWarp prst="textNoShape">
              <a:avLst/>
            </a:prstTxWarp>
            <a:spAutoFit/>
          </a:bodyPr>
          <a:lstStyle/>
          <a:p>
            <a:pPr marL="0" indent="0" algn="ctr">
              <a:buNone/>
            </a:pPr>
            <a:r>
              <a:rPr lang="de-DE" sz="800" dirty="0"/>
              <a:t>ALADIN </a:t>
            </a:r>
            <a:r>
              <a:rPr lang="de-DE" sz="800" dirty="0" err="1"/>
              <a:t>meets</a:t>
            </a:r>
            <a:r>
              <a:rPr lang="de-DE" sz="800" dirty="0"/>
              <a:t> Clou</a:t>
            </a:r>
            <a:endParaRPr lang="de-DE" sz="800" b="1" dirty="0">
              <a:latin typeface="Calibri"/>
              <a:cs typeface="Arial"/>
            </a:endParaRPr>
          </a:p>
        </p:txBody>
      </p:sp>
      <p:cxnSp>
        <p:nvCxnSpPr>
          <p:cNvPr id="29" name="Gerade Verbindung 28"/>
          <p:cNvCxnSpPr/>
          <p:nvPr userDrawn="1"/>
        </p:nvCxnSpPr>
        <p:spPr bwMode="auto">
          <a:xfrm>
            <a:off x="0" y="6576864"/>
            <a:ext cx="12192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88275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21219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10554759" y="6690174"/>
            <a:ext cx="228600" cy="211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6" name="Textfeld 15"/>
          <p:cNvSpPr txBox="1"/>
          <p:nvPr userDrawn="1"/>
        </p:nvSpPr>
        <p:spPr>
          <a:xfrm>
            <a:off x="-1320800" y="1066800"/>
            <a:ext cx="184731" cy="523220"/>
          </a:xfrm>
          <a:prstGeom prst="rect">
            <a:avLst/>
          </a:prstGeom>
          <a:noFill/>
        </p:spPr>
        <p:txBody>
          <a:bodyPr wrap="none" rtlCol="0">
            <a:spAutoFit/>
          </a:bodyPr>
          <a:lstStyle/>
          <a:p>
            <a:endParaRPr lang="de-DE" sz="2800" dirty="0"/>
          </a:p>
        </p:txBody>
      </p:sp>
      <p:cxnSp>
        <p:nvCxnSpPr>
          <p:cNvPr id="17" name="Gerade Verbindung 16"/>
          <p:cNvCxnSpPr/>
          <p:nvPr userDrawn="1"/>
        </p:nvCxnSpPr>
        <p:spPr bwMode="auto">
          <a:xfrm>
            <a:off x="480000" y="676957"/>
            <a:ext cx="792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9120000" y="6588000"/>
            <a:ext cx="13448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pic>
        <p:nvPicPr>
          <p:cNvPr id="3" name="Grafik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8288" y="192970"/>
            <a:ext cx="2814571" cy="483987"/>
          </a:xfrm>
          <a:prstGeom prst="rect">
            <a:avLst/>
          </a:prstGeom>
        </p:spPr>
      </p:pic>
      <p:sp>
        <p:nvSpPr>
          <p:cNvPr id="2" name="Datumsplatzhalter 1">
            <a:extLst>
              <a:ext uri="{FF2B5EF4-FFF2-40B4-BE49-F238E27FC236}">
                <a16:creationId xmlns:a16="http://schemas.microsoft.com/office/drawing/2014/main" id="{9FE3E382-4C26-4937-ACD5-5EE7DAACA15B}"/>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11FC7-9C70-45C2-AB9A-ABFC8D0595C3}"/>
              </a:ext>
            </a:extLst>
          </p:cNvPr>
          <p:cNvSpPr>
            <a:spLocks noGrp="1"/>
          </p:cNvSpPr>
          <p:nvPr>
            <p:ph idx="1"/>
          </p:nvPr>
        </p:nvSpPr>
        <p:spPr/>
        <p:txBody>
          <a:bodyPr anchor="t"/>
          <a:lstStyle/>
          <a:p>
            <a:pPr marL="0" indent="0" algn="ctr">
              <a:buNone/>
            </a:pPr>
            <a:endParaRPr lang="de-DE" sz="2800" dirty="0">
              <a:latin typeface="Calibri"/>
              <a:ea typeface="+mn-lt"/>
              <a:cs typeface="+mn-lt"/>
            </a:endParaRPr>
          </a:p>
          <a:p>
            <a:pPr marL="0" indent="0" algn="ctr">
              <a:buNone/>
            </a:pPr>
            <a:endParaRPr lang="de-DE" sz="2800" dirty="0">
              <a:latin typeface="Calibri"/>
              <a:ea typeface="+mn-lt"/>
              <a:cs typeface="+mn-lt"/>
            </a:endParaRPr>
          </a:p>
          <a:p>
            <a:pPr marL="0" indent="0" algn="ctr">
              <a:buNone/>
            </a:pPr>
            <a:endParaRPr lang="de-DE" sz="2800" dirty="0"/>
          </a:p>
          <a:p>
            <a:pPr marL="0" indent="0" algn="ctr">
              <a:buNone/>
            </a:pPr>
            <a:endParaRPr lang="de-DE" sz="2800" dirty="0"/>
          </a:p>
          <a:p>
            <a:pPr marL="0" indent="0" algn="ctr">
              <a:buNone/>
            </a:pPr>
            <a:r>
              <a:rPr lang="de-DE" sz="2800" dirty="0"/>
              <a:t>ALADIN </a:t>
            </a:r>
            <a:r>
              <a:rPr lang="de-DE" sz="2800" dirty="0" err="1"/>
              <a:t>meets</a:t>
            </a:r>
            <a:r>
              <a:rPr lang="de-DE" sz="2800" dirty="0"/>
              <a:t> Clou</a:t>
            </a:r>
            <a:endParaRPr lang="de-DE" sz="2800" b="1" dirty="0">
              <a:latin typeface="Calibri"/>
              <a:cs typeface="Arial"/>
            </a:endParaRPr>
          </a:p>
        </p:txBody>
      </p:sp>
      <p:sp>
        <p:nvSpPr>
          <p:cNvPr id="3" name="Titel 2">
            <a:extLst>
              <a:ext uri="{FF2B5EF4-FFF2-40B4-BE49-F238E27FC236}">
                <a16:creationId xmlns:a16="http://schemas.microsoft.com/office/drawing/2014/main" id="{3BB56AB2-54E7-4B96-9928-9B31E670243B}"/>
              </a:ext>
            </a:extLst>
          </p:cNvPr>
          <p:cNvSpPr>
            <a:spLocks noGrp="1"/>
          </p:cNvSpPr>
          <p:nvPr>
            <p:ph type="title"/>
          </p:nvPr>
        </p:nvSpPr>
        <p:spPr/>
        <p:txBody>
          <a:bodyPr/>
          <a:lstStyle/>
          <a:p>
            <a:endParaRPr lang="de-DE" sz="2400" dirty="0">
              <a:latin typeface="Arial"/>
              <a:ea typeface="+mj-lt"/>
              <a:cs typeface="+mj-lt"/>
            </a:endParaRPr>
          </a:p>
        </p:txBody>
      </p:sp>
      <p:sp>
        <p:nvSpPr>
          <p:cNvPr id="4" name="Datumsplatzhalter 1">
            <a:extLst>
              <a:ext uri="{FF2B5EF4-FFF2-40B4-BE49-F238E27FC236}">
                <a16:creationId xmlns:a16="http://schemas.microsoft.com/office/drawing/2014/main" id="{84D74FD2-4090-4E1D-8FFA-339DDC4DB673}"/>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263078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2FCF51B-3D6E-E633-5524-173CFB37CCC2}"/>
              </a:ext>
            </a:extLst>
          </p:cNvPr>
          <p:cNvSpPr>
            <a:spLocks noGrp="1"/>
          </p:cNvSpPr>
          <p:nvPr>
            <p:ph idx="1"/>
          </p:nvPr>
        </p:nvSpPr>
        <p:spPr/>
        <p:txBody>
          <a:bodyPr/>
          <a:lstStyle/>
          <a:p>
            <a:pPr marL="0" indent="0">
              <a:buNone/>
            </a:pPr>
            <a:r>
              <a:rPr lang="de-DE" sz="1600" dirty="0"/>
              <a:t>Eingabe:</a:t>
            </a:r>
          </a:p>
          <a:p>
            <a:pPr marL="457200" lvl="1" indent="0">
              <a:buNone/>
            </a:pPr>
            <a:r>
              <a:rPr lang="de-DE" sz="1100" dirty="0"/>
              <a:t>n .. Anzahl der Atome im resultierenden Molekül</a:t>
            </a:r>
          </a:p>
          <a:p>
            <a:pPr marL="0" indent="0">
              <a:buNone/>
            </a:pPr>
            <a:r>
              <a:rPr lang="de-DE" sz="1600" dirty="0"/>
              <a:t>Ausgabe:</a:t>
            </a:r>
          </a:p>
          <a:p>
            <a:pPr marL="457200" lvl="1" indent="0">
              <a:buNone/>
            </a:pPr>
            <a:r>
              <a:rPr lang="de-DE" sz="1100" dirty="0"/>
              <a:t>M .. Liste der Atome im resultierenden Molekül mit |M| &gt;= n</a:t>
            </a:r>
          </a:p>
          <a:p>
            <a:pPr marL="0" indent="0">
              <a:buNone/>
            </a:pPr>
            <a:endParaRPr lang="de-DE" sz="1600" dirty="0"/>
          </a:p>
          <a:p>
            <a:pPr marL="0" indent="0">
              <a:buNone/>
            </a:pPr>
            <a:r>
              <a:rPr lang="de-DE" sz="1600" dirty="0"/>
              <a:t>M </a:t>
            </a:r>
            <a:r>
              <a:rPr lang="de-DE" sz="1600" dirty="0">
                <a:sym typeface="Wingdings" panose="05000000000000000000" pitchFamily="2" charset="2"/>
              </a:rPr>
              <a:t> {C | O | H}</a:t>
            </a:r>
          </a:p>
          <a:p>
            <a:pPr marL="0" indent="0">
              <a:buNone/>
            </a:pPr>
            <a:endParaRPr lang="de-DE" sz="1600" dirty="0"/>
          </a:p>
          <a:p>
            <a:pPr marL="0" indent="0">
              <a:buNone/>
            </a:pPr>
            <a:r>
              <a:rPr lang="de-DE" sz="1600" dirty="0"/>
              <a:t>Solange n &lt; |M|:</a:t>
            </a:r>
          </a:p>
          <a:p>
            <a:pPr marL="457200" lvl="1" indent="0">
              <a:buNone/>
            </a:pPr>
            <a:r>
              <a:rPr lang="de-DE" sz="1100" dirty="0"/>
              <a:t>Wenn kein Atom aus M mehr freie Bindungen aufweist, dann:</a:t>
            </a:r>
          </a:p>
          <a:p>
            <a:pPr marL="914400" lvl="2" indent="0">
              <a:buNone/>
            </a:pPr>
            <a:r>
              <a:rPr lang="de-DE" sz="1000" dirty="0"/>
              <a:t>Löse zufällig Bindungen oder entferne zufällig ein Atom</a:t>
            </a:r>
          </a:p>
          <a:p>
            <a:pPr marL="457200" lvl="1" indent="0">
              <a:buNone/>
            </a:pPr>
            <a:r>
              <a:rPr lang="de-DE" sz="1100" dirty="0"/>
              <a:t>Wähle zufällig eine Menge A von Atomen aus M aus, die noch freie Bindungen aufweisen.</a:t>
            </a:r>
          </a:p>
          <a:p>
            <a:pPr marL="457200" lvl="1" indent="0">
              <a:buNone/>
            </a:pPr>
            <a:r>
              <a:rPr lang="de-DE" sz="1100" dirty="0"/>
              <a:t>Wähle zufällig ein Kohlenstoff-, Wasserstoff- oder Sauerstoffatom b aus, verknüpfe es zufällig mit freien Bindungen von Atomen der Menge A und füge b M hinzu.</a:t>
            </a:r>
          </a:p>
          <a:p>
            <a:pPr marL="0" indent="0">
              <a:buNone/>
            </a:pPr>
            <a:r>
              <a:rPr lang="de-DE" sz="1600" dirty="0"/>
              <a:t>Solange mindestens zwei Atome aus M noch freie Bindungen aufweisen:</a:t>
            </a:r>
            <a:endParaRPr lang="de-DE" sz="1100" dirty="0"/>
          </a:p>
          <a:p>
            <a:pPr marL="457200" lvl="1" indent="0">
              <a:buNone/>
            </a:pPr>
            <a:r>
              <a:rPr lang="de-DE" sz="1100" dirty="0"/>
              <a:t>Verbinde jeweils zwei Atome, die noch freie Bindungen aufweisen, mit so vielen Bindungen wie möglich.</a:t>
            </a:r>
          </a:p>
          <a:p>
            <a:pPr marL="0" indent="0">
              <a:buNone/>
            </a:pPr>
            <a:r>
              <a:rPr lang="de-DE" sz="1600" dirty="0"/>
              <a:t>Solange mindestens ein Atom aus M noch freie Bindungen aufweist:</a:t>
            </a:r>
          </a:p>
          <a:p>
            <a:pPr marL="457200" lvl="1" indent="0">
              <a:buNone/>
            </a:pPr>
            <a:r>
              <a:rPr lang="de-DE" sz="1100" dirty="0"/>
              <a:t>Befriedige die Bindung eines Atoms mit so wenigen Atomen wie möglich oder substituiere das Atom mit einem Atom mit der Anzahl an bereits geschlossenen Bindungen.</a:t>
            </a:r>
            <a:endParaRPr lang="de-DE" sz="1600" dirty="0"/>
          </a:p>
        </p:txBody>
      </p:sp>
      <p:sp>
        <p:nvSpPr>
          <p:cNvPr id="3" name="Titel 2">
            <a:extLst>
              <a:ext uri="{FF2B5EF4-FFF2-40B4-BE49-F238E27FC236}">
                <a16:creationId xmlns:a16="http://schemas.microsoft.com/office/drawing/2014/main" id="{0BAD2698-1A0A-EF05-B786-08C8E21526FB}"/>
              </a:ext>
            </a:extLst>
          </p:cNvPr>
          <p:cNvSpPr>
            <a:spLocks noGrp="1"/>
          </p:cNvSpPr>
          <p:nvPr>
            <p:ph type="title"/>
          </p:nvPr>
        </p:nvSpPr>
        <p:spPr/>
        <p:txBody>
          <a:bodyPr/>
          <a:lstStyle/>
          <a:p>
            <a:r>
              <a:rPr lang="de-DE" dirty="0"/>
              <a:t>Algorithmus zur </a:t>
            </a:r>
            <a:r>
              <a:rPr lang="de-DE" dirty="0" err="1"/>
              <a:t>C</a:t>
            </a:r>
            <a:r>
              <a:rPr lang="de-DE" baseline="-25000" dirty="0" err="1"/>
              <a:t>x</a:t>
            </a:r>
            <a:r>
              <a:rPr lang="de-DE" dirty="0" err="1"/>
              <a:t>O</a:t>
            </a:r>
            <a:r>
              <a:rPr lang="de-DE" baseline="-25000" dirty="0" err="1"/>
              <a:t>y</a:t>
            </a:r>
            <a:r>
              <a:rPr lang="de-DE" dirty="0" err="1"/>
              <a:t>H</a:t>
            </a:r>
            <a:r>
              <a:rPr lang="de-DE" baseline="-25000" dirty="0" err="1"/>
              <a:t>z</a:t>
            </a:r>
            <a:r>
              <a:rPr lang="de-DE" dirty="0"/>
              <a:t>-Molekülgenerierung</a:t>
            </a:r>
          </a:p>
        </p:txBody>
      </p:sp>
      <p:sp>
        <p:nvSpPr>
          <p:cNvPr id="4" name="Datumsplatzhalter 3">
            <a:extLst>
              <a:ext uri="{FF2B5EF4-FFF2-40B4-BE49-F238E27FC236}">
                <a16:creationId xmlns:a16="http://schemas.microsoft.com/office/drawing/2014/main" id="{23A1B14B-2E1E-5687-A0FB-D5FE489EAC59}"/>
              </a:ext>
            </a:extLst>
          </p:cNvPr>
          <p:cNvSpPr>
            <a:spLocks noGrp="1"/>
          </p:cNvSpPr>
          <p:nvPr>
            <p:ph type="dt" sz="half" idx="2"/>
          </p:nvPr>
        </p:nvSpPr>
        <p:spPr/>
        <p:txBody>
          <a:body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365610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39C8B9C3-E068-45EE-9B57-1B7D6E4D079A}"/>
              </a:ext>
            </a:extLst>
          </p:cNvPr>
          <p:cNvSpPr>
            <a:spLocks noGrp="1"/>
          </p:cNvSpPr>
          <p:nvPr>
            <p:ph idx="1"/>
          </p:nvPr>
        </p:nvSpPr>
        <p:spPr/>
        <p:txBody>
          <a:bodyPr/>
          <a:lstStyle/>
          <a:p>
            <a:r>
              <a:rPr lang="de-DE" dirty="0"/>
              <a:t>aus ALADIN-II-Antrag:</a:t>
            </a:r>
          </a:p>
          <a:p>
            <a:pPr lvl="1"/>
            <a:r>
              <a:rPr lang="de-DE" dirty="0"/>
              <a:t>Terminierung</a:t>
            </a:r>
          </a:p>
          <a:p>
            <a:pPr lvl="1"/>
            <a:r>
              <a:rPr lang="de-DE" dirty="0" err="1"/>
              <a:t>Spatial</a:t>
            </a:r>
            <a:r>
              <a:rPr lang="de-DE" dirty="0"/>
              <a:t> SQL</a:t>
            </a:r>
          </a:p>
          <a:p>
            <a:pPr lvl="1"/>
            <a:r>
              <a:rPr lang="de-DE" dirty="0"/>
              <a:t>Netzplantechnik</a:t>
            </a:r>
          </a:p>
          <a:p>
            <a:pPr lvl="1"/>
            <a:r>
              <a:rPr lang="de-DE" dirty="0"/>
              <a:t>PERT</a:t>
            </a:r>
          </a:p>
          <a:p>
            <a:pPr lvl="1"/>
            <a:r>
              <a:rPr lang="de-DE" dirty="0"/>
              <a:t>Datenfluss-, ERM- und UML-Modellierung.</a:t>
            </a:r>
          </a:p>
          <a:p>
            <a:r>
              <a:rPr lang="de-DE" dirty="0"/>
              <a:t>aus OPALADIN-Antrag:</a:t>
            </a:r>
          </a:p>
          <a:p>
            <a:pPr lvl="1"/>
            <a:r>
              <a:rPr lang="de-DE" dirty="0"/>
              <a:t>Kodierung (Faltungscodes, </a:t>
            </a:r>
            <a:r>
              <a:rPr lang="de-DE" dirty="0" err="1"/>
              <a:t>Huffman</a:t>
            </a:r>
            <a:r>
              <a:rPr lang="de-DE" dirty="0"/>
              <a:t>)</a:t>
            </a:r>
          </a:p>
          <a:p>
            <a:pPr lvl="1"/>
            <a:r>
              <a:rPr lang="de-DE" dirty="0"/>
              <a:t>Prüfmuster / Paragraphennetzwerke für Rechtsfälle / Gesetze</a:t>
            </a:r>
          </a:p>
          <a:p>
            <a:pPr lvl="1"/>
            <a:r>
              <a:rPr lang="de-DE" dirty="0"/>
              <a:t>Chemische Strukturformeln von Molekülverbindungen</a:t>
            </a:r>
          </a:p>
          <a:p>
            <a:pPr lvl="1"/>
            <a:r>
              <a:rPr lang="de-DE" dirty="0"/>
              <a:t>Euler-</a:t>
            </a:r>
            <a:r>
              <a:rPr lang="de-DE" dirty="0" err="1"/>
              <a:t>Tonnetze</a:t>
            </a:r>
            <a:r>
              <a:rPr lang="de-DE" dirty="0"/>
              <a:t>/PLR-Regeln in der Musiktheorie</a:t>
            </a:r>
          </a:p>
        </p:txBody>
      </p:sp>
      <p:sp>
        <p:nvSpPr>
          <p:cNvPr id="5" name="Titel 4">
            <a:extLst>
              <a:ext uri="{FF2B5EF4-FFF2-40B4-BE49-F238E27FC236}">
                <a16:creationId xmlns:a16="http://schemas.microsoft.com/office/drawing/2014/main" id="{268CA301-CFB8-4E8A-9A86-869F6288CA66}"/>
              </a:ext>
            </a:extLst>
          </p:cNvPr>
          <p:cNvSpPr>
            <a:spLocks noGrp="1"/>
          </p:cNvSpPr>
          <p:nvPr>
            <p:ph type="title"/>
          </p:nvPr>
        </p:nvSpPr>
        <p:spPr/>
        <p:txBody>
          <a:bodyPr/>
          <a:lstStyle/>
          <a:p>
            <a:r>
              <a:rPr lang="de-DE" dirty="0"/>
              <a:t>Ausblick I: neue Aufgabentypen</a:t>
            </a:r>
          </a:p>
        </p:txBody>
      </p:sp>
      <p:sp>
        <p:nvSpPr>
          <p:cNvPr id="4" name="Datumsplatzhalter 3">
            <a:extLst>
              <a:ext uri="{FF2B5EF4-FFF2-40B4-BE49-F238E27FC236}">
                <a16:creationId xmlns:a16="http://schemas.microsoft.com/office/drawing/2014/main" id="{A95DD468-86AB-4F52-8D24-5AE8480595E9}"/>
              </a:ext>
            </a:extLst>
          </p:cNvPr>
          <p:cNvSpPr>
            <a:spLocks noGrp="1"/>
          </p:cNvSpPr>
          <p:nvPr>
            <p:ph type="dt" sz="half" idx="2"/>
          </p:nvPr>
        </p:nvSpPr>
        <p:spPr/>
        <p:txBody>
          <a:body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187764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fachlich/inhaltlich</a:t>
            </a:r>
          </a:p>
          <a:p>
            <a:pPr lvl="1"/>
            <a:r>
              <a:rPr lang="de-DE" dirty="0"/>
              <a:t>„Generalisierung“ der Aufgabentypen</a:t>
            </a:r>
          </a:p>
          <a:p>
            <a:pPr lvl="1"/>
            <a:r>
              <a:rPr lang="de-DE" dirty="0"/>
              <a:t>„programmierfreie“ Erstellung neuer Aufgabentypen</a:t>
            </a:r>
          </a:p>
          <a:p>
            <a:pPr lvl="1"/>
            <a:r>
              <a:rPr lang="de-DE" dirty="0"/>
              <a:t>statistische Auswertungen zu Nutzerverhalten und Aufgabenbearbeitung</a:t>
            </a:r>
          </a:p>
          <a:p>
            <a:r>
              <a:rPr lang="de-DE" dirty="0"/>
              <a:t>technisch:</a:t>
            </a:r>
          </a:p>
          <a:p>
            <a:pPr lvl="1"/>
            <a:r>
              <a:rPr lang="de-DE" dirty="0"/>
              <a:t>„von der Syntaktik zur Semantik“ …</a:t>
            </a:r>
          </a:p>
          <a:p>
            <a:pPr lvl="1"/>
            <a:r>
              <a:rPr lang="de-DE" dirty="0"/>
              <a:t>Integration in OPAL (und ONYX)</a:t>
            </a:r>
          </a:p>
          <a:p>
            <a:pPr lvl="1"/>
            <a:r>
              <a:rPr lang="de-DE" dirty="0"/>
              <a:t>Technische Umsetzung mittels LTI-Schnittstelle und </a:t>
            </a:r>
            <a:r>
              <a:rPr lang="de-DE" dirty="0" err="1"/>
              <a:t>Shibboleth</a:t>
            </a:r>
            <a:r>
              <a:rPr lang="de-DE" dirty="0"/>
              <a:t>-Nutzer</a:t>
            </a:r>
          </a:p>
          <a:p>
            <a:pPr lvl="1"/>
            <a:r>
              <a:rPr lang="de-DE" dirty="0"/>
              <a:t>Einbettung in OPAL-Kurse als Abschluss der jeweiligen Lektionen</a:t>
            </a:r>
          </a:p>
          <a:p>
            <a:pPr lvl="1"/>
            <a:r>
              <a:rPr lang="de-DE" dirty="0"/>
              <a:t>Eigenständige Nutzung ermöglichen (bspw. analog zu LAVA-Kursen)</a:t>
            </a:r>
          </a:p>
          <a:p>
            <a:pPr lvl="1"/>
            <a:r>
              <a:rPr lang="de-DE" dirty="0"/>
              <a:t>Hochschulübergreifende Nutzung</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Ausblick II: ALADIN </a:t>
            </a:r>
            <a:r>
              <a:rPr lang="de-DE" dirty="0" err="1"/>
              <a:t>goes</a:t>
            </a:r>
            <a:r>
              <a:rPr lang="de-DE" dirty="0"/>
              <a:t> OPAL (OPALADIN)</a:t>
            </a:r>
          </a:p>
        </p:txBody>
      </p:sp>
      <p:sp>
        <p:nvSpPr>
          <p:cNvPr id="4" name="Datumsplatzhalter 1">
            <a:extLst>
              <a:ext uri="{FF2B5EF4-FFF2-40B4-BE49-F238E27FC236}">
                <a16:creationId xmlns:a16="http://schemas.microsoft.com/office/drawing/2014/main" id="{4BDEF1B6-5604-4852-856A-C903B8470E4E}"/>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92823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endParaRPr lang="de-DE" dirty="0"/>
          </a:p>
          <a:p>
            <a:pPr marL="0" indent="0" algn="ctr">
              <a:buNone/>
            </a:pPr>
            <a:r>
              <a:rPr lang="de-DE" dirty="0"/>
              <a:t>Vielen Dank für die Aufmerksamkeit!</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Fragen &amp; Diskussion</a:t>
            </a:r>
          </a:p>
        </p:txBody>
      </p:sp>
      <p:sp>
        <p:nvSpPr>
          <p:cNvPr id="4" name="Datumsplatzhalter 1">
            <a:extLst>
              <a:ext uri="{FF2B5EF4-FFF2-40B4-BE49-F238E27FC236}">
                <a16:creationId xmlns:a16="http://schemas.microsoft.com/office/drawing/2014/main" id="{74CC8990-7CDD-4036-8A59-E4CC764EC632}"/>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336520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nur wenige Übungsaufgaben</a:t>
            </a:r>
          </a:p>
          <a:p>
            <a:r>
              <a:rPr lang="de-DE" dirty="0"/>
              <a:t>kaum unbekannte Aufgaben zum selbständigen Üben</a:t>
            </a:r>
          </a:p>
          <a:p>
            <a:r>
              <a:rPr lang="de-DE" dirty="0"/>
              <a:t>keine Skalierung der Aufgaben hinsichtlich Schwierigkeitsgrades und Umfangs</a:t>
            </a:r>
          </a:p>
          <a:p>
            <a:r>
              <a:rPr lang="de-DE" dirty="0"/>
              <a:t>keine Musterklausuren zu Prüfungsvorbereitung</a:t>
            </a:r>
          </a:p>
          <a:p>
            <a:r>
              <a:rPr lang="de-DE" dirty="0"/>
              <a:t>Lösungshilfen nur durch Lehrenden möglich </a:t>
            </a:r>
            <a:r>
              <a:rPr lang="de-DE" dirty="0">
                <a:sym typeface="Wingdings" panose="05000000000000000000" pitchFamily="2" charset="2"/>
              </a:rPr>
              <a:t> erheblicher Aufwand</a:t>
            </a:r>
          </a:p>
          <a:p>
            <a:r>
              <a:rPr lang="de-DE" dirty="0">
                <a:sym typeface="Wingdings" panose="05000000000000000000" pitchFamily="2" charset="2"/>
              </a:rPr>
              <a:t>keine </a:t>
            </a:r>
            <a:r>
              <a:rPr lang="de-DE" dirty="0"/>
              <a:t>motivierenden Impulse für Lernprozesse</a:t>
            </a:r>
          </a:p>
          <a:p>
            <a:r>
              <a:rPr lang="de-DE" dirty="0"/>
              <a:t>keine orts- und zeitflexible Lehre</a:t>
            </a:r>
          </a:p>
          <a:p>
            <a:r>
              <a:rPr lang="de-DE" dirty="0"/>
              <a:t>keine Selbstkontrolle beim Lernen durch Abgleich mit Musterlösungen</a:t>
            </a:r>
          </a:p>
          <a:p>
            <a:r>
              <a:rPr lang="de-DE" dirty="0"/>
              <a:t>kein selbstorganisiertes und selbsttätiges Lernen</a:t>
            </a:r>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Herausforderung“ vor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a:xfrm>
            <a:off x="10992544" y="6588000"/>
            <a:ext cx="1079784" cy="215444"/>
          </a:xfrm>
          <a:prstGeom prst="rect">
            <a:avLst/>
          </a:prstGeom>
        </p:spPr>
        <p:txBody>
          <a:bodyPr vert="horz" lIns="91440" tIns="45720" rIns="91440" bIns="45720" rtlCol="0" anchor="ctr"/>
          <a:lstStyle>
            <a:lvl1pPr algn="l">
              <a:defRPr sz="1050">
                <a:solidFill>
                  <a:schemeClr val="tx1"/>
                </a:solidFill>
              </a:defRPr>
            </a:lvl1p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355862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D5D6A5-B792-48C1-8136-6DBC113BCB72}"/>
              </a:ext>
            </a:extLst>
          </p:cNvPr>
          <p:cNvSpPr>
            <a:spLocks noGrp="1"/>
          </p:cNvSpPr>
          <p:nvPr>
            <p:ph idx="1"/>
          </p:nvPr>
        </p:nvSpPr>
        <p:spPr/>
        <p:txBody>
          <a:bodyPr/>
          <a:lstStyle/>
          <a:p>
            <a:r>
              <a:rPr lang="de-DE" dirty="0"/>
              <a:t>bekannte Lösungsansätze wiederholt selbsttätig auf zufällig generierte Probleme anwendbar</a:t>
            </a:r>
          </a:p>
          <a:p>
            <a:r>
              <a:rPr lang="de-DE" dirty="0"/>
              <a:t>Orientierung des Schwierigkeitsgrads an individueller Leistungsfähigkeit</a:t>
            </a:r>
          </a:p>
          <a:p>
            <a:r>
              <a:rPr lang="de-DE" dirty="0"/>
              <a:t>leistungsgerechte Aufgaben für heterogene Zielgruppen</a:t>
            </a:r>
          </a:p>
          <a:p>
            <a:r>
              <a:rPr lang="de-DE" dirty="0"/>
              <a:t>hohe Problemlösungskompetenz der Studierenden </a:t>
            </a:r>
            <a:r>
              <a:rPr lang="de-DE" dirty="0">
                <a:sym typeface="Wingdings" panose="05000000000000000000" pitchFamily="2" charset="2"/>
              </a:rPr>
              <a:t> h</a:t>
            </a:r>
            <a:r>
              <a:rPr lang="de-DE" dirty="0"/>
              <a:t>öherer Studienerfolg</a:t>
            </a:r>
          </a:p>
          <a:p>
            <a:r>
              <a:rPr lang="de-DE" dirty="0"/>
              <a:t>Generierung von Online-Selbsttests und elektronischen Test- oder Probeklausuren und sofortiges automatisches und leistungsabhängiges Feedback </a:t>
            </a:r>
            <a:r>
              <a:rPr lang="de-DE" dirty="0">
                <a:sym typeface="Wingdings" panose="05000000000000000000" pitchFamily="2" charset="2"/>
              </a:rPr>
              <a:t> weniger Aufwand</a:t>
            </a:r>
            <a:endParaRPr lang="de-DE" dirty="0"/>
          </a:p>
          <a:p>
            <a:r>
              <a:rPr lang="de-DE" dirty="0"/>
              <a:t>fachlich und zeitlich unbegrenzt wiederverwendbar</a:t>
            </a:r>
          </a:p>
          <a:p>
            <a:r>
              <a:rPr lang="de-DE" dirty="0"/>
              <a:t>Generierung der Aufgaben parametrisier- und somit den Lehrinhalt aktiv mitgestaltbar</a:t>
            </a:r>
          </a:p>
          <a:p>
            <a:r>
              <a:rPr lang="de-DE" dirty="0"/>
              <a:t>Lernen mit eigener Geschwindigkeit</a:t>
            </a:r>
          </a:p>
          <a:p>
            <a:r>
              <a:rPr lang="de-DE" dirty="0"/>
              <a:t>zeitlich, räumlich und institutionell flexibel nutzbar</a:t>
            </a:r>
          </a:p>
          <a:p>
            <a:r>
              <a:rPr lang="de-DE" dirty="0"/>
              <a:t>Erweiterbarkeit um neue Aufgabentypen</a:t>
            </a:r>
          </a:p>
          <a:p>
            <a:r>
              <a:rPr lang="de-DE" dirty="0"/>
              <a:t>Vernetzung der Studierenden</a:t>
            </a:r>
          </a:p>
          <a:p>
            <a:r>
              <a:rPr lang="de-DE" dirty="0"/>
              <a:t>Feedback an/von Lehrende/n</a:t>
            </a:r>
          </a:p>
          <a:p>
            <a:r>
              <a:rPr lang="de-DE" dirty="0"/>
              <a:t>…</a:t>
            </a:r>
          </a:p>
          <a:p>
            <a:endParaRPr lang="de-DE" dirty="0"/>
          </a:p>
        </p:txBody>
      </p:sp>
      <p:sp>
        <p:nvSpPr>
          <p:cNvPr id="3" name="Titel 2">
            <a:extLst>
              <a:ext uri="{FF2B5EF4-FFF2-40B4-BE49-F238E27FC236}">
                <a16:creationId xmlns:a16="http://schemas.microsoft.com/office/drawing/2014/main" id="{B51F0EB4-A2BF-4204-AD63-60EF19F0DF89}"/>
              </a:ext>
            </a:extLst>
          </p:cNvPr>
          <p:cNvSpPr>
            <a:spLocks noGrp="1"/>
          </p:cNvSpPr>
          <p:nvPr>
            <p:ph type="title"/>
          </p:nvPr>
        </p:nvSpPr>
        <p:spPr/>
        <p:txBody>
          <a:bodyPr/>
          <a:lstStyle/>
          <a:p>
            <a:r>
              <a:rPr lang="de-DE" dirty="0"/>
              <a:t>„(Didaktische) Ziele“ von ALADIN</a:t>
            </a:r>
          </a:p>
        </p:txBody>
      </p:sp>
      <p:sp>
        <p:nvSpPr>
          <p:cNvPr id="4" name="Datumsplatzhalter 1">
            <a:extLst>
              <a:ext uri="{FF2B5EF4-FFF2-40B4-BE49-F238E27FC236}">
                <a16:creationId xmlns:a16="http://schemas.microsoft.com/office/drawing/2014/main" id="{500BCE1D-F586-4F06-AD33-B291DB35F6C8}"/>
              </a:ext>
            </a:extLst>
          </p:cNvPr>
          <p:cNvSpPr>
            <a:spLocks noGrp="1"/>
          </p:cNvSpPr>
          <p:nvPr>
            <p:ph type="dt" sz="half" idx="2"/>
          </p:nvPr>
        </p:nvSpPr>
        <p:spPr/>
        <p:txBody>
          <a:bodyPr/>
          <a:lstStyle>
            <a:lvl1pPr algn="l">
              <a:defRPr sz="1050">
                <a:solidFill>
                  <a:schemeClr val="tx1"/>
                </a:solidFill>
              </a:defRPr>
            </a:lvl1p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422738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EC558A0-6B04-4BE2-A5CD-1E37A2DB83E3}"/>
              </a:ext>
            </a:extLst>
          </p:cNvPr>
          <p:cNvSpPr>
            <a:spLocks noGrp="1"/>
          </p:cNvSpPr>
          <p:nvPr>
            <p:ph type="title"/>
          </p:nvPr>
        </p:nvSpPr>
        <p:spPr/>
        <p:txBody>
          <a:bodyPr/>
          <a:lstStyle/>
          <a:p>
            <a:r>
              <a:rPr lang="de-DE" dirty="0"/>
              <a:t>Lernen und Lehren mit und ohne ALADIN</a:t>
            </a:r>
          </a:p>
        </p:txBody>
      </p:sp>
      <p:sp>
        <p:nvSpPr>
          <p:cNvPr id="4" name="Datumsplatzhalter 3">
            <a:extLst>
              <a:ext uri="{FF2B5EF4-FFF2-40B4-BE49-F238E27FC236}">
                <a16:creationId xmlns:a16="http://schemas.microsoft.com/office/drawing/2014/main" id="{D1569940-0D50-41AC-BB06-5C7E10BE6061}"/>
              </a:ext>
            </a:extLst>
          </p:cNvPr>
          <p:cNvSpPr>
            <a:spLocks noGrp="1"/>
          </p:cNvSpPr>
          <p:nvPr>
            <p:ph type="dt" sz="half" idx="2"/>
          </p:nvPr>
        </p:nvSpPr>
        <p:spPr/>
        <p:txBody>
          <a:bodyPr/>
          <a:lstStyle/>
          <a:p>
            <a:fld id="{5CF54E03-4885-4408-875D-CF4E4825484C}" type="datetime1">
              <a:rPr lang="de-DE" smtClean="0"/>
              <a:pPr/>
              <a:t>26.11.2022</a:t>
            </a:fld>
            <a:endParaRPr lang="de-DE" dirty="0"/>
          </a:p>
        </p:txBody>
      </p:sp>
      <p:sp>
        <p:nvSpPr>
          <p:cNvPr id="14" name="Textfeld 13">
            <a:extLst>
              <a:ext uri="{FF2B5EF4-FFF2-40B4-BE49-F238E27FC236}">
                <a16:creationId xmlns:a16="http://schemas.microsoft.com/office/drawing/2014/main" id="{E668E3F5-FB11-4C53-A13C-AA0399D93547}"/>
              </a:ext>
            </a:extLst>
          </p:cNvPr>
          <p:cNvSpPr txBox="1"/>
          <p:nvPr/>
        </p:nvSpPr>
        <p:spPr>
          <a:xfrm>
            <a:off x="1634224" y="1391298"/>
            <a:ext cx="2538131" cy="400110"/>
          </a:xfrm>
          <a:prstGeom prst="rect">
            <a:avLst/>
          </a:prstGeom>
          <a:noFill/>
        </p:spPr>
        <p:txBody>
          <a:bodyPr wrap="none" rtlCol="0">
            <a:spAutoFit/>
          </a:bodyPr>
          <a:lstStyle/>
          <a:p>
            <a:r>
              <a:rPr lang="de-DE" sz="2000" dirty="0"/>
              <a:t>Ablauf ohne ALADIN</a:t>
            </a:r>
          </a:p>
        </p:txBody>
      </p:sp>
      <p:sp>
        <p:nvSpPr>
          <p:cNvPr id="15" name="Textfeld 14">
            <a:extLst>
              <a:ext uri="{FF2B5EF4-FFF2-40B4-BE49-F238E27FC236}">
                <a16:creationId xmlns:a16="http://schemas.microsoft.com/office/drawing/2014/main" id="{7A2146FF-18BE-442A-9186-638F0820DFCF}"/>
              </a:ext>
            </a:extLst>
          </p:cNvPr>
          <p:cNvSpPr txBox="1"/>
          <p:nvPr/>
        </p:nvSpPr>
        <p:spPr>
          <a:xfrm>
            <a:off x="7698986" y="1390132"/>
            <a:ext cx="2308902" cy="400110"/>
          </a:xfrm>
          <a:prstGeom prst="rect">
            <a:avLst/>
          </a:prstGeom>
          <a:noFill/>
        </p:spPr>
        <p:txBody>
          <a:bodyPr wrap="none" rtlCol="0">
            <a:spAutoFit/>
          </a:bodyPr>
          <a:lstStyle/>
          <a:p>
            <a:r>
              <a:rPr lang="de-DE" sz="2000" dirty="0"/>
              <a:t>Ablauf mit ALADIN</a:t>
            </a:r>
          </a:p>
        </p:txBody>
      </p:sp>
      <p:pic>
        <p:nvPicPr>
          <p:cNvPr id="3" name="Grafik 2">
            <a:extLst>
              <a:ext uri="{FF2B5EF4-FFF2-40B4-BE49-F238E27FC236}">
                <a16:creationId xmlns:a16="http://schemas.microsoft.com/office/drawing/2014/main" id="{600E67C7-063A-4777-9C60-7EF29AEF696F}"/>
              </a:ext>
            </a:extLst>
          </p:cNvPr>
          <p:cNvPicPr>
            <a:picLocks noChangeAspect="1"/>
          </p:cNvPicPr>
          <p:nvPr/>
        </p:nvPicPr>
        <p:blipFill>
          <a:blip r:embed="rId3"/>
          <a:stretch>
            <a:fillRect/>
          </a:stretch>
        </p:blipFill>
        <p:spPr>
          <a:xfrm>
            <a:off x="1012576" y="3007444"/>
            <a:ext cx="3781425" cy="1952625"/>
          </a:xfrm>
          <a:prstGeom prst="rect">
            <a:avLst/>
          </a:prstGeom>
        </p:spPr>
      </p:pic>
      <p:pic>
        <p:nvPicPr>
          <p:cNvPr id="7" name="Grafik 6">
            <a:extLst>
              <a:ext uri="{FF2B5EF4-FFF2-40B4-BE49-F238E27FC236}">
                <a16:creationId xmlns:a16="http://schemas.microsoft.com/office/drawing/2014/main" id="{61438C60-9BC9-4704-877E-B562AFFA486F}"/>
              </a:ext>
            </a:extLst>
          </p:cNvPr>
          <p:cNvPicPr>
            <a:picLocks noChangeAspect="1"/>
          </p:cNvPicPr>
          <p:nvPr/>
        </p:nvPicPr>
        <p:blipFill>
          <a:blip r:embed="rId4"/>
          <a:stretch>
            <a:fillRect/>
          </a:stretch>
        </p:blipFill>
        <p:spPr>
          <a:xfrm>
            <a:off x="5662812" y="1916831"/>
            <a:ext cx="5572125" cy="4133850"/>
          </a:xfrm>
          <a:prstGeom prst="rect">
            <a:avLst/>
          </a:prstGeom>
        </p:spPr>
      </p:pic>
    </p:spTree>
    <p:extLst>
      <p:ext uri="{BB962C8B-B14F-4D97-AF65-F5344CB8AC3E}">
        <p14:creationId xmlns:p14="http://schemas.microsoft.com/office/powerpoint/2010/main" val="16493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9275CBE-70CE-5BBC-9088-78E9D0444A3B}"/>
              </a:ext>
            </a:extLst>
          </p:cNvPr>
          <p:cNvSpPr>
            <a:spLocks noGrp="1"/>
          </p:cNvSpPr>
          <p:nvPr>
            <p:ph type="title"/>
          </p:nvPr>
        </p:nvSpPr>
        <p:spPr/>
        <p:txBody>
          <a:bodyPr/>
          <a:lstStyle/>
          <a:p>
            <a:r>
              <a:rPr lang="de-DE" dirty="0"/>
              <a:t>Aufbau von Aufgaben in ALADIN</a:t>
            </a:r>
          </a:p>
        </p:txBody>
      </p:sp>
      <p:sp>
        <p:nvSpPr>
          <p:cNvPr id="4" name="Datumsplatzhalter 3">
            <a:extLst>
              <a:ext uri="{FF2B5EF4-FFF2-40B4-BE49-F238E27FC236}">
                <a16:creationId xmlns:a16="http://schemas.microsoft.com/office/drawing/2014/main" id="{66EE9FFF-15F6-7C37-756F-E075A50EE9B8}"/>
              </a:ext>
            </a:extLst>
          </p:cNvPr>
          <p:cNvSpPr>
            <a:spLocks noGrp="1"/>
          </p:cNvSpPr>
          <p:nvPr>
            <p:ph type="dt" sz="half" idx="2"/>
          </p:nvPr>
        </p:nvSpPr>
        <p:spPr/>
        <p:txBody>
          <a:bodyPr/>
          <a:lstStyle/>
          <a:p>
            <a:fld id="{5CF54E03-4885-4408-875D-CF4E4825484C}" type="datetime1">
              <a:rPr lang="de-DE" smtClean="0"/>
              <a:pPr/>
              <a:t>26.11.2022</a:t>
            </a:fld>
            <a:endParaRPr lang="de-DE" dirty="0"/>
          </a:p>
        </p:txBody>
      </p:sp>
      <p:grpSp>
        <p:nvGrpSpPr>
          <p:cNvPr id="5" name="Gruppieren 4">
            <a:extLst>
              <a:ext uri="{FF2B5EF4-FFF2-40B4-BE49-F238E27FC236}">
                <a16:creationId xmlns:a16="http://schemas.microsoft.com/office/drawing/2014/main" id="{240FE32D-1A05-41E4-41AC-480140FD47EC}"/>
              </a:ext>
            </a:extLst>
          </p:cNvPr>
          <p:cNvGrpSpPr/>
          <p:nvPr/>
        </p:nvGrpSpPr>
        <p:grpSpPr>
          <a:xfrm>
            <a:off x="708003" y="1163607"/>
            <a:ext cx="2160240" cy="2232248"/>
            <a:chOff x="2279576" y="2348880"/>
            <a:chExt cx="2160240" cy="2232248"/>
          </a:xfrm>
        </p:grpSpPr>
        <p:sp>
          <p:nvSpPr>
            <p:cNvPr id="6" name="Rechteck: abgerundete Ecken 5">
              <a:extLst>
                <a:ext uri="{FF2B5EF4-FFF2-40B4-BE49-F238E27FC236}">
                  <a16:creationId xmlns:a16="http://schemas.microsoft.com/office/drawing/2014/main" id="{73812642-86AD-6AF7-6F4F-250D50B57349}"/>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7" name="Rechteck: abgerundete Ecken 6">
              <a:extLst>
                <a:ext uri="{FF2B5EF4-FFF2-40B4-BE49-F238E27FC236}">
                  <a16:creationId xmlns:a16="http://schemas.microsoft.com/office/drawing/2014/main" id="{4416F932-DF20-11DE-B1A0-1A25908C78BE}"/>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dirty="0"/>
                <a:t>Backend</a:t>
              </a:r>
              <a:endParaRPr kumimoji="0" lang="de-DE" sz="2000" b="0" i="0" u="none" strike="noStrike" cap="none" normalizeH="0" baseline="0" dirty="0">
                <a:ln>
                  <a:noFill/>
                </a:ln>
                <a:solidFill>
                  <a:schemeClr val="tx1"/>
                </a:solidFill>
                <a:effectLst/>
                <a:latin typeface="Arial" charset="0"/>
              </a:endParaRPr>
            </a:p>
          </p:txBody>
        </p:sp>
        <p:sp>
          <p:nvSpPr>
            <p:cNvPr id="8" name="Rechteck: abgerundete Ecken 7">
              <a:extLst>
                <a:ext uri="{FF2B5EF4-FFF2-40B4-BE49-F238E27FC236}">
                  <a16:creationId xmlns:a16="http://schemas.microsoft.com/office/drawing/2014/main" id="{1E77C7AD-6443-1520-332C-C18EEE2082A4}"/>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9" name="Rechteck: abgerundete Ecken 8">
              <a:extLst>
                <a:ext uri="{FF2B5EF4-FFF2-40B4-BE49-F238E27FC236}">
                  <a16:creationId xmlns:a16="http://schemas.microsoft.com/office/drawing/2014/main" id="{533C8AD4-A2B7-5E1E-B047-C30D81333255}"/>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Oberfläche</a:t>
              </a:r>
            </a:p>
          </p:txBody>
        </p:sp>
        <p:cxnSp>
          <p:nvCxnSpPr>
            <p:cNvPr id="10" name="Gerade Verbindung mit Pfeil 9">
              <a:extLst>
                <a:ext uri="{FF2B5EF4-FFF2-40B4-BE49-F238E27FC236}">
                  <a16:creationId xmlns:a16="http://schemas.microsoft.com/office/drawing/2014/main" id="{FEEE04A3-3F5F-CC72-16EA-BDB9B824E29F}"/>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Gerade Verbindung mit Pfeil 10">
              <a:extLst>
                <a:ext uri="{FF2B5EF4-FFF2-40B4-BE49-F238E27FC236}">
                  <a16:creationId xmlns:a16="http://schemas.microsoft.com/office/drawing/2014/main" id="{05CE5FA9-DE75-3ED3-CCB6-60302BE3C24E}"/>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Gerade Verbindung mit Pfeil 11">
              <a:extLst>
                <a:ext uri="{FF2B5EF4-FFF2-40B4-BE49-F238E27FC236}">
                  <a16:creationId xmlns:a16="http://schemas.microsoft.com/office/drawing/2014/main" id="{1D231362-D1F1-F8E6-6AB0-7550D03A9F4A}"/>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Gerade Verbindung mit Pfeil 12">
              <a:extLst>
                <a:ext uri="{FF2B5EF4-FFF2-40B4-BE49-F238E27FC236}">
                  <a16:creationId xmlns:a16="http://schemas.microsoft.com/office/drawing/2014/main" id="{5BF4F94A-79B9-3746-4AE2-B33E941CD88A}"/>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14" name="Gruppieren 13">
            <a:extLst>
              <a:ext uri="{FF2B5EF4-FFF2-40B4-BE49-F238E27FC236}">
                <a16:creationId xmlns:a16="http://schemas.microsoft.com/office/drawing/2014/main" id="{5B80BF4F-48F2-F724-5393-D77650012104}"/>
              </a:ext>
            </a:extLst>
          </p:cNvPr>
          <p:cNvGrpSpPr/>
          <p:nvPr/>
        </p:nvGrpSpPr>
        <p:grpSpPr>
          <a:xfrm>
            <a:off x="3137774" y="4214849"/>
            <a:ext cx="5112568" cy="2049094"/>
            <a:chOff x="744818" y="3804918"/>
            <a:chExt cx="5112568" cy="2049094"/>
          </a:xfrm>
        </p:grpSpPr>
        <p:grpSp>
          <p:nvGrpSpPr>
            <p:cNvPr id="15" name="Gruppieren 14">
              <a:extLst>
                <a:ext uri="{FF2B5EF4-FFF2-40B4-BE49-F238E27FC236}">
                  <a16:creationId xmlns:a16="http://schemas.microsoft.com/office/drawing/2014/main" id="{F7F884BB-0F4A-8560-047D-DB2F6ABE1407}"/>
                </a:ext>
              </a:extLst>
            </p:cNvPr>
            <p:cNvGrpSpPr/>
            <p:nvPr/>
          </p:nvGrpSpPr>
          <p:grpSpPr>
            <a:xfrm>
              <a:off x="744818" y="3804918"/>
              <a:ext cx="5112568" cy="2049094"/>
              <a:chOff x="6231788" y="947858"/>
              <a:chExt cx="5112568" cy="2049094"/>
            </a:xfrm>
          </p:grpSpPr>
          <p:sp>
            <p:nvSpPr>
              <p:cNvPr id="24" name="Rechteck: abgerundete Ecken 23">
                <a:extLst>
                  <a:ext uri="{FF2B5EF4-FFF2-40B4-BE49-F238E27FC236}">
                    <a16:creationId xmlns:a16="http://schemas.microsoft.com/office/drawing/2014/main" id="{80440B08-C837-D1C0-2A9C-C4C448BF497F}"/>
                  </a:ext>
                </a:extLst>
              </p:cNvPr>
              <p:cNvSpPr/>
              <p:nvPr/>
            </p:nvSpPr>
            <p:spPr bwMode="auto">
              <a:xfrm>
                <a:off x="6231788" y="947858"/>
                <a:ext cx="5112568" cy="2049094"/>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Oberfläche</a:t>
                </a:r>
                <a:endParaRPr kumimoji="0" lang="de-DE" sz="2800" b="0" i="0" u="none" strike="noStrike" cap="none" normalizeH="0" baseline="0" dirty="0">
                  <a:ln>
                    <a:noFill/>
                  </a:ln>
                  <a:solidFill>
                    <a:schemeClr val="tx1"/>
                  </a:solidFill>
                  <a:effectLst/>
                  <a:latin typeface="Arial" charset="0"/>
                </a:endParaRPr>
              </a:p>
            </p:txBody>
          </p:sp>
          <p:sp>
            <p:nvSpPr>
              <p:cNvPr id="25" name="Rechteck 24">
                <a:extLst>
                  <a:ext uri="{FF2B5EF4-FFF2-40B4-BE49-F238E27FC236}">
                    <a16:creationId xmlns:a16="http://schemas.microsoft.com/office/drawing/2014/main" id="{632AA3E1-E464-C6D0-37DA-C4E5E57134ED}"/>
                  </a:ext>
                </a:extLst>
              </p:cNvPr>
              <p:cNvSpPr/>
              <p:nvPr/>
            </p:nvSpPr>
            <p:spPr bwMode="auto">
              <a:xfrm>
                <a:off x="6749325"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6" name="Rechteck 25">
                <a:extLst>
                  <a:ext uri="{FF2B5EF4-FFF2-40B4-BE49-F238E27FC236}">
                    <a16:creationId xmlns:a16="http://schemas.microsoft.com/office/drawing/2014/main" id="{830B0BFB-56BD-698F-D635-9FBF0FC76757}"/>
                  </a:ext>
                </a:extLst>
              </p:cNvPr>
              <p:cNvSpPr/>
              <p:nvPr/>
            </p:nvSpPr>
            <p:spPr bwMode="auto">
              <a:xfrm>
                <a:off x="9067062" y="1662529"/>
                <a:ext cx="1800200" cy="1080120"/>
              </a:xfrm>
              <a:prstGeom prst="rect">
                <a:avLst/>
              </a:prstGeom>
              <a:pattFill prst="lgGrid">
                <a:fgClr>
                  <a:schemeClr val="accent4">
                    <a:lumMod val="1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7" name="Rechteck 26">
                <a:extLst>
                  <a:ext uri="{FF2B5EF4-FFF2-40B4-BE49-F238E27FC236}">
                    <a16:creationId xmlns:a16="http://schemas.microsoft.com/office/drawing/2014/main" id="{9DF15033-D242-F960-FD12-0907B35F8AC8}"/>
                  </a:ext>
                </a:extLst>
              </p:cNvPr>
              <p:cNvSpPr/>
              <p:nvPr/>
            </p:nvSpPr>
            <p:spPr bwMode="auto">
              <a:xfrm>
                <a:off x="10125739" y="1943515"/>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8" name="Rechteck 27">
                <a:extLst>
                  <a:ext uri="{FF2B5EF4-FFF2-40B4-BE49-F238E27FC236}">
                    <a16:creationId xmlns:a16="http://schemas.microsoft.com/office/drawing/2014/main" id="{CC778DE3-ED03-EEF2-8053-EBF6F68DA76E}"/>
                  </a:ext>
                </a:extLst>
              </p:cNvPr>
              <p:cNvSpPr/>
              <p:nvPr/>
            </p:nvSpPr>
            <p:spPr bwMode="auto">
              <a:xfrm>
                <a:off x="7551343" y="2108814"/>
                <a:ext cx="532236"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9" name="Rechteck 28">
                <a:extLst>
                  <a:ext uri="{FF2B5EF4-FFF2-40B4-BE49-F238E27FC236}">
                    <a16:creationId xmlns:a16="http://schemas.microsoft.com/office/drawing/2014/main" id="{404F5E11-3F15-94C0-3EB4-6FF35D8C7682}"/>
                  </a:ext>
                </a:extLst>
              </p:cNvPr>
              <p:cNvSpPr/>
              <p:nvPr/>
            </p:nvSpPr>
            <p:spPr bwMode="auto">
              <a:xfrm>
                <a:off x="9341602" y="1939450"/>
                <a:ext cx="618679" cy="64405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0" name="Rechteck 29">
                <a:extLst>
                  <a:ext uri="{FF2B5EF4-FFF2-40B4-BE49-F238E27FC236}">
                    <a16:creationId xmlns:a16="http://schemas.microsoft.com/office/drawing/2014/main" id="{BD46EA5B-CA5E-4965-0581-FD3E1745C842}"/>
                  </a:ext>
                </a:extLst>
              </p:cNvPr>
              <p:cNvSpPr/>
              <p:nvPr/>
            </p:nvSpPr>
            <p:spPr bwMode="auto">
              <a:xfrm>
                <a:off x="7082108" y="2107936"/>
                <a:ext cx="288032"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31" name="Rechteck 30">
                <a:extLst>
                  <a:ext uri="{FF2B5EF4-FFF2-40B4-BE49-F238E27FC236}">
                    <a16:creationId xmlns:a16="http://schemas.microsoft.com/office/drawing/2014/main" id="{70E3D59B-19D1-8551-C2A1-F28A56E2FD03}"/>
                  </a:ext>
                </a:extLst>
              </p:cNvPr>
              <p:cNvSpPr/>
              <p:nvPr/>
            </p:nvSpPr>
            <p:spPr bwMode="auto">
              <a:xfrm>
                <a:off x="10125738" y="2297787"/>
                <a:ext cx="578773" cy="2880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cxnSp>
            <p:nvCxnSpPr>
              <p:cNvPr id="32" name="Gerade Verbindung mit Pfeil 31">
                <a:extLst>
                  <a:ext uri="{FF2B5EF4-FFF2-40B4-BE49-F238E27FC236}">
                    <a16:creationId xmlns:a16="http://schemas.microsoft.com/office/drawing/2014/main" id="{188BF5EA-DD8A-9CA6-9FA4-F2B5E7AE6201}"/>
                  </a:ext>
                </a:extLst>
              </p:cNvPr>
              <p:cNvCxnSpPr>
                <a:cxnSpLocks/>
              </p:cNvCxnSpPr>
              <p:nvPr/>
            </p:nvCxnSpPr>
            <p:spPr bwMode="auto">
              <a:xfrm>
                <a:off x="8549526" y="1988840"/>
                <a:ext cx="517536"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p:spPr>
          </p:cxnSp>
          <p:cxnSp>
            <p:nvCxnSpPr>
              <p:cNvPr id="33" name="Gerade Verbindung mit Pfeil 32">
                <a:extLst>
                  <a:ext uri="{FF2B5EF4-FFF2-40B4-BE49-F238E27FC236}">
                    <a16:creationId xmlns:a16="http://schemas.microsoft.com/office/drawing/2014/main" id="{E4221D33-18D4-14CC-33C5-1AB074E3CB73}"/>
                  </a:ext>
                </a:extLst>
              </p:cNvPr>
              <p:cNvCxnSpPr>
                <a:cxnSpLocks/>
              </p:cNvCxnSpPr>
              <p:nvPr/>
            </p:nvCxnSpPr>
            <p:spPr bwMode="auto">
              <a:xfrm rot="10800000">
                <a:off x="8549526" y="2506878"/>
                <a:ext cx="517536" cy="0"/>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34" name="Textfeld 33">
                <a:extLst>
                  <a:ext uri="{FF2B5EF4-FFF2-40B4-BE49-F238E27FC236}">
                    <a16:creationId xmlns:a16="http://schemas.microsoft.com/office/drawing/2014/main" id="{7B1B6D8E-686B-1FFA-1130-4BB1253ECCA4}"/>
                  </a:ext>
                </a:extLst>
              </p:cNvPr>
              <p:cNvSpPr txBox="1"/>
              <p:nvPr/>
            </p:nvSpPr>
            <p:spPr>
              <a:xfrm>
                <a:off x="6296649" y="1908759"/>
                <a:ext cx="441146" cy="400110"/>
              </a:xfrm>
              <a:prstGeom prst="rect">
                <a:avLst/>
              </a:prstGeom>
              <a:noFill/>
            </p:spPr>
            <p:txBody>
              <a:bodyPr wrap="none" rtlCol="0">
                <a:spAutoFit/>
              </a:bodyPr>
              <a:lstStyle/>
              <a:p>
                <a:r>
                  <a:rPr lang="de-DE" sz="2000" dirty="0"/>
                  <a:t>…</a:t>
                </a:r>
              </a:p>
            </p:txBody>
          </p:sp>
          <p:sp>
            <p:nvSpPr>
              <p:cNvPr id="35" name="Textfeld 34">
                <a:extLst>
                  <a:ext uri="{FF2B5EF4-FFF2-40B4-BE49-F238E27FC236}">
                    <a16:creationId xmlns:a16="http://schemas.microsoft.com/office/drawing/2014/main" id="{B738F394-4C88-7911-45D7-27C525AA4CE4}"/>
                  </a:ext>
                </a:extLst>
              </p:cNvPr>
              <p:cNvSpPr txBox="1"/>
              <p:nvPr/>
            </p:nvSpPr>
            <p:spPr>
              <a:xfrm>
                <a:off x="10867262" y="1947247"/>
                <a:ext cx="441146" cy="400110"/>
              </a:xfrm>
              <a:prstGeom prst="rect">
                <a:avLst/>
              </a:prstGeom>
              <a:noFill/>
            </p:spPr>
            <p:txBody>
              <a:bodyPr wrap="none" rtlCol="0">
                <a:spAutoFit/>
              </a:bodyPr>
              <a:lstStyle/>
              <a:p>
                <a:r>
                  <a:rPr lang="de-DE" sz="2000" dirty="0"/>
                  <a:t>…</a:t>
                </a:r>
              </a:p>
            </p:txBody>
          </p:sp>
        </p:grpSp>
        <p:sp>
          <p:nvSpPr>
            <p:cNvPr id="16" name="Rechteck 15">
              <a:extLst>
                <a:ext uri="{FF2B5EF4-FFF2-40B4-BE49-F238E27FC236}">
                  <a16:creationId xmlns:a16="http://schemas.microsoft.com/office/drawing/2014/main" id="{DDDA9534-3B8C-EDBA-3BC0-56021D00E350}"/>
                </a:ext>
              </a:extLst>
            </p:cNvPr>
            <p:cNvSpPr/>
            <p:nvPr/>
          </p:nvSpPr>
          <p:spPr bwMode="auto">
            <a:xfrm>
              <a:off x="1627986" y="5013887"/>
              <a:ext cx="213695"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17" name="Rechteck 16">
              <a:extLst>
                <a:ext uri="{FF2B5EF4-FFF2-40B4-BE49-F238E27FC236}">
                  <a16:creationId xmlns:a16="http://schemas.microsoft.com/office/drawing/2014/main" id="{B65B2410-2DA0-5584-9471-2C6508225740}"/>
                </a:ext>
              </a:extLst>
            </p:cNvPr>
            <p:cNvSpPr/>
            <p:nvPr/>
          </p:nvSpPr>
          <p:spPr bwMode="auto">
            <a:xfrm>
              <a:off x="2122264" y="5013887"/>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18" name="Rechteck 17">
              <a:extLst>
                <a:ext uri="{FF2B5EF4-FFF2-40B4-BE49-F238E27FC236}">
                  <a16:creationId xmlns:a16="http://schemas.microsoft.com/office/drawing/2014/main" id="{5C4A1B92-67AA-4529-0F46-020191BAD20A}"/>
                </a:ext>
              </a:extLst>
            </p:cNvPr>
            <p:cNvSpPr/>
            <p:nvPr/>
          </p:nvSpPr>
          <p:spPr bwMode="auto">
            <a:xfrm>
              <a:off x="1671276" y="5050834"/>
              <a:ext cx="121424" cy="3435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19" name="Rechteck 18">
              <a:extLst>
                <a:ext uri="{FF2B5EF4-FFF2-40B4-BE49-F238E27FC236}">
                  <a16:creationId xmlns:a16="http://schemas.microsoft.com/office/drawing/2014/main" id="{A3E11DF0-A3BC-3141-352E-CE7D0784213E}"/>
                </a:ext>
              </a:extLst>
            </p:cNvPr>
            <p:cNvSpPr/>
            <p:nvPr/>
          </p:nvSpPr>
          <p:spPr bwMode="auto">
            <a:xfrm>
              <a:off x="3935760" y="4884820"/>
              <a:ext cx="475211" cy="4883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0" name="Rechteck 19">
              <a:extLst>
                <a:ext uri="{FF2B5EF4-FFF2-40B4-BE49-F238E27FC236}">
                  <a16:creationId xmlns:a16="http://schemas.microsoft.com/office/drawing/2014/main" id="{1400BD6D-7818-1449-57F3-A633056DE19A}"/>
                </a:ext>
              </a:extLst>
            </p:cNvPr>
            <p:cNvSpPr/>
            <p:nvPr/>
          </p:nvSpPr>
          <p:spPr bwMode="auto">
            <a:xfrm>
              <a:off x="2357338" y="5013176"/>
              <a:ext cx="191220" cy="200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1" name="Rechteck 20">
              <a:extLst>
                <a:ext uri="{FF2B5EF4-FFF2-40B4-BE49-F238E27FC236}">
                  <a16:creationId xmlns:a16="http://schemas.microsoft.com/office/drawing/2014/main" id="{42DA7157-2D0E-4E1B-BDFD-828F46CED185}"/>
                </a:ext>
              </a:extLst>
            </p:cNvPr>
            <p:cNvSpPr/>
            <p:nvPr/>
          </p:nvSpPr>
          <p:spPr bwMode="auto">
            <a:xfrm flipH="1">
              <a:off x="3986148" y="4959680"/>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2" name="Rechteck 21">
              <a:extLst>
                <a:ext uri="{FF2B5EF4-FFF2-40B4-BE49-F238E27FC236}">
                  <a16:creationId xmlns:a16="http://schemas.microsoft.com/office/drawing/2014/main" id="{98C0856E-D173-7D26-DCD5-F3FAD786D7B0}"/>
                </a:ext>
              </a:extLst>
            </p:cNvPr>
            <p:cNvSpPr/>
            <p:nvPr/>
          </p:nvSpPr>
          <p:spPr bwMode="auto">
            <a:xfrm flipH="1">
              <a:off x="3988718" y="5175704"/>
              <a:ext cx="362610" cy="1255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sp>
          <p:nvSpPr>
            <p:cNvPr id="23" name="Rechteck 22">
              <a:extLst>
                <a:ext uri="{FF2B5EF4-FFF2-40B4-BE49-F238E27FC236}">
                  <a16:creationId xmlns:a16="http://schemas.microsoft.com/office/drawing/2014/main" id="{BA3A3AF9-8CCA-E12D-35FD-075125941BF5}"/>
                </a:ext>
              </a:extLst>
            </p:cNvPr>
            <p:cNvSpPr/>
            <p:nvPr/>
          </p:nvSpPr>
          <p:spPr bwMode="auto">
            <a:xfrm>
              <a:off x="4706535" y="5196218"/>
              <a:ext cx="462886" cy="2042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800" b="0" i="0" u="none" strike="noStrike" cap="none" normalizeH="0" baseline="0">
                <a:ln>
                  <a:noFill/>
                </a:ln>
                <a:solidFill>
                  <a:schemeClr val="tx1"/>
                </a:solidFill>
                <a:effectLst/>
                <a:latin typeface="Arial" charset="0"/>
              </a:endParaRPr>
            </a:p>
          </p:txBody>
        </p:sp>
      </p:grpSp>
      <p:grpSp>
        <p:nvGrpSpPr>
          <p:cNvPr id="47" name="Gruppieren 46">
            <a:extLst>
              <a:ext uri="{FF2B5EF4-FFF2-40B4-BE49-F238E27FC236}">
                <a16:creationId xmlns:a16="http://schemas.microsoft.com/office/drawing/2014/main" id="{27BBF6F7-C41D-F2C8-C235-B8ED70069135}"/>
              </a:ext>
            </a:extLst>
          </p:cNvPr>
          <p:cNvGrpSpPr/>
          <p:nvPr/>
        </p:nvGrpSpPr>
        <p:grpSpPr>
          <a:xfrm>
            <a:off x="4638928" y="1207003"/>
            <a:ext cx="1205101" cy="1398349"/>
            <a:chOff x="4079776" y="4118883"/>
            <a:chExt cx="1205101" cy="1398349"/>
          </a:xfrm>
        </p:grpSpPr>
        <p:pic>
          <p:nvPicPr>
            <p:cNvPr id="36" name="Picture 4" descr="Generator Icons - Download Free Vector Icons | Noun Project">
              <a:extLst>
                <a:ext uri="{FF2B5EF4-FFF2-40B4-BE49-F238E27FC236}">
                  <a16:creationId xmlns:a16="http://schemas.microsoft.com/office/drawing/2014/main" id="{51ABB02A-06FE-2FE4-6F62-E76514C46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4365104"/>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7" name="Textfeld 36">
              <a:extLst>
                <a:ext uri="{FF2B5EF4-FFF2-40B4-BE49-F238E27FC236}">
                  <a16:creationId xmlns:a16="http://schemas.microsoft.com/office/drawing/2014/main" id="{0A2363FD-E5BF-4ADD-636A-4C99F0D48250}"/>
                </a:ext>
              </a:extLst>
            </p:cNvPr>
            <p:cNvSpPr txBox="1"/>
            <p:nvPr/>
          </p:nvSpPr>
          <p:spPr>
            <a:xfrm>
              <a:off x="4080700" y="4118883"/>
              <a:ext cx="1204177" cy="246221"/>
            </a:xfrm>
            <a:prstGeom prst="rect">
              <a:avLst/>
            </a:prstGeom>
            <a:noFill/>
          </p:spPr>
          <p:txBody>
            <a:bodyPr wrap="none" rtlCol="0">
              <a:spAutoFit/>
            </a:bodyPr>
            <a:lstStyle/>
            <a:p>
              <a:pPr algn="ctr"/>
              <a:r>
                <a:rPr lang="de-DE" sz="1000" i="1" dirty="0"/>
                <a:t>Generatorfunktion</a:t>
              </a:r>
            </a:p>
          </p:txBody>
        </p:sp>
      </p:grpSp>
      <p:grpSp>
        <p:nvGrpSpPr>
          <p:cNvPr id="53" name="Gruppieren 52">
            <a:extLst>
              <a:ext uri="{FF2B5EF4-FFF2-40B4-BE49-F238E27FC236}">
                <a16:creationId xmlns:a16="http://schemas.microsoft.com/office/drawing/2014/main" id="{05019472-37EF-C3A4-3D80-B1A7DB37366E}"/>
              </a:ext>
            </a:extLst>
          </p:cNvPr>
          <p:cNvGrpSpPr/>
          <p:nvPr/>
        </p:nvGrpSpPr>
        <p:grpSpPr>
          <a:xfrm>
            <a:off x="6307210" y="1130058"/>
            <a:ext cx="980751" cy="1475294"/>
            <a:chOff x="2621767" y="4190913"/>
            <a:chExt cx="980751" cy="1475294"/>
          </a:xfrm>
        </p:grpSpPr>
        <p:pic>
          <p:nvPicPr>
            <p:cNvPr id="49" name="Picture 12" descr="22 Software Development Icon - Pin Logo Icon">
              <a:extLst>
                <a:ext uri="{FF2B5EF4-FFF2-40B4-BE49-F238E27FC236}">
                  <a16:creationId xmlns:a16="http://schemas.microsoft.com/office/drawing/2014/main" id="{DC2848CF-412F-677B-C222-F83313239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60" y="4703349"/>
              <a:ext cx="962858" cy="962858"/>
            </a:xfrm>
            <a:prstGeom prst="rect">
              <a:avLst/>
            </a:prstGeom>
            <a:noFill/>
            <a:extLst>
              <a:ext uri="{909E8E84-426E-40DD-AFC4-6F175D3DCCD1}">
                <a14:hiddenFill xmlns:a14="http://schemas.microsoft.com/office/drawing/2010/main">
                  <a:solidFill>
                    <a:srgbClr val="FFFFFF"/>
                  </a:solidFill>
                </a14:hiddenFill>
              </a:ext>
            </a:extLst>
          </p:spPr>
        </p:pic>
        <p:sp>
          <p:nvSpPr>
            <p:cNvPr id="50" name="Textfeld 49">
              <a:extLst>
                <a:ext uri="{FF2B5EF4-FFF2-40B4-BE49-F238E27FC236}">
                  <a16:creationId xmlns:a16="http://schemas.microsoft.com/office/drawing/2014/main" id="{B8F00EBD-3A93-DA61-2B44-09A18BFA159E}"/>
                </a:ext>
              </a:extLst>
            </p:cNvPr>
            <p:cNvSpPr txBox="1"/>
            <p:nvPr/>
          </p:nvSpPr>
          <p:spPr>
            <a:xfrm>
              <a:off x="2621767" y="4190913"/>
              <a:ext cx="942887" cy="400110"/>
            </a:xfrm>
            <a:prstGeom prst="rect">
              <a:avLst/>
            </a:prstGeom>
            <a:noFill/>
          </p:spPr>
          <p:txBody>
            <a:bodyPr wrap="none" rtlCol="0">
              <a:spAutoFit/>
            </a:bodyPr>
            <a:lstStyle/>
            <a:p>
              <a:pPr algn="ctr"/>
              <a:r>
                <a:rPr lang="de-DE" sz="1000" i="1" dirty="0"/>
                <a:t>Ausführungs-</a:t>
              </a:r>
            </a:p>
            <a:p>
              <a:pPr algn="ctr"/>
              <a:r>
                <a:rPr lang="de-DE" sz="1000" i="1" dirty="0" err="1"/>
                <a:t>umgebung</a:t>
              </a:r>
              <a:endParaRPr lang="de-DE" sz="1000" i="1" dirty="0"/>
            </a:p>
          </p:txBody>
        </p:sp>
      </p:grpSp>
      <p:grpSp>
        <p:nvGrpSpPr>
          <p:cNvPr id="52" name="Gruppieren 51">
            <a:extLst>
              <a:ext uri="{FF2B5EF4-FFF2-40B4-BE49-F238E27FC236}">
                <a16:creationId xmlns:a16="http://schemas.microsoft.com/office/drawing/2014/main" id="{C8037B74-188C-3553-576F-C5DB4F1E1E58}"/>
              </a:ext>
            </a:extLst>
          </p:cNvPr>
          <p:cNvGrpSpPr/>
          <p:nvPr/>
        </p:nvGrpSpPr>
        <p:grpSpPr>
          <a:xfrm>
            <a:off x="7570127" y="1207003"/>
            <a:ext cx="1332416" cy="1407278"/>
            <a:chOff x="3884684" y="4267858"/>
            <a:chExt cx="1332416" cy="1407278"/>
          </a:xfrm>
        </p:grpSpPr>
        <p:pic>
          <p:nvPicPr>
            <p:cNvPr id="48" name="Picture 10" descr="Search Icon On A Report Board Audit Review Check List Icon Stock  Illustration - Download Image Now - iStock">
              <a:extLst>
                <a:ext uri="{FF2B5EF4-FFF2-40B4-BE49-F238E27FC236}">
                  <a16:creationId xmlns:a16="http://schemas.microsoft.com/office/drawing/2014/main" id="{EC949E47-2FE7-BE4D-FE36-8D7C485146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399" t="12932" r="16281" b="18489"/>
            <a:stretch/>
          </p:blipFill>
          <p:spPr bwMode="auto">
            <a:xfrm>
              <a:off x="4136565" y="4732887"/>
              <a:ext cx="797827" cy="9422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a:extLst>
                <a:ext uri="{FF2B5EF4-FFF2-40B4-BE49-F238E27FC236}">
                  <a16:creationId xmlns:a16="http://schemas.microsoft.com/office/drawing/2014/main" id="{D4065792-2F49-178B-3794-6A52BE5A0A58}"/>
                </a:ext>
              </a:extLst>
            </p:cNvPr>
            <p:cNvSpPr txBox="1"/>
            <p:nvPr/>
          </p:nvSpPr>
          <p:spPr>
            <a:xfrm>
              <a:off x="3884684" y="4267858"/>
              <a:ext cx="1332416" cy="246221"/>
            </a:xfrm>
            <a:prstGeom prst="rect">
              <a:avLst/>
            </a:prstGeom>
            <a:noFill/>
          </p:spPr>
          <p:txBody>
            <a:bodyPr wrap="none" rtlCol="0">
              <a:spAutoFit/>
            </a:bodyPr>
            <a:lstStyle/>
            <a:p>
              <a:pPr algn="ctr"/>
              <a:r>
                <a:rPr lang="de-DE" sz="1000" i="1" dirty="0"/>
                <a:t>Validierungsfunktion</a:t>
              </a:r>
            </a:p>
          </p:txBody>
        </p:sp>
      </p:grpSp>
      <p:grpSp>
        <p:nvGrpSpPr>
          <p:cNvPr id="54" name="Gruppieren 53">
            <a:extLst>
              <a:ext uri="{FF2B5EF4-FFF2-40B4-BE49-F238E27FC236}">
                <a16:creationId xmlns:a16="http://schemas.microsoft.com/office/drawing/2014/main" id="{7EE100D2-7D4B-DC83-19C7-80FB2C0B905B}"/>
              </a:ext>
            </a:extLst>
          </p:cNvPr>
          <p:cNvGrpSpPr/>
          <p:nvPr/>
        </p:nvGrpSpPr>
        <p:grpSpPr>
          <a:xfrm>
            <a:off x="701538" y="1163607"/>
            <a:ext cx="2160240" cy="2232248"/>
            <a:chOff x="2279576" y="2348880"/>
            <a:chExt cx="2160240" cy="2232248"/>
          </a:xfrm>
        </p:grpSpPr>
        <p:sp>
          <p:nvSpPr>
            <p:cNvPr id="55" name="Rechteck: abgerundete Ecken 54">
              <a:extLst>
                <a:ext uri="{FF2B5EF4-FFF2-40B4-BE49-F238E27FC236}">
                  <a16:creationId xmlns:a16="http://schemas.microsoft.com/office/drawing/2014/main" id="{8EDE7408-4002-246D-AC60-3F70672E9E2D}"/>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56" name="Rechteck: abgerundete Ecken 55">
              <a:extLst>
                <a:ext uri="{FF2B5EF4-FFF2-40B4-BE49-F238E27FC236}">
                  <a16:creationId xmlns:a16="http://schemas.microsoft.com/office/drawing/2014/main" id="{31971B7E-B0D9-1429-4209-8DDB07A95D12}"/>
                </a:ext>
              </a:extLst>
            </p:cNvPr>
            <p:cNvSpPr/>
            <p:nvPr/>
          </p:nvSpPr>
          <p:spPr bwMode="auto">
            <a:xfrm>
              <a:off x="2525058" y="3030321"/>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dirty="0"/>
                <a:t>Backend</a:t>
              </a:r>
              <a:endParaRPr kumimoji="0" lang="de-DE" sz="2000" b="0" i="0" u="none" strike="noStrike" cap="none" normalizeH="0" baseline="0" dirty="0">
                <a:ln>
                  <a:noFill/>
                </a:ln>
                <a:solidFill>
                  <a:schemeClr val="tx1"/>
                </a:solidFill>
                <a:effectLst/>
                <a:latin typeface="Arial" charset="0"/>
              </a:endParaRPr>
            </a:p>
          </p:txBody>
        </p:sp>
        <p:sp>
          <p:nvSpPr>
            <p:cNvPr id="57" name="Rechteck: abgerundete Ecken 56">
              <a:extLst>
                <a:ext uri="{FF2B5EF4-FFF2-40B4-BE49-F238E27FC236}">
                  <a16:creationId xmlns:a16="http://schemas.microsoft.com/office/drawing/2014/main" id="{6F852113-310F-DE93-5DCB-C3B5CE104421}"/>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58" name="Rechteck: abgerundete Ecken 57">
              <a:extLst>
                <a:ext uri="{FF2B5EF4-FFF2-40B4-BE49-F238E27FC236}">
                  <a16:creationId xmlns:a16="http://schemas.microsoft.com/office/drawing/2014/main" id="{3E88C68A-BC8A-DE86-8141-D03FE75FCE7E}"/>
                </a:ext>
              </a:extLst>
            </p:cNvPr>
            <p:cNvSpPr/>
            <p:nvPr/>
          </p:nvSpPr>
          <p:spPr bwMode="auto">
            <a:xfrm>
              <a:off x="2525058" y="4093695"/>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de-DE" sz="2000" b="0" i="0" u="none" strike="noStrike" cap="none" normalizeH="0" baseline="0" dirty="0">
                  <a:ln>
                    <a:noFill/>
                  </a:ln>
                  <a:solidFill>
                    <a:schemeClr val="tx1"/>
                  </a:solidFill>
                  <a:effectLst/>
                  <a:latin typeface="Arial" charset="0"/>
                </a:rPr>
                <a:t>Oberfläche</a:t>
              </a:r>
            </a:p>
          </p:txBody>
        </p:sp>
        <p:cxnSp>
          <p:nvCxnSpPr>
            <p:cNvPr id="59" name="Gerade Verbindung mit Pfeil 58">
              <a:extLst>
                <a:ext uri="{FF2B5EF4-FFF2-40B4-BE49-F238E27FC236}">
                  <a16:creationId xmlns:a16="http://schemas.microsoft.com/office/drawing/2014/main" id="{0DF5BD70-F012-815F-5F51-B63A8BA48F81}"/>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Gerade Verbindung mit Pfeil 59">
              <a:extLst>
                <a:ext uri="{FF2B5EF4-FFF2-40B4-BE49-F238E27FC236}">
                  <a16:creationId xmlns:a16="http://schemas.microsoft.com/office/drawing/2014/main" id="{9AFC8210-40AD-7CB2-84EC-EB4CBB1E2AEB}"/>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Gerade Verbindung mit Pfeil 60">
              <a:extLst>
                <a:ext uri="{FF2B5EF4-FFF2-40B4-BE49-F238E27FC236}">
                  <a16:creationId xmlns:a16="http://schemas.microsoft.com/office/drawing/2014/main" id="{1B29D741-65B1-A7D5-18F9-D425D87E4EA2}"/>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Gerade Verbindung mit Pfeil 61">
              <a:extLst>
                <a:ext uri="{FF2B5EF4-FFF2-40B4-BE49-F238E27FC236}">
                  <a16:creationId xmlns:a16="http://schemas.microsoft.com/office/drawing/2014/main" id="{992C2DB1-EB27-59EF-6256-00684F00F2B2}"/>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66" name="Gruppieren 65">
            <a:extLst>
              <a:ext uri="{FF2B5EF4-FFF2-40B4-BE49-F238E27FC236}">
                <a16:creationId xmlns:a16="http://schemas.microsoft.com/office/drawing/2014/main" id="{6B5204F3-F2C2-DD72-FBEF-22353D3A6A15}"/>
              </a:ext>
            </a:extLst>
          </p:cNvPr>
          <p:cNvGrpSpPr/>
          <p:nvPr/>
        </p:nvGrpSpPr>
        <p:grpSpPr>
          <a:xfrm>
            <a:off x="4259107" y="2838641"/>
            <a:ext cx="2070379" cy="1150776"/>
            <a:chOff x="4867948" y="2964186"/>
            <a:chExt cx="2070379" cy="1150776"/>
          </a:xfrm>
        </p:grpSpPr>
        <p:pic>
          <p:nvPicPr>
            <p:cNvPr id="64" name="Picture 8" descr="Clipboard Icon Vector Art, Icons, and Graphics for Free Download">
              <a:extLst>
                <a:ext uri="{FF2B5EF4-FFF2-40B4-BE49-F238E27FC236}">
                  <a16:creationId xmlns:a16="http://schemas.microsoft.com/office/drawing/2014/main" id="{6C824810-6CD1-B146-9513-C7624C788D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551" y="2964186"/>
              <a:ext cx="1150776" cy="1150776"/>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a:extLst>
                <a:ext uri="{FF2B5EF4-FFF2-40B4-BE49-F238E27FC236}">
                  <a16:creationId xmlns:a16="http://schemas.microsoft.com/office/drawing/2014/main" id="{A6193456-0E76-1694-118B-D1FA0763BF4C}"/>
                </a:ext>
              </a:extLst>
            </p:cNvPr>
            <p:cNvSpPr txBox="1"/>
            <p:nvPr/>
          </p:nvSpPr>
          <p:spPr>
            <a:xfrm>
              <a:off x="4867948" y="3416463"/>
              <a:ext cx="1132041" cy="246221"/>
            </a:xfrm>
            <a:prstGeom prst="rect">
              <a:avLst/>
            </a:prstGeom>
            <a:noFill/>
          </p:spPr>
          <p:txBody>
            <a:bodyPr wrap="none" rtlCol="0">
              <a:spAutoFit/>
            </a:bodyPr>
            <a:lstStyle/>
            <a:p>
              <a:pPr algn="ctr"/>
              <a:r>
                <a:rPr lang="de-DE" sz="1000" i="1" dirty="0"/>
                <a:t>Aufgabeninstanz</a:t>
              </a:r>
            </a:p>
          </p:txBody>
        </p:sp>
      </p:grpSp>
      <p:cxnSp>
        <p:nvCxnSpPr>
          <p:cNvPr id="68" name="Gerade Verbindung mit Pfeil 67">
            <a:extLst>
              <a:ext uri="{FF2B5EF4-FFF2-40B4-BE49-F238E27FC236}">
                <a16:creationId xmlns:a16="http://schemas.microsoft.com/office/drawing/2014/main" id="{644D857C-FC07-CA97-B897-34D89057DC06}"/>
              </a:ext>
            </a:extLst>
          </p:cNvPr>
          <p:cNvCxnSpPr/>
          <p:nvPr/>
        </p:nvCxnSpPr>
        <p:spPr bwMode="auto">
          <a:xfrm>
            <a:off x="5455511" y="2614281"/>
            <a:ext cx="0" cy="2941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Gerade Verbindung mit Pfeil 68">
            <a:extLst>
              <a:ext uri="{FF2B5EF4-FFF2-40B4-BE49-F238E27FC236}">
                <a16:creationId xmlns:a16="http://schemas.microsoft.com/office/drawing/2014/main" id="{102F48B7-9A17-4310-D252-9F65AF0E82B6}"/>
              </a:ext>
            </a:extLst>
          </p:cNvPr>
          <p:cNvCxnSpPr/>
          <p:nvPr/>
        </p:nvCxnSpPr>
        <p:spPr bwMode="auto">
          <a:xfrm>
            <a:off x="5456252" y="3866249"/>
            <a:ext cx="0" cy="2941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38" name="Gruppieren 37">
            <a:extLst>
              <a:ext uri="{FF2B5EF4-FFF2-40B4-BE49-F238E27FC236}">
                <a16:creationId xmlns:a16="http://schemas.microsoft.com/office/drawing/2014/main" id="{CE65DC05-E496-0C04-F4F0-7823BFACC064}"/>
              </a:ext>
            </a:extLst>
          </p:cNvPr>
          <p:cNvGrpSpPr/>
          <p:nvPr/>
        </p:nvGrpSpPr>
        <p:grpSpPr>
          <a:xfrm>
            <a:off x="708003" y="1163607"/>
            <a:ext cx="2160240" cy="2232248"/>
            <a:chOff x="2279576" y="2348880"/>
            <a:chExt cx="2160240" cy="2232248"/>
          </a:xfrm>
        </p:grpSpPr>
        <p:sp>
          <p:nvSpPr>
            <p:cNvPr id="39" name="Rechteck: abgerundete Ecken 38">
              <a:extLst>
                <a:ext uri="{FF2B5EF4-FFF2-40B4-BE49-F238E27FC236}">
                  <a16:creationId xmlns:a16="http://schemas.microsoft.com/office/drawing/2014/main" id="{78B78FCA-73D8-E94C-9254-4AEB90CD0603}"/>
                </a:ext>
              </a:extLst>
            </p:cNvPr>
            <p:cNvSpPr/>
            <p:nvPr/>
          </p:nvSpPr>
          <p:spPr bwMode="auto">
            <a:xfrm>
              <a:off x="2279576" y="2348880"/>
              <a:ext cx="2160240" cy="22322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400" b="0" i="0" u="none" strike="noStrike" cap="none" normalizeH="0" baseline="0" dirty="0">
                  <a:ln>
                    <a:noFill/>
                  </a:ln>
                  <a:solidFill>
                    <a:schemeClr val="tx1"/>
                  </a:solidFill>
                  <a:effectLst/>
                  <a:latin typeface="Arial" charset="0"/>
                </a:rPr>
                <a:t>Aufgabentyp</a:t>
              </a:r>
              <a:endParaRPr kumimoji="0" lang="de-DE" sz="2800" b="0" i="0" u="none" strike="noStrike" cap="none" normalizeH="0" baseline="0" dirty="0">
                <a:ln>
                  <a:noFill/>
                </a:ln>
                <a:solidFill>
                  <a:schemeClr val="tx1"/>
                </a:solidFill>
                <a:effectLst/>
                <a:latin typeface="Arial" charset="0"/>
              </a:endParaRPr>
            </a:p>
          </p:txBody>
        </p:sp>
        <p:sp>
          <p:nvSpPr>
            <p:cNvPr id="40" name="Rechteck: abgerundete Ecken 39">
              <a:extLst>
                <a:ext uri="{FF2B5EF4-FFF2-40B4-BE49-F238E27FC236}">
                  <a16:creationId xmlns:a16="http://schemas.microsoft.com/office/drawing/2014/main" id="{C490B90E-F1A4-109F-436B-19BEF3EA0840}"/>
                </a:ext>
              </a:extLst>
            </p:cNvPr>
            <p:cNvSpPr/>
            <p:nvPr/>
          </p:nvSpPr>
          <p:spPr bwMode="auto">
            <a:xfrm>
              <a:off x="2525058" y="3030321"/>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dirty="0"/>
                <a:t>Backend</a:t>
              </a:r>
              <a:endParaRPr kumimoji="0" lang="de-DE" sz="2000" b="0" i="0" u="none" strike="noStrike" cap="none" normalizeH="0" baseline="0" dirty="0">
                <a:ln>
                  <a:noFill/>
                </a:ln>
                <a:solidFill>
                  <a:schemeClr val="tx1"/>
                </a:solidFill>
                <a:effectLst/>
                <a:latin typeface="Arial" charset="0"/>
              </a:endParaRPr>
            </a:p>
          </p:txBody>
        </p:sp>
        <p:sp>
          <p:nvSpPr>
            <p:cNvPr id="41" name="Rechteck: abgerundete Ecken 40">
              <a:extLst>
                <a:ext uri="{FF2B5EF4-FFF2-40B4-BE49-F238E27FC236}">
                  <a16:creationId xmlns:a16="http://schemas.microsoft.com/office/drawing/2014/main" id="{EC99C84E-57C0-A6A8-4AD1-24D6AA38F29F}"/>
                </a:ext>
              </a:extLst>
            </p:cNvPr>
            <p:cNvSpPr/>
            <p:nvPr/>
          </p:nvSpPr>
          <p:spPr bwMode="auto">
            <a:xfrm>
              <a:off x="2525058" y="3562008"/>
              <a:ext cx="1669276" cy="41530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0" i="0" u="none" strike="noStrike" cap="none" normalizeH="0" baseline="0" dirty="0">
                  <a:ln>
                    <a:noFill/>
                  </a:ln>
                  <a:solidFill>
                    <a:schemeClr val="tx1"/>
                  </a:solidFill>
                  <a:effectLst/>
                  <a:latin typeface="Arial" charset="0"/>
                </a:rPr>
                <a:t>Schnittstelle</a:t>
              </a:r>
            </a:p>
          </p:txBody>
        </p:sp>
        <p:sp>
          <p:nvSpPr>
            <p:cNvPr id="42" name="Rechteck: abgerundete Ecken 41">
              <a:extLst>
                <a:ext uri="{FF2B5EF4-FFF2-40B4-BE49-F238E27FC236}">
                  <a16:creationId xmlns:a16="http://schemas.microsoft.com/office/drawing/2014/main" id="{F710F8F2-1AEC-DB96-4F01-7DB1F2DB69CC}"/>
                </a:ext>
              </a:extLst>
            </p:cNvPr>
            <p:cNvSpPr/>
            <p:nvPr/>
          </p:nvSpPr>
          <p:spPr bwMode="auto">
            <a:xfrm>
              <a:off x="2525058" y="4093695"/>
              <a:ext cx="1669276" cy="415302"/>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de-DE" sz="2000" b="0" i="0" u="none" strike="noStrike" cap="none" normalizeH="0" baseline="0" dirty="0">
                  <a:ln>
                    <a:noFill/>
                  </a:ln>
                  <a:solidFill>
                    <a:schemeClr val="tx1"/>
                  </a:solidFill>
                  <a:effectLst/>
                  <a:latin typeface="Arial" charset="0"/>
                </a:rPr>
                <a:t>Oberfläche</a:t>
              </a:r>
            </a:p>
          </p:txBody>
        </p:sp>
        <p:cxnSp>
          <p:nvCxnSpPr>
            <p:cNvPr id="43" name="Gerade Verbindung mit Pfeil 42">
              <a:extLst>
                <a:ext uri="{FF2B5EF4-FFF2-40B4-BE49-F238E27FC236}">
                  <a16:creationId xmlns:a16="http://schemas.microsoft.com/office/drawing/2014/main" id="{C5374E20-9719-DD02-0CF7-A9532D593A26}"/>
                </a:ext>
              </a:extLst>
            </p:cNvPr>
            <p:cNvCxnSpPr>
              <a:cxnSpLocks/>
            </p:cNvCxnSpPr>
            <p:nvPr/>
          </p:nvCxnSpPr>
          <p:spPr bwMode="auto">
            <a:xfrm>
              <a:off x="2927648" y="3455479"/>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Gerade Verbindung mit Pfeil 43">
              <a:extLst>
                <a:ext uri="{FF2B5EF4-FFF2-40B4-BE49-F238E27FC236}">
                  <a16:creationId xmlns:a16="http://schemas.microsoft.com/office/drawing/2014/main" id="{4D3AC3B9-4631-1DCD-78C6-845D95C73208}"/>
                </a:ext>
              </a:extLst>
            </p:cNvPr>
            <p:cNvCxnSpPr>
              <a:cxnSpLocks/>
            </p:cNvCxnSpPr>
            <p:nvPr/>
          </p:nvCxnSpPr>
          <p:spPr bwMode="auto">
            <a:xfrm>
              <a:off x="2937173" y="3978647"/>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Gerade Verbindung mit Pfeil 44">
              <a:extLst>
                <a:ext uri="{FF2B5EF4-FFF2-40B4-BE49-F238E27FC236}">
                  <a16:creationId xmlns:a16="http://schemas.microsoft.com/office/drawing/2014/main" id="{C4F663B6-C4EA-4DE4-3AC4-56A052972E3B}"/>
                </a:ext>
              </a:extLst>
            </p:cNvPr>
            <p:cNvCxnSpPr>
              <a:cxnSpLocks/>
            </p:cNvCxnSpPr>
            <p:nvPr/>
          </p:nvCxnSpPr>
          <p:spPr bwMode="auto">
            <a:xfrm rot="10800000">
              <a:off x="3791744" y="3457575"/>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Gerade Verbindung mit Pfeil 45">
              <a:extLst>
                <a:ext uri="{FF2B5EF4-FFF2-40B4-BE49-F238E27FC236}">
                  <a16:creationId xmlns:a16="http://schemas.microsoft.com/office/drawing/2014/main" id="{2F46B5F7-3065-5DBF-0C7A-D22514F44A62}"/>
                </a:ext>
              </a:extLst>
            </p:cNvPr>
            <p:cNvCxnSpPr>
              <a:cxnSpLocks/>
            </p:cNvCxnSpPr>
            <p:nvPr/>
          </p:nvCxnSpPr>
          <p:spPr bwMode="auto">
            <a:xfrm rot="10800000">
              <a:off x="3791745" y="3978746"/>
              <a:ext cx="0" cy="107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0396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A41916B-7288-F0BA-1EC8-AC3634A9A826}"/>
              </a:ext>
            </a:extLst>
          </p:cNvPr>
          <p:cNvSpPr>
            <a:spLocks noGrp="1"/>
          </p:cNvSpPr>
          <p:nvPr>
            <p:ph idx="1"/>
          </p:nvPr>
        </p:nvSpPr>
        <p:spPr/>
        <p:txBody>
          <a:bodyPr/>
          <a:lstStyle/>
          <a:p>
            <a:r>
              <a:rPr lang="de-DE" dirty="0"/>
              <a:t>Entkopplung von Aufgabenvisualisierung/-bearbeitung und Aufgabengenerierung</a:t>
            </a:r>
          </a:p>
          <a:p>
            <a:endParaRPr lang="de-DE" dirty="0"/>
          </a:p>
          <a:p>
            <a:r>
              <a:rPr lang="de-DE" dirty="0"/>
              <a:t>Aufgabengeneratoren ermöglichen Skalierung der Aufgaben hinsichtlich ihres Schwierigkeitsgrades</a:t>
            </a:r>
          </a:p>
          <a:p>
            <a:endParaRPr lang="de-DE" dirty="0"/>
          </a:p>
          <a:p>
            <a:r>
              <a:rPr lang="de-DE" dirty="0"/>
              <a:t>Aufzeichnung der Lösungsversuche (ermöglicht Austausch, Analyse, etc.)</a:t>
            </a:r>
          </a:p>
          <a:p>
            <a:pPr lvl="1"/>
            <a:r>
              <a:rPr lang="de-DE" dirty="0"/>
              <a:t>4R</a:t>
            </a:r>
          </a:p>
          <a:p>
            <a:endParaRPr lang="de-DE" dirty="0"/>
          </a:p>
          <a:p>
            <a:r>
              <a:rPr lang="de-DE" dirty="0"/>
              <a:t>Keine Limitation hinsichtlich interaktiver Aufgabenelemente/-visualisierungen</a:t>
            </a:r>
          </a:p>
          <a:p>
            <a:endParaRPr lang="de-DE" dirty="0"/>
          </a:p>
          <a:p>
            <a:endParaRPr lang="de-DE" dirty="0"/>
          </a:p>
          <a:p>
            <a:pPr marL="0" indent="0">
              <a:buNone/>
            </a:pPr>
            <a:r>
              <a:rPr lang="de-DE" dirty="0">
                <a:sym typeface="Wingdings" panose="05000000000000000000" pitchFamily="2" charset="2"/>
              </a:rPr>
              <a:t></a:t>
            </a:r>
            <a:r>
              <a:rPr lang="de-DE" dirty="0"/>
              <a:t> Größter Mehrwert bei kompetenzbasierten | stark zu visualisierenden Aufgaben</a:t>
            </a:r>
          </a:p>
        </p:txBody>
      </p:sp>
      <p:sp>
        <p:nvSpPr>
          <p:cNvPr id="3" name="Titel 2">
            <a:extLst>
              <a:ext uri="{FF2B5EF4-FFF2-40B4-BE49-F238E27FC236}">
                <a16:creationId xmlns:a16="http://schemas.microsoft.com/office/drawing/2014/main" id="{5D660E5A-F048-F31C-60F3-A7D7108BE581}"/>
              </a:ext>
            </a:extLst>
          </p:cNvPr>
          <p:cNvSpPr>
            <a:spLocks noGrp="1"/>
          </p:cNvSpPr>
          <p:nvPr>
            <p:ph type="title"/>
          </p:nvPr>
        </p:nvSpPr>
        <p:spPr/>
        <p:txBody>
          <a:bodyPr/>
          <a:lstStyle/>
          <a:p>
            <a:r>
              <a:rPr lang="de-DE" dirty="0"/>
              <a:t>Vorteile von ALADIN gegenüber ONYX</a:t>
            </a:r>
          </a:p>
        </p:txBody>
      </p:sp>
      <p:sp>
        <p:nvSpPr>
          <p:cNvPr id="4" name="Datumsplatzhalter 3">
            <a:extLst>
              <a:ext uri="{FF2B5EF4-FFF2-40B4-BE49-F238E27FC236}">
                <a16:creationId xmlns:a16="http://schemas.microsoft.com/office/drawing/2014/main" id="{736FE104-E9BB-7BE3-4D80-CEC008B7BFD4}"/>
              </a:ext>
            </a:extLst>
          </p:cNvPr>
          <p:cNvSpPr>
            <a:spLocks noGrp="1"/>
          </p:cNvSpPr>
          <p:nvPr>
            <p:ph type="dt" sz="half" idx="2"/>
          </p:nvPr>
        </p:nvSpPr>
        <p:spPr/>
        <p:txBody>
          <a:body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388437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71BD1D-E7C7-1787-871C-EDD28B592C18}"/>
              </a:ext>
            </a:extLst>
          </p:cNvPr>
          <p:cNvSpPr>
            <a:spLocks noGrp="1"/>
          </p:cNvSpPr>
          <p:nvPr>
            <p:ph idx="1"/>
          </p:nvPr>
        </p:nvSpPr>
        <p:spPr/>
        <p:txBody>
          <a:bodyPr/>
          <a:lstStyle/>
          <a:p>
            <a:r>
              <a:rPr lang="de-DE" dirty="0"/>
              <a:t>Modelliere ein Molekül welches folgenden Anforderungen genügt:</a:t>
            </a:r>
          </a:p>
          <a:p>
            <a:endParaRPr lang="de-DE" dirty="0"/>
          </a:p>
          <a:p>
            <a:pPr lvl="1"/>
            <a:r>
              <a:rPr lang="de-DE" dirty="0"/>
              <a:t>Summenformel: </a:t>
            </a:r>
            <a:r>
              <a:rPr lang="de-DE" b="0" i="0" dirty="0">
                <a:solidFill>
                  <a:srgbClr val="333333"/>
                </a:solidFill>
                <a:effectLst/>
                <a:latin typeface="Arial" panose="020B0604020202020204" pitchFamily="34" charset="0"/>
              </a:rPr>
              <a:t>H</a:t>
            </a:r>
            <a:r>
              <a:rPr lang="de-DE" b="0" i="0" baseline="-25000" dirty="0">
                <a:solidFill>
                  <a:srgbClr val="333333"/>
                </a:solidFill>
                <a:effectLst/>
                <a:latin typeface="Arial" panose="020B0604020202020204" pitchFamily="34" charset="0"/>
              </a:rPr>
              <a:t>2</a:t>
            </a:r>
            <a:r>
              <a:rPr lang="de-DE" b="0" i="0" dirty="0">
                <a:solidFill>
                  <a:srgbClr val="333333"/>
                </a:solidFill>
                <a:effectLst/>
                <a:latin typeface="Arial" panose="020B0604020202020204" pitchFamily="34" charset="0"/>
              </a:rPr>
              <a:t>SO</a:t>
            </a:r>
            <a:r>
              <a:rPr lang="de-DE" b="0" i="0" baseline="-25000" dirty="0">
                <a:solidFill>
                  <a:srgbClr val="333333"/>
                </a:solidFill>
                <a:effectLst/>
                <a:latin typeface="Arial" panose="020B0604020202020204" pitchFamily="34" charset="0"/>
              </a:rPr>
              <a:t>4</a:t>
            </a:r>
          </a:p>
          <a:p>
            <a:pPr lvl="1"/>
            <a:r>
              <a:rPr lang="de-DE" dirty="0"/>
              <a:t>Chemische/Physikalische Eigenschaften (?):</a:t>
            </a:r>
          </a:p>
          <a:p>
            <a:pPr lvl="2"/>
            <a:r>
              <a:rPr lang="de-DE" dirty="0"/>
              <a:t>Base | Säure</a:t>
            </a:r>
          </a:p>
          <a:p>
            <a:pPr lvl="2"/>
            <a:r>
              <a:rPr lang="de-DE" dirty="0"/>
              <a:t>Stabilität </a:t>
            </a:r>
          </a:p>
          <a:p>
            <a:pPr lvl="2"/>
            <a:r>
              <a:rPr lang="de-DE" dirty="0"/>
              <a:t>…</a:t>
            </a:r>
          </a:p>
          <a:p>
            <a:pPr lvl="2"/>
            <a:endParaRPr lang="de-DE" dirty="0"/>
          </a:p>
          <a:p>
            <a:pPr lvl="2"/>
            <a:endParaRPr lang="de-DE" dirty="0"/>
          </a:p>
          <a:p>
            <a:endParaRPr lang="de-DE" dirty="0"/>
          </a:p>
          <a:p>
            <a:endParaRPr lang="de-DE" dirty="0"/>
          </a:p>
          <a:p>
            <a:r>
              <a:rPr lang="de-DE" dirty="0"/>
              <a:t>Automatische/Formale Validierung möglich?</a:t>
            </a:r>
          </a:p>
          <a:p>
            <a:r>
              <a:rPr lang="de-DE" dirty="0"/>
              <a:t>Generierung</a:t>
            </a:r>
          </a:p>
        </p:txBody>
      </p:sp>
      <p:sp>
        <p:nvSpPr>
          <p:cNvPr id="3" name="Titel 2">
            <a:extLst>
              <a:ext uri="{FF2B5EF4-FFF2-40B4-BE49-F238E27FC236}">
                <a16:creationId xmlns:a16="http://schemas.microsoft.com/office/drawing/2014/main" id="{55516A21-2D84-FAD3-B0FB-9E6A827E5904}"/>
              </a:ext>
            </a:extLst>
          </p:cNvPr>
          <p:cNvSpPr>
            <a:spLocks noGrp="1"/>
          </p:cNvSpPr>
          <p:nvPr>
            <p:ph type="title"/>
          </p:nvPr>
        </p:nvSpPr>
        <p:spPr/>
        <p:txBody>
          <a:bodyPr/>
          <a:lstStyle/>
          <a:p>
            <a:r>
              <a:rPr lang="de-DE" dirty="0"/>
              <a:t>Beispielaufgabe 1</a:t>
            </a:r>
          </a:p>
        </p:txBody>
      </p:sp>
      <p:sp>
        <p:nvSpPr>
          <p:cNvPr id="4" name="Datumsplatzhalter 3">
            <a:extLst>
              <a:ext uri="{FF2B5EF4-FFF2-40B4-BE49-F238E27FC236}">
                <a16:creationId xmlns:a16="http://schemas.microsoft.com/office/drawing/2014/main" id="{9B046BD9-76D7-6103-65C0-F5D6A4C3A2C2}"/>
              </a:ext>
            </a:extLst>
          </p:cNvPr>
          <p:cNvSpPr>
            <a:spLocks noGrp="1"/>
          </p:cNvSpPr>
          <p:nvPr>
            <p:ph type="dt" sz="half" idx="2"/>
          </p:nvPr>
        </p:nvSpPr>
        <p:spPr/>
        <p:txBody>
          <a:body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5383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71BD1D-E7C7-1787-871C-EDD28B592C18}"/>
              </a:ext>
            </a:extLst>
          </p:cNvPr>
          <p:cNvSpPr>
            <a:spLocks noGrp="1"/>
          </p:cNvSpPr>
          <p:nvPr>
            <p:ph idx="1"/>
          </p:nvPr>
        </p:nvSpPr>
        <p:spPr/>
        <p:txBody>
          <a:bodyPr/>
          <a:lstStyle/>
          <a:p>
            <a:r>
              <a:rPr lang="de-DE" dirty="0"/>
              <a:t>Berechne das Produkt anhand der gegebenen Reaktanten und des Reaktionsmechanismus</a:t>
            </a:r>
          </a:p>
          <a:p>
            <a:endParaRPr lang="de-DE" dirty="0"/>
          </a:p>
          <a:p>
            <a:pPr lvl="1"/>
            <a:r>
              <a:rPr lang="de-DE" dirty="0"/>
              <a:t>Reaktanten: </a:t>
            </a:r>
            <a:r>
              <a:rPr lang="de-DE" b="0" i="0" dirty="0">
                <a:solidFill>
                  <a:srgbClr val="333333"/>
                </a:solidFill>
                <a:effectLst/>
                <a:latin typeface="Arial" panose="020B0604020202020204" pitchFamily="34" charset="0"/>
              </a:rPr>
              <a:t>A + B </a:t>
            </a:r>
            <a:endParaRPr lang="de-DE" b="0" i="0" baseline="-25000" dirty="0">
              <a:solidFill>
                <a:srgbClr val="333333"/>
              </a:solidFill>
              <a:effectLst/>
              <a:latin typeface="Arial" panose="020B0604020202020204" pitchFamily="34" charset="0"/>
            </a:endParaRPr>
          </a:p>
          <a:p>
            <a:pPr lvl="1"/>
            <a:r>
              <a:rPr lang="de-DE" dirty="0"/>
              <a:t>Reaktionsmechanismus: Substitution</a:t>
            </a:r>
          </a:p>
          <a:p>
            <a:pPr lvl="1"/>
            <a:endParaRPr lang="de-DE" dirty="0"/>
          </a:p>
          <a:p>
            <a:pPr lvl="1"/>
            <a:r>
              <a:rPr lang="de-DE" dirty="0"/>
              <a:t>Finde </a:t>
            </a:r>
            <a:r>
              <a:rPr lang="de-DE" dirty="0">
                <a:sym typeface="Wingdings" panose="05000000000000000000" pitchFamily="2" charset="2"/>
              </a:rPr>
              <a:t> C + D</a:t>
            </a:r>
            <a:endParaRPr lang="de-DE" dirty="0"/>
          </a:p>
          <a:p>
            <a:pPr lvl="2"/>
            <a:endParaRPr lang="de-DE" dirty="0"/>
          </a:p>
          <a:p>
            <a:pPr lvl="1"/>
            <a:endParaRPr lang="de-DE" dirty="0"/>
          </a:p>
          <a:p>
            <a:pPr lvl="1"/>
            <a:endParaRPr lang="de-DE" dirty="0"/>
          </a:p>
          <a:p>
            <a:r>
              <a:rPr lang="de-DE" dirty="0"/>
              <a:t>Lassen sich Reaktionsmechanismen immer eindeutig in ihre Elementarreaktionen auflösen?</a:t>
            </a:r>
          </a:p>
          <a:p>
            <a:r>
              <a:rPr lang="de-DE" dirty="0"/>
              <a:t>Generierung einer solchen Aufgabe über Retrosynthese möglich?</a:t>
            </a:r>
          </a:p>
        </p:txBody>
      </p:sp>
      <p:sp>
        <p:nvSpPr>
          <p:cNvPr id="3" name="Titel 2">
            <a:extLst>
              <a:ext uri="{FF2B5EF4-FFF2-40B4-BE49-F238E27FC236}">
                <a16:creationId xmlns:a16="http://schemas.microsoft.com/office/drawing/2014/main" id="{55516A21-2D84-FAD3-B0FB-9E6A827E5904}"/>
              </a:ext>
            </a:extLst>
          </p:cNvPr>
          <p:cNvSpPr>
            <a:spLocks noGrp="1"/>
          </p:cNvSpPr>
          <p:nvPr>
            <p:ph type="title"/>
          </p:nvPr>
        </p:nvSpPr>
        <p:spPr/>
        <p:txBody>
          <a:bodyPr/>
          <a:lstStyle/>
          <a:p>
            <a:r>
              <a:rPr lang="de-DE" dirty="0"/>
              <a:t>Beispielaufgabe 2</a:t>
            </a:r>
          </a:p>
        </p:txBody>
      </p:sp>
      <p:sp>
        <p:nvSpPr>
          <p:cNvPr id="4" name="Datumsplatzhalter 3">
            <a:extLst>
              <a:ext uri="{FF2B5EF4-FFF2-40B4-BE49-F238E27FC236}">
                <a16:creationId xmlns:a16="http://schemas.microsoft.com/office/drawing/2014/main" id="{9B046BD9-76D7-6103-65C0-F5D6A4C3A2C2}"/>
              </a:ext>
            </a:extLst>
          </p:cNvPr>
          <p:cNvSpPr>
            <a:spLocks noGrp="1"/>
          </p:cNvSpPr>
          <p:nvPr>
            <p:ph type="dt" sz="half" idx="2"/>
          </p:nvPr>
        </p:nvSpPr>
        <p:spPr/>
        <p:txBody>
          <a:bodyPr/>
          <a:lstStyle/>
          <a:p>
            <a:fld id="{5CF54E03-4885-4408-875D-CF4E4825484C}" type="datetime1">
              <a:rPr lang="de-DE" smtClean="0"/>
              <a:pPr/>
              <a:t>26.11.2022</a:t>
            </a:fld>
            <a:endParaRPr lang="de-DE" dirty="0"/>
          </a:p>
        </p:txBody>
      </p:sp>
    </p:spTree>
    <p:extLst>
      <p:ext uri="{BB962C8B-B14F-4D97-AF65-F5344CB8AC3E}">
        <p14:creationId xmlns:p14="http://schemas.microsoft.com/office/powerpoint/2010/main" val="28496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671BD1D-E7C7-1787-871C-EDD28B592C18}"/>
              </a:ext>
            </a:extLst>
          </p:cNvPr>
          <p:cNvSpPr>
            <a:spLocks noGrp="1"/>
          </p:cNvSpPr>
          <p:nvPr>
            <p:ph idx="1"/>
          </p:nvPr>
        </p:nvSpPr>
        <p:spPr/>
        <p:txBody>
          <a:bodyPr/>
          <a:lstStyle/>
          <a:p>
            <a:r>
              <a:rPr lang="de-DE" dirty="0"/>
              <a:t>Zeichne die/eine Strukturformel X des gegebenen Moleküls</a:t>
            </a:r>
          </a:p>
          <a:p>
            <a:endParaRPr lang="de-DE" dirty="0"/>
          </a:p>
          <a:p>
            <a:pPr lvl="1"/>
            <a:r>
              <a:rPr lang="de-DE" dirty="0"/>
              <a:t>Summenformel: </a:t>
            </a:r>
            <a:r>
              <a:rPr lang="de-DE" b="0" i="0" dirty="0">
                <a:solidFill>
                  <a:srgbClr val="333333"/>
                </a:solidFill>
                <a:effectLst/>
                <a:latin typeface="Arial" panose="020B0604020202020204" pitchFamily="34" charset="0"/>
              </a:rPr>
              <a:t>H</a:t>
            </a:r>
            <a:r>
              <a:rPr lang="de-DE" b="0" i="0" baseline="-25000" dirty="0">
                <a:solidFill>
                  <a:srgbClr val="333333"/>
                </a:solidFill>
                <a:effectLst/>
                <a:latin typeface="Arial" panose="020B0604020202020204" pitchFamily="34" charset="0"/>
              </a:rPr>
              <a:t>2</a:t>
            </a:r>
            <a:r>
              <a:rPr lang="de-DE" b="0" i="0" dirty="0">
                <a:solidFill>
                  <a:srgbClr val="333333"/>
                </a:solidFill>
                <a:effectLst/>
                <a:latin typeface="Arial" panose="020B0604020202020204" pitchFamily="34" charset="0"/>
              </a:rPr>
              <a:t>SO</a:t>
            </a:r>
            <a:r>
              <a:rPr lang="de-DE" b="0" i="0" baseline="-25000" dirty="0">
                <a:solidFill>
                  <a:srgbClr val="333333"/>
                </a:solidFill>
                <a:effectLst/>
                <a:latin typeface="Arial" panose="020B0604020202020204" pitchFamily="34" charset="0"/>
              </a:rPr>
              <a:t>4</a:t>
            </a:r>
          </a:p>
          <a:p>
            <a:pPr lvl="1"/>
            <a:endParaRPr lang="de-DE" dirty="0"/>
          </a:p>
          <a:p>
            <a:pPr lvl="1"/>
            <a:r>
              <a:rPr lang="de-DE" dirty="0"/>
              <a:t>(Weitere Eigenschaften zur eindeutigen Bestimmung der gesuchten Strukturformel?)</a:t>
            </a:r>
          </a:p>
          <a:p>
            <a:pPr lvl="1"/>
            <a:endParaRPr lang="de-DE" dirty="0"/>
          </a:p>
          <a:p>
            <a:pPr lvl="1"/>
            <a:endParaRPr lang="de-DE" dirty="0"/>
          </a:p>
          <a:p>
            <a:pPr lvl="1"/>
            <a:endParaRPr lang="de-DE" dirty="0"/>
          </a:p>
          <a:p>
            <a:pPr lvl="1"/>
            <a:endParaRPr lang="de-DE" dirty="0"/>
          </a:p>
          <a:p>
            <a:r>
              <a:rPr lang="de-DE" dirty="0"/>
              <a:t>Lassen sich Eigenschaften spezifizieren die eine eindeutige Strukturformel bedingen?</a:t>
            </a:r>
          </a:p>
          <a:p>
            <a:r>
              <a:rPr lang="de-DE" dirty="0"/>
              <a:t>Bietet die Generierung eines Moleküls einen Mehrwert gegenüber einer Auswahl aus einer bestehenden Datenbank?</a:t>
            </a:r>
          </a:p>
        </p:txBody>
      </p:sp>
      <p:sp>
        <p:nvSpPr>
          <p:cNvPr id="3" name="Titel 2">
            <a:extLst>
              <a:ext uri="{FF2B5EF4-FFF2-40B4-BE49-F238E27FC236}">
                <a16:creationId xmlns:a16="http://schemas.microsoft.com/office/drawing/2014/main" id="{55516A21-2D84-FAD3-B0FB-9E6A827E5904}"/>
              </a:ext>
            </a:extLst>
          </p:cNvPr>
          <p:cNvSpPr>
            <a:spLocks noGrp="1"/>
          </p:cNvSpPr>
          <p:nvPr>
            <p:ph type="title"/>
          </p:nvPr>
        </p:nvSpPr>
        <p:spPr/>
        <p:txBody>
          <a:bodyPr/>
          <a:lstStyle/>
          <a:p>
            <a:r>
              <a:rPr lang="de-DE" dirty="0"/>
              <a:t>Beispielaufgabe 3</a:t>
            </a:r>
          </a:p>
        </p:txBody>
      </p:sp>
      <p:sp>
        <p:nvSpPr>
          <p:cNvPr id="4" name="Datumsplatzhalter 3">
            <a:extLst>
              <a:ext uri="{FF2B5EF4-FFF2-40B4-BE49-F238E27FC236}">
                <a16:creationId xmlns:a16="http://schemas.microsoft.com/office/drawing/2014/main" id="{9B046BD9-76D7-6103-65C0-F5D6A4C3A2C2}"/>
              </a:ext>
            </a:extLst>
          </p:cNvPr>
          <p:cNvSpPr>
            <a:spLocks noGrp="1"/>
          </p:cNvSpPr>
          <p:nvPr>
            <p:ph type="dt" sz="half" idx="2"/>
          </p:nvPr>
        </p:nvSpPr>
        <p:spPr/>
        <p:txBody>
          <a:bodyPr/>
          <a:lstStyle/>
          <a:p>
            <a:fld id="{5CF54E03-4885-4408-875D-CF4E4825484C}" type="datetime1">
              <a:rPr lang="de-DE" smtClean="0"/>
              <a:pPr/>
              <a:t>26.11.2022</a:t>
            </a:fld>
            <a:endParaRPr lang="de-DE" dirty="0"/>
          </a:p>
        </p:txBody>
      </p:sp>
      <p:pic>
        <p:nvPicPr>
          <p:cNvPr id="1028" name="Picture 4" descr="eqiooki.de • Chemie • Schwefelsäure">
            <a:extLst>
              <a:ext uri="{FF2B5EF4-FFF2-40B4-BE49-F238E27FC236}">
                <a16:creationId xmlns:a16="http://schemas.microsoft.com/office/drawing/2014/main" id="{BF439E69-969F-95F1-6640-FEB466E0C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679" y="2132856"/>
            <a:ext cx="1376929" cy="97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102132"/>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25FA15-0317-4D8B-843F-83A7F4B53AF5}">
  <we:reference id="wa104038830" version="1.0.0.3" store="de-DE"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1124</Words>
  <Application>Microsoft Office PowerPoint</Application>
  <PresentationFormat>Breitbild</PresentationFormat>
  <Paragraphs>193</Paragraphs>
  <Slides>13</Slides>
  <Notes>6</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Calibri</vt:lpstr>
      <vt:lpstr>Powerpoint_Vorlage</vt:lpstr>
      <vt:lpstr>PowerPoint-Präsentation</vt:lpstr>
      <vt:lpstr>„(Didaktische) Herausforderung“ vor ALADIN</vt:lpstr>
      <vt:lpstr>„(Didaktische) Ziele“ von ALADIN</vt:lpstr>
      <vt:lpstr>Lernen und Lehren mit und ohne ALADIN</vt:lpstr>
      <vt:lpstr>Aufbau von Aufgaben in ALADIN</vt:lpstr>
      <vt:lpstr>Vorteile von ALADIN gegenüber ONYX</vt:lpstr>
      <vt:lpstr>Beispielaufgabe 1</vt:lpstr>
      <vt:lpstr>Beispielaufgabe 2</vt:lpstr>
      <vt:lpstr>Beispielaufgabe 3</vt:lpstr>
      <vt:lpstr>Algorithmus zur CxOyHz-Molekülgenerierung</vt:lpstr>
      <vt:lpstr>Ausblick I: neue Aufgabentypen</vt:lpstr>
      <vt:lpstr>Ausblick II: ALADIN goes OPAL (OPALADIN)</vt:lpstr>
      <vt:lpstr>Fragen &amp; Diskussion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Paul Christ</cp:lastModifiedBy>
  <cp:revision>881</cp:revision>
  <cp:lastPrinted>2011-09-28T10:49:02Z</cp:lastPrinted>
  <dcterms:created xsi:type="dcterms:W3CDTF">2011-12-19T14:51:39Z</dcterms:created>
  <dcterms:modified xsi:type="dcterms:W3CDTF">2022-11-25T23:12:32Z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