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6" r:id="rId2"/>
    <p:sldId id="344" r:id="rId3"/>
    <p:sldId id="343" r:id="rId4"/>
    <p:sldId id="335" r:id="rId5"/>
    <p:sldId id="379" r:id="rId6"/>
    <p:sldId id="380" r:id="rId7"/>
    <p:sldId id="369" r:id="rId8"/>
    <p:sldId id="370" r:id="rId9"/>
    <p:sldId id="381" r:id="rId10"/>
    <p:sldId id="382" r:id="rId11"/>
    <p:sldId id="383" r:id="rId12"/>
    <p:sldId id="387" r:id="rId13"/>
    <p:sldId id="386" r:id="rId14"/>
    <p:sldId id="313" r:id="rId15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9AE5827-68C7-41DF-819F-4263893D1594}">
          <p14:sldIdLst>
            <p14:sldId id="366"/>
            <p14:sldId id="344"/>
            <p14:sldId id="343"/>
            <p14:sldId id="335"/>
            <p14:sldId id="379"/>
            <p14:sldId id="380"/>
            <p14:sldId id="369"/>
            <p14:sldId id="370"/>
          </p14:sldIdLst>
        </p14:section>
        <p14:section name="Abschnitt ohne Titel" id="{10AE1A4D-5525-4DB0-A3CD-FC06616E7D80}">
          <p14:sldIdLst>
            <p14:sldId id="381"/>
            <p14:sldId id="382"/>
            <p14:sldId id="383"/>
            <p14:sldId id="387"/>
            <p14:sldId id="386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FF"/>
    <a:srgbClr val="B9C5FF"/>
    <a:srgbClr val="CC89FF"/>
    <a:srgbClr val="5DF971"/>
    <a:srgbClr val="F99B1C"/>
    <a:srgbClr val="F5AD36"/>
    <a:srgbClr val="F88C21"/>
    <a:srgbClr val="EEEEEE"/>
    <a:srgbClr val="FF99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121" autoAdjust="0"/>
  </p:normalViewPr>
  <p:slideViewPr>
    <p:cSldViewPr showGuides="1">
      <p:cViewPr varScale="1">
        <p:scale>
          <a:sx n="113" d="100"/>
          <a:sy n="113" d="100"/>
        </p:scale>
        <p:origin x="930" y="102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-3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4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9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71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9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63352" y="6588000"/>
            <a:ext cx="16566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400000" y="6588000"/>
            <a:ext cx="63933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de-DE" sz="800" dirty="0"/>
              <a:t>ALADIN </a:t>
            </a:r>
            <a:r>
              <a:rPr lang="de-DE" sz="800" dirty="0" err="1"/>
              <a:t>meets</a:t>
            </a:r>
            <a:r>
              <a:rPr lang="de-DE" sz="800" dirty="0"/>
              <a:t> Clou</a:t>
            </a:r>
            <a:endParaRPr lang="de-DE" sz="800" b="1" dirty="0">
              <a:latin typeface="Calibri"/>
              <a:cs typeface="Arial"/>
            </a:endParaRP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/>
          </a:p>
          <a:p>
            <a:pPr marL="0" indent="0" algn="ctr">
              <a:buNone/>
            </a:pPr>
            <a:endParaRPr lang="de-DE" sz="2800" dirty="0"/>
          </a:p>
          <a:p>
            <a:pPr marL="0" indent="0" algn="ctr">
              <a:buNone/>
            </a:pPr>
            <a:r>
              <a:rPr lang="de-DE" sz="2800" dirty="0"/>
              <a:t>ALADIN </a:t>
            </a:r>
            <a:r>
              <a:rPr lang="de-DE" sz="2800" dirty="0" err="1"/>
              <a:t>meets</a:t>
            </a:r>
            <a:r>
              <a:rPr lang="de-DE" sz="2800" dirty="0"/>
              <a:t> Clou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78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71BD1D-E7C7-1787-871C-EDD28B59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Berechne das Produkt anhand der gegebenen Reaktanten und des Reaktionsmechanismus</a:t>
            </a:r>
          </a:p>
          <a:p>
            <a:endParaRPr lang="de-DE" dirty="0"/>
          </a:p>
          <a:p>
            <a:pPr lvl="1"/>
            <a:r>
              <a:rPr lang="de-DE" dirty="0"/>
              <a:t>Reaktanten: </a:t>
            </a:r>
            <a:r>
              <a:rPr lang="de-D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+ B </a:t>
            </a:r>
            <a:endParaRPr lang="de-DE" b="0" i="0" baseline="-2500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de-DE" dirty="0"/>
              <a:t>Reaktionsmechanismus: Substitution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Finde </a:t>
            </a:r>
            <a:r>
              <a:rPr lang="de-DE" dirty="0">
                <a:sym typeface="Wingdings" panose="05000000000000000000" pitchFamily="2" charset="2"/>
              </a:rPr>
              <a:t> C + 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Lassen sich Reaktionsmechanismen immer eindeutig in ihre Elementarreaktionen auflösen?</a:t>
            </a:r>
          </a:p>
          <a:p>
            <a:r>
              <a:rPr lang="de-DE" dirty="0"/>
              <a:t>Generierung einer solchen Aufgabe über Retrosynthese möglich?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516A21-2D84-FAD3-B0FB-9E6A827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Beispielaufgabe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46BD9-76D7-6103-65C0-F5D6A4C3A2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64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71BD1D-E7C7-1787-871C-EDD28B59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Zeichne/Modelliere die/eine Strukturformel X des gegebenen Moleküls</a:t>
            </a:r>
          </a:p>
          <a:p>
            <a:endParaRPr lang="de-DE" dirty="0"/>
          </a:p>
          <a:p>
            <a:pPr lvl="1"/>
            <a:r>
              <a:rPr lang="de-DE" dirty="0"/>
              <a:t>Summenformel: </a:t>
            </a:r>
            <a:r>
              <a:rPr lang="de-D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de-DE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de-D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de-DE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(Weitere Eigenschaften zur eindeutigen Bestimmung der gesuchten Strukturformel?)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Lassen sich Eigenschaften spezifizieren die eine eindeutige Strukturformel bedingen?</a:t>
            </a:r>
          </a:p>
          <a:p>
            <a:r>
              <a:rPr lang="de-DE" dirty="0"/>
              <a:t>Bietet die Generierung eines Moleküls einen Mehrwert gegenüber einer Auswahl aus einer bestehenden Datenbank?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516A21-2D84-FAD3-B0FB-9E6A827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Beispielaufgabe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46BD9-76D7-6103-65C0-F5D6A4C3A2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  <p:pic>
        <p:nvPicPr>
          <p:cNvPr id="1028" name="Picture 4" descr="eqiooki.de • Chemie • Schwefelsäure">
            <a:extLst>
              <a:ext uri="{FF2B5EF4-FFF2-40B4-BE49-F238E27FC236}">
                <a16:creationId xmlns:a16="http://schemas.microsoft.com/office/drawing/2014/main" id="{BF439E69-969F-95F1-6640-FEB466E0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79" y="2132856"/>
            <a:ext cx="1376929" cy="9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0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71BD1D-E7C7-1787-871C-EDD28B59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Zeichne/Modelliere die/eine Strukturformel X des gegebenen Moleküls ODER</a:t>
            </a:r>
            <a:br>
              <a:rPr lang="de-DE" dirty="0"/>
            </a:br>
            <a:r>
              <a:rPr lang="de-DE" dirty="0"/>
              <a:t>korrigiere eventuelle Fehler in einer gegebenen Strukturformel</a:t>
            </a:r>
          </a:p>
          <a:p>
            <a:endParaRPr lang="de-DE" dirty="0"/>
          </a:p>
          <a:p>
            <a:pPr lvl="1"/>
            <a:r>
              <a:rPr lang="de-DE" dirty="0"/>
              <a:t>Summenformel: </a:t>
            </a:r>
            <a:r>
              <a:rPr lang="de-D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de-DE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de-D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de-DE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endParaRPr lang="de-DE" dirty="0"/>
          </a:p>
          <a:p>
            <a:pPr lvl="1"/>
            <a:r>
              <a:rPr lang="de-DE" dirty="0"/>
              <a:t>(Weitere Eigenschaften zur eindeutigen Bestimmung der gesuchten Strukturformel?)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Lassen sich Eigenschaften spezifizieren die eine eindeutige Strukturformel bedingen?</a:t>
            </a:r>
          </a:p>
          <a:p>
            <a:r>
              <a:rPr lang="de-DE" dirty="0"/>
              <a:t>Bietet die Generierung eines Moleküls einen Mehrwert gegenüber einer Auswahl aus einer bestehenden Datenbank?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516A21-2D84-FAD3-B0FB-9E6A827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Beispielaufgabe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46BD9-76D7-6103-65C0-F5D6A4C3A2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30.11.2022</a:t>
            </a:fld>
            <a:endParaRPr lang="de-DE" dirty="0"/>
          </a:p>
        </p:txBody>
      </p:sp>
      <p:pic>
        <p:nvPicPr>
          <p:cNvPr id="1028" name="Picture 4" descr="eqiooki.de • Chemie • Schwefelsäure">
            <a:extLst>
              <a:ext uri="{FF2B5EF4-FFF2-40B4-BE49-F238E27FC236}">
                <a16:creationId xmlns:a16="http://schemas.microsoft.com/office/drawing/2014/main" id="{BF439E69-969F-95F1-6640-FEB466E0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79" y="2132856"/>
            <a:ext cx="1376929" cy="9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D178D29-1CBB-F60D-C0F5-C7784015A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51437"/>
              </p:ext>
            </p:extLst>
          </p:nvPr>
        </p:nvGraphicFramePr>
        <p:xfrm>
          <a:off x="2063552" y="3088242"/>
          <a:ext cx="7836871" cy="1524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56355">
                  <a:extLst>
                    <a:ext uri="{9D8B030D-6E8A-4147-A177-3AD203B41FA5}">
                      <a16:colId xmlns:a16="http://schemas.microsoft.com/office/drawing/2014/main" val="2559374171"/>
                    </a:ext>
                  </a:extLst>
                </a:gridCol>
                <a:gridCol w="3980516">
                  <a:extLst>
                    <a:ext uri="{9D8B030D-6E8A-4147-A177-3AD203B41FA5}">
                      <a16:colId xmlns:a16="http://schemas.microsoft.com/office/drawing/2014/main" val="100689462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ALADIN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Nutzer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31329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r>
                        <a:rPr lang="de-DE" sz="1400" dirty="0"/>
                        <a:t>Zeige Molekül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Benenne das Molekül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50848"/>
                  </a:ext>
                </a:extLst>
              </a:tr>
              <a:tr h="155608">
                <a:tc>
                  <a:txBody>
                    <a:bodyPr/>
                    <a:lstStyle/>
                    <a:p>
                      <a:r>
                        <a:rPr lang="de-DE" sz="1400" dirty="0"/>
                        <a:t>Zeige Namen/Summenformel des Moleküls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Modelliere Molekül grafisch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31932"/>
                  </a:ext>
                </a:extLst>
              </a:tr>
              <a:tr h="138840">
                <a:tc>
                  <a:txBody>
                    <a:bodyPr/>
                    <a:lstStyle/>
                    <a:p>
                      <a:r>
                        <a:rPr lang="de-DE" sz="1400" dirty="0"/>
                        <a:t>Zerstöre etwas im Molekül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Ergänze es wieder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59855"/>
                  </a:ext>
                </a:extLst>
              </a:tr>
              <a:tr h="213054">
                <a:tc>
                  <a:txBody>
                    <a:bodyPr/>
                    <a:lstStyle/>
                    <a:p>
                      <a:r>
                        <a:rPr lang="de-DE" sz="1400" dirty="0"/>
                        <a:t>Baue einen/mehrere Fehler in das Molekül 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Behebe den/die Fehler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9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2FCF51B-3D6E-E633-5524-173CFB37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Eingabe:</a:t>
            </a:r>
          </a:p>
          <a:p>
            <a:pPr marL="457200" lvl="1" indent="0">
              <a:buNone/>
            </a:pPr>
            <a:r>
              <a:rPr lang="de-DE" sz="1100" dirty="0"/>
              <a:t>n .. Anzahl der Atome im resultierenden Molekül</a:t>
            </a:r>
          </a:p>
          <a:p>
            <a:pPr marL="0" indent="0">
              <a:buNone/>
            </a:pPr>
            <a:r>
              <a:rPr lang="de-DE" sz="1600" dirty="0"/>
              <a:t>Ausgabe:</a:t>
            </a:r>
          </a:p>
          <a:p>
            <a:pPr marL="457200" lvl="1" indent="0">
              <a:buNone/>
            </a:pPr>
            <a:r>
              <a:rPr lang="de-DE" sz="1100" dirty="0"/>
              <a:t>M .. Liste der Atome im resultierenden Molekül mit |M| &gt;= n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M </a:t>
            </a:r>
            <a:r>
              <a:rPr lang="de-DE" sz="1600" dirty="0">
                <a:sym typeface="Wingdings" panose="05000000000000000000" pitchFamily="2" charset="2"/>
              </a:rPr>
              <a:t> {C | O | H}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Wähle zufällig ein Kohlenstoff-, Wasserstoff- oder Sauerstoffatom a aus und füge a M hinzu.</a:t>
            </a:r>
          </a:p>
          <a:p>
            <a:pPr marL="0" indent="0">
              <a:buNone/>
            </a:pPr>
            <a:r>
              <a:rPr lang="de-DE" sz="1600" dirty="0"/>
              <a:t>Solange n &lt; |M|:</a:t>
            </a:r>
          </a:p>
          <a:p>
            <a:pPr marL="457200" lvl="1" indent="0">
              <a:buNone/>
            </a:pPr>
            <a:r>
              <a:rPr lang="de-DE" sz="1100" dirty="0"/>
              <a:t>Wenn kein Atom aus M mehr freie Bindungen aufweist, dann:</a:t>
            </a:r>
          </a:p>
          <a:p>
            <a:pPr marL="914400" lvl="2" indent="0">
              <a:buNone/>
            </a:pPr>
            <a:r>
              <a:rPr lang="de-DE" sz="1000" dirty="0"/>
              <a:t>Löse zufällig Bindungen oder entferne zufällig ein Atom</a:t>
            </a:r>
          </a:p>
          <a:p>
            <a:pPr marL="457200" lvl="1" indent="0">
              <a:buNone/>
            </a:pPr>
            <a:r>
              <a:rPr lang="de-DE" sz="1100" dirty="0"/>
              <a:t>Wähle zufällig eine Menge A von Atomen aus M aus, die noch freie Bindungen aufweisen.</a:t>
            </a:r>
          </a:p>
          <a:p>
            <a:pPr marL="457200" lvl="1" indent="0">
              <a:buNone/>
            </a:pPr>
            <a:r>
              <a:rPr lang="de-DE" sz="1100" dirty="0"/>
              <a:t>Wähle zufällig ein Kohlenstoff-, Wasserstoff- oder Sauerstoffatom b aus, verknüpfe es zufällig mit freien Bindungen von Atomen der Menge A und füge b M hinzu.</a:t>
            </a:r>
          </a:p>
          <a:p>
            <a:pPr marL="0" indent="0">
              <a:buNone/>
            </a:pPr>
            <a:r>
              <a:rPr lang="de-DE" sz="1600" dirty="0"/>
              <a:t>Solange mindestens zwei Atome aus M noch freie Bindungen aufweisen:</a:t>
            </a:r>
            <a:endParaRPr lang="de-DE" sz="1100" dirty="0"/>
          </a:p>
          <a:p>
            <a:pPr marL="457200" lvl="1" indent="0">
              <a:buNone/>
            </a:pPr>
            <a:r>
              <a:rPr lang="de-DE" sz="1100" dirty="0"/>
              <a:t>Verbinde jeweils zwei Atome, die noch freie Bindungen aufweisen, mit so vielen Bindungen wie möglich.</a:t>
            </a:r>
          </a:p>
          <a:p>
            <a:pPr marL="0" indent="0">
              <a:buNone/>
            </a:pPr>
            <a:r>
              <a:rPr lang="de-DE" sz="1600" dirty="0"/>
              <a:t>Solange mindestens ein Atom aus M noch freie Bindungen aufweist:</a:t>
            </a:r>
          </a:p>
          <a:p>
            <a:pPr marL="457200" lvl="1" indent="0">
              <a:buNone/>
            </a:pPr>
            <a:r>
              <a:rPr lang="de-DE" sz="1100" dirty="0"/>
              <a:t>Befriedige die Bindung eines Atoms mit so wenigen Atomen wie möglich oder substituiere das Atom mit einem Atom mit der Anzahl an bereits geschlossenen Bindungen.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AD2698-1A0A-EF05-B786-08C8E215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 zur </a:t>
            </a:r>
            <a:r>
              <a:rPr lang="de-DE" dirty="0" err="1"/>
              <a:t>C</a:t>
            </a:r>
            <a:r>
              <a:rPr lang="de-DE" baseline="-25000" dirty="0" err="1"/>
              <a:t>x</a:t>
            </a:r>
            <a:r>
              <a:rPr lang="de-DE" dirty="0" err="1"/>
              <a:t>O</a:t>
            </a:r>
            <a:r>
              <a:rPr lang="de-DE" baseline="-25000" dirty="0" err="1"/>
              <a:t>y</a:t>
            </a:r>
            <a:r>
              <a:rPr lang="de-DE" dirty="0" err="1"/>
              <a:t>H</a:t>
            </a:r>
            <a:r>
              <a:rPr lang="de-DE" baseline="-25000" dirty="0" err="1"/>
              <a:t>z</a:t>
            </a:r>
            <a:r>
              <a:rPr lang="de-DE" dirty="0"/>
              <a:t>-Molekülgenerierung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1B14B-2E1E-5687-A0FB-D5FE489EAC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10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BDEDD7-B405-4B15-BE8A-19F56B7F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489654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nur wenige Übungsaufgaben/Musterklausuren (manuelle Erstellung)</a:t>
            </a:r>
          </a:p>
          <a:p>
            <a:endParaRPr lang="de-DE" dirty="0"/>
          </a:p>
          <a:p>
            <a:r>
              <a:rPr lang="de-DE" dirty="0"/>
              <a:t>keine Skalierung der Aufgaben hinsichtlich Schwierigkeitsgrad und Umfang</a:t>
            </a:r>
          </a:p>
          <a:p>
            <a:endParaRPr lang="de-DE" dirty="0"/>
          </a:p>
          <a:p>
            <a:r>
              <a:rPr lang="de-DE" dirty="0"/>
              <a:t>keine orts- und zeitflexible Lehre (synchrone Lehre)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keine Selbstkontrolle beim Lernen durch Abgleich mit Musterlösungen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keine </a:t>
            </a:r>
            <a:r>
              <a:rPr lang="de-DE" dirty="0"/>
              <a:t>motivierenden Impulse für Lernprozesse</a:t>
            </a:r>
          </a:p>
          <a:p>
            <a:endParaRPr lang="de-DE" dirty="0"/>
          </a:p>
          <a:p>
            <a:r>
              <a:rPr lang="de-DE" dirty="0"/>
              <a:t>viel Aufwand bei der Korrektur von Übungsaufgaben und Klausuren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87F198-7D03-49A3-9F0D-01CC61F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für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E4385-6C33-46CC-8FF0-0AE68FCC0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30.11.2022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4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84" y="980728"/>
            <a:ext cx="10992608" cy="5118497"/>
          </a:xfrm>
        </p:spPr>
        <p:txBody>
          <a:bodyPr/>
          <a:lstStyle/>
          <a:p>
            <a:r>
              <a:rPr lang="de-DE" sz="1800" dirty="0"/>
              <a:t>Framework …</a:t>
            </a:r>
          </a:p>
          <a:p>
            <a:pPr lvl="1"/>
            <a:r>
              <a:rPr lang="de-DE" sz="1600" dirty="0"/>
              <a:t>… zur deklarativen Modellierung von Aufgabentypen</a:t>
            </a:r>
          </a:p>
          <a:p>
            <a:pPr lvl="1"/>
            <a:r>
              <a:rPr lang="de-DE" sz="1600" dirty="0"/>
              <a:t>… zur automatischen Generierung von Aufgaben und Lösung(</a:t>
            </a:r>
            <a:r>
              <a:rPr lang="de-DE" sz="1600" dirty="0" err="1"/>
              <a:t>shilf</a:t>
            </a:r>
            <a:r>
              <a:rPr lang="de-DE" sz="1600" dirty="0"/>
              <a:t>)en</a:t>
            </a:r>
          </a:p>
          <a:p>
            <a:pPr lvl="1"/>
            <a:r>
              <a:rPr lang="de-DE" sz="1600" dirty="0"/>
              <a:t>… zur interaktiven Bearbeitung von individualisierten Übungsaufgaben</a:t>
            </a:r>
          </a:p>
          <a:p>
            <a:pPr lvl="1"/>
            <a:r>
              <a:rPr lang="de-DE" sz="1600" dirty="0"/>
              <a:t>… zum asynchronen Austausch und Nachvollziehen von Lösungsversuchen</a:t>
            </a:r>
          </a:p>
          <a:p>
            <a:pPr lvl="1"/>
            <a:endParaRPr lang="de-DE" sz="1600" dirty="0"/>
          </a:p>
          <a:p>
            <a:r>
              <a:rPr lang="de-DE" sz="1800" dirty="0"/>
              <a:t>Aufgabentypen basieren größtenteils auf Graphen</a:t>
            </a:r>
          </a:p>
          <a:p>
            <a:pPr lvl="1"/>
            <a:r>
              <a:rPr lang="de-DE" sz="1600" dirty="0"/>
              <a:t>Stücklistenauflösung (</a:t>
            </a:r>
            <a:r>
              <a:rPr lang="de-DE" sz="1600" dirty="0" err="1"/>
              <a:t>Gozintograph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SQL-Abfragen (Abstract Syntax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Finden kürzester Pfade (Dijkstra)</a:t>
            </a:r>
          </a:p>
          <a:p>
            <a:pPr lvl="1"/>
            <a:r>
              <a:rPr lang="de-DE" sz="1600" dirty="0"/>
              <a:t>Netzplantechnik (Gantt, PERT, CPM, MPM)</a:t>
            </a:r>
          </a:p>
          <a:p>
            <a:pPr lvl="1"/>
            <a:r>
              <a:rPr lang="de-DE" sz="1600" dirty="0"/>
              <a:t>Geostatistische Interpolationsverfahren (Inverse </a:t>
            </a:r>
            <a:r>
              <a:rPr lang="de-DE" sz="1600" dirty="0" err="1"/>
              <a:t>Distance</a:t>
            </a:r>
            <a:r>
              <a:rPr lang="de-DE" sz="1600" dirty="0"/>
              <a:t> </a:t>
            </a:r>
            <a:r>
              <a:rPr lang="de-DE" sz="1600" dirty="0" err="1"/>
              <a:t>Weighting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…</a:t>
            </a:r>
          </a:p>
          <a:p>
            <a:pPr lvl="1"/>
            <a:endParaRPr lang="de-DE" sz="1600" dirty="0"/>
          </a:p>
          <a:p>
            <a:r>
              <a:rPr lang="de-DE" sz="1800" dirty="0"/>
              <a:t>Bisherige Einsatzfelder sind …</a:t>
            </a:r>
          </a:p>
          <a:p>
            <a:pPr lvl="1"/>
            <a:r>
              <a:rPr lang="de-DE" sz="1600" dirty="0"/>
              <a:t>… (Wirtschafts-)Informatik</a:t>
            </a:r>
          </a:p>
          <a:p>
            <a:pPr lvl="1"/>
            <a:r>
              <a:rPr lang="de-DE" sz="1600" dirty="0"/>
              <a:t>… Betriebswirtschaft</a:t>
            </a:r>
          </a:p>
          <a:p>
            <a:pPr lvl="1"/>
            <a:r>
              <a:rPr lang="de-DE" sz="1600" dirty="0"/>
              <a:t>… Geoinformatik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Framework, Aufgabentypen und Einsatzfelder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30.11.2022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Lehren mit und ohne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275CBE-70CE-5BBC-9088-78E9D044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von Aufgaben in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E9FFF-15F6-7C37-756F-E075A50EE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40FE32D-1A05-41E4-41AC-480140FD47EC}"/>
              </a:ext>
            </a:extLst>
          </p:cNvPr>
          <p:cNvGrpSpPr/>
          <p:nvPr/>
        </p:nvGrpSpPr>
        <p:grpSpPr>
          <a:xfrm>
            <a:off x="708003" y="1163607"/>
            <a:ext cx="2160240" cy="2232248"/>
            <a:chOff x="2279576" y="2348880"/>
            <a:chExt cx="2160240" cy="2232248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3812642-86AD-6AF7-6F4F-250D50B57349}"/>
                </a:ext>
              </a:extLst>
            </p:cNvPr>
            <p:cNvSpPr/>
            <p:nvPr/>
          </p:nvSpPr>
          <p:spPr bwMode="auto">
            <a:xfrm>
              <a:off x="2279576" y="2348880"/>
              <a:ext cx="2160240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Aufgabentyp</a:t>
              </a:r>
              <a:endParaRPr kumimoji="0" 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416F932-DF20-11DE-B1A0-1A25908C78BE}"/>
                </a:ext>
              </a:extLst>
            </p:cNvPr>
            <p:cNvSpPr/>
            <p:nvPr/>
          </p:nvSpPr>
          <p:spPr bwMode="auto">
            <a:xfrm>
              <a:off x="2525058" y="3030321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dirty="0"/>
                <a:t>Backend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1E77C7AD-6443-1520-332C-C18EEE2082A4}"/>
                </a:ext>
              </a:extLst>
            </p:cNvPr>
            <p:cNvSpPr/>
            <p:nvPr/>
          </p:nvSpPr>
          <p:spPr bwMode="auto">
            <a:xfrm>
              <a:off x="2525058" y="3562008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Schnittstelle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533C8AD4-A2B7-5E1E-B047-C30D81333255}"/>
                </a:ext>
              </a:extLst>
            </p:cNvPr>
            <p:cNvSpPr/>
            <p:nvPr/>
          </p:nvSpPr>
          <p:spPr bwMode="auto">
            <a:xfrm>
              <a:off x="2525058" y="4093695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Oberfläche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EEE04A3-3F5F-CC72-16EA-BDB9B824E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7648" y="3455479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05CE5FA9-DE75-3ED3-CCB6-60302BE3C2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7173" y="3978647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D231362-D1F1-F8E6-6AB0-7550D03A9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4" y="3457575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5BF4F94A-79B9-3746-4AE2-B33E941CD88A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5" y="3978746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B80BF4F-48F2-F724-5393-D77650012104}"/>
              </a:ext>
            </a:extLst>
          </p:cNvPr>
          <p:cNvGrpSpPr/>
          <p:nvPr/>
        </p:nvGrpSpPr>
        <p:grpSpPr>
          <a:xfrm>
            <a:off x="3137774" y="4214849"/>
            <a:ext cx="5112568" cy="2049094"/>
            <a:chOff x="744818" y="3804918"/>
            <a:chExt cx="5112568" cy="2049094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7F884BB-0F4A-8560-047D-DB2F6ABE1407}"/>
                </a:ext>
              </a:extLst>
            </p:cNvPr>
            <p:cNvGrpSpPr/>
            <p:nvPr/>
          </p:nvGrpSpPr>
          <p:grpSpPr>
            <a:xfrm>
              <a:off x="744818" y="3804918"/>
              <a:ext cx="5112568" cy="2049094"/>
              <a:chOff x="6231788" y="947858"/>
              <a:chExt cx="5112568" cy="2049094"/>
            </a:xfrm>
          </p:grpSpPr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80440B08-C837-D1C0-2A9C-C4C448BF497F}"/>
                  </a:ext>
                </a:extLst>
              </p:cNvPr>
              <p:cNvSpPr/>
              <p:nvPr/>
            </p:nvSpPr>
            <p:spPr bwMode="auto">
              <a:xfrm>
                <a:off x="6231788" y="947858"/>
                <a:ext cx="5112568" cy="204909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Oberfläche</a:t>
                </a:r>
                <a:endParaRPr kumimoji="0" lang="de-DE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32AA3E1-E464-C6D0-37DA-C4E5E57134ED}"/>
                  </a:ext>
                </a:extLst>
              </p:cNvPr>
              <p:cNvSpPr/>
              <p:nvPr/>
            </p:nvSpPr>
            <p:spPr bwMode="auto">
              <a:xfrm>
                <a:off x="6749325" y="1662529"/>
                <a:ext cx="1800200" cy="1080120"/>
              </a:xfrm>
              <a:prstGeom prst="rect">
                <a:avLst/>
              </a:prstGeom>
              <a:pattFill prst="lgGrid">
                <a:fgClr>
                  <a:schemeClr val="accent4">
                    <a:lumMod val="1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830B0BFB-56BD-698F-D635-9FBF0FC76757}"/>
                  </a:ext>
                </a:extLst>
              </p:cNvPr>
              <p:cNvSpPr/>
              <p:nvPr/>
            </p:nvSpPr>
            <p:spPr bwMode="auto">
              <a:xfrm>
                <a:off x="9067062" y="1662529"/>
                <a:ext cx="1800200" cy="1080120"/>
              </a:xfrm>
              <a:prstGeom prst="rect">
                <a:avLst/>
              </a:prstGeom>
              <a:pattFill prst="lgGrid">
                <a:fgClr>
                  <a:schemeClr val="accent4">
                    <a:lumMod val="1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9DF15033-D242-F960-FD12-0907B35F8AC8}"/>
                  </a:ext>
                </a:extLst>
              </p:cNvPr>
              <p:cNvSpPr/>
              <p:nvPr/>
            </p:nvSpPr>
            <p:spPr bwMode="auto">
              <a:xfrm>
                <a:off x="10125739" y="1943515"/>
                <a:ext cx="28803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C778DE3-ED03-EEF2-8053-EBF6F68DA76E}"/>
                  </a:ext>
                </a:extLst>
              </p:cNvPr>
              <p:cNvSpPr/>
              <p:nvPr/>
            </p:nvSpPr>
            <p:spPr bwMode="auto">
              <a:xfrm>
                <a:off x="7551343" y="2108814"/>
                <a:ext cx="532236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04F5E11-3F15-94C0-3EB4-6FF35D8C7682}"/>
                  </a:ext>
                </a:extLst>
              </p:cNvPr>
              <p:cNvSpPr/>
              <p:nvPr/>
            </p:nvSpPr>
            <p:spPr bwMode="auto">
              <a:xfrm>
                <a:off x="9341602" y="1939450"/>
                <a:ext cx="618679" cy="6440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BD46EA5B-CA5E-4965-0581-FD3E1745C842}"/>
                  </a:ext>
                </a:extLst>
              </p:cNvPr>
              <p:cNvSpPr/>
              <p:nvPr/>
            </p:nvSpPr>
            <p:spPr bwMode="auto">
              <a:xfrm>
                <a:off x="7082108" y="2107936"/>
                <a:ext cx="28803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0E3D59B-19D1-8551-C2A1-F28A56E2FD03}"/>
                  </a:ext>
                </a:extLst>
              </p:cNvPr>
              <p:cNvSpPr/>
              <p:nvPr/>
            </p:nvSpPr>
            <p:spPr bwMode="auto">
              <a:xfrm>
                <a:off x="10125738" y="2297787"/>
                <a:ext cx="578773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188BF5EA-DD8A-9CA6-9FA4-F2B5E7AE62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49526" y="1988840"/>
                <a:ext cx="51753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E4221D33-18D4-14CC-33C5-1AB074E3CB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>
                <a:off x="8549526" y="2506878"/>
                <a:ext cx="51753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B1B6D8E-686B-1FFA-1130-4BB1253ECCA4}"/>
                  </a:ext>
                </a:extLst>
              </p:cNvPr>
              <p:cNvSpPr txBox="1"/>
              <p:nvPr/>
            </p:nvSpPr>
            <p:spPr>
              <a:xfrm>
                <a:off x="6296649" y="1908759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…</a:t>
                </a: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738F394-4C88-7911-45D7-27C525AA4CE4}"/>
                  </a:ext>
                </a:extLst>
              </p:cNvPr>
              <p:cNvSpPr txBox="1"/>
              <p:nvPr/>
            </p:nvSpPr>
            <p:spPr>
              <a:xfrm>
                <a:off x="10867262" y="194724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…</a:t>
                </a:r>
              </a:p>
            </p:txBody>
          </p: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DDA9534-3B8C-EDBA-3BC0-56021D00E350}"/>
                </a:ext>
              </a:extLst>
            </p:cNvPr>
            <p:cNvSpPr/>
            <p:nvPr/>
          </p:nvSpPr>
          <p:spPr bwMode="auto">
            <a:xfrm>
              <a:off x="1627986" y="5013887"/>
              <a:ext cx="213695" cy="2000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65B2410-2DA0-5584-9471-2C6508225740}"/>
                </a:ext>
              </a:extLst>
            </p:cNvPr>
            <p:cNvSpPr/>
            <p:nvPr/>
          </p:nvSpPr>
          <p:spPr bwMode="auto">
            <a:xfrm>
              <a:off x="2122264" y="5013887"/>
              <a:ext cx="191220" cy="2000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C4A1B92-67AA-4529-0F46-020191BAD20A}"/>
                </a:ext>
              </a:extLst>
            </p:cNvPr>
            <p:cNvSpPr/>
            <p:nvPr/>
          </p:nvSpPr>
          <p:spPr bwMode="auto">
            <a:xfrm>
              <a:off x="1671276" y="5050834"/>
              <a:ext cx="121424" cy="3435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3E11DF0-A3BC-3141-352E-CE7D0784213E}"/>
                </a:ext>
              </a:extLst>
            </p:cNvPr>
            <p:cNvSpPr/>
            <p:nvPr/>
          </p:nvSpPr>
          <p:spPr bwMode="auto">
            <a:xfrm>
              <a:off x="3935760" y="4884820"/>
              <a:ext cx="475211" cy="488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400BD6D-7818-1449-57F3-A633056DE19A}"/>
                </a:ext>
              </a:extLst>
            </p:cNvPr>
            <p:cNvSpPr/>
            <p:nvPr/>
          </p:nvSpPr>
          <p:spPr bwMode="auto">
            <a:xfrm>
              <a:off x="2357338" y="5013176"/>
              <a:ext cx="191220" cy="2000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2DA7157-2D0E-4E1B-BDFD-828F46CED185}"/>
                </a:ext>
              </a:extLst>
            </p:cNvPr>
            <p:cNvSpPr/>
            <p:nvPr/>
          </p:nvSpPr>
          <p:spPr bwMode="auto">
            <a:xfrm flipH="1">
              <a:off x="3986148" y="4959680"/>
              <a:ext cx="362610" cy="1255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C0856E-D173-7D26-DCD5-F3FAD786D7B0}"/>
                </a:ext>
              </a:extLst>
            </p:cNvPr>
            <p:cNvSpPr/>
            <p:nvPr/>
          </p:nvSpPr>
          <p:spPr bwMode="auto">
            <a:xfrm flipH="1">
              <a:off x="3988718" y="5175704"/>
              <a:ext cx="362610" cy="1255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A3A3AF9-8CCA-E12D-35FD-075125941BF5}"/>
                </a:ext>
              </a:extLst>
            </p:cNvPr>
            <p:cNvSpPr/>
            <p:nvPr/>
          </p:nvSpPr>
          <p:spPr bwMode="auto">
            <a:xfrm>
              <a:off x="4706535" y="5196218"/>
              <a:ext cx="462886" cy="2042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7BBF6F7-C41D-F2C8-C235-B8ED70069135}"/>
              </a:ext>
            </a:extLst>
          </p:cNvPr>
          <p:cNvGrpSpPr/>
          <p:nvPr/>
        </p:nvGrpSpPr>
        <p:grpSpPr>
          <a:xfrm>
            <a:off x="4638928" y="1207003"/>
            <a:ext cx="1205101" cy="1398349"/>
            <a:chOff x="4079776" y="4118883"/>
            <a:chExt cx="1205101" cy="1398349"/>
          </a:xfrm>
        </p:grpSpPr>
        <p:pic>
          <p:nvPicPr>
            <p:cNvPr id="36" name="Picture 4" descr="Generator Icons - Download Free Vector Icons | Noun Project">
              <a:extLst>
                <a:ext uri="{FF2B5EF4-FFF2-40B4-BE49-F238E27FC236}">
                  <a16:creationId xmlns:a16="http://schemas.microsoft.com/office/drawing/2014/main" id="{51ABB02A-06FE-2FE4-6F62-E76514C46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76" y="4365104"/>
              <a:ext cx="1152128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A2363FD-E5BF-4ADD-636A-4C99F0D48250}"/>
                </a:ext>
              </a:extLst>
            </p:cNvPr>
            <p:cNvSpPr txBox="1"/>
            <p:nvPr/>
          </p:nvSpPr>
          <p:spPr>
            <a:xfrm>
              <a:off x="4080700" y="4118883"/>
              <a:ext cx="12041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i="1" dirty="0"/>
                <a:t>Generatorfunktion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5019472-37EF-C3A4-3D80-B1A7DB37366E}"/>
              </a:ext>
            </a:extLst>
          </p:cNvPr>
          <p:cNvGrpSpPr/>
          <p:nvPr/>
        </p:nvGrpSpPr>
        <p:grpSpPr>
          <a:xfrm>
            <a:off x="6307210" y="1130058"/>
            <a:ext cx="980751" cy="1475294"/>
            <a:chOff x="2621767" y="4190913"/>
            <a:chExt cx="980751" cy="1475294"/>
          </a:xfrm>
        </p:grpSpPr>
        <p:pic>
          <p:nvPicPr>
            <p:cNvPr id="49" name="Picture 12" descr="22 Software Development Icon - Pin Logo Icon">
              <a:extLst>
                <a:ext uri="{FF2B5EF4-FFF2-40B4-BE49-F238E27FC236}">
                  <a16:creationId xmlns:a16="http://schemas.microsoft.com/office/drawing/2014/main" id="{DC2848CF-412F-677B-C222-F83313239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660" y="4703349"/>
              <a:ext cx="962858" cy="962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B8F00EBD-3A93-DA61-2B44-09A18BFA159E}"/>
                </a:ext>
              </a:extLst>
            </p:cNvPr>
            <p:cNvSpPr txBox="1"/>
            <p:nvPr/>
          </p:nvSpPr>
          <p:spPr>
            <a:xfrm>
              <a:off x="2621767" y="4190913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i="1" dirty="0"/>
                <a:t>Ausführungs-</a:t>
              </a:r>
            </a:p>
            <a:p>
              <a:pPr algn="ctr"/>
              <a:r>
                <a:rPr lang="de-DE" sz="1000" i="1" dirty="0" err="1"/>
                <a:t>umgebung</a:t>
              </a:r>
              <a:endParaRPr lang="de-DE" sz="1000" i="1" dirty="0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8037B74-188C-3553-576F-C5DB4F1E1E58}"/>
              </a:ext>
            </a:extLst>
          </p:cNvPr>
          <p:cNvGrpSpPr/>
          <p:nvPr/>
        </p:nvGrpSpPr>
        <p:grpSpPr>
          <a:xfrm>
            <a:off x="7570127" y="1207003"/>
            <a:ext cx="1332416" cy="1407278"/>
            <a:chOff x="3884684" y="4267858"/>
            <a:chExt cx="1332416" cy="1407278"/>
          </a:xfrm>
        </p:grpSpPr>
        <p:pic>
          <p:nvPicPr>
            <p:cNvPr id="48" name="Picture 10" descr="Search Icon On A Report Board Audit Review Check List Icon Stock  Illustration - Download Image Now - iStock">
              <a:extLst>
                <a:ext uri="{FF2B5EF4-FFF2-40B4-BE49-F238E27FC236}">
                  <a16:creationId xmlns:a16="http://schemas.microsoft.com/office/drawing/2014/main" id="{EC949E47-2FE7-BE4D-FE36-8D7C485146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99" t="12932" r="16281" b="18489"/>
            <a:stretch/>
          </p:blipFill>
          <p:spPr bwMode="auto">
            <a:xfrm>
              <a:off x="4136565" y="4732887"/>
              <a:ext cx="797827" cy="94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4065792-2F49-178B-3794-6A52BE5A0A58}"/>
                </a:ext>
              </a:extLst>
            </p:cNvPr>
            <p:cNvSpPr txBox="1"/>
            <p:nvPr/>
          </p:nvSpPr>
          <p:spPr>
            <a:xfrm>
              <a:off x="3884684" y="4267858"/>
              <a:ext cx="13324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i="1" dirty="0"/>
                <a:t>Validierungsfunktion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EE100D2-7D4B-DC83-19C7-80FB2C0B905B}"/>
              </a:ext>
            </a:extLst>
          </p:cNvPr>
          <p:cNvGrpSpPr/>
          <p:nvPr/>
        </p:nvGrpSpPr>
        <p:grpSpPr>
          <a:xfrm>
            <a:off x="701538" y="1163607"/>
            <a:ext cx="2160240" cy="2232248"/>
            <a:chOff x="2279576" y="2348880"/>
            <a:chExt cx="2160240" cy="2232248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EDE7408-4002-246D-AC60-3F70672E9E2D}"/>
                </a:ext>
              </a:extLst>
            </p:cNvPr>
            <p:cNvSpPr/>
            <p:nvPr/>
          </p:nvSpPr>
          <p:spPr bwMode="auto">
            <a:xfrm>
              <a:off x="2279576" y="2348880"/>
              <a:ext cx="2160240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Aufgabentyp</a:t>
              </a:r>
              <a:endParaRPr kumimoji="0" 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31971B7E-B0D9-1429-4209-8DDB07A95D12}"/>
                </a:ext>
              </a:extLst>
            </p:cNvPr>
            <p:cNvSpPr/>
            <p:nvPr/>
          </p:nvSpPr>
          <p:spPr bwMode="auto">
            <a:xfrm>
              <a:off x="2525058" y="3030321"/>
              <a:ext cx="1669276" cy="41530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dirty="0"/>
                <a:t>Backend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6F852113-310F-DE93-5DCB-C3B5CE104421}"/>
                </a:ext>
              </a:extLst>
            </p:cNvPr>
            <p:cNvSpPr/>
            <p:nvPr/>
          </p:nvSpPr>
          <p:spPr bwMode="auto">
            <a:xfrm>
              <a:off x="2525058" y="3562008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Schnittstelle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3E88C68A-BC8A-DE86-8141-D03FE75FCE7E}"/>
                </a:ext>
              </a:extLst>
            </p:cNvPr>
            <p:cNvSpPr/>
            <p:nvPr/>
          </p:nvSpPr>
          <p:spPr bwMode="auto">
            <a:xfrm>
              <a:off x="2525058" y="4093695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Oberfläche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0DF5BD70-F012-815F-5F51-B63A8BA48F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7648" y="3455479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9AFC8210-40AD-7CB2-84EC-EB4CBB1E2A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7173" y="3978647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1B29D741-65B1-A7D5-18F9-D425D87E4EA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4" y="3457575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992C2DB1-EB27-59EF-6256-00684F00F2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5" y="3978746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B5204F3-F2C2-DD72-FBEF-22353D3A6A15}"/>
              </a:ext>
            </a:extLst>
          </p:cNvPr>
          <p:cNvGrpSpPr/>
          <p:nvPr/>
        </p:nvGrpSpPr>
        <p:grpSpPr>
          <a:xfrm>
            <a:off x="4259107" y="2838641"/>
            <a:ext cx="2070379" cy="1150776"/>
            <a:chOff x="4867948" y="2964186"/>
            <a:chExt cx="2070379" cy="1150776"/>
          </a:xfrm>
        </p:grpSpPr>
        <p:pic>
          <p:nvPicPr>
            <p:cNvPr id="64" name="Picture 8" descr="Clipboard Icon Vector Art, Icons, and Graphics for Free Download">
              <a:extLst>
                <a:ext uri="{FF2B5EF4-FFF2-40B4-BE49-F238E27FC236}">
                  <a16:creationId xmlns:a16="http://schemas.microsoft.com/office/drawing/2014/main" id="{6C824810-6CD1-B146-9513-C7624C788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551" y="2964186"/>
              <a:ext cx="1150776" cy="1150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6193456-0E76-1694-118B-D1FA0763BF4C}"/>
                </a:ext>
              </a:extLst>
            </p:cNvPr>
            <p:cNvSpPr txBox="1"/>
            <p:nvPr/>
          </p:nvSpPr>
          <p:spPr>
            <a:xfrm>
              <a:off x="4867948" y="3416463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i="1" dirty="0"/>
                <a:t>Aufgabeninstanz</a:t>
              </a:r>
            </a:p>
          </p:txBody>
        </p:sp>
      </p:grp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4D857C-FC07-CA97-B897-34D89057DC06}"/>
              </a:ext>
            </a:extLst>
          </p:cNvPr>
          <p:cNvCxnSpPr/>
          <p:nvPr/>
        </p:nvCxnSpPr>
        <p:spPr bwMode="auto">
          <a:xfrm>
            <a:off x="5455511" y="2614281"/>
            <a:ext cx="0" cy="294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02F48B7-9A17-4310-D252-9F65AF0E82B6}"/>
              </a:ext>
            </a:extLst>
          </p:cNvPr>
          <p:cNvCxnSpPr/>
          <p:nvPr/>
        </p:nvCxnSpPr>
        <p:spPr bwMode="auto">
          <a:xfrm>
            <a:off x="5456252" y="3866249"/>
            <a:ext cx="0" cy="294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E65DC05-E496-0C04-F4F0-7823BFACC064}"/>
              </a:ext>
            </a:extLst>
          </p:cNvPr>
          <p:cNvGrpSpPr/>
          <p:nvPr/>
        </p:nvGrpSpPr>
        <p:grpSpPr>
          <a:xfrm>
            <a:off x="708003" y="1163607"/>
            <a:ext cx="2160240" cy="2232248"/>
            <a:chOff x="2279576" y="2348880"/>
            <a:chExt cx="2160240" cy="2232248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78B78FCA-73D8-E94C-9254-4AEB90CD0603}"/>
                </a:ext>
              </a:extLst>
            </p:cNvPr>
            <p:cNvSpPr/>
            <p:nvPr/>
          </p:nvSpPr>
          <p:spPr bwMode="auto">
            <a:xfrm>
              <a:off x="2279576" y="2348880"/>
              <a:ext cx="2160240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Aufgabentyp</a:t>
              </a:r>
              <a:endParaRPr kumimoji="0" 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C490B90E-F1A4-109F-436B-19BEF3EA0840}"/>
                </a:ext>
              </a:extLst>
            </p:cNvPr>
            <p:cNvSpPr/>
            <p:nvPr/>
          </p:nvSpPr>
          <p:spPr bwMode="auto">
            <a:xfrm>
              <a:off x="2525058" y="3030321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dirty="0"/>
                <a:t>Backend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EC99C84E-57C0-A6A8-4AD1-24D6AA38F29F}"/>
                </a:ext>
              </a:extLst>
            </p:cNvPr>
            <p:cNvSpPr/>
            <p:nvPr/>
          </p:nvSpPr>
          <p:spPr bwMode="auto">
            <a:xfrm>
              <a:off x="2525058" y="3562008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Schnittstelle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F710F8F2-1AEC-DB96-4F01-7DB1F2DB69CC}"/>
                </a:ext>
              </a:extLst>
            </p:cNvPr>
            <p:cNvSpPr/>
            <p:nvPr/>
          </p:nvSpPr>
          <p:spPr bwMode="auto">
            <a:xfrm>
              <a:off x="2525058" y="4093695"/>
              <a:ext cx="1669276" cy="41530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Oberfläche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5374E20-9719-DD02-0CF7-A9532D593A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7648" y="3455479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D3AC3B9-4631-1DCD-78C6-845D95C732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7173" y="3978647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C4F663B6-C4EA-4DE4-3AC4-56A052972E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4" y="3457575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F46B5F7-3065-5DBF-0C7A-D22514F44A6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5" y="3978746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96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A41916B-7288-F0BA-1EC8-AC3634A9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Entkopplung von Aufgabenvisualisierung/-bearbeitung und Aufgabengenerierung</a:t>
            </a:r>
          </a:p>
          <a:p>
            <a:endParaRPr lang="de-DE" sz="1800" dirty="0"/>
          </a:p>
          <a:p>
            <a:r>
              <a:rPr lang="de-DE" sz="1800" dirty="0"/>
              <a:t>Aufgabengeneratoren ermöglichen Skalierung der Aufgaben hinsichtlich ihres Schwierigkeitsgrades</a:t>
            </a:r>
          </a:p>
          <a:p>
            <a:endParaRPr lang="de-DE" sz="1800" dirty="0"/>
          </a:p>
          <a:p>
            <a:r>
              <a:rPr lang="de-DE" sz="1800" dirty="0"/>
              <a:t>Aufzeichnung der Lösungsversuche (ermöglicht Austausch, Analyse, etc.)</a:t>
            </a:r>
          </a:p>
          <a:p>
            <a:pPr lvl="1"/>
            <a:r>
              <a:rPr lang="de-DE" sz="1600" b="1" dirty="0"/>
              <a:t>4R-Prinzip</a:t>
            </a:r>
            <a:r>
              <a:rPr lang="de-DE" sz="1600" dirty="0"/>
              <a:t>: </a:t>
            </a:r>
            <a:r>
              <a:rPr lang="de-DE" sz="1600" dirty="0" err="1"/>
              <a:t>Record</a:t>
            </a:r>
            <a:r>
              <a:rPr lang="de-DE" sz="1600" dirty="0"/>
              <a:t>, Redirect, Replay, </a:t>
            </a:r>
            <a:r>
              <a:rPr lang="de-DE" sz="1600" dirty="0" err="1"/>
              <a:t>Resume</a:t>
            </a:r>
            <a:r>
              <a:rPr lang="de-DE" sz="1600" dirty="0"/>
              <a:t> </a:t>
            </a:r>
            <a:r>
              <a:rPr lang="de-DE" sz="1600" i="1" dirty="0"/>
              <a:t>(+</a:t>
            </a:r>
            <a:r>
              <a:rPr lang="de-DE" sz="1600" i="1" dirty="0" err="1"/>
              <a:t>Annotate</a:t>
            </a:r>
            <a:r>
              <a:rPr lang="de-DE" sz="1600" i="1" dirty="0"/>
              <a:t>)</a:t>
            </a:r>
          </a:p>
          <a:p>
            <a:endParaRPr lang="de-DE" sz="1800" dirty="0"/>
          </a:p>
          <a:p>
            <a:r>
              <a:rPr lang="de-DE" sz="1800" dirty="0"/>
              <a:t>Keine Limitation hinsichtlich interaktiver Aufgabenelemente/-visualisierungen</a:t>
            </a:r>
          </a:p>
          <a:p>
            <a:endParaRPr lang="de-DE" sz="1800" dirty="0"/>
          </a:p>
          <a:p>
            <a:r>
              <a:rPr lang="de-DE" sz="1800" dirty="0"/>
              <a:t>Open Source statt proprietärer Software</a:t>
            </a:r>
          </a:p>
          <a:p>
            <a:endParaRPr lang="de-DE" sz="1800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sz="1800" dirty="0"/>
              <a:t>Größter Mehrwert bei Aufgaben, welche sehr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sz="1600" dirty="0"/>
              <a:t>kompetenzbasiert (Wissen + Transfer),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sz="1600" dirty="0"/>
              <a:t>visuell,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sz="1600" dirty="0"/>
              <a:t>interaktiv sind.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660E5A-F048-F31C-60F3-A7D7108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ALADIN gegenüber ONYX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FE104-E9BB-7BE3-4D80-CEC008B7BF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3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C8B9C3-E068-45EE-9B57-1B7D6E4D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 ALADIN-II-Antrag:</a:t>
            </a:r>
          </a:p>
          <a:p>
            <a:pPr lvl="1"/>
            <a:r>
              <a:rPr lang="de-DE" dirty="0"/>
              <a:t>Terminierung</a:t>
            </a:r>
          </a:p>
          <a:p>
            <a:pPr lvl="1"/>
            <a:r>
              <a:rPr lang="de-DE" dirty="0" err="1"/>
              <a:t>Spatial</a:t>
            </a:r>
            <a:r>
              <a:rPr lang="de-DE" dirty="0"/>
              <a:t> SQL</a:t>
            </a:r>
          </a:p>
          <a:p>
            <a:pPr lvl="1"/>
            <a:r>
              <a:rPr lang="de-DE" dirty="0"/>
              <a:t>Netzplantechnik</a:t>
            </a:r>
          </a:p>
          <a:p>
            <a:pPr lvl="1"/>
            <a:r>
              <a:rPr lang="de-DE" dirty="0"/>
              <a:t>PERT</a:t>
            </a:r>
          </a:p>
          <a:p>
            <a:pPr lvl="1"/>
            <a:r>
              <a:rPr lang="de-DE" dirty="0"/>
              <a:t>Datenfluss-, ERM- und UML-Modellierung.</a:t>
            </a:r>
          </a:p>
          <a:p>
            <a:r>
              <a:rPr lang="de-DE" dirty="0"/>
              <a:t>aus OPALADIN-Antrag:</a:t>
            </a:r>
          </a:p>
          <a:p>
            <a:pPr lvl="1"/>
            <a:r>
              <a:rPr lang="de-DE" dirty="0"/>
              <a:t>Kodierung (Faltungscodes, </a:t>
            </a:r>
            <a:r>
              <a:rPr lang="de-DE" dirty="0" err="1"/>
              <a:t>Huffman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Prüfmuster / Paragraphennetzwerke für Rechtsfälle / Gesetze</a:t>
            </a:r>
          </a:p>
          <a:p>
            <a:pPr lvl="1"/>
            <a:r>
              <a:rPr lang="de-DE" dirty="0"/>
              <a:t>Chemische Strukturformeln von Molekülverbindungen</a:t>
            </a:r>
          </a:p>
          <a:p>
            <a:pPr lvl="1"/>
            <a:r>
              <a:rPr lang="de-DE" dirty="0"/>
              <a:t>Euler-</a:t>
            </a:r>
            <a:r>
              <a:rPr lang="de-DE" dirty="0" err="1"/>
              <a:t>Tonnetze</a:t>
            </a:r>
            <a:r>
              <a:rPr lang="de-DE" dirty="0"/>
              <a:t>/PLR-Regeln in der Musiktheorie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68CA301-CFB8-4E8A-9A86-869F6288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I: neue Aufgabentypen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DD468-86AB-4F52-8D24-5AE8480595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64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fachlich/inhaltlich</a:t>
            </a:r>
          </a:p>
          <a:p>
            <a:pPr lvl="1"/>
            <a:r>
              <a:rPr lang="de-DE" dirty="0"/>
              <a:t>„Generalisierung“ der Aufgabentypen</a:t>
            </a:r>
          </a:p>
          <a:p>
            <a:pPr lvl="1"/>
            <a:r>
              <a:rPr lang="de-DE" dirty="0"/>
              <a:t>„programmierfreie“ Erstellung neuer Aufgabentypen</a:t>
            </a:r>
          </a:p>
          <a:p>
            <a:pPr lvl="1"/>
            <a:r>
              <a:rPr lang="de-DE" dirty="0"/>
              <a:t>statistische Auswertungen zu Nutzerverhalten und Aufgabenbearbeitung</a:t>
            </a:r>
          </a:p>
          <a:p>
            <a:r>
              <a:rPr lang="de-DE" dirty="0"/>
              <a:t>technisch:</a:t>
            </a:r>
          </a:p>
          <a:p>
            <a:pPr lvl="1"/>
            <a:r>
              <a:rPr lang="de-DE" dirty="0"/>
              <a:t>„von der Syntaktik zur Semantik“ …</a:t>
            </a:r>
          </a:p>
          <a:p>
            <a:pPr lvl="1"/>
            <a:r>
              <a:rPr lang="de-DE" dirty="0"/>
              <a:t>Integration in OPAL (und ONYX)</a:t>
            </a:r>
          </a:p>
          <a:p>
            <a:pPr lvl="1"/>
            <a:r>
              <a:rPr lang="de-DE" dirty="0"/>
              <a:t>Technische Umsetzung mittels LTI-Schnittstelle und </a:t>
            </a:r>
            <a:r>
              <a:rPr lang="de-DE" dirty="0" err="1"/>
              <a:t>Shibboleth</a:t>
            </a:r>
            <a:r>
              <a:rPr lang="de-DE" dirty="0"/>
              <a:t>-Nutzer</a:t>
            </a:r>
          </a:p>
          <a:p>
            <a:pPr lvl="1"/>
            <a:r>
              <a:rPr lang="de-DE" dirty="0"/>
              <a:t>Einbettung in OPAL-Kurse als Abschluss der jeweiligen Lektionen</a:t>
            </a:r>
          </a:p>
          <a:p>
            <a:pPr lvl="1"/>
            <a:r>
              <a:rPr lang="de-DE" dirty="0"/>
              <a:t>Eigenständige Nutzung ermöglichen (bspw. analog zu LAVA-Kursen)</a:t>
            </a:r>
          </a:p>
          <a:p>
            <a:pPr lvl="1"/>
            <a:r>
              <a:rPr lang="de-DE" dirty="0"/>
              <a:t>Hochschulübergreifende Nutzung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II: ALADIN </a:t>
            </a:r>
            <a:r>
              <a:rPr lang="de-DE" dirty="0" err="1"/>
              <a:t>goes</a:t>
            </a:r>
            <a:r>
              <a:rPr lang="de-DE" dirty="0"/>
              <a:t> OPAL (OPALADIN)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4BDEF1B6-5604-4852-856A-C903B8470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2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71BD1D-E7C7-1787-871C-EDD28B59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 ein Molekül welches folgenden Anforderungen genügt:</a:t>
            </a:r>
          </a:p>
          <a:p>
            <a:endParaRPr lang="de-DE" dirty="0"/>
          </a:p>
          <a:p>
            <a:pPr lvl="1"/>
            <a:r>
              <a:rPr lang="de-DE" dirty="0"/>
              <a:t>Summenformel: </a:t>
            </a:r>
            <a:r>
              <a:rPr lang="de-D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de-DE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de-D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de-DE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</a:p>
          <a:p>
            <a:pPr lvl="1"/>
            <a:r>
              <a:rPr lang="de-DE" dirty="0"/>
              <a:t>Chemische/Physikalische Eigenschaften (?):</a:t>
            </a:r>
          </a:p>
          <a:p>
            <a:pPr lvl="2"/>
            <a:r>
              <a:rPr lang="de-DE" dirty="0"/>
              <a:t>Base | Säure</a:t>
            </a:r>
          </a:p>
          <a:p>
            <a:pPr lvl="2"/>
            <a:r>
              <a:rPr lang="de-DE" dirty="0"/>
              <a:t>Stabilität </a:t>
            </a:r>
          </a:p>
          <a:p>
            <a:pPr lvl="2"/>
            <a:r>
              <a:rPr lang="de-DE" dirty="0"/>
              <a:t>…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Automatische/Formale Validierung möglich?</a:t>
            </a:r>
          </a:p>
          <a:p>
            <a:r>
              <a:rPr lang="de-DE" dirty="0"/>
              <a:t>Bietet die Generierung eines Moleküls einen Mehrwert gegenüber einer Auswahl aus einer bestehenden Datenbank?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516A21-2D84-FAD3-B0FB-9E6A827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Beispielaufgabe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46BD9-76D7-6103-65C0-F5D6A4C3A2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26.11.2022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3036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830</Words>
  <Application>Microsoft Office PowerPoint</Application>
  <PresentationFormat>Breitbild</PresentationFormat>
  <Paragraphs>210</Paragraphs>
  <Slides>14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Powerpoint_Vorlage</vt:lpstr>
      <vt:lpstr>PowerPoint-Präsentation</vt:lpstr>
      <vt:lpstr>Motivation für ALADIN</vt:lpstr>
      <vt:lpstr>Framework, Aufgabentypen und Einsatzfelder</vt:lpstr>
      <vt:lpstr>Lernen und Lehren mit und ohne ALADIN</vt:lpstr>
      <vt:lpstr>Aufbau von Aufgaben in ALADIN</vt:lpstr>
      <vt:lpstr>Vorteile von ALADIN gegenüber ONYX</vt:lpstr>
      <vt:lpstr>Ausblick I: neue Aufgabentypen</vt:lpstr>
      <vt:lpstr>Ausblick II: ALADIN goes OPAL (OPALADIN)</vt:lpstr>
      <vt:lpstr>Beispielaufgabe 1</vt:lpstr>
      <vt:lpstr>Beispielaufgabe 2</vt:lpstr>
      <vt:lpstr>Beispielaufgabe 3</vt:lpstr>
      <vt:lpstr>Beispielaufgabe 3</vt:lpstr>
      <vt:lpstr>Algorithmus zur CxOyHz-Molekülgenerierung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883</cp:revision>
  <cp:lastPrinted>2011-09-28T10:49:02Z</cp:lastPrinted>
  <dcterms:created xsi:type="dcterms:W3CDTF">2011-12-19T14:51:39Z</dcterms:created>
  <dcterms:modified xsi:type="dcterms:W3CDTF">2022-11-30T10:22:56Z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