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273" r:id="rId5"/>
    <p:sldId id="274" r:id="rId6"/>
    <p:sldId id="293" r:id="rId7"/>
    <p:sldId id="276" r:id="rId8"/>
    <p:sldId id="295" r:id="rId9"/>
    <p:sldId id="281" r:id="rId10"/>
    <p:sldId id="283" r:id="rId11"/>
    <p:sldId id="296" r:id="rId12"/>
    <p:sldId id="278" r:id="rId13"/>
    <p:sldId id="282" r:id="rId14"/>
    <p:sldId id="284" r:id="rId15"/>
    <p:sldId id="285" r:id="rId16"/>
    <p:sldId id="286" r:id="rId17"/>
    <p:sldId id="297" r:id="rId18"/>
    <p:sldId id="280" r:id="rId19"/>
    <p:sldId id="288" r:id="rId20"/>
    <p:sldId id="292" r:id="rId21"/>
    <p:sldId id="290" r:id="rId22"/>
    <p:sldId id="291" r:id="rId23"/>
    <p:sldId id="289" r:id="rId24"/>
    <p:sldId id="298" r:id="rId25"/>
    <p:sldId id="287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05792A-082D-9897-2BF5-7B442DDAAD28}" name="Torsten Munkelt" initials="TM" userId="S::torsten.munkelt@htwonline.onmicrosoft.com::6bea3057-9fac-4f37-8049-dec2133d61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F1EB6-A088-4726-B567-F4E9BB2B5931}" v="516" dt="2023-01-06T09:29:44.845"/>
    <p1510:client id="{067259A4-C4E2-4C57-8853-635C5AC0B21F}" v="73" dt="2023-01-06T10:54:27.437"/>
    <p1510:client id="{1634E27D-76A1-40B4-9FA0-896E4D326195}" v="33" dt="2023-01-13T07:52:55.828"/>
    <p1510:client id="{4828E97D-8779-4716-B295-14D2976C2113}" v="191" dt="2023-01-17T01:11:43.692"/>
    <p1510:client id="{52D716ED-B74B-41B2-A1B7-D7BC2C45C2F5}" v="288" dt="2023-01-17T01:21:44.955"/>
    <p1510:client id="{5E56330C-69EA-4597-8662-9432705AF87F}" v="1" dt="2023-01-05T09:19:24.163"/>
    <p1510:client id="{648D212D-165E-4A37-BB88-A4F74E11F16F}" v="126" dt="2023-01-13T08:08:06.864"/>
    <p1510:client id="{7BB8A8BC-0052-4D74-BA12-E22D8C2AB29F}" v="670" dt="2023-01-06T11:10:18.991"/>
    <p1510:client id="{8ECA2B2D-BE9A-4312-AF35-5FD39861E25F}" v="1654" dt="2023-01-06T09:00:51.608"/>
    <p1510:client id="{A1874F6B-E466-4D74-B0FA-694A2CFEFCC6}" v="52" dt="2023-01-13T10:54:51.251"/>
    <p1510:client id="{AA5313FD-5239-4D46-9662-9204E7A8E764}" v="4" dt="2023-01-11T22:17:31.638"/>
    <p1510:client id="{B887C605-D3DC-4061-AA2A-558BF05979F3}" v="280" dt="2023-01-13T06:26:48.975"/>
    <p1510:client id="{C9DA22EA-1D73-4A2A-9DBD-8CC0A5658931}" v="164" dt="2023-01-13T06:55:20.164"/>
    <p1510:client id="{FFC4048E-8AF0-4193-8ECB-7EA4BE0EB31A}" v="14" dt="2023-01-13T14:53:22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936" autoAdjust="0"/>
  </p:normalViewPr>
  <p:slideViewPr>
    <p:cSldViewPr snapToGrid="0">
      <p:cViewPr varScale="1">
        <p:scale>
          <a:sx n="107" d="100"/>
          <a:sy n="107" d="100"/>
        </p:scale>
        <p:origin x="636" y="78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300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5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2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5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7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83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5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62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02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42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93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Hauptüberschrift Arial 32</a:t>
            </a:r>
            <a:endParaRPr lang="en-US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Arial 18</a:t>
            </a:r>
            <a:endParaRPr lang="en-US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chemeClr val="accent2">
              <a:lumMod val="75000"/>
            </a:schemeClr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A2EFE92-AC50-42C7-1B4C-A09D72343C88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C74427EA-A7D2-6DB4-25EF-BB78C2A40776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E973D1D8-BE70-AF36-0701-E002C6619E15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3BD25CCD-EC1F-4886-C955-BB2146755878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1224B20F-C93E-4E6D-9ACB-BBD3CAE041A2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Hauptüberschrift Arial 32</a:t>
            </a:r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Arial 18</a:t>
            </a:r>
            <a:endParaRPr lang="en-US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sp>
        <p:nvSpPr>
          <p:cNvPr id="4" name="Parallelogramm 3">
            <a:extLst>
              <a:ext uri="{FF2B5EF4-FFF2-40B4-BE49-F238E27FC236}">
                <a16:creationId xmlns:a16="http://schemas.microsoft.com/office/drawing/2014/main" id="{4E765D97-0803-C2E4-F153-3F1D189D4FC6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1B9D87A-23BD-EF27-68A3-C7045A470C51}"/>
              </a:ext>
            </a:extLst>
          </p:cNvPr>
          <p:cNvGrpSpPr/>
          <p:nvPr userDrawn="1"/>
        </p:nvGrpSpPr>
        <p:grpSpPr>
          <a:xfrm>
            <a:off x="8741374" y="4690849"/>
            <a:ext cx="3450626" cy="2200473"/>
            <a:chOff x="8751781" y="4676778"/>
            <a:chExt cx="3450626" cy="2200473"/>
          </a:xfrm>
          <a:solidFill>
            <a:schemeClr val="accent2">
              <a:lumMod val="75000"/>
            </a:schemeClr>
          </a:solidFill>
        </p:grpSpPr>
        <p:sp>
          <p:nvSpPr>
            <p:cNvPr id="6" name="Freihandform 23">
              <a:extLst>
                <a:ext uri="{FF2B5EF4-FFF2-40B4-BE49-F238E27FC236}">
                  <a16:creationId xmlns:a16="http://schemas.microsoft.com/office/drawing/2014/main" id="{D4134166-1498-8E6B-B978-807F86F025A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" name="Parallelogramm 6">
              <a:extLst>
                <a:ext uri="{FF2B5EF4-FFF2-40B4-BE49-F238E27FC236}">
                  <a16:creationId xmlns:a16="http://schemas.microsoft.com/office/drawing/2014/main" id="{44EE9239-8406-9B4D-FC36-655707027A15}"/>
                </a:ext>
              </a:extLst>
            </p:cNvPr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22">
              <a:extLst>
                <a:ext uri="{FF2B5EF4-FFF2-40B4-BE49-F238E27FC236}">
                  <a16:creationId xmlns:a16="http://schemas.microsoft.com/office/drawing/2014/main" id="{306FE458-BF5A-D8EC-7A8B-616ABBA4A4DC}"/>
                </a:ext>
              </a:extLst>
            </p:cNvPr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" name="Freihandform 21">
              <a:extLst>
                <a:ext uri="{FF2B5EF4-FFF2-40B4-BE49-F238E27FC236}">
                  <a16:creationId xmlns:a16="http://schemas.microsoft.com/office/drawing/2014/main" id="{68088826-DF2B-CD2D-A370-8842EF712C02}"/>
                </a:ext>
              </a:extLst>
            </p:cNvPr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Das ist eine Überschrift </a:t>
            </a:r>
            <a:br>
              <a:rPr lang="de-DE"/>
            </a:br>
            <a:r>
              <a:rPr lang="de-DE"/>
              <a:t>in zwei Zeilen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Generation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Meaningful</a:t>
            </a:r>
            <a:r>
              <a:rPr lang="de-DE" sz="900" dirty="0"/>
              <a:t> SQL-Query-</a:t>
            </a:r>
            <a:r>
              <a:rPr lang="de-DE" sz="900" dirty="0" err="1"/>
              <a:t>Exercises</a:t>
            </a:r>
            <a:r>
              <a:rPr lang="de-DE" sz="900" dirty="0"/>
              <a:t> </a:t>
            </a:r>
            <a:r>
              <a:rPr lang="de-DE" sz="900" dirty="0" err="1"/>
              <a:t>Using</a:t>
            </a:r>
            <a:r>
              <a:rPr lang="de-DE" sz="900" dirty="0"/>
              <a:t> Large Language Models and Knowledge Graphs</a:t>
            </a:r>
          </a:p>
          <a:p>
            <a:r>
              <a:rPr lang="de-DE" sz="900" dirty="0" err="1"/>
              <a:t>h_da</a:t>
            </a:r>
            <a:r>
              <a:rPr lang="de-DE" sz="900" dirty="0"/>
              <a:t> Fachbereich Mathematik und Naturwissenschaften</a:t>
            </a:r>
          </a:p>
          <a:p>
            <a:r>
              <a:rPr lang="de-DE" sz="900" dirty="0"/>
              <a:t>Paul Christ / Kolloquium // Jan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B1B7B4-DCC8-3D39-4186-C60715F551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3" y="6212334"/>
            <a:ext cx="1917460" cy="7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D81F-DBAF-19E7-24DF-B6061732A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/>
                <a:cs typeface="Arial"/>
              </a:rPr>
              <a:t>Generation </a:t>
            </a:r>
            <a:r>
              <a:rPr lang="de-DE" dirty="0" err="1">
                <a:latin typeface="Arial"/>
                <a:cs typeface="Arial"/>
              </a:rPr>
              <a:t>of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Meaningful</a:t>
            </a:r>
            <a:r>
              <a:rPr lang="de-DE" dirty="0">
                <a:latin typeface="Arial"/>
                <a:cs typeface="Arial"/>
              </a:rPr>
              <a:t> SQL-Query </a:t>
            </a:r>
            <a:r>
              <a:rPr lang="de-DE" dirty="0" err="1">
                <a:latin typeface="Arial"/>
                <a:cs typeface="Arial"/>
              </a:rPr>
              <a:t>Exercises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Using</a:t>
            </a:r>
            <a:r>
              <a:rPr lang="de-DE" dirty="0">
                <a:latin typeface="Arial"/>
                <a:cs typeface="Arial"/>
              </a:rPr>
              <a:t> Large Language Models and Knowledge Graphs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1FD7F-7D78-30A2-7DD3-C88B5C45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Autofit/>
          </a:bodyPr>
          <a:lstStyle/>
          <a:p>
            <a:pPr algn="ctr"/>
            <a:endParaRPr lang="de-DE" sz="2000" b="1" dirty="0">
              <a:latin typeface="Arial"/>
              <a:cs typeface="Arial"/>
            </a:endParaRPr>
          </a:p>
          <a:p>
            <a:pPr algn="ctr"/>
            <a:r>
              <a:rPr lang="de-DE" sz="2000" b="1" dirty="0">
                <a:latin typeface="Arial"/>
                <a:cs typeface="Arial"/>
              </a:rPr>
              <a:t>Paul Christ</a:t>
            </a:r>
            <a:endParaRPr lang="de-DE" sz="20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D35F33-C78C-6BD1-5817-94B11F75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4" y="919721"/>
            <a:ext cx="2556805" cy="7990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8B25B7-8DF9-4BDF-C583-42592317D0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6" y="268732"/>
            <a:ext cx="3258007" cy="13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87FD07-4BAF-8F5E-6160-02878866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Automatisches Ableiten domänenspezifischer Datenbanken aus bestehenden Wissensgraphen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F185F54-4A61-6801-2F8E-B7E3E2C1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99" y="2023584"/>
            <a:ext cx="1936703" cy="19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B75DA6A-FE78-F5A5-46CE-45399A20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39" y="3181053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4F9ECA0-41F5-660E-B81E-E611876B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39" y="1413073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B21CFF2-D4B2-96DF-B0CC-AA16C8BD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50" y="3666443"/>
            <a:ext cx="1048046" cy="7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F994F-1417-7176-332C-5646DB53624A}"/>
              </a:ext>
            </a:extLst>
          </p:cNvPr>
          <p:cNvSpPr txBox="1"/>
          <p:nvPr/>
        </p:nvSpPr>
        <p:spPr>
          <a:xfrm>
            <a:off x="481865" y="2883752"/>
            <a:ext cx="2601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Wissensgraph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Entitäten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Instanzen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Hyperonymiestruktur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Meronymiestruktur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3CA826-47F8-0EEE-799C-CBEB5F245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892" y="908680"/>
            <a:ext cx="2248108" cy="100878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C9296C1-95AC-C6AF-6A34-CE60B529B08F}"/>
              </a:ext>
            </a:extLst>
          </p:cNvPr>
          <p:cNvSpPr/>
          <p:nvPr/>
        </p:nvSpPr>
        <p:spPr>
          <a:xfrm>
            <a:off x="11283885" y="157427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2633846-04EA-A77A-601E-5FA121AC2F0C}"/>
              </a:ext>
            </a:extLst>
          </p:cNvPr>
          <p:cNvSpPr/>
          <p:nvPr/>
        </p:nvSpPr>
        <p:spPr>
          <a:xfrm>
            <a:off x="3859386" y="3052716"/>
            <a:ext cx="985959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witterblitz 12">
            <a:extLst>
              <a:ext uri="{FF2B5EF4-FFF2-40B4-BE49-F238E27FC236}">
                <a16:creationId xmlns:a16="http://schemas.microsoft.com/office/drawing/2014/main" id="{6C52A305-B35C-4AA3-AB1B-AC9E32CBD195}"/>
              </a:ext>
            </a:extLst>
          </p:cNvPr>
          <p:cNvSpPr/>
          <p:nvPr/>
        </p:nvSpPr>
        <p:spPr>
          <a:xfrm>
            <a:off x="3977667" y="2651700"/>
            <a:ext cx="708022" cy="12321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4BF772-347A-89E0-79C0-8F9F3D56FCA3}"/>
              </a:ext>
            </a:extLst>
          </p:cNvPr>
          <p:cNvSpPr txBox="1"/>
          <p:nvPr/>
        </p:nvSpPr>
        <p:spPr>
          <a:xfrm>
            <a:off x="7107667" y="2591182"/>
            <a:ext cx="4817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Limitationen: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Automatisches Ableiten von Tabellenstrukturen entweder zu spezifisch oder zu generisch</a:t>
            </a:r>
          </a:p>
          <a:p>
            <a:pPr marL="285750" indent="-285750">
              <a:buFontTx/>
              <a:buChar char="-"/>
            </a:pPr>
            <a:r>
              <a:rPr lang="de-DE" dirty="0"/>
              <a:t>Attributzuordnung unklar, da auf Instanz-, anstelle Klassenebene</a:t>
            </a:r>
          </a:p>
          <a:p>
            <a:pPr marL="285750" indent="-285750">
              <a:buFontTx/>
              <a:buChar char="-"/>
            </a:pPr>
            <a:r>
              <a:rPr lang="de-DE" dirty="0"/>
              <a:t>Wann ist Entität eine Klasse/Instanz? Kontext wird nicht in </a:t>
            </a:r>
            <a:r>
              <a:rPr lang="de-DE" dirty="0" err="1"/>
              <a:t>Wikidata</a:t>
            </a:r>
            <a:r>
              <a:rPr lang="de-DE" dirty="0"/>
              <a:t> modelliert</a:t>
            </a:r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49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3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87FD07-4BAF-8F5E-6160-02878866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92" y="540992"/>
            <a:ext cx="10212245" cy="626334"/>
          </a:xfrm>
        </p:spPr>
        <p:txBody>
          <a:bodyPr/>
          <a:lstStyle/>
          <a:p>
            <a:r>
              <a:rPr lang="de-DE" dirty="0"/>
              <a:t>Ausweichlösung: Manuelle Erzeugung eines, zu einer </a:t>
            </a:r>
            <a:br>
              <a:rPr lang="de-DE" dirty="0"/>
            </a:br>
            <a:r>
              <a:rPr lang="de-DE" dirty="0"/>
              <a:t>existierenden Datenbank korrespondierenden, </a:t>
            </a:r>
            <a:br>
              <a:rPr lang="de-DE" dirty="0"/>
            </a:br>
            <a:r>
              <a:rPr lang="de-DE" dirty="0"/>
              <a:t>Wissensgraphen</a:t>
            </a:r>
            <a:endParaRPr lang="de-DE" dirty="0">
              <a:highlight>
                <a:srgbClr val="FFFF00"/>
              </a:highligh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8BAA4A-B000-0CCF-ED35-B3181E2C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37" y="1368426"/>
            <a:ext cx="2268192" cy="16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46EABB-F776-EF6E-D369-DCEF31D2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573" y="1487078"/>
            <a:ext cx="3733065" cy="38838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88B1EA-6623-4D6B-ED88-11B6C82285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8" b="4643"/>
          <a:stretch/>
        </p:blipFill>
        <p:spPr>
          <a:xfrm>
            <a:off x="837598" y="3240464"/>
            <a:ext cx="7348975" cy="237319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1457B06-FD04-E794-BC79-4AF7C60DBA3B}"/>
              </a:ext>
            </a:extLst>
          </p:cNvPr>
          <p:cNvSpPr txBox="1"/>
          <p:nvPr/>
        </p:nvSpPr>
        <p:spPr>
          <a:xfrm>
            <a:off x="2747221" y="125631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Film- und Mediendatenbank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436CA2-F98E-5F33-399E-6B3EF0A47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E3904C7-45DD-8458-51C2-98FFD0AED7AB}"/>
              </a:ext>
            </a:extLst>
          </p:cNvPr>
          <p:cNvSpPr/>
          <p:nvPr/>
        </p:nvSpPr>
        <p:spPr>
          <a:xfrm>
            <a:off x="11165023" y="85123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EC7E21-6BD8-4DA4-6410-2DA873239CCF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121CD5-7C3C-3AB4-7330-C4D6BBC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SQL-Abfrage-Generator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7C989D-BC9C-BB17-F4CB-8273A6F6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84" y="952817"/>
            <a:ext cx="1912786" cy="2491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929A13-80B4-DA63-24C3-67F88049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04" y="986891"/>
            <a:ext cx="1699982" cy="24013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07377-2893-586B-2B46-1DD45A82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35" y="996318"/>
            <a:ext cx="1753345" cy="24013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E2A256-2DCC-B76D-FC2E-D28F1B5F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034" y="1006348"/>
            <a:ext cx="1752752" cy="23624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8B0F850-1680-A7DB-E58B-72540E1E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D56F8E-C875-6219-4BCD-1F2CCE39F788}"/>
              </a:ext>
            </a:extLst>
          </p:cNvPr>
          <p:cNvSpPr/>
          <p:nvPr/>
        </p:nvSpPr>
        <p:spPr>
          <a:xfrm>
            <a:off x="11165023" y="84381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AECD1D-E005-46CA-B26B-68B5EFAA2969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F7286F-DD41-54C9-CF83-192C7F5ED563}"/>
              </a:ext>
            </a:extLst>
          </p:cNvPr>
          <p:cNvSpPr/>
          <p:nvPr/>
        </p:nvSpPr>
        <p:spPr>
          <a:xfrm>
            <a:off x="10388339" y="368505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8B8E35A-EF69-5094-C936-4402EE2FF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17" y="3444773"/>
            <a:ext cx="4193197" cy="24919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C4E21DD-AEA1-8760-4E24-C66A78AC44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28" b="4643"/>
          <a:stretch/>
        </p:blipFill>
        <p:spPr>
          <a:xfrm>
            <a:off x="1154724" y="1644330"/>
            <a:ext cx="3364327" cy="1086439"/>
          </a:xfrm>
          <a:prstGeom prst="rect">
            <a:avLst/>
          </a:prstGeom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1233B1F-7192-0391-400E-A5F0FFCB89AE}"/>
              </a:ext>
            </a:extLst>
          </p:cNvPr>
          <p:cNvSpPr/>
          <p:nvPr/>
        </p:nvSpPr>
        <p:spPr>
          <a:xfrm>
            <a:off x="4487915" y="1850032"/>
            <a:ext cx="985959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1B76A2-8D45-2B5B-53EA-EF7B24780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8858" y="1674186"/>
            <a:ext cx="2046798" cy="12358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DF7C4A1-A52E-84E9-7948-A8E3E1E533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8182" y="3702208"/>
            <a:ext cx="9100565" cy="1608346"/>
          </a:xfrm>
          <a:prstGeom prst="rect">
            <a:avLst/>
          </a:prstGeom>
        </p:spPr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3F9C93C-8099-EB91-0E54-9CA50DD10B2D}"/>
              </a:ext>
            </a:extLst>
          </p:cNvPr>
          <p:cNvSpPr/>
          <p:nvPr/>
        </p:nvSpPr>
        <p:spPr>
          <a:xfrm>
            <a:off x="7446793" y="1045513"/>
            <a:ext cx="366137" cy="2284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2E8E18-083E-4D28-D3DE-851A43D6176B}"/>
              </a:ext>
            </a:extLst>
          </p:cNvPr>
          <p:cNvSpPr txBox="1"/>
          <p:nvPr/>
        </p:nvSpPr>
        <p:spPr>
          <a:xfrm>
            <a:off x="7867030" y="19950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FROM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7D193B-3C97-0EDC-B92F-D7E0A5549C72}"/>
              </a:ext>
            </a:extLst>
          </p:cNvPr>
          <p:cNvSpPr txBox="1"/>
          <p:nvPr/>
        </p:nvSpPr>
        <p:spPr>
          <a:xfrm>
            <a:off x="9640109" y="1668154"/>
            <a:ext cx="356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2.</a:t>
            </a:r>
          </a:p>
          <a:p>
            <a:r>
              <a:rPr lang="de-DE" sz="1600" dirty="0"/>
              <a:t>3.</a:t>
            </a:r>
          </a:p>
          <a:p>
            <a:r>
              <a:rPr lang="de-DE" sz="1600" dirty="0"/>
              <a:t>4.</a:t>
            </a:r>
          </a:p>
          <a:p>
            <a:r>
              <a:rPr lang="de-DE" sz="1600" dirty="0"/>
              <a:t>5.</a:t>
            </a:r>
          </a:p>
          <a:p>
            <a:r>
              <a:rPr lang="de-DE" sz="1600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891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B4A3EE-E93E-DA30-A858-850F9198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Natural Language Generation Pipeline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C08D5E-512F-A33A-33A0-1CC46FBE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34" y="1178370"/>
            <a:ext cx="7175332" cy="21759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BBA2FB-0ECF-8556-239A-92FF486BC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474" y="4305801"/>
            <a:ext cx="5113463" cy="7925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B06E551-564D-AD18-83CE-1254F70E2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69" y="3588410"/>
            <a:ext cx="5136325" cy="215664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8B38C4-7BB2-1029-6ECA-61ACCD8A3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2197580-493E-4391-EA0D-6D4FFEED43F4}"/>
              </a:ext>
            </a:extLst>
          </p:cNvPr>
          <p:cNvSpPr/>
          <p:nvPr/>
        </p:nvSpPr>
        <p:spPr>
          <a:xfrm>
            <a:off x="11165023" y="83238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62687E-563E-C948-4E29-53AF17DB6423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2912186-C565-D052-0984-5CA17CDFF7FB}"/>
              </a:ext>
            </a:extLst>
          </p:cNvPr>
          <p:cNvSpPr/>
          <p:nvPr/>
        </p:nvSpPr>
        <p:spPr>
          <a:xfrm>
            <a:off x="10388339" y="368505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3539D12-D5EA-28C8-F927-FECCD3B18D9E}"/>
              </a:ext>
            </a:extLst>
          </p:cNvPr>
          <p:cNvSpPr/>
          <p:nvPr/>
        </p:nvSpPr>
        <p:spPr>
          <a:xfrm>
            <a:off x="11165023" y="403474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89510F0-10D8-E448-1801-71FB6765D3E8}"/>
              </a:ext>
            </a:extLst>
          </p:cNvPr>
          <p:cNvSpPr/>
          <p:nvPr/>
        </p:nvSpPr>
        <p:spPr>
          <a:xfrm>
            <a:off x="2432920" y="2486949"/>
            <a:ext cx="1903410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560FA7-5490-C121-CC55-694659FAF09C}"/>
              </a:ext>
            </a:extLst>
          </p:cNvPr>
          <p:cNvSpPr/>
          <p:nvPr/>
        </p:nvSpPr>
        <p:spPr>
          <a:xfrm>
            <a:off x="5062194" y="1978198"/>
            <a:ext cx="1234912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733A14B-7D90-905A-9909-C05C2F75D1B1}"/>
              </a:ext>
            </a:extLst>
          </p:cNvPr>
          <p:cNvSpPr/>
          <p:nvPr/>
        </p:nvSpPr>
        <p:spPr>
          <a:xfrm>
            <a:off x="675461" y="1619550"/>
            <a:ext cx="1234912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Baseline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F3EC823-C35B-E744-8E5D-A1E20520E4DC}"/>
              </a:ext>
            </a:extLst>
          </p:cNvPr>
          <p:cNvSpPr/>
          <p:nvPr/>
        </p:nvSpPr>
        <p:spPr>
          <a:xfrm>
            <a:off x="5062195" y="2266359"/>
            <a:ext cx="123491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2549FAF-73FC-DD4F-A121-42156DFB7068}"/>
              </a:ext>
            </a:extLst>
          </p:cNvPr>
          <p:cNvSpPr/>
          <p:nvPr/>
        </p:nvSpPr>
        <p:spPr>
          <a:xfrm>
            <a:off x="4790389" y="2620652"/>
            <a:ext cx="1761240" cy="3110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46BD9F-6FFA-EB04-6730-8BEC16115B34}"/>
              </a:ext>
            </a:extLst>
          </p:cNvPr>
          <p:cNvSpPr/>
          <p:nvPr/>
        </p:nvSpPr>
        <p:spPr>
          <a:xfrm>
            <a:off x="7079533" y="2178275"/>
            <a:ext cx="175338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20695A3-BC5C-F575-8524-DAE00427BFA2}"/>
              </a:ext>
            </a:extLst>
          </p:cNvPr>
          <p:cNvSpPr/>
          <p:nvPr/>
        </p:nvSpPr>
        <p:spPr>
          <a:xfrm>
            <a:off x="675461" y="2162855"/>
            <a:ext cx="123491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6C3388B-2E7B-5653-211D-54BD50FA1374}"/>
              </a:ext>
            </a:extLst>
          </p:cNvPr>
          <p:cNvGrpSpPr/>
          <p:nvPr/>
        </p:nvGrpSpPr>
        <p:grpSpPr>
          <a:xfrm>
            <a:off x="3384625" y="2480995"/>
            <a:ext cx="951705" cy="240714"/>
            <a:chOff x="3384625" y="2480995"/>
            <a:chExt cx="951705" cy="24071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BA9718A8-661A-667C-25AF-6EA1A90F46E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3384625" y="248099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C9CA62B-D63B-69E1-4E6F-9999AD5C2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71575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DBAEAB2B-29EE-F8B3-064A-45552C22FA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30" y="2487517"/>
              <a:ext cx="0" cy="2282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6EDF0AD-114E-1356-8E0B-A4C2C62B51B0}"/>
              </a:ext>
            </a:extLst>
          </p:cNvPr>
          <p:cNvGrpSpPr/>
          <p:nvPr/>
        </p:nvGrpSpPr>
        <p:grpSpPr>
          <a:xfrm>
            <a:off x="5627801" y="1974657"/>
            <a:ext cx="670787" cy="240714"/>
            <a:chOff x="3384625" y="2480995"/>
            <a:chExt cx="951705" cy="240714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662B07F-76A8-8377-D6D1-4C6276447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48099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86163CD0-B98B-6723-B525-C28E8F762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71575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4DB1A34-6FE2-306E-05EC-F1C294CF65BA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30" y="2487517"/>
              <a:ext cx="0" cy="2282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Grafik 41">
            <a:extLst>
              <a:ext uri="{FF2B5EF4-FFF2-40B4-BE49-F238E27FC236}">
                <a16:creationId xmlns:a16="http://schemas.microsoft.com/office/drawing/2014/main" id="{BE5A68F5-731F-3538-C18D-F2942B189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7569" y="1619550"/>
            <a:ext cx="1391683" cy="6008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466AA5E-B823-6DAE-34F4-CBB7D13F06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643" y="2266998"/>
            <a:ext cx="1288968" cy="134958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F3599868-2210-9994-515B-2ECA9B6C1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3411" y="2266998"/>
            <a:ext cx="1222143" cy="134958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547AEA-9EFA-3665-25A3-5AFB0ABF6B74}"/>
              </a:ext>
            </a:extLst>
          </p:cNvPr>
          <p:cNvSpPr txBox="1"/>
          <p:nvPr/>
        </p:nvSpPr>
        <p:spPr>
          <a:xfrm>
            <a:off x="3065755" y="1432334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7F046F-9719-352D-CD89-124109CC6D11}"/>
              </a:ext>
            </a:extLst>
          </p:cNvPr>
          <p:cNvSpPr txBox="1"/>
          <p:nvPr/>
        </p:nvSpPr>
        <p:spPr>
          <a:xfrm>
            <a:off x="5390630" y="10630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0176FC4-5E6D-3A27-8585-1B5FEBD08389}"/>
              </a:ext>
            </a:extLst>
          </p:cNvPr>
          <p:cNvSpPr txBox="1"/>
          <p:nvPr/>
        </p:nvSpPr>
        <p:spPr>
          <a:xfrm>
            <a:off x="7266665" y="146524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Form</a:t>
            </a:r>
          </a:p>
        </p:txBody>
      </p:sp>
    </p:spTree>
    <p:extLst>
      <p:ext uri="{BB962C8B-B14F-4D97-AF65-F5344CB8AC3E}">
        <p14:creationId xmlns:p14="http://schemas.microsoft.com/office/powerpoint/2010/main" val="401604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12" grpId="0"/>
      <p:bldP spid="22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b="1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74213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3C99000-8CBC-3A30-D45F-63C6B574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087988"/>
            <a:ext cx="6467255" cy="4257008"/>
          </a:xfrm>
        </p:spPr>
        <p:txBody>
          <a:bodyPr/>
          <a:lstStyle/>
          <a:p>
            <a:r>
              <a:rPr lang="de-DE" dirty="0"/>
              <a:t>Datensatz von 667 SQL-Abfragen</a:t>
            </a:r>
          </a:p>
          <a:p>
            <a:endParaRPr lang="de-DE" dirty="0"/>
          </a:p>
          <a:p>
            <a:r>
              <a:rPr lang="de-DE" dirty="0"/>
              <a:t>Bewertung mittels Amazon </a:t>
            </a:r>
            <a:r>
              <a:rPr lang="de-DE" dirty="0" err="1"/>
              <a:t>Mechanical</a:t>
            </a:r>
            <a:r>
              <a:rPr lang="de-DE" dirty="0"/>
              <a:t> Turk (</a:t>
            </a:r>
            <a:r>
              <a:rPr lang="de-DE" dirty="0" err="1"/>
              <a:t>Crowdworking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Bewertung einer SQL-Aufgabe durch je 3 </a:t>
            </a:r>
            <a:r>
              <a:rPr lang="de-DE" dirty="0" err="1"/>
              <a:t>Crowdworker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Selbstangabe: SQL-Vorkenntnisse</a:t>
            </a:r>
          </a:p>
          <a:p>
            <a:pPr lvl="1"/>
            <a:endParaRPr lang="de-DE" dirty="0"/>
          </a:p>
          <a:p>
            <a:r>
              <a:rPr lang="de-DE" dirty="0"/>
              <a:t>Survey-Input:</a:t>
            </a:r>
          </a:p>
          <a:p>
            <a:pPr lvl="1"/>
            <a:r>
              <a:rPr lang="de-DE" dirty="0"/>
              <a:t>Datenbankschema</a:t>
            </a:r>
          </a:p>
          <a:p>
            <a:pPr lvl="1"/>
            <a:r>
              <a:rPr lang="de-DE" dirty="0"/>
              <a:t>SQL-Abfrage</a:t>
            </a:r>
          </a:p>
          <a:p>
            <a:pPr lvl="1"/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  <a:p>
            <a:pPr lvl="2"/>
            <a:r>
              <a:rPr lang="de-DE" dirty="0"/>
              <a:t>Baseline</a:t>
            </a:r>
          </a:p>
          <a:p>
            <a:pPr lvl="2"/>
            <a:r>
              <a:rPr lang="de-DE" dirty="0"/>
              <a:t>System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772AD-237C-903E-1E73-F4F5F1A3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eines Systems zur Generierung bedeutungsvoller SQL-Abfrage-Aufgaben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11CC29D-2C69-93CF-179C-8F9D9C806DE4}"/>
              </a:ext>
            </a:extLst>
          </p:cNvPr>
          <p:cNvSpPr txBox="1">
            <a:spLocks/>
          </p:cNvSpPr>
          <p:nvPr/>
        </p:nvSpPr>
        <p:spPr>
          <a:xfrm>
            <a:off x="7060498" y="3216492"/>
            <a:ext cx="4723007" cy="226990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  <a:p>
            <a:r>
              <a:rPr lang="de-DE" dirty="0"/>
              <a:t>Survey-Fragen:</a:t>
            </a:r>
          </a:p>
          <a:p>
            <a:pPr lvl="1"/>
            <a:r>
              <a:rPr lang="de-DE" dirty="0"/>
              <a:t>SQL-Abfrage</a:t>
            </a:r>
          </a:p>
          <a:p>
            <a:pPr lvl="2"/>
            <a:r>
              <a:rPr lang="de-DE" dirty="0"/>
              <a:t>Komplexität</a:t>
            </a:r>
          </a:p>
          <a:p>
            <a:pPr lvl="2"/>
            <a:r>
              <a:rPr lang="de-DE" dirty="0"/>
              <a:t>Semantische Plausibilität</a:t>
            </a:r>
          </a:p>
          <a:p>
            <a:pPr lvl="1"/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  <a:p>
            <a:pPr lvl="2"/>
            <a:r>
              <a:rPr lang="de-DE" dirty="0"/>
              <a:t>Fehler (Stil, Fehlende Information, Verständlichkeit)</a:t>
            </a:r>
          </a:p>
          <a:p>
            <a:pPr lvl="2"/>
            <a:r>
              <a:rPr lang="de-DE" dirty="0"/>
              <a:t>„Menschenähnlich“</a:t>
            </a:r>
          </a:p>
        </p:txBody>
      </p:sp>
    </p:spTree>
    <p:extLst>
      <p:ext uri="{BB962C8B-B14F-4D97-AF65-F5344CB8AC3E}">
        <p14:creationId xmlns:p14="http://schemas.microsoft.com/office/powerpoint/2010/main" val="26120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A07D75C-97D8-96DD-4225-F33CC8A9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Übereinstimmung der </a:t>
            </a:r>
            <a:r>
              <a:rPr lang="de-DE" dirty="0" err="1"/>
              <a:t>Crowdworker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7938E2-91FB-9DB3-B872-310A528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53" y="3502678"/>
            <a:ext cx="3206386" cy="24793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125570-11E7-9779-89BC-91BBE80A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58" y="3502678"/>
            <a:ext cx="3206384" cy="24793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1E9F48-0BB8-A245-E32E-418047C4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958" y="949613"/>
            <a:ext cx="3206384" cy="247938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561E10C-4BD1-93C8-5475-C88DC5E41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053" y="949612"/>
            <a:ext cx="3206386" cy="24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92A636-1E8A-708D-4F51-DB1031B7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Komplexitätsbewertung der SQL-Abfragen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D47104-0ACF-0684-0146-6E5F272A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4" y="1828041"/>
            <a:ext cx="3645083" cy="28950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03F8AB-ACA9-AA0A-EFD3-6B749161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547" y="1828041"/>
            <a:ext cx="3809227" cy="28950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02CC5A0-A6E5-27A8-7695-4610C3DDD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572" y="1828042"/>
            <a:ext cx="3743877" cy="289501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5E1CB19-7996-69F5-D390-7EA189C4099E}"/>
              </a:ext>
            </a:extLst>
          </p:cNvPr>
          <p:cNvSpPr txBox="1"/>
          <p:nvPr/>
        </p:nvSpPr>
        <p:spPr>
          <a:xfrm>
            <a:off x="8625255" y="5106903"/>
            <a:ext cx="251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*Bins: [1,3], [4,6], [7,10]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B6A09E8-A92D-024A-3612-ED85021813BF}"/>
              </a:ext>
            </a:extLst>
          </p:cNvPr>
          <p:cNvSpPr txBox="1"/>
          <p:nvPr/>
        </p:nvSpPr>
        <p:spPr>
          <a:xfrm>
            <a:off x="11220675" y="159720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32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F50A55-2741-E829-4156-10218B26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Semantische Plausibilität der SQL-Abfragen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1E07F8-8FB6-F71D-71EA-D6168033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071" y="843400"/>
            <a:ext cx="2946669" cy="26443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CAFA22-B136-0A34-2DFE-B0B78143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72" y="843400"/>
            <a:ext cx="2946670" cy="26443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CA7745-2553-E5C1-36FF-B6E130F4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071" y="3487717"/>
            <a:ext cx="2946669" cy="264431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623CB13-569D-FA83-2008-F634DD0A3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87" y="3487715"/>
            <a:ext cx="2946670" cy="26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E21EDE-1539-9591-3C03-99A3E413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Ansätze zur Generierung </a:t>
            </a:r>
            <a:r>
              <a:rPr lang="de-DE" dirty="0" err="1"/>
              <a:t>natürlichsprachiger</a:t>
            </a:r>
            <a:r>
              <a:rPr lang="de-DE" dirty="0"/>
              <a:t> Beschreibungen von SQL-Abfragen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D7165C-40C8-306A-541D-AA6AB60B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6" y="2093807"/>
            <a:ext cx="3513667" cy="26703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B0996-B5D7-B4A2-3F0D-190CF6DE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73" y="2093806"/>
            <a:ext cx="3458671" cy="26703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2A6D26-DA58-D7BE-F7FD-76A93F809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746" y="1821879"/>
            <a:ext cx="3513667" cy="32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38911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BA0D9D-DCB7-92CA-4D53-216A16CE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Unklarheit über tatsächliche Qualifikation der </a:t>
            </a:r>
            <a:r>
              <a:rPr lang="de-DE" dirty="0" err="1"/>
              <a:t>Crowdworker</a:t>
            </a:r>
            <a:endParaRPr lang="de-DE" dirty="0"/>
          </a:p>
          <a:p>
            <a:endParaRPr lang="de-DE" dirty="0"/>
          </a:p>
          <a:p>
            <a:r>
              <a:rPr lang="de-DE" dirty="0"/>
              <a:t>Fehlender Expertenabgleich</a:t>
            </a:r>
          </a:p>
          <a:p>
            <a:pPr lvl="1"/>
            <a:r>
              <a:rPr lang="de-DE" dirty="0"/>
              <a:t>Inner-Rater-Agreement</a:t>
            </a:r>
          </a:p>
          <a:p>
            <a:endParaRPr lang="de-DE" dirty="0"/>
          </a:p>
          <a:p>
            <a:r>
              <a:rPr lang="de-DE" dirty="0"/>
              <a:t>Keine Evaluation hinsichtlich pädagogischer Relevanz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82C7EE7-E076-C4F9-9D77-60706568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Limitation der Evaluation</a:t>
            </a:r>
          </a:p>
        </p:txBody>
      </p:sp>
    </p:spTree>
    <p:extLst>
      <p:ext uri="{BB962C8B-B14F-4D97-AF65-F5344CB8AC3E}">
        <p14:creationId xmlns:p14="http://schemas.microsoft.com/office/powerpoint/2010/main" val="142774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b="1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60015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3C99000-8CBC-3A30-D45F-63C6B574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4098384"/>
          </a:xfrm>
        </p:spPr>
        <p:txBody>
          <a:bodyPr/>
          <a:lstStyle/>
          <a:p>
            <a:r>
              <a:rPr lang="de-DE" dirty="0"/>
              <a:t>Anforderungen an das System grundlegend erfüllt, jedoch:</a:t>
            </a:r>
          </a:p>
          <a:p>
            <a:pPr lvl="1"/>
            <a:r>
              <a:rPr lang="de-DE" dirty="0"/>
              <a:t>Natürliche Sprachgenerierung  noch unzureichend</a:t>
            </a:r>
          </a:p>
          <a:p>
            <a:pPr lvl="1"/>
            <a:r>
              <a:rPr lang="de-DE" dirty="0"/>
              <a:t>Automatische Bewertung von Lösungsversuchen nur mit binärer Entscheidung</a:t>
            </a:r>
          </a:p>
          <a:p>
            <a:endParaRPr lang="de-DE" dirty="0"/>
          </a:p>
          <a:p>
            <a:r>
              <a:rPr lang="de-DE" dirty="0"/>
              <a:t>System übertrifft zwar Baseline und vorherige Systeme; dennoch hohe Anzahl an Fehlern in den Bewertungen der textuellen Beschreibung der SQL-Abfrage</a:t>
            </a:r>
            <a:endParaRPr lang="de-DE" dirty="0">
              <a:highlight>
                <a:srgbClr val="FFFF00"/>
              </a:highlight>
            </a:endParaRPr>
          </a:p>
          <a:p>
            <a:endParaRPr lang="de-DE" dirty="0"/>
          </a:p>
          <a:p>
            <a:r>
              <a:rPr lang="de-DE" dirty="0"/>
              <a:t>Zukünftige Arbeiten</a:t>
            </a:r>
          </a:p>
          <a:p>
            <a:pPr lvl="1"/>
            <a:r>
              <a:rPr lang="de-DE" dirty="0"/>
              <a:t>Spiegeln der Semantik von SQL-Operationen in die Sprachgenerierung</a:t>
            </a:r>
          </a:p>
          <a:p>
            <a:pPr lvl="1"/>
            <a:r>
              <a:rPr lang="de-DE" dirty="0"/>
              <a:t>Feingranulare Bewertung von Lösungsversuchen durch Normalisierung der Abfragen und Editier-Distanz zwischen den ASTs</a:t>
            </a:r>
          </a:p>
          <a:p>
            <a:pPr lvl="1"/>
            <a:r>
              <a:rPr lang="de-DE" dirty="0"/>
              <a:t>Erweitern der unterstützen SQL-Syntax (DDL, etc.)</a:t>
            </a:r>
          </a:p>
          <a:p>
            <a:pPr lvl="1"/>
            <a:r>
              <a:rPr lang="de-DE" dirty="0"/>
              <a:t>Evaluation in geeignetem Setting (Datenbankübung an Hochschulkursen)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772AD-237C-903E-1E73-F4F5F1A3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 zum entwickelten System zur Generierung bedeutungsvoller SQL-Abfrage-Aufgaben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6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2632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ACA2FAC-E916-DA88-F90D-9A456F3F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F7BB191-DC58-4DE1-3FD8-E265B6550EDC}"/>
              </a:ext>
            </a:extLst>
          </p:cNvPr>
          <p:cNvGrpSpPr/>
          <p:nvPr/>
        </p:nvGrpSpPr>
        <p:grpSpPr>
          <a:xfrm>
            <a:off x="2220811" y="1273434"/>
            <a:ext cx="7380000" cy="1932131"/>
            <a:chOff x="1535383" y="2152866"/>
            <a:chExt cx="7380000" cy="1764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EF8B707-4FBF-3723-CEBE-E9A69DD61154}"/>
                </a:ext>
              </a:extLst>
            </p:cNvPr>
            <p:cNvSpPr/>
            <p:nvPr/>
          </p:nvSpPr>
          <p:spPr>
            <a:xfrm>
              <a:off x="1535383" y="2152866"/>
              <a:ext cx="7380000" cy="1764000"/>
            </a:xfrm>
            <a:prstGeom prst="rect">
              <a:avLst/>
            </a:prstGeom>
            <a:solidFill>
              <a:srgbClr val="B4123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Nur wenige Übungsaufgaben/Musterklausuren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Hoher Aufwand in der manuellen Erstellung neuer Aufgaben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Keine Individualisierung der Aufgaben hinsichtlich Schwierigkeitsgrad und Umfang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Kein selbstorganisiertes und selbsttätiges Lernen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Fehlende Rückmeldung bei Misserfolg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Bestehende Generierungssysteme lehren lediglich SQL-Syntax</a:t>
              </a:r>
            </a:p>
          </p:txBody>
        </p:sp>
        <p:pic>
          <p:nvPicPr>
            <p:cNvPr id="13" name="Grafik 12" descr="Traurige Gesichtskontur mit einfarbiger Füllung">
              <a:extLst>
                <a:ext uri="{FF2B5EF4-FFF2-40B4-BE49-F238E27FC236}">
                  <a16:creationId xmlns:a16="http://schemas.microsoft.com/office/drawing/2014/main" id="{DBD62163-3628-CBFC-EA71-F13C9EEA1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0428" y="2836866"/>
              <a:ext cx="396000" cy="396000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F01294B-7779-2F64-ED49-BF012F2BB818}"/>
              </a:ext>
            </a:extLst>
          </p:cNvPr>
          <p:cNvGrpSpPr/>
          <p:nvPr/>
        </p:nvGrpSpPr>
        <p:grpSpPr>
          <a:xfrm>
            <a:off x="2220811" y="3994190"/>
            <a:ext cx="7380000" cy="1458956"/>
            <a:chOff x="1535383" y="4969037"/>
            <a:chExt cx="7380000" cy="1332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3F0169B-E56D-3F58-D7D2-65F0680EB94C}"/>
                </a:ext>
              </a:extLst>
            </p:cNvPr>
            <p:cNvSpPr/>
            <p:nvPr/>
          </p:nvSpPr>
          <p:spPr>
            <a:xfrm>
              <a:off x="1535383" y="4969037"/>
              <a:ext cx="7380000" cy="1332000"/>
            </a:xfrm>
            <a:prstGeom prst="rect">
              <a:avLst/>
            </a:prstGeom>
            <a:solidFill>
              <a:srgbClr val="69AF2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Ins="72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Verringerung des Arbeitsaufwandes zur Erstellung von Aufgaben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Leistungsgerechte Aufgaben für heterogene Zielgruppen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Orts- und zeitflexibles Lernen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Einsehbare Musterlösung</a:t>
              </a:r>
            </a:p>
          </p:txBody>
        </p:sp>
        <p:pic>
          <p:nvPicPr>
            <p:cNvPr id="11" name="Grafik 10" descr="Lächelnde Gesichtskontur mit einfarbiger Füllung">
              <a:extLst>
                <a:ext uri="{FF2B5EF4-FFF2-40B4-BE49-F238E27FC236}">
                  <a16:creationId xmlns:a16="http://schemas.microsoft.com/office/drawing/2014/main" id="{235B25BF-B61C-48F8-CFBD-4FCA0A8C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7383" y="5437037"/>
              <a:ext cx="396000" cy="396000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D44A353-6EE3-C277-FFD2-AE86C8D1AC87}"/>
              </a:ext>
            </a:extLst>
          </p:cNvPr>
          <p:cNvGrpSpPr/>
          <p:nvPr/>
        </p:nvGrpSpPr>
        <p:grpSpPr>
          <a:xfrm>
            <a:off x="2220811" y="3284428"/>
            <a:ext cx="7380000" cy="630900"/>
            <a:chOff x="1535383" y="4131925"/>
            <a:chExt cx="7380000" cy="57600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3C190E1-BCC4-FE13-BAF8-A01441A2328B}"/>
                </a:ext>
              </a:extLst>
            </p:cNvPr>
            <p:cNvSpPr/>
            <p:nvPr/>
          </p:nvSpPr>
          <p:spPr>
            <a:xfrm>
              <a:off x="1535383" y="4131925"/>
              <a:ext cx="7380000" cy="576000"/>
            </a:xfrm>
            <a:prstGeom prst="rect">
              <a:avLst/>
            </a:prstGeom>
            <a:solidFill>
              <a:srgbClr val="F5A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indent="-108000"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System zur automatischen Generierung von bedeutungsvollen SQL-Abfrage-Aufgaben</a:t>
              </a:r>
            </a:p>
          </p:txBody>
        </p:sp>
        <p:pic>
          <p:nvPicPr>
            <p:cNvPr id="9" name="Grafik 8" descr="Lichter an mit einfarbiger Füllung">
              <a:extLst>
                <a:ext uri="{FF2B5EF4-FFF2-40B4-BE49-F238E27FC236}">
                  <a16:creationId xmlns:a16="http://schemas.microsoft.com/office/drawing/2014/main" id="{27411DA6-9134-AE5E-E543-C0A78AA2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1383" y="4185925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7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b="1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8184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033859-FA8B-937F-749A-2FB53786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8" y="2840214"/>
            <a:ext cx="5589673" cy="1000771"/>
          </a:xfrm>
          <a:prstGeom prst="rect">
            <a:avLst/>
          </a:prstGeom>
        </p:spPr>
      </p:pic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25360"/>
              </p:ext>
            </p:extLst>
          </p:nvPr>
        </p:nvGraphicFramePr>
        <p:xfrm>
          <a:off x="188536" y="1216408"/>
          <a:ext cx="6183984" cy="487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84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3661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12045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747341"/>
                  </a:ext>
                </a:extLst>
              </a:tr>
              <a:tr h="23035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B90CF8E-BA7B-B2F5-BC21-BC4AB2363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8" b="4643"/>
          <a:stretch/>
        </p:blipFill>
        <p:spPr>
          <a:xfrm>
            <a:off x="217911" y="4039434"/>
            <a:ext cx="6118609" cy="197587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 an eine bedeutungsvolle SQL-Abfrage-Aufgabe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CEE47-1E29-5F04-4F66-00DB4EDD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28" y="1719777"/>
            <a:ext cx="3569341" cy="21212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6963021" y="4684828"/>
            <a:ext cx="618886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799731" y="1280297"/>
            <a:ext cx="5079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Aufgabenstellung:</a:t>
            </a:r>
          </a:p>
          <a:p>
            <a:r>
              <a:rPr lang="de-DE" dirty="0"/>
              <a:t>Schreibe eine SQL-Abfrage, welche die im Text </a:t>
            </a:r>
            <a:br>
              <a:rPr lang="de-DE" dirty="0"/>
            </a:br>
            <a:r>
              <a:rPr lang="de-DE" dirty="0"/>
              <a:t>beschriebenen Informationen aus der darunter </a:t>
            </a:r>
            <a:br>
              <a:rPr lang="de-DE" dirty="0"/>
            </a:br>
            <a:r>
              <a:rPr lang="de-DE" dirty="0"/>
              <a:t>abgebildeten Datenbank extrahiert.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2223294" y="2537188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Textbeschreibung: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96174-3509-A3C4-F25F-DFC8191676B2}"/>
              </a:ext>
            </a:extLst>
          </p:cNvPr>
          <p:cNvSpPr txBox="1"/>
          <p:nvPr/>
        </p:nvSpPr>
        <p:spPr>
          <a:xfrm>
            <a:off x="2189088" y="3754804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Datenbankschema: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98E885-3DD7-CF28-CB3F-C13CB9C77E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0" t="3446" r="1123" b="1515"/>
          <a:stretch/>
        </p:blipFill>
        <p:spPr>
          <a:xfrm>
            <a:off x="7648274" y="3869062"/>
            <a:ext cx="4325815" cy="2273291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554249" y="4684828"/>
            <a:ext cx="641610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FB98797-353F-B227-725E-06921E2A346E}"/>
              </a:ext>
            </a:extLst>
          </p:cNvPr>
          <p:cNvSpPr/>
          <p:nvPr/>
        </p:nvSpPr>
        <p:spPr>
          <a:xfrm>
            <a:off x="6904021" y="2827358"/>
            <a:ext cx="618886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AEF5195-5D2F-F061-BB68-B06012E221E6}"/>
              </a:ext>
            </a:extLst>
          </p:cNvPr>
          <p:cNvSpPr/>
          <p:nvPr/>
        </p:nvSpPr>
        <p:spPr>
          <a:xfrm rot="10800000">
            <a:off x="6495249" y="2827358"/>
            <a:ext cx="641610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C799D-6D66-F05D-C8B8-022EE9C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DE1E2C-CBCE-D5E1-7BFF-11B15946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85" y="1433359"/>
            <a:ext cx="1490783" cy="930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7FD60-2702-FBC3-B8EE-D315790C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4" y="2187804"/>
            <a:ext cx="2482392" cy="24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259531-FBA9-9F30-CD89-3E9491AE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42" y="2099171"/>
            <a:ext cx="1508337" cy="15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5C484-F334-1162-86F4-560F79F1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72" y="725578"/>
            <a:ext cx="1126809" cy="112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7A2838C-0092-04BE-A676-119C61A09FC4}"/>
              </a:ext>
            </a:extLst>
          </p:cNvPr>
          <p:cNvCxnSpPr>
            <a:cxnSpLocks/>
          </p:cNvCxnSpPr>
          <p:nvPr/>
        </p:nvCxnSpPr>
        <p:spPr>
          <a:xfrm flipH="1">
            <a:off x="3900449" y="4166647"/>
            <a:ext cx="954355" cy="660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D287BA6-6DC2-6C6F-5353-9EEECF108D99}"/>
              </a:ext>
            </a:extLst>
          </p:cNvPr>
          <p:cNvCxnSpPr>
            <a:cxnSpLocks/>
          </p:cNvCxnSpPr>
          <p:nvPr/>
        </p:nvCxnSpPr>
        <p:spPr>
          <a:xfrm flipH="1">
            <a:off x="1575549" y="4441395"/>
            <a:ext cx="23134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3ACD724-CFBB-E85B-88E4-3E9A1C79D627}"/>
              </a:ext>
            </a:extLst>
          </p:cNvPr>
          <p:cNvSpPr txBox="1"/>
          <p:nvPr/>
        </p:nvSpPr>
        <p:spPr>
          <a:xfrm>
            <a:off x="1575548" y="410117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D2B75E6-8516-864C-6D2D-8B298ABC4BAE}"/>
              </a:ext>
            </a:extLst>
          </p:cNvPr>
          <p:cNvCxnSpPr>
            <a:cxnSpLocks/>
          </p:cNvCxnSpPr>
          <p:nvPr/>
        </p:nvCxnSpPr>
        <p:spPr>
          <a:xfrm flipH="1">
            <a:off x="1575549" y="4829465"/>
            <a:ext cx="2313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7E0D6A6-8106-AE91-A22A-D568F0D212E9}"/>
              </a:ext>
            </a:extLst>
          </p:cNvPr>
          <p:cNvSpPr txBox="1"/>
          <p:nvPr/>
        </p:nvSpPr>
        <p:spPr>
          <a:xfrm>
            <a:off x="1575549" y="447572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Plattformunabhängig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E9F387-2F70-66B6-9D68-2190230C8BD4}"/>
              </a:ext>
            </a:extLst>
          </p:cNvPr>
          <p:cNvSpPr txBox="1"/>
          <p:nvPr/>
        </p:nvSpPr>
        <p:spPr>
          <a:xfrm>
            <a:off x="1575549" y="48767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Konstant zugänglich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75F02F1-A583-2490-8AF7-AF0511250F23}"/>
              </a:ext>
            </a:extLst>
          </p:cNvPr>
          <p:cNvCxnSpPr>
            <a:cxnSpLocks/>
          </p:cNvCxnSpPr>
          <p:nvPr/>
        </p:nvCxnSpPr>
        <p:spPr>
          <a:xfrm flipH="1">
            <a:off x="1575549" y="5246088"/>
            <a:ext cx="2313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BF0F5C2-C6A1-1348-1767-665424F0FBF2}"/>
              </a:ext>
            </a:extLst>
          </p:cNvPr>
          <p:cNvCxnSpPr>
            <a:cxnSpLocks/>
          </p:cNvCxnSpPr>
          <p:nvPr/>
        </p:nvCxnSpPr>
        <p:spPr>
          <a:xfrm>
            <a:off x="3889003" y="4441395"/>
            <a:ext cx="0" cy="806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2087C09-34BE-16E2-7CBE-878E3FDC6B87}"/>
              </a:ext>
            </a:extLst>
          </p:cNvPr>
          <p:cNvCxnSpPr>
            <a:cxnSpLocks/>
          </p:cNvCxnSpPr>
          <p:nvPr/>
        </p:nvCxnSpPr>
        <p:spPr>
          <a:xfrm>
            <a:off x="4065897" y="2299838"/>
            <a:ext cx="715653" cy="436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03B5A9-3994-FB6F-6366-A7BF63711759}"/>
              </a:ext>
            </a:extLst>
          </p:cNvPr>
          <p:cNvCxnSpPr>
            <a:cxnSpLocks/>
          </p:cNvCxnSpPr>
          <p:nvPr/>
        </p:nvCxnSpPr>
        <p:spPr>
          <a:xfrm>
            <a:off x="450881" y="2036785"/>
            <a:ext cx="21303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E3CB04D-4873-5FB6-D472-F658B6B4A562}"/>
              </a:ext>
            </a:extLst>
          </p:cNvPr>
          <p:cNvSpPr txBox="1"/>
          <p:nvPr/>
        </p:nvSpPr>
        <p:spPr>
          <a:xfrm>
            <a:off x="361031" y="140410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Parametrisierbarkeit</a:t>
            </a:r>
            <a:br>
              <a:rPr lang="de-DE" dirty="0"/>
            </a:br>
            <a:r>
              <a:rPr lang="de-DE" dirty="0"/>
              <a:t>der SQL-Abfrage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C1662BF-EC89-B2B2-3465-2EC2082E5DD8}"/>
              </a:ext>
            </a:extLst>
          </p:cNvPr>
          <p:cNvCxnSpPr>
            <a:cxnSpLocks/>
          </p:cNvCxnSpPr>
          <p:nvPr/>
        </p:nvCxnSpPr>
        <p:spPr>
          <a:xfrm flipH="1">
            <a:off x="6860018" y="1433359"/>
            <a:ext cx="1140982" cy="12499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EED6B6-76D3-7490-0A4D-D595C6175AC6}"/>
              </a:ext>
            </a:extLst>
          </p:cNvPr>
          <p:cNvCxnSpPr>
            <a:cxnSpLocks/>
          </p:cNvCxnSpPr>
          <p:nvPr/>
        </p:nvCxnSpPr>
        <p:spPr>
          <a:xfrm flipH="1">
            <a:off x="7285326" y="2880329"/>
            <a:ext cx="7156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3AFF2B5-DB47-EE0C-A56D-330CB7EBCB6E}"/>
              </a:ext>
            </a:extLst>
          </p:cNvPr>
          <p:cNvCxnSpPr>
            <a:cxnSpLocks/>
          </p:cNvCxnSpPr>
          <p:nvPr/>
        </p:nvCxnSpPr>
        <p:spPr>
          <a:xfrm flipH="1">
            <a:off x="8016917" y="2235023"/>
            <a:ext cx="3507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4256383-D7BA-5313-167A-07273BEF763E}"/>
              </a:ext>
            </a:extLst>
          </p:cNvPr>
          <p:cNvSpPr txBox="1"/>
          <p:nvPr/>
        </p:nvSpPr>
        <p:spPr>
          <a:xfrm>
            <a:off x="7953865" y="1863124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01F5676-C0AE-0ABB-F37C-EE740E9F2B20}"/>
              </a:ext>
            </a:extLst>
          </p:cNvPr>
          <p:cNvCxnSpPr>
            <a:cxnSpLocks/>
          </p:cNvCxnSpPr>
          <p:nvPr/>
        </p:nvCxnSpPr>
        <p:spPr>
          <a:xfrm flipH="1">
            <a:off x="7816989" y="3802931"/>
            <a:ext cx="1531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3003594-24C9-72AC-E101-E6DDC0DBB879}"/>
              </a:ext>
            </a:extLst>
          </p:cNvPr>
          <p:cNvSpPr txBox="1"/>
          <p:nvPr/>
        </p:nvSpPr>
        <p:spPr>
          <a:xfrm>
            <a:off x="7816989" y="34722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SQL-Abfrage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13C8F2-AD84-7F7E-559F-53F13BC0081A}"/>
              </a:ext>
            </a:extLst>
          </p:cNvPr>
          <p:cNvCxnSpPr>
            <a:cxnSpLocks/>
          </p:cNvCxnSpPr>
          <p:nvPr/>
        </p:nvCxnSpPr>
        <p:spPr>
          <a:xfrm flipH="1">
            <a:off x="9156841" y="2934138"/>
            <a:ext cx="19914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EA01D59-57F1-5645-CA1D-984A41DA4B05}"/>
              </a:ext>
            </a:extLst>
          </p:cNvPr>
          <p:cNvSpPr txBox="1"/>
          <p:nvPr/>
        </p:nvSpPr>
        <p:spPr>
          <a:xfrm>
            <a:off x="9077387" y="255145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Syntaktisch korrekt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8898960-CC16-213A-0547-506EE8D096D9}"/>
              </a:ext>
            </a:extLst>
          </p:cNvPr>
          <p:cNvCxnSpPr>
            <a:cxnSpLocks/>
          </p:cNvCxnSpPr>
          <p:nvPr/>
        </p:nvCxnSpPr>
        <p:spPr>
          <a:xfrm flipH="1">
            <a:off x="9156841" y="3357998"/>
            <a:ext cx="22852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3412F36-872A-DB8B-71F5-2CF2CE583E0C}"/>
              </a:ext>
            </a:extLst>
          </p:cNvPr>
          <p:cNvSpPr txBox="1"/>
          <p:nvPr/>
        </p:nvSpPr>
        <p:spPr>
          <a:xfrm>
            <a:off x="9077387" y="297531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Semantisch plausibel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8FE161D-786A-6466-6202-0E4CCCB58ABB}"/>
              </a:ext>
            </a:extLst>
          </p:cNvPr>
          <p:cNvCxnSpPr>
            <a:cxnSpLocks/>
          </p:cNvCxnSpPr>
          <p:nvPr/>
        </p:nvCxnSpPr>
        <p:spPr>
          <a:xfrm flipH="1">
            <a:off x="9062335" y="1211781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5171B71-9B9A-BB54-0314-741BDE1526FB}"/>
              </a:ext>
            </a:extLst>
          </p:cNvPr>
          <p:cNvSpPr txBox="1"/>
          <p:nvPr/>
        </p:nvSpPr>
        <p:spPr>
          <a:xfrm>
            <a:off x="8982881" y="82909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Eindeutig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45E23-734E-D33C-F9F3-09BB266A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66" y="4203180"/>
            <a:ext cx="865004" cy="12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2A18B9-3864-FF80-735A-37AA518EDE5C}"/>
              </a:ext>
            </a:extLst>
          </p:cNvPr>
          <p:cNvCxnSpPr>
            <a:cxnSpLocks/>
          </p:cNvCxnSpPr>
          <p:nvPr/>
        </p:nvCxnSpPr>
        <p:spPr>
          <a:xfrm>
            <a:off x="6096000" y="4628274"/>
            <a:ext cx="0" cy="398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39EB789-CCF2-FC38-0D11-E40DD69DAD57}"/>
              </a:ext>
            </a:extLst>
          </p:cNvPr>
          <p:cNvSpPr txBox="1"/>
          <p:nvPr/>
        </p:nvSpPr>
        <p:spPr>
          <a:xfrm>
            <a:off x="4580200" y="5036693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System zur Generation </a:t>
            </a:r>
            <a:br>
              <a:rPr lang="de-DE" dirty="0"/>
            </a:br>
            <a:r>
              <a:rPr lang="de-DE" dirty="0"/>
              <a:t>von SQL-Abfrage-Aufgaben</a:t>
            </a:r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13F61F00-4ABC-9F75-48DE-203CB16B7F2B}"/>
              </a:ext>
            </a:extLst>
          </p:cNvPr>
          <p:cNvCxnSpPr>
            <a:cxnSpLocks/>
          </p:cNvCxnSpPr>
          <p:nvPr/>
        </p:nvCxnSpPr>
        <p:spPr>
          <a:xfrm flipH="1">
            <a:off x="8343876" y="5805603"/>
            <a:ext cx="3552751" cy="5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847DCDDC-FCDB-EB86-9436-1099DEE3E344}"/>
              </a:ext>
            </a:extLst>
          </p:cNvPr>
          <p:cNvSpPr txBox="1"/>
          <p:nvPr/>
        </p:nvSpPr>
        <p:spPr>
          <a:xfrm>
            <a:off x="8302995" y="5425513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Bewertung von Lösungsversuchen</a:t>
            </a:r>
          </a:p>
        </p:txBody>
      </p: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81A09227-DC43-48ED-0E7E-1004F86260C2}"/>
              </a:ext>
            </a:extLst>
          </p:cNvPr>
          <p:cNvCxnSpPr>
            <a:cxnSpLocks/>
          </p:cNvCxnSpPr>
          <p:nvPr/>
        </p:nvCxnSpPr>
        <p:spPr>
          <a:xfrm>
            <a:off x="7168525" y="4247942"/>
            <a:ext cx="895527" cy="5917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2F05573A-1E40-9400-7540-C84486850124}"/>
              </a:ext>
            </a:extLst>
          </p:cNvPr>
          <p:cNvSpPr txBox="1"/>
          <p:nvPr/>
        </p:nvSpPr>
        <p:spPr>
          <a:xfrm>
            <a:off x="227380" y="2090247"/>
            <a:ext cx="3551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SQL-Bestandteile </a:t>
            </a:r>
            <a:br>
              <a:rPr lang="de-DE" dirty="0"/>
            </a:br>
            <a:r>
              <a:rPr lang="de-DE" dirty="0"/>
              <a:t>(bspw. WHERE-</a:t>
            </a:r>
            <a:r>
              <a:rPr lang="de-DE" dirty="0" err="1"/>
              <a:t>Clause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Constraint</a:t>
            </a:r>
            <a:r>
              <a:rPr lang="de-DE" dirty="0"/>
              <a:t>-Art</a:t>
            </a:r>
            <a:br>
              <a:rPr lang="de-DE" dirty="0"/>
            </a:br>
            <a:r>
              <a:rPr lang="de-DE" dirty="0"/>
              <a:t>(bspw. BETWEEN numerisch)</a:t>
            </a:r>
          </a:p>
          <a:p>
            <a:pPr marL="285750" indent="-285750">
              <a:buFontTx/>
              <a:buChar char="-"/>
            </a:pPr>
            <a:r>
              <a:rPr lang="de-DE" dirty="0"/>
              <a:t>Anzahl Bestandteil</a:t>
            </a:r>
            <a:br>
              <a:rPr lang="de-DE" dirty="0"/>
            </a:br>
            <a:r>
              <a:rPr lang="de-DE" dirty="0"/>
              <a:t>(bspw. 3-5 </a:t>
            </a:r>
            <a:r>
              <a:rPr lang="de-DE" dirty="0" err="1"/>
              <a:t>Constraints</a:t>
            </a:r>
            <a:r>
              <a:rPr lang="de-DE" dirty="0"/>
              <a:t>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811DB3-3EBB-735C-7561-0DD174351F28}"/>
              </a:ext>
            </a:extLst>
          </p:cNvPr>
          <p:cNvCxnSpPr>
            <a:cxnSpLocks/>
          </p:cNvCxnSpPr>
          <p:nvPr/>
        </p:nvCxnSpPr>
        <p:spPr>
          <a:xfrm flipH="1">
            <a:off x="9077814" y="1654719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3F1C48E-CE2F-D65D-4B0A-E1A93B2256DD}"/>
              </a:ext>
            </a:extLst>
          </p:cNvPr>
          <p:cNvSpPr txBox="1"/>
          <p:nvPr/>
        </p:nvSpPr>
        <p:spPr>
          <a:xfrm>
            <a:off x="8998360" y="1272032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Vollständig</a:t>
            </a:r>
          </a:p>
        </p:txBody>
      </p:sp>
    </p:spTree>
    <p:extLst>
      <p:ext uri="{BB962C8B-B14F-4D97-AF65-F5344CB8AC3E}">
        <p14:creationId xmlns:p14="http://schemas.microsoft.com/office/powerpoint/2010/main" val="37984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37" grpId="0"/>
      <p:bldP spid="45" grpId="0"/>
      <p:bldP spid="47" grpId="0"/>
      <p:bldP spid="52" grpId="0"/>
      <p:bldP spid="55" grpId="0"/>
      <p:bldP spid="59" grpId="0"/>
      <p:bldP spid="1027" grpId="0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b="1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7280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6EDD2D-86FC-E3B2-F443-B65C3E0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über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C5F88-E9E9-6BE7-E46D-39302942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4" y="1105197"/>
            <a:ext cx="10761711" cy="4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30FFFBD656A24DACA18EAF1DDABAC8" ma:contentTypeVersion="3" ma:contentTypeDescription="Ein neues Dokument erstellen." ma:contentTypeScope="" ma:versionID="132697eaaf2845170171b5d1739ac7b9">
  <xsd:schema xmlns:xsd="http://www.w3.org/2001/XMLSchema" xmlns:xs="http://www.w3.org/2001/XMLSchema" xmlns:p="http://schemas.microsoft.com/office/2006/metadata/properties" xmlns:ns2="4ac68fe8-d1fa-47fc-b47a-0c033d210360" targetNamespace="http://schemas.microsoft.com/office/2006/metadata/properties" ma:root="true" ma:fieldsID="cf296482bc6ddcfef28c5053bb9e85dd" ns2:_="">
    <xsd:import namespace="4ac68fe8-d1fa-47fc-b47a-0c033d210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68fe8-d1fa-47fc-b47a-0c033d2103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85E1EC-817F-478A-8425-BDE81B82E6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4F9C31-AA31-44B8-A990-C91C388529B1}">
  <ds:schemaRefs>
    <ds:schemaRef ds:uri="http://schemas.microsoft.com/office/2006/documentManagement/types"/>
    <ds:schemaRef ds:uri="http://purl.org/dc/dcmitype/"/>
    <ds:schemaRef ds:uri="4ac68fe8-d1fa-47fc-b47a-0c033d210360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79FFBD4-1565-4AF4-8034-3EABA3AD775F}">
  <ds:schemaRefs>
    <ds:schemaRef ds:uri="4ac68fe8-d1fa-47fc-b47a-0c033d2103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Breitbild</PresentationFormat>
  <Paragraphs>157</Paragraphs>
  <Slides>22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</vt:lpstr>
      <vt:lpstr>Generation of Meaningful SQL-Query Exercises Using Large Language Models and Knowledge Graphs</vt:lpstr>
      <vt:lpstr>Gliederung</vt:lpstr>
      <vt:lpstr>Gliederung</vt:lpstr>
      <vt:lpstr>Motivation zur Entwicklung eines Systems zur Generierung bedeutungsvoller SQL-Abfrage-Aufgaben</vt:lpstr>
      <vt:lpstr>Gliederung</vt:lpstr>
      <vt:lpstr>Anforderungen an eine bedeutungsvolle SQL-Abfrage-Aufgabe</vt:lpstr>
      <vt:lpstr>Anforderungen an ein System zur Generierung  bedeutungsvoller SQL-Abfrage-Aufgaben</vt:lpstr>
      <vt:lpstr>Gliederung</vt:lpstr>
      <vt:lpstr>Übersicht über ein System zur Generierung  bedeutungsvoller SQL-Abfrage-Aufgaben</vt:lpstr>
      <vt:lpstr>Experiment: Automatisches Ableiten domänenspezifischer Datenbanken aus bestehenden Wissensgraphen</vt:lpstr>
      <vt:lpstr>Ausweichlösung: Manuelle Erzeugung eines, zu einer  existierenden Datenbank korrespondierenden,  Wissensgraphen</vt:lpstr>
      <vt:lpstr>SQL-Abfrage-Generator</vt:lpstr>
      <vt:lpstr>Natural Language Generation Pipeline</vt:lpstr>
      <vt:lpstr>Gliederung</vt:lpstr>
      <vt:lpstr>Evaluation eines Systems zur Generierung bedeutungsvoller SQL-Abfrage-Aufgaben</vt:lpstr>
      <vt:lpstr>Übereinstimmung der Crowdworker</vt:lpstr>
      <vt:lpstr>Komplexitätsbewertung der SQL-Abfragen</vt:lpstr>
      <vt:lpstr>Semantische Plausibilität der SQL-Abfragen</vt:lpstr>
      <vt:lpstr>Vergleich der Ansätze zur Generierung natürlichsprachiger Beschreibungen von SQL-Abfragen</vt:lpstr>
      <vt:lpstr>Limitation der Evaluation</vt:lpstr>
      <vt:lpstr>Gliederung</vt:lpstr>
      <vt:lpstr>Fazit zum entwickelten System zur Generierung bedeutungsvoller SQL-Abfrage-Aufgaben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18</cp:revision>
  <dcterms:created xsi:type="dcterms:W3CDTF">2021-10-14T07:21:00Z</dcterms:created>
  <dcterms:modified xsi:type="dcterms:W3CDTF">2023-02-23T08:40:26Z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0x0101009C30FFFBD656A24DACA18EAF1DDABAC8</vt:lpwstr>
  </property>
</Properties>
</file>