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handoutMasterIdLst>
    <p:handoutMasterId r:id="rId15"/>
  </p:handoutMasterIdLst>
  <p:sldIdLst>
    <p:sldId id="277" r:id="rId2"/>
    <p:sldId id="367" r:id="rId3"/>
    <p:sldId id="325" r:id="rId4"/>
    <p:sldId id="323" r:id="rId5"/>
    <p:sldId id="335" r:id="rId6"/>
    <p:sldId id="344" r:id="rId7"/>
    <p:sldId id="365" r:id="rId8"/>
    <p:sldId id="366" r:id="rId9"/>
    <p:sldId id="340" r:id="rId10"/>
    <p:sldId id="329" r:id="rId11"/>
    <p:sldId id="313" r:id="rId12"/>
    <p:sldId id="342" r:id="rId13"/>
  </p:sldIdLst>
  <p:sldSz cx="12192000" cy="6858000"/>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024" userDrawn="1">
          <p15:clr>
            <a:srgbClr val="A4A3A4"/>
          </p15:clr>
        </p15:guide>
        <p15:guide id="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Christ" initials="PC" lastIdx="1" clrIdx="0">
    <p:extLst>
      <p:ext uri="{19B8F6BF-5375-455C-9EA6-DF929625EA0E}">
        <p15:presenceInfo xmlns:p15="http://schemas.microsoft.com/office/powerpoint/2012/main" userId="Paul Chris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5FF"/>
    <a:srgbClr val="CC89FF"/>
    <a:srgbClr val="FF9EFF"/>
    <a:srgbClr val="5DF971"/>
    <a:srgbClr val="F99B1C"/>
    <a:srgbClr val="F5AD36"/>
    <a:srgbClr val="F88C21"/>
    <a:srgbClr val="EEEEEE"/>
    <a:srgbClr val="FF9900"/>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399" autoAdjust="0"/>
  </p:normalViewPr>
  <p:slideViewPr>
    <p:cSldViewPr showGuides="1">
      <p:cViewPr varScale="1">
        <p:scale>
          <a:sx n="97" d="100"/>
          <a:sy n="97" d="100"/>
        </p:scale>
        <p:origin x="1032" y="96"/>
      </p:cViewPr>
      <p:guideLst>
        <p:guide orient="horz" pos="2024"/>
        <p:guide/>
      </p:guideLst>
    </p:cSldViewPr>
  </p:slideViewPr>
  <p:outlineViewPr>
    <p:cViewPr>
      <p:scale>
        <a:sx n="75" d="100"/>
        <a:sy n="75"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p:cViewPr varScale="1">
        <p:scale>
          <a:sx n="81" d="100"/>
          <a:sy n="81" d="100"/>
        </p:scale>
        <p:origin x="388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238125" y="722313"/>
            <a:ext cx="64119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Schönen guten Tag zusammen, mein Name ist Paul Christ</a:t>
            </a:r>
          </a:p>
          <a:p>
            <a:r>
              <a:rPr lang="de-DE" dirty="0"/>
              <a:t>Ich darf Ihnen heute den Beitrag ALADIN, stellvertretend für Herrn Professor Laue der HS Zwickau und Herrn Professor Munkelt der HTW Dresden vorstellen.</a:t>
            </a:r>
          </a:p>
          <a:p>
            <a:r>
              <a:rPr lang="de-DE" b="0" dirty="0"/>
              <a:t>ALADIN steht dabei für G</a:t>
            </a:r>
            <a:r>
              <a:rPr lang="de-DE" sz="1200" b="0" dirty="0">
                <a:latin typeface="Calibri"/>
                <a:ea typeface="+mn-lt"/>
                <a:cs typeface="+mn-lt"/>
              </a:rPr>
              <a:t>enerator für Aufgaben und Lösung(</a:t>
            </a:r>
            <a:r>
              <a:rPr lang="de-DE" sz="1200" b="0" dirty="0" err="1">
                <a:latin typeface="Calibri"/>
                <a:ea typeface="+mn-lt"/>
                <a:cs typeface="+mn-lt"/>
              </a:rPr>
              <a:t>shilf</a:t>
            </a:r>
            <a:r>
              <a:rPr lang="de-DE" sz="1200" b="0" dirty="0">
                <a:latin typeface="Calibri"/>
                <a:ea typeface="+mn-lt"/>
                <a:cs typeface="+mn-lt"/>
              </a:rPr>
              <a:t>)en aus der Informatik und angrenzenden Disziplinen.</a:t>
            </a:r>
          </a:p>
          <a:p>
            <a:r>
              <a:rPr lang="de-DE" sz="1200" b="0" dirty="0">
                <a:latin typeface="Calibri"/>
                <a:ea typeface="+mn-lt"/>
                <a:cs typeface="+mn-lt"/>
              </a:rPr>
              <a:t>Im Folgenden möchte ich kurz erläutern was die Motivation für ALADIN ist und welche Zielstellungen verfolgt werden, einen kurzen Einblick hinter die Kulissen geben und abschließend ein paar Ausblicke geben.</a:t>
            </a:r>
          </a:p>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1</a:t>
            </a:fld>
            <a:endParaRPr lang="de-DE"/>
          </a:p>
        </p:txBody>
      </p:sp>
    </p:spTree>
    <p:extLst>
      <p:ext uri="{BB962C8B-B14F-4D97-AF65-F5344CB8AC3E}">
        <p14:creationId xmlns:p14="http://schemas.microsoft.com/office/powerpoint/2010/main" val="3624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war unsere Motivation für ALADIN</a:t>
            </a:r>
          </a:p>
          <a:p>
            <a:endParaRPr lang="de-DE" dirty="0"/>
          </a:p>
          <a:p>
            <a:r>
              <a:rPr lang="de-DE" dirty="0"/>
              <a:t>Grundlegend beziehen wir zwei Perspektiven mit ein, einerseits die der Lehrkräfte, andererseits die der Studierenden</a:t>
            </a:r>
          </a:p>
          <a:p>
            <a:r>
              <a:rPr lang="de-DE" dirty="0"/>
              <a:t>Ein gängiges Problem ist das Lehrkräfte häufig nur wenig Übungsaufgaben und Musterklausuren bereit stellen können, da mit der Erstellung der Aufgaben ein großer manueller Aufwand einhergeht und bereits herausgegebene Aufgaben in der Regel nicht mehr für Prüfungen verwenden werden sollten.</a:t>
            </a:r>
          </a:p>
          <a:p>
            <a:r>
              <a:rPr lang="de-DE" dirty="0"/>
              <a:t>Zudem sind die Studienjahrgänge in aller Regel heterogene Gruppen und jeder von den Studierenden hat einen individuellen Kenntnisstand zur Materie eines Moduls, idealerweise sollten also auch individualisierte Aufgaben zur Verfügung stehen, was manuell nicht praktikabel ist.</a:t>
            </a:r>
          </a:p>
          <a:p>
            <a:r>
              <a:rPr lang="de-DE" dirty="0"/>
              <a:t>Weitere Schwierigkeiten ergeben sich aus dem Betrieb einer synchronen Lehre.</a:t>
            </a:r>
          </a:p>
          <a:p>
            <a:r>
              <a:rPr lang="de-DE" dirty="0"/>
              <a:t>Als Studierender bedeutet das für offizielle Rückmeldungen immer auch an die Verfügbarkeit der Lehrkraft gebunden zu sein, insbesondere falls keine Musterlösungen zur Verfügung stehen, oder der Lösungsweg unklar ist.</a:t>
            </a:r>
          </a:p>
          <a:p>
            <a:r>
              <a:rPr lang="de-DE" dirty="0"/>
              <a:t>Und natürlich verfügt nicht jeder Studierende auch immer über die Disziplin da, den eigenen Lernplan einzuhalten. Mitunter würde dort ein paar motivierende Impulse evtl. dazu beitragen die Schwelle zu überwinden.</a:t>
            </a:r>
          </a:p>
        </p:txBody>
      </p:sp>
      <p:sp>
        <p:nvSpPr>
          <p:cNvPr id="4" name="Foliennummernplatzhalter 3"/>
          <p:cNvSpPr>
            <a:spLocks noGrp="1"/>
          </p:cNvSpPr>
          <p:nvPr>
            <p:ph type="sldNum" sz="quarter" idx="5"/>
          </p:nvPr>
        </p:nvSpPr>
        <p:spPr/>
        <p:txBody>
          <a:bodyPr/>
          <a:lstStyle/>
          <a:p>
            <a:fld id="{AB9EDB5D-BD4B-C740-8F6C-B28044BEA9E4}" type="slidenum">
              <a:rPr lang="de-DE" smtClean="0"/>
              <a:pPr/>
              <a:t>2</a:t>
            </a:fld>
            <a:endParaRPr lang="de-DE"/>
          </a:p>
        </p:txBody>
      </p:sp>
    </p:spTree>
    <p:extLst>
      <p:ext uri="{BB962C8B-B14F-4D97-AF65-F5344CB8AC3E}">
        <p14:creationId xmlns:p14="http://schemas.microsoft.com/office/powerpoint/2010/main" val="924706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begegnet ALADIN unter anderem diesen Herausforderungen?</a:t>
            </a:r>
          </a:p>
          <a:p>
            <a:endParaRPr lang="de-DE" dirty="0"/>
          </a:p>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3</a:t>
            </a:fld>
            <a:endParaRPr lang="de-DE"/>
          </a:p>
        </p:txBody>
      </p:sp>
    </p:spTree>
    <p:extLst>
      <p:ext uri="{BB962C8B-B14F-4D97-AF65-F5344CB8AC3E}">
        <p14:creationId xmlns:p14="http://schemas.microsoft.com/office/powerpoint/2010/main" val="2049505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kann ALADIN in seiner derzeitigen Form?</a:t>
            </a:r>
          </a:p>
          <a:p>
            <a:endParaRPr lang="de-DE" dirty="0"/>
          </a:p>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4</a:t>
            </a:fld>
            <a:endParaRPr lang="de-DE"/>
          </a:p>
        </p:txBody>
      </p:sp>
    </p:spTree>
    <p:extLst>
      <p:ext uri="{BB962C8B-B14F-4D97-AF65-F5344CB8AC3E}">
        <p14:creationId xmlns:p14="http://schemas.microsoft.com/office/powerpoint/2010/main" val="295002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kann ALADIN in die Lehre integriert werden?</a:t>
            </a:r>
          </a:p>
          <a:p>
            <a:endParaRPr lang="de-DE" dirty="0"/>
          </a:p>
          <a:p>
            <a:r>
              <a:rPr lang="de-DE" dirty="0"/>
              <a:t>Herkömmlicher Vorgang synchroner Lehre </a:t>
            </a:r>
          </a:p>
        </p:txBody>
      </p:sp>
      <p:sp>
        <p:nvSpPr>
          <p:cNvPr id="4" name="Foliennummernplatzhalter 3"/>
          <p:cNvSpPr>
            <a:spLocks noGrp="1"/>
          </p:cNvSpPr>
          <p:nvPr>
            <p:ph type="sldNum" sz="quarter" idx="5"/>
          </p:nvPr>
        </p:nvSpPr>
        <p:spPr/>
        <p:txBody>
          <a:bodyPr/>
          <a:lstStyle/>
          <a:p>
            <a:fld id="{AB9EDB5D-BD4B-C740-8F6C-B28044BEA9E4}" type="slidenum">
              <a:rPr lang="de-DE" smtClean="0"/>
              <a:pPr/>
              <a:t>5</a:t>
            </a:fld>
            <a:endParaRPr lang="de-DE"/>
          </a:p>
        </p:txBody>
      </p:sp>
    </p:spTree>
    <p:extLst>
      <p:ext uri="{BB962C8B-B14F-4D97-AF65-F5344CB8AC3E}">
        <p14:creationId xmlns:p14="http://schemas.microsoft.com/office/powerpoint/2010/main" val="3180722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Aufgaben bestehen aus mehren Teilaufgaben, welche eine Sicht darstellen -&gt; Gerichteter Graph</a:t>
            </a:r>
          </a:p>
          <a:p>
            <a:r>
              <a:rPr lang="de-DE" dirty="0"/>
              <a:t>Eine Sicht ist eine Darstellung mehrerer UI-Elemente in einem Raster</a:t>
            </a:r>
          </a:p>
          <a:p>
            <a:r>
              <a:rPr lang="de-DE" dirty="0"/>
              <a:t>Oberfläche ist quasi „Aufgabeninterpreter“</a:t>
            </a:r>
          </a:p>
          <a:p>
            <a:endParaRPr lang="de-DE" dirty="0"/>
          </a:p>
          <a:p>
            <a:r>
              <a:rPr lang="de-DE" dirty="0"/>
              <a:t>Applikationszustand kann als Baum dargestellt werden</a:t>
            </a:r>
          </a:p>
          <a:p>
            <a:r>
              <a:rPr lang="de-DE" dirty="0"/>
              <a:t>UI-Elemente mit Zuständen mappen</a:t>
            </a:r>
          </a:p>
          <a:p>
            <a:endParaRPr lang="de-DE" dirty="0"/>
          </a:p>
          <a:p>
            <a:r>
              <a:rPr lang="de-DE" dirty="0"/>
              <a:t>Ermöglicht kaskadierende Validierung ausgehend der kleinsten „atomaren“ Elemente</a:t>
            </a:r>
          </a:p>
          <a:p>
            <a:endParaRPr lang="de-DE" dirty="0"/>
          </a:p>
          <a:p>
            <a:r>
              <a:rPr lang="de-DE" dirty="0"/>
              <a:t>Interaktionen werden durch den Applikationszustand geleitet</a:t>
            </a:r>
          </a:p>
          <a:p>
            <a:r>
              <a:rPr lang="de-DE" dirty="0"/>
              <a:t>-&gt; ermöglicht Aufzeichnung, etc..</a:t>
            </a:r>
          </a:p>
        </p:txBody>
      </p:sp>
      <p:sp>
        <p:nvSpPr>
          <p:cNvPr id="4" name="Foliennummernplatzhalter 3"/>
          <p:cNvSpPr>
            <a:spLocks noGrp="1"/>
          </p:cNvSpPr>
          <p:nvPr>
            <p:ph type="sldNum" sz="quarter" idx="5"/>
          </p:nvPr>
        </p:nvSpPr>
        <p:spPr/>
        <p:txBody>
          <a:bodyPr/>
          <a:lstStyle/>
          <a:p>
            <a:fld id="{AB9EDB5D-BD4B-C740-8F6C-B28044BEA9E4}" type="slidenum">
              <a:rPr lang="de-DE" smtClean="0"/>
              <a:pPr/>
              <a:t>6</a:t>
            </a:fld>
            <a:endParaRPr lang="de-DE"/>
          </a:p>
        </p:txBody>
      </p:sp>
    </p:spTree>
    <p:extLst>
      <p:ext uri="{BB962C8B-B14F-4D97-AF65-F5344CB8AC3E}">
        <p14:creationId xmlns:p14="http://schemas.microsoft.com/office/powerpoint/2010/main" val="2586054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Aufgabeninstanz beinhaltet nötige Daten zur Darstellung &amp; Erfüllung der Aufgabe, als auch mögliche Lösungen/-hinweise</a:t>
            </a:r>
          </a:p>
        </p:txBody>
      </p:sp>
      <p:sp>
        <p:nvSpPr>
          <p:cNvPr id="4" name="Foliennummernplatzhalter 3"/>
          <p:cNvSpPr>
            <a:spLocks noGrp="1"/>
          </p:cNvSpPr>
          <p:nvPr>
            <p:ph type="sldNum" sz="quarter" idx="5"/>
          </p:nvPr>
        </p:nvSpPr>
        <p:spPr/>
        <p:txBody>
          <a:bodyPr/>
          <a:lstStyle/>
          <a:p>
            <a:fld id="{AB9EDB5D-BD4B-C740-8F6C-B28044BEA9E4}" type="slidenum">
              <a:rPr lang="de-DE" smtClean="0"/>
              <a:pPr/>
              <a:t>7</a:t>
            </a:fld>
            <a:endParaRPr lang="de-DE"/>
          </a:p>
        </p:txBody>
      </p:sp>
    </p:spTree>
    <p:extLst>
      <p:ext uri="{BB962C8B-B14F-4D97-AF65-F5344CB8AC3E}">
        <p14:creationId xmlns:p14="http://schemas.microsoft.com/office/powerpoint/2010/main" val="2057083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8</a:t>
            </a:fld>
            <a:endParaRPr lang="de-DE"/>
          </a:p>
        </p:txBody>
      </p:sp>
    </p:spTree>
    <p:extLst>
      <p:ext uri="{BB962C8B-B14F-4D97-AF65-F5344CB8AC3E}">
        <p14:creationId xmlns:p14="http://schemas.microsoft.com/office/powerpoint/2010/main" val="2293147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9</a:t>
            </a:fld>
            <a:endParaRPr lang="de-DE"/>
          </a:p>
        </p:txBody>
      </p:sp>
    </p:spTree>
    <p:extLst>
      <p:ext uri="{BB962C8B-B14F-4D97-AF65-F5344CB8AC3E}">
        <p14:creationId xmlns:p14="http://schemas.microsoft.com/office/powerpoint/2010/main" val="3345958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76000" y="1052736"/>
            <a:ext cx="10992608" cy="5256584"/>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7"/>
          <p:cNvSpPr>
            <a:spLocks noGrp="1" noChangeArrowheads="1"/>
          </p:cNvSpPr>
          <p:nvPr>
            <p:ph type="title"/>
          </p:nvPr>
        </p:nvSpPr>
        <p:spPr bwMode="auto">
          <a:xfrm>
            <a:off x="576000" y="180000"/>
            <a:ext cx="7872875"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
        <p:nvSpPr>
          <p:cNvPr id="5" name="Datumsplatzhalter 1">
            <a:extLst>
              <a:ext uri="{FF2B5EF4-FFF2-40B4-BE49-F238E27FC236}">
                <a16:creationId xmlns:a16="http://schemas.microsoft.com/office/drawing/2014/main" id="{73428EE9-B119-46F8-9443-02C6B9F2159A}"/>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27.06.2022</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576000" y="1052736"/>
            <a:ext cx="10992608"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576000" y="180000"/>
            <a:ext cx="7872875"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
        <p:nvSpPr>
          <p:cNvPr id="5" name="Datumsplatzhalter 1">
            <a:extLst>
              <a:ext uri="{FF2B5EF4-FFF2-40B4-BE49-F238E27FC236}">
                <a16:creationId xmlns:a16="http://schemas.microsoft.com/office/drawing/2014/main" id="{4FFBADCE-9344-4DBA-A01A-D5621D7F99EE}"/>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27.06.2022</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5" name="Text Box 11"/>
          <p:cNvSpPr txBox="1">
            <a:spLocks noChangeArrowheads="1"/>
          </p:cNvSpPr>
          <p:nvPr/>
        </p:nvSpPr>
        <p:spPr bwMode="auto">
          <a:xfrm>
            <a:off x="197698" y="6596792"/>
            <a:ext cx="1991008" cy="215444"/>
          </a:xfrm>
          <a:prstGeom prst="rect">
            <a:avLst/>
          </a:prstGeom>
          <a:noFill/>
          <a:ln w="9525">
            <a:noFill/>
            <a:miter lim="800000"/>
            <a:headEnd/>
            <a:tailEnd/>
          </a:ln>
          <a:effectLst/>
        </p:spPr>
        <p:txBody>
          <a:bodyPr wrap="square" lIns="0">
            <a:prstTxWarp prst="textNoShape">
              <a:avLst/>
            </a:prstTxWarp>
            <a:spAutoFit/>
          </a:bodyPr>
          <a:lstStyle/>
          <a:p>
            <a:pPr algn="ctr"/>
            <a:r>
              <a:rPr lang="de-DE" sz="800" dirty="0"/>
              <a:t>Christ, Laue, Munkelt</a:t>
            </a:r>
          </a:p>
        </p:txBody>
      </p:sp>
      <p:sp>
        <p:nvSpPr>
          <p:cNvPr id="6168" name="Text Box 24"/>
          <p:cNvSpPr txBox="1">
            <a:spLocks noChangeArrowheads="1"/>
          </p:cNvSpPr>
          <p:nvPr userDrawn="1"/>
        </p:nvSpPr>
        <p:spPr bwMode="auto">
          <a:xfrm>
            <a:off x="2281694" y="6588000"/>
            <a:ext cx="6632988" cy="215444"/>
          </a:xfrm>
          <a:prstGeom prst="rect">
            <a:avLst/>
          </a:prstGeom>
          <a:noFill/>
          <a:ln w="9525">
            <a:noFill/>
            <a:miter lim="800000"/>
            <a:headEnd/>
            <a:tailEnd/>
          </a:ln>
          <a:effectLst/>
        </p:spPr>
        <p:txBody>
          <a:bodyPr wrap="square" lIns="0">
            <a:prstTxWarp prst="textNoShape">
              <a:avLst/>
            </a:prstTxWarp>
            <a:spAutoFit/>
          </a:bodyPr>
          <a:lstStyle/>
          <a:p>
            <a:pPr algn="ctr"/>
            <a:r>
              <a:rPr lang="de-DE" sz="800" dirty="0"/>
              <a:t>ALADIN: Generator für Aufgaben und Lösung(</a:t>
            </a:r>
            <a:r>
              <a:rPr lang="de-DE" sz="800" dirty="0" err="1"/>
              <a:t>shilf</a:t>
            </a:r>
            <a:r>
              <a:rPr lang="de-DE" sz="800" dirty="0"/>
              <a:t>)en aus der Informatik und angrenzenden Disziplinen</a:t>
            </a:r>
          </a:p>
        </p:txBody>
      </p:sp>
      <p:cxnSp>
        <p:nvCxnSpPr>
          <p:cNvPr id="29" name="Gerade Verbindung 28"/>
          <p:cNvCxnSpPr/>
          <p:nvPr userDrawn="1"/>
        </p:nvCxnSpPr>
        <p:spPr bwMode="auto">
          <a:xfrm>
            <a:off x="0" y="6576864"/>
            <a:ext cx="12192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88275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21219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105547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6" name="Textfeld 15"/>
          <p:cNvSpPr txBox="1"/>
          <p:nvPr userDrawn="1"/>
        </p:nvSpPr>
        <p:spPr>
          <a:xfrm>
            <a:off x="-1320800" y="1066800"/>
            <a:ext cx="184731" cy="523220"/>
          </a:xfrm>
          <a:prstGeom prst="rect">
            <a:avLst/>
          </a:prstGeom>
          <a:noFill/>
        </p:spPr>
        <p:txBody>
          <a:bodyPr wrap="none" rtlCol="0">
            <a:spAutoFit/>
          </a:bodyPr>
          <a:lstStyle/>
          <a:p>
            <a:endParaRPr lang="de-DE" sz="2800" dirty="0"/>
          </a:p>
        </p:txBody>
      </p:sp>
      <p:cxnSp>
        <p:nvCxnSpPr>
          <p:cNvPr id="17" name="Gerade Verbindung 16"/>
          <p:cNvCxnSpPr/>
          <p:nvPr userDrawn="1"/>
        </p:nvCxnSpPr>
        <p:spPr bwMode="auto">
          <a:xfrm>
            <a:off x="480000" y="676957"/>
            <a:ext cx="792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9120000" y="6588000"/>
            <a:ext cx="13448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pic>
        <p:nvPicPr>
          <p:cNvPr id="3" name="Grafik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88288" y="192970"/>
            <a:ext cx="2814571" cy="483987"/>
          </a:xfrm>
          <a:prstGeom prst="rect">
            <a:avLst/>
          </a:prstGeom>
        </p:spPr>
      </p:pic>
      <p:sp>
        <p:nvSpPr>
          <p:cNvPr id="2" name="Datumsplatzhalter 1">
            <a:extLst>
              <a:ext uri="{FF2B5EF4-FFF2-40B4-BE49-F238E27FC236}">
                <a16:creationId xmlns:a16="http://schemas.microsoft.com/office/drawing/2014/main" id="{9FE3E382-4C26-4937-ACD5-5EE7DAACA15B}"/>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r>
              <a:rPr lang="de-DE" dirty="0"/>
              <a:t>28.06.2022</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6111FC7-9C70-45C2-AB9A-ABFC8D0595C3}"/>
              </a:ext>
            </a:extLst>
          </p:cNvPr>
          <p:cNvSpPr>
            <a:spLocks noGrp="1"/>
          </p:cNvSpPr>
          <p:nvPr>
            <p:ph idx="1"/>
          </p:nvPr>
        </p:nvSpPr>
        <p:spPr/>
        <p:txBody>
          <a:bodyPr anchor="t"/>
          <a:lstStyle/>
          <a:p>
            <a:pPr marL="0" indent="0" algn="ctr">
              <a:buNone/>
            </a:pPr>
            <a:endParaRPr lang="de-DE" sz="2800" dirty="0">
              <a:latin typeface="Calibri"/>
              <a:ea typeface="+mn-lt"/>
              <a:cs typeface="+mn-lt"/>
            </a:endParaRPr>
          </a:p>
          <a:p>
            <a:pPr marL="0" indent="0" algn="ctr">
              <a:buNone/>
            </a:pPr>
            <a:endParaRPr lang="de-DE" sz="2800" dirty="0">
              <a:latin typeface="Calibri"/>
              <a:ea typeface="+mn-lt"/>
              <a:cs typeface="+mn-lt"/>
            </a:endParaRPr>
          </a:p>
          <a:p>
            <a:pPr marL="0" indent="0" algn="ctr">
              <a:buNone/>
            </a:pPr>
            <a:endParaRPr lang="de-DE" sz="2800" dirty="0">
              <a:latin typeface="Calibri"/>
              <a:ea typeface="+mn-lt"/>
              <a:cs typeface="+mn-lt"/>
            </a:endParaRPr>
          </a:p>
          <a:p>
            <a:pPr marL="0" indent="0" algn="ctr">
              <a:buNone/>
            </a:pPr>
            <a:r>
              <a:rPr lang="de-DE" sz="2800" dirty="0">
                <a:latin typeface="Calibri"/>
                <a:ea typeface="+mn-lt"/>
                <a:cs typeface="+mn-lt"/>
              </a:rPr>
              <a:t>ALADIN: Generator für </a:t>
            </a:r>
            <a:r>
              <a:rPr lang="de-DE" sz="2800" b="1" dirty="0">
                <a:latin typeface="Calibri"/>
                <a:ea typeface="+mn-lt"/>
                <a:cs typeface="+mn-lt"/>
              </a:rPr>
              <a:t>A</a:t>
            </a:r>
            <a:r>
              <a:rPr lang="de-DE" sz="2800" dirty="0">
                <a:latin typeface="Calibri"/>
                <a:ea typeface="+mn-lt"/>
                <a:cs typeface="+mn-lt"/>
              </a:rPr>
              <a:t>ufgaben und </a:t>
            </a:r>
            <a:r>
              <a:rPr lang="de-DE" sz="2800" b="1" dirty="0">
                <a:latin typeface="Calibri"/>
                <a:ea typeface="+mn-lt"/>
                <a:cs typeface="+mn-lt"/>
              </a:rPr>
              <a:t>L</a:t>
            </a:r>
            <a:r>
              <a:rPr lang="de-DE" sz="2800" dirty="0">
                <a:latin typeface="Calibri"/>
                <a:ea typeface="+mn-lt"/>
                <a:cs typeface="+mn-lt"/>
              </a:rPr>
              <a:t>ösung(shilf)en</a:t>
            </a:r>
            <a:br>
              <a:rPr lang="de-DE" sz="2800" dirty="0">
                <a:latin typeface="Calibri"/>
                <a:ea typeface="+mn-lt"/>
                <a:cs typeface="+mn-lt"/>
              </a:rPr>
            </a:br>
            <a:r>
              <a:rPr lang="de-DE" sz="2800" b="1" dirty="0">
                <a:latin typeface="Calibri"/>
                <a:ea typeface="+mn-lt"/>
                <a:cs typeface="+mn-lt"/>
              </a:rPr>
              <a:t>a</a:t>
            </a:r>
            <a:r>
              <a:rPr lang="de-DE" sz="2800" dirty="0">
                <a:latin typeface="Calibri"/>
                <a:ea typeface="+mn-lt"/>
                <a:cs typeface="+mn-lt"/>
              </a:rPr>
              <a:t>us </a:t>
            </a:r>
            <a:r>
              <a:rPr lang="de-DE" sz="2800" b="1" dirty="0">
                <a:latin typeface="Calibri"/>
                <a:ea typeface="+mn-lt"/>
                <a:cs typeface="+mn-lt"/>
              </a:rPr>
              <a:t>d</a:t>
            </a:r>
            <a:r>
              <a:rPr lang="de-DE" sz="2800" dirty="0">
                <a:latin typeface="Calibri"/>
                <a:ea typeface="+mn-lt"/>
                <a:cs typeface="+mn-lt"/>
              </a:rPr>
              <a:t>er </a:t>
            </a:r>
            <a:r>
              <a:rPr lang="de-DE" sz="2800" b="1" dirty="0">
                <a:latin typeface="Calibri"/>
                <a:ea typeface="+mn-lt"/>
                <a:cs typeface="+mn-lt"/>
              </a:rPr>
              <a:t>I</a:t>
            </a:r>
            <a:r>
              <a:rPr lang="de-DE" sz="2800" dirty="0">
                <a:latin typeface="Calibri"/>
                <a:ea typeface="+mn-lt"/>
                <a:cs typeface="+mn-lt"/>
              </a:rPr>
              <a:t>nformatik und angrenzenden Diszipline</a:t>
            </a:r>
            <a:r>
              <a:rPr lang="de-DE" sz="2800" b="1" dirty="0">
                <a:latin typeface="Calibri"/>
                <a:ea typeface="+mn-lt"/>
                <a:cs typeface="+mn-lt"/>
              </a:rPr>
              <a:t>n</a:t>
            </a:r>
            <a:endParaRPr lang="de-DE" sz="2800" b="1" dirty="0">
              <a:latin typeface="Calibri"/>
              <a:cs typeface="Arial"/>
            </a:endParaRPr>
          </a:p>
        </p:txBody>
      </p:sp>
      <p:sp>
        <p:nvSpPr>
          <p:cNvPr id="3" name="Titel 2">
            <a:extLst>
              <a:ext uri="{FF2B5EF4-FFF2-40B4-BE49-F238E27FC236}">
                <a16:creationId xmlns:a16="http://schemas.microsoft.com/office/drawing/2014/main" id="{3BB56AB2-54E7-4B96-9928-9B31E670243B}"/>
              </a:ext>
            </a:extLst>
          </p:cNvPr>
          <p:cNvSpPr>
            <a:spLocks noGrp="1"/>
          </p:cNvSpPr>
          <p:nvPr>
            <p:ph type="title"/>
          </p:nvPr>
        </p:nvSpPr>
        <p:spPr/>
        <p:txBody>
          <a:bodyPr/>
          <a:lstStyle/>
          <a:p>
            <a:endParaRPr lang="de-DE" sz="2400" dirty="0">
              <a:latin typeface="Arial"/>
              <a:ea typeface="+mj-lt"/>
              <a:cs typeface="+mj-lt"/>
            </a:endParaRPr>
          </a:p>
        </p:txBody>
      </p:sp>
      <p:sp>
        <p:nvSpPr>
          <p:cNvPr id="4" name="Datumsplatzhalter 1">
            <a:extLst>
              <a:ext uri="{FF2B5EF4-FFF2-40B4-BE49-F238E27FC236}">
                <a16:creationId xmlns:a16="http://schemas.microsoft.com/office/drawing/2014/main" id="{84D74FD2-4090-4E1D-8FFA-339DDC4DB673}"/>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27.06.2022</a:t>
            </a:fld>
            <a:endParaRPr lang="de-DE" dirty="0"/>
          </a:p>
        </p:txBody>
      </p:sp>
      <p:pic>
        <p:nvPicPr>
          <p:cNvPr id="5" name="Grafik 4">
            <a:extLst>
              <a:ext uri="{FF2B5EF4-FFF2-40B4-BE49-F238E27FC236}">
                <a16:creationId xmlns:a16="http://schemas.microsoft.com/office/drawing/2014/main" id="{B19AE49F-8489-4E59-B4AB-DB3DE6C8DD7C}"/>
              </a:ext>
            </a:extLst>
          </p:cNvPr>
          <p:cNvPicPr>
            <a:picLocks noChangeAspect="1"/>
          </p:cNvPicPr>
          <p:nvPr/>
        </p:nvPicPr>
        <p:blipFill>
          <a:blip r:embed="rId3"/>
          <a:stretch>
            <a:fillRect/>
          </a:stretch>
        </p:blipFill>
        <p:spPr>
          <a:xfrm>
            <a:off x="8760296" y="806848"/>
            <a:ext cx="2664489" cy="499914"/>
          </a:xfrm>
          <a:prstGeom prst="rect">
            <a:avLst/>
          </a:prstGeom>
        </p:spPr>
      </p:pic>
    </p:spTree>
    <p:extLst>
      <p:ext uri="{BB962C8B-B14F-4D97-AF65-F5344CB8AC3E}">
        <p14:creationId xmlns:p14="http://schemas.microsoft.com/office/powerpoint/2010/main" val="2246005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39C8B9C3-E068-45EE-9B57-1B7D6E4D079A}"/>
              </a:ext>
            </a:extLst>
          </p:cNvPr>
          <p:cNvSpPr>
            <a:spLocks noGrp="1"/>
          </p:cNvSpPr>
          <p:nvPr>
            <p:ph idx="1"/>
          </p:nvPr>
        </p:nvSpPr>
        <p:spPr/>
        <p:txBody>
          <a:bodyPr/>
          <a:lstStyle/>
          <a:p>
            <a:r>
              <a:rPr lang="de-DE" dirty="0"/>
              <a:t>neue Aufgabentypen</a:t>
            </a:r>
          </a:p>
          <a:p>
            <a:pPr lvl="1"/>
            <a:r>
              <a:rPr lang="de-DE" dirty="0" err="1"/>
              <a:t>Spatial</a:t>
            </a:r>
            <a:r>
              <a:rPr lang="de-DE" dirty="0"/>
              <a:t> SQL</a:t>
            </a:r>
          </a:p>
          <a:p>
            <a:pPr lvl="1"/>
            <a:r>
              <a:rPr lang="de-DE" dirty="0"/>
              <a:t>Datenfluss-, ERM- und UML-Modellierung.</a:t>
            </a:r>
          </a:p>
          <a:p>
            <a:pPr lvl="1"/>
            <a:r>
              <a:rPr lang="de-DE" dirty="0"/>
              <a:t>Kodierung (Faltungscodes, </a:t>
            </a:r>
            <a:r>
              <a:rPr lang="de-DE" dirty="0" err="1"/>
              <a:t>Huffman</a:t>
            </a:r>
            <a:r>
              <a:rPr lang="de-DE" dirty="0"/>
              <a:t>)</a:t>
            </a:r>
          </a:p>
          <a:p>
            <a:pPr lvl="1"/>
            <a:r>
              <a:rPr lang="de-DE" dirty="0"/>
              <a:t>Prüfmuster / Paragraphennetzwerke für Rechtsfälle / Gesetze</a:t>
            </a:r>
          </a:p>
          <a:p>
            <a:pPr lvl="1"/>
            <a:r>
              <a:rPr lang="de-DE" dirty="0"/>
              <a:t>Chemische Strukturformeln von Molekülverbindungen</a:t>
            </a:r>
          </a:p>
          <a:p>
            <a:pPr lvl="1"/>
            <a:r>
              <a:rPr lang="de-DE" dirty="0"/>
              <a:t>Euler-</a:t>
            </a:r>
            <a:r>
              <a:rPr lang="de-DE" dirty="0" err="1"/>
              <a:t>Tonnetze</a:t>
            </a:r>
            <a:r>
              <a:rPr lang="de-DE" dirty="0"/>
              <a:t>/PLR-Regeln in der Musiktheorie</a:t>
            </a:r>
          </a:p>
          <a:p>
            <a:pPr lvl="1"/>
            <a:endParaRPr lang="de-DE" dirty="0"/>
          </a:p>
          <a:p>
            <a:r>
              <a:rPr lang="de-DE" dirty="0"/>
              <a:t>Erweiterung des Frameworks</a:t>
            </a:r>
          </a:p>
          <a:p>
            <a:pPr lvl="1"/>
            <a:r>
              <a:rPr lang="de-DE" dirty="0"/>
              <a:t>„Generalisierung“ der Aufgabentypen</a:t>
            </a:r>
          </a:p>
          <a:p>
            <a:pPr lvl="1"/>
            <a:r>
              <a:rPr lang="de-DE" dirty="0"/>
              <a:t>„programmierfreie“ Erstellung neuer Aufgabentypen</a:t>
            </a:r>
          </a:p>
          <a:p>
            <a:pPr lvl="1"/>
            <a:r>
              <a:rPr lang="de-DE" dirty="0"/>
              <a:t>statistische Auswertungen zu Nutzerverhalten und Aufgabenbearbeitung</a:t>
            </a:r>
          </a:p>
          <a:p>
            <a:pPr lvl="1"/>
            <a:r>
              <a:rPr lang="de-DE" dirty="0"/>
              <a:t>Hochschulübergreifende Nutzung</a:t>
            </a:r>
          </a:p>
        </p:txBody>
      </p:sp>
      <p:sp>
        <p:nvSpPr>
          <p:cNvPr id="5" name="Titel 4">
            <a:extLst>
              <a:ext uri="{FF2B5EF4-FFF2-40B4-BE49-F238E27FC236}">
                <a16:creationId xmlns:a16="http://schemas.microsoft.com/office/drawing/2014/main" id="{268CA301-CFB8-4E8A-9A86-869F6288CA66}"/>
              </a:ext>
            </a:extLst>
          </p:cNvPr>
          <p:cNvSpPr>
            <a:spLocks noGrp="1"/>
          </p:cNvSpPr>
          <p:nvPr>
            <p:ph type="title"/>
          </p:nvPr>
        </p:nvSpPr>
        <p:spPr/>
        <p:txBody>
          <a:bodyPr/>
          <a:lstStyle/>
          <a:p>
            <a:r>
              <a:rPr lang="de-DE" dirty="0"/>
              <a:t>Ausblick</a:t>
            </a:r>
          </a:p>
        </p:txBody>
      </p:sp>
      <p:sp>
        <p:nvSpPr>
          <p:cNvPr id="4" name="Datumsplatzhalter 3">
            <a:extLst>
              <a:ext uri="{FF2B5EF4-FFF2-40B4-BE49-F238E27FC236}">
                <a16:creationId xmlns:a16="http://schemas.microsoft.com/office/drawing/2014/main" id="{A95DD468-86AB-4F52-8D24-5AE8480595E9}"/>
              </a:ext>
            </a:extLst>
          </p:cNvPr>
          <p:cNvSpPr>
            <a:spLocks noGrp="1"/>
          </p:cNvSpPr>
          <p:nvPr>
            <p:ph type="dt" sz="half" idx="2"/>
          </p:nvPr>
        </p:nvSpPr>
        <p:spPr/>
        <p:txBody>
          <a:bodyPr/>
          <a:lstStyle/>
          <a:p>
            <a:fld id="{5CF54E03-4885-4408-875D-CF4E4825484C}" type="datetime1">
              <a:rPr lang="de-DE" smtClean="0"/>
              <a:pPr/>
              <a:t>28.06.2022</a:t>
            </a:fld>
            <a:endParaRPr lang="de-DE" dirty="0"/>
          </a:p>
        </p:txBody>
      </p:sp>
      <p:pic>
        <p:nvPicPr>
          <p:cNvPr id="7" name="Grafik 6">
            <a:extLst>
              <a:ext uri="{FF2B5EF4-FFF2-40B4-BE49-F238E27FC236}">
                <a16:creationId xmlns:a16="http://schemas.microsoft.com/office/drawing/2014/main" id="{D1E14F5B-C75C-42DC-B2B6-E3F6CDD9077B}"/>
              </a:ext>
            </a:extLst>
          </p:cNvPr>
          <p:cNvPicPr>
            <a:picLocks noChangeAspect="1"/>
          </p:cNvPicPr>
          <p:nvPr/>
        </p:nvPicPr>
        <p:blipFill>
          <a:blip r:embed="rId2"/>
          <a:stretch>
            <a:fillRect/>
          </a:stretch>
        </p:blipFill>
        <p:spPr>
          <a:xfrm>
            <a:off x="8760296" y="806848"/>
            <a:ext cx="2664489" cy="499914"/>
          </a:xfrm>
          <a:prstGeom prst="rect">
            <a:avLst/>
          </a:prstGeom>
        </p:spPr>
      </p:pic>
    </p:spTree>
    <p:extLst>
      <p:ext uri="{BB962C8B-B14F-4D97-AF65-F5344CB8AC3E}">
        <p14:creationId xmlns:p14="http://schemas.microsoft.com/office/powerpoint/2010/main" val="1753436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r>
              <a:rPr lang="de-DE" dirty="0"/>
              <a:t>Vielen Dank für Ihre Aufmerksamkeit!</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Fragen &amp; Diskussion</a:t>
            </a:r>
          </a:p>
        </p:txBody>
      </p:sp>
      <p:sp>
        <p:nvSpPr>
          <p:cNvPr id="4" name="Datumsplatzhalter 1">
            <a:extLst>
              <a:ext uri="{FF2B5EF4-FFF2-40B4-BE49-F238E27FC236}">
                <a16:creationId xmlns:a16="http://schemas.microsoft.com/office/drawing/2014/main" id="{74CC8990-7CDD-4036-8A59-E4CC764EC632}"/>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27.06.2022</a:t>
            </a:fld>
            <a:endParaRPr lang="de-DE" dirty="0"/>
          </a:p>
        </p:txBody>
      </p:sp>
      <p:pic>
        <p:nvPicPr>
          <p:cNvPr id="5" name="Grafik 4">
            <a:extLst>
              <a:ext uri="{FF2B5EF4-FFF2-40B4-BE49-F238E27FC236}">
                <a16:creationId xmlns:a16="http://schemas.microsoft.com/office/drawing/2014/main" id="{4CC8B2CE-6ED4-473E-97D1-07FF98D7E9A0}"/>
              </a:ext>
            </a:extLst>
          </p:cNvPr>
          <p:cNvPicPr>
            <a:picLocks noChangeAspect="1"/>
          </p:cNvPicPr>
          <p:nvPr/>
        </p:nvPicPr>
        <p:blipFill>
          <a:blip r:embed="rId2"/>
          <a:stretch>
            <a:fillRect/>
          </a:stretch>
        </p:blipFill>
        <p:spPr>
          <a:xfrm>
            <a:off x="8760296" y="806848"/>
            <a:ext cx="2664489" cy="499914"/>
          </a:xfrm>
          <a:prstGeom prst="rect">
            <a:avLst/>
          </a:prstGeom>
        </p:spPr>
      </p:pic>
    </p:spTree>
    <p:extLst>
      <p:ext uri="{BB962C8B-B14F-4D97-AF65-F5344CB8AC3E}">
        <p14:creationId xmlns:p14="http://schemas.microsoft.com/office/powerpoint/2010/main" val="336520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82DD351-FF37-4234-A927-DACC5B2FE38E}"/>
              </a:ext>
            </a:extLst>
          </p:cNvPr>
          <p:cNvSpPr>
            <a:spLocks noGrp="1"/>
          </p:cNvSpPr>
          <p:nvPr>
            <p:ph idx="1"/>
          </p:nvPr>
        </p:nvSpPr>
        <p:spPr>
          <a:xfrm>
            <a:off x="576000" y="908720"/>
            <a:ext cx="10992608" cy="5256584"/>
          </a:xfrm>
        </p:spPr>
        <p:txBody>
          <a:bodyPr/>
          <a:lstStyle/>
          <a:p>
            <a:r>
              <a:rPr lang="de-DE" sz="1100" dirty="0"/>
              <a:t>Parametrisierung ausschließlich durch Nutzer – warum?</a:t>
            </a:r>
          </a:p>
          <a:p>
            <a:pPr lvl="1"/>
            <a:r>
              <a:rPr lang="de-DE" sz="1050" dirty="0"/>
              <a:t>Historisch gewachsen: ursprünglicher Fokus auf Selbstübungsmodus, Parametrisierung durch Lehrende ebenso denkbar</a:t>
            </a:r>
          </a:p>
          <a:p>
            <a:r>
              <a:rPr lang="de-DE" sz="1100" dirty="0"/>
              <a:t>Konkrete Nutzung des 4R-Prinzips, welche Granularität wird erfasst, Bewertungsmöglichkeiten (evtl. von Lösungsweg)?</a:t>
            </a:r>
          </a:p>
          <a:p>
            <a:pPr lvl="1"/>
            <a:r>
              <a:rPr lang="de-DE" sz="1050" dirty="0"/>
              <a:t>Jede Nutzerinteraktion, automatisches Bewertungsschema für Lösungsweg ist noch nicht implementiert</a:t>
            </a:r>
          </a:p>
          <a:p>
            <a:r>
              <a:rPr lang="de-DE" sz="1100" dirty="0"/>
              <a:t>„Fehler im Graphen finden“ erlaubt nur Lösungshinweis „Fehler verraten“?</a:t>
            </a:r>
          </a:p>
          <a:p>
            <a:pPr lvl="1"/>
            <a:r>
              <a:rPr lang="de-DE" sz="1050" dirty="0"/>
              <a:t>Bedeutung von gängigen „Fehlermustern“ muss manuell eingepflegt werden, Framework erlaubt grundsätzlich beliebige Fehlerhilfen</a:t>
            </a:r>
          </a:p>
          <a:p>
            <a:r>
              <a:rPr lang="de-DE" sz="1100" dirty="0"/>
              <a:t>Umgang mit </a:t>
            </a:r>
            <a:r>
              <a:rPr lang="de-DE" sz="1100" dirty="0" err="1"/>
              <a:t>Constraints</a:t>
            </a:r>
            <a:r>
              <a:rPr lang="de-DE" sz="1100" dirty="0"/>
              <a:t> bezüglich der Struktur der Graphen im (zufälligen) Generierungsprozess?</a:t>
            </a:r>
          </a:p>
          <a:p>
            <a:pPr lvl="1"/>
            <a:r>
              <a:rPr lang="de-DE" sz="1050" dirty="0"/>
              <a:t>Verweis auf Grammatiken</a:t>
            </a:r>
          </a:p>
          <a:p>
            <a:r>
              <a:rPr lang="de-DE" sz="1100" dirty="0"/>
              <a:t>Tritt Asymmetrie bei der Aufgabenklasse „Graphen ergänzen“ auf? (Uneindeutige „Rück-Ergänzung“)</a:t>
            </a:r>
          </a:p>
          <a:p>
            <a:pPr lvl="1"/>
            <a:r>
              <a:rPr lang="de-DE" sz="1050" dirty="0"/>
              <a:t>Gute Frage.. Kommt drauf an? </a:t>
            </a:r>
          </a:p>
          <a:p>
            <a:r>
              <a:rPr lang="de-DE" sz="1100" dirty="0"/>
              <a:t>Erlaubt ALADIN den Export generierter Aufgaben, was wäre nötig falls nicht?</a:t>
            </a:r>
          </a:p>
          <a:p>
            <a:pPr lvl="1"/>
            <a:r>
              <a:rPr lang="de-DE" sz="1050" dirty="0"/>
              <a:t>Bisher nicht. Standardisiertes Format (bspw. QTI, PDF, etc..)</a:t>
            </a:r>
          </a:p>
          <a:p>
            <a:r>
              <a:rPr lang="de-DE" sz="1100" dirty="0"/>
              <a:t>Gibt es einen einfach konsumierbaren Katalog aller bisher vorhandenen Aufgabentypen?</a:t>
            </a:r>
          </a:p>
          <a:p>
            <a:pPr lvl="1"/>
            <a:r>
              <a:rPr lang="de-DE" sz="1050" dirty="0"/>
              <a:t>Bisher nicht. Evtl. OER Repository sofern sinnvoller Standard existiert?</a:t>
            </a:r>
          </a:p>
          <a:p>
            <a:pPr lvl="1"/>
            <a:endParaRPr lang="de-DE" sz="1050" dirty="0"/>
          </a:p>
          <a:p>
            <a:r>
              <a:rPr lang="de-DE" sz="1100" dirty="0"/>
              <a:t>Wie wird die Rückmeldemöglichkeit von Studierenden und</a:t>
            </a:r>
            <a:r>
              <a:rPr lang="de-DE" sz="700" dirty="0"/>
              <a:t> </a:t>
            </a:r>
            <a:r>
              <a:rPr lang="de-DE" sz="1100" dirty="0"/>
              <a:t>Lehrenden umgesetzt (Foren), Art der Aufzeichnung (Video), Annotationsmöglichkeit der Aufzeichnung?</a:t>
            </a:r>
          </a:p>
          <a:p>
            <a:pPr lvl="1"/>
            <a:r>
              <a:rPr lang="de-DE" sz="1050" dirty="0"/>
              <a:t>Verweis auf </a:t>
            </a:r>
            <a:r>
              <a:rPr lang="de-DE" sz="1050" dirty="0" err="1"/>
              <a:t>WeL</a:t>
            </a:r>
            <a:r>
              <a:rPr lang="de-DE" sz="1050" dirty="0"/>
              <a:t>-Beitrag, E-Mail/Live, 4R-Demo, Annotation evtl. sinnvoll?</a:t>
            </a:r>
          </a:p>
          <a:p>
            <a:endParaRPr lang="de-DE" sz="1100" dirty="0"/>
          </a:p>
          <a:p>
            <a:r>
              <a:rPr lang="de-DE" sz="1100" dirty="0"/>
              <a:t>Wie werden </a:t>
            </a:r>
            <a:r>
              <a:rPr lang="de-DE" sz="1100" dirty="0" err="1"/>
              <a:t>Blended</a:t>
            </a:r>
            <a:r>
              <a:rPr lang="de-DE" sz="1100" dirty="0"/>
              <a:t>-Learning-Szenarien tatsächlich umgesetzt (nur erwähnt, nie beschrieben)?</a:t>
            </a:r>
          </a:p>
          <a:p>
            <a:pPr lvl="1"/>
            <a:r>
              <a:rPr lang="de-DE" sz="900" dirty="0"/>
              <a:t>Verweis auf </a:t>
            </a:r>
            <a:r>
              <a:rPr lang="de-DE" sz="900" dirty="0" err="1"/>
              <a:t>WeL</a:t>
            </a:r>
            <a:r>
              <a:rPr lang="de-DE" sz="900" dirty="0"/>
              <a:t>-Beitrag, 4R-Prinzip/Verzahnung von Lehre und Selbststudium/-übung</a:t>
            </a:r>
          </a:p>
          <a:p>
            <a:r>
              <a:rPr lang="de-DE" sz="1100" dirty="0"/>
              <a:t>Detaillierterer Bericht zu Erkenntnissen in der Motivation?</a:t>
            </a:r>
          </a:p>
          <a:p>
            <a:pPr lvl="1"/>
            <a:r>
              <a:rPr lang="de-DE" sz="900" dirty="0"/>
              <a:t>-</a:t>
            </a:r>
          </a:p>
          <a:p>
            <a:r>
              <a:rPr lang="de-DE" sz="1100" dirty="0"/>
              <a:t>Wie wird eine Vergleichbarkeit des Schwierigkeitsgrades bei individualisierten Klausuraufgaben gewährleistet?</a:t>
            </a:r>
          </a:p>
          <a:p>
            <a:pPr lvl="1"/>
            <a:r>
              <a:rPr lang="de-DE" sz="900" dirty="0"/>
              <a:t>Feingranulare Parametrisierung der </a:t>
            </a:r>
            <a:r>
              <a:rPr lang="de-DE" sz="900" dirty="0" err="1"/>
              <a:t>Graphstruktur</a:t>
            </a:r>
            <a:r>
              <a:rPr lang="de-DE" sz="900" dirty="0"/>
              <a:t>, Semantik schwer kontrollierbar</a:t>
            </a:r>
          </a:p>
          <a:p>
            <a:r>
              <a:rPr lang="de-DE" sz="1100" dirty="0"/>
              <a:t>Ist ein bloßer asynchroner Austausch mit Studierenden besser als klassische Herangehensweise (Studien/Quellen)?</a:t>
            </a:r>
          </a:p>
          <a:p>
            <a:pPr lvl="1"/>
            <a:r>
              <a:rPr lang="de-DE" sz="900" dirty="0"/>
              <a:t>-</a:t>
            </a:r>
          </a:p>
          <a:p>
            <a:r>
              <a:rPr lang="de-DE" sz="1100" dirty="0"/>
              <a:t>Wie plant ALADIN eine Erweiterung für inhaltlich sinnvolle Aufgaben (bspw. BPMN)?</a:t>
            </a:r>
          </a:p>
          <a:p>
            <a:pPr lvl="1"/>
            <a:r>
              <a:rPr lang="de-DE" sz="900" dirty="0"/>
              <a:t>Verweis auf MA, KG, LLM</a:t>
            </a:r>
          </a:p>
        </p:txBody>
      </p:sp>
      <p:sp>
        <p:nvSpPr>
          <p:cNvPr id="3" name="Titel 2">
            <a:extLst>
              <a:ext uri="{FF2B5EF4-FFF2-40B4-BE49-F238E27FC236}">
                <a16:creationId xmlns:a16="http://schemas.microsoft.com/office/drawing/2014/main" id="{1DC8B758-3A7A-43A9-B69A-75E865B06D85}"/>
              </a:ext>
            </a:extLst>
          </p:cNvPr>
          <p:cNvSpPr>
            <a:spLocks noGrp="1"/>
          </p:cNvSpPr>
          <p:nvPr>
            <p:ph type="title"/>
          </p:nvPr>
        </p:nvSpPr>
        <p:spPr/>
        <p:txBody>
          <a:bodyPr/>
          <a:lstStyle/>
          <a:p>
            <a:r>
              <a:rPr lang="de-DE" dirty="0"/>
              <a:t>Fragen aus Peer Review</a:t>
            </a:r>
          </a:p>
        </p:txBody>
      </p:sp>
      <p:sp>
        <p:nvSpPr>
          <p:cNvPr id="4" name="Datumsplatzhalter 3">
            <a:extLst>
              <a:ext uri="{FF2B5EF4-FFF2-40B4-BE49-F238E27FC236}">
                <a16:creationId xmlns:a16="http://schemas.microsoft.com/office/drawing/2014/main" id="{93130E1F-ACFF-4D69-94B5-4744D09CAF17}"/>
              </a:ext>
            </a:extLst>
          </p:cNvPr>
          <p:cNvSpPr>
            <a:spLocks noGrp="1"/>
          </p:cNvSpPr>
          <p:nvPr>
            <p:ph type="dt" sz="half" idx="2"/>
          </p:nvPr>
        </p:nvSpPr>
        <p:spPr/>
        <p:txBody>
          <a:bodyPr/>
          <a:lstStyle/>
          <a:p>
            <a:fld id="{5CF54E03-4885-4408-875D-CF4E4825484C}" type="datetime1">
              <a:rPr lang="de-DE" smtClean="0"/>
              <a:pPr/>
              <a:t>27.06.2022</a:t>
            </a:fld>
            <a:endParaRPr lang="de-DE" dirty="0"/>
          </a:p>
        </p:txBody>
      </p:sp>
      <p:pic>
        <p:nvPicPr>
          <p:cNvPr id="6" name="Grafik 5">
            <a:extLst>
              <a:ext uri="{FF2B5EF4-FFF2-40B4-BE49-F238E27FC236}">
                <a16:creationId xmlns:a16="http://schemas.microsoft.com/office/drawing/2014/main" id="{64D6D119-170E-42AE-A008-8C1B203EE78B}"/>
              </a:ext>
            </a:extLst>
          </p:cNvPr>
          <p:cNvPicPr>
            <a:picLocks noChangeAspect="1"/>
          </p:cNvPicPr>
          <p:nvPr/>
        </p:nvPicPr>
        <p:blipFill>
          <a:blip r:embed="rId2"/>
          <a:stretch>
            <a:fillRect/>
          </a:stretch>
        </p:blipFill>
        <p:spPr>
          <a:xfrm>
            <a:off x="8760296" y="806848"/>
            <a:ext cx="2664489" cy="499914"/>
          </a:xfrm>
          <a:prstGeom prst="rect">
            <a:avLst/>
          </a:prstGeom>
        </p:spPr>
      </p:pic>
    </p:spTree>
    <p:extLst>
      <p:ext uri="{BB962C8B-B14F-4D97-AF65-F5344CB8AC3E}">
        <p14:creationId xmlns:p14="http://schemas.microsoft.com/office/powerpoint/2010/main" val="260273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a:extLst>
              <a:ext uri="{FF2B5EF4-FFF2-40B4-BE49-F238E27FC236}">
                <a16:creationId xmlns:a16="http://schemas.microsoft.com/office/drawing/2014/main" id="{7EBDEDD7-B405-4B15-BE8A-19F56B7F052C}"/>
              </a:ext>
            </a:extLst>
          </p:cNvPr>
          <p:cNvSpPr>
            <a:spLocks noGrp="1"/>
          </p:cNvSpPr>
          <p:nvPr>
            <p:ph idx="1"/>
          </p:nvPr>
        </p:nvSpPr>
        <p:spPr>
          <a:xfrm>
            <a:off x="576000" y="1052736"/>
            <a:ext cx="10992608" cy="4896544"/>
          </a:xfrm>
        </p:spPr>
        <p:txBody>
          <a:bodyPr/>
          <a:lstStyle/>
          <a:p>
            <a:r>
              <a:rPr lang="de-DE" dirty="0"/>
              <a:t>nur wenige Übungsaufgaben/Musterklausuren (Manuelle Erstellung)</a:t>
            </a:r>
          </a:p>
          <a:p>
            <a:endParaRPr lang="de-DE" dirty="0"/>
          </a:p>
          <a:p>
            <a:r>
              <a:rPr lang="de-DE" dirty="0"/>
              <a:t>keine Skalierung der Aufgaben hinsichtlich Schwierigkeitsgrad und Umfang</a:t>
            </a:r>
          </a:p>
          <a:p>
            <a:endParaRPr lang="de-DE" dirty="0"/>
          </a:p>
          <a:p>
            <a:r>
              <a:rPr lang="de-DE" dirty="0"/>
              <a:t>keine orts- und zeitflexible Lehre (Synchrone Lehre)</a:t>
            </a:r>
          </a:p>
          <a:p>
            <a:pPr marL="0" indent="0">
              <a:buNone/>
            </a:pPr>
            <a:endParaRPr lang="de-DE" dirty="0"/>
          </a:p>
          <a:p>
            <a:r>
              <a:rPr lang="de-DE" dirty="0"/>
              <a:t>keine Selbstkontrolle beim Lernen durch Abgleich mit Musterlösungen</a:t>
            </a:r>
          </a:p>
          <a:p>
            <a:endParaRPr lang="de-DE" dirty="0"/>
          </a:p>
          <a:p>
            <a:r>
              <a:rPr lang="de-DE" dirty="0">
                <a:sym typeface="Wingdings" panose="05000000000000000000" pitchFamily="2" charset="2"/>
              </a:rPr>
              <a:t>keine </a:t>
            </a:r>
            <a:r>
              <a:rPr lang="de-DE" dirty="0"/>
              <a:t>motivierenden Impulse für Lernprozesse</a:t>
            </a:r>
          </a:p>
        </p:txBody>
      </p:sp>
      <p:sp>
        <p:nvSpPr>
          <p:cNvPr id="3" name="Titel 2">
            <a:extLst>
              <a:ext uri="{FF2B5EF4-FFF2-40B4-BE49-F238E27FC236}">
                <a16:creationId xmlns:a16="http://schemas.microsoft.com/office/drawing/2014/main" id="{2B87F198-7D03-49A3-9F0D-01CC61FC3AC5}"/>
              </a:ext>
            </a:extLst>
          </p:cNvPr>
          <p:cNvSpPr>
            <a:spLocks noGrp="1"/>
          </p:cNvSpPr>
          <p:nvPr>
            <p:ph type="title"/>
          </p:nvPr>
        </p:nvSpPr>
        <p:spPr/>
        <p:txBody>
          <a:bodyPr/>
          <a:lstStyle/>
          <a:p>
            <a:r>
              <a:rPr lang="de-DE" dirty="0"/>
              <a:t>„(Didaktische) Herausforderungen“ vor ALADIN</a:t>
            </a:r>
          </a:p>
        </p:txBody>
      </p:sp>
      <p:sp>
        <p:nvSpPr>
          <p:cNvPr id="4" name="Datumsplatzhalter 3">
            <a:extLst>
              <a:ext uri="{FF2B5EF4-FFF2-40B4-BE49-F238E27FC236}">
                <a16:creationId xmlns:a16="http://schemas.microsoft.com/office/drawing/2014/main" id="{CB4E4385-6C33-46CC-8FF0-0AE68FCC05E0}"/>
              </a:ext>
            </a:extLst>
          </p:cNvPr>
          <p:cNvSpPr>
            <a:spLocks noGrp="1"/>
          </p:cNvSpPr>
          <p:nvPr>
            <p:ph type="dt" sz="half" idx="2"/>
          </p:nvPr>
        </p:nvSpPr>
        <p:spPr/>
        <p:txBody>
          <a:bodyPr/>
          <a:lstStyle/>
          <a:p>
            <a:fld id="{5CF54E03-4885-4408-875D-CF4E4825484C}" type="datetime1">
              <a:rPr lang="de-DE" smtClean="0"/>
              <a:pPr/>
              <a:t>27.06.2022</a:t>
            </a:fld>
            <a:endParaRPr lang="de-DE" dirty="0"/>
          </a:p>
        </p:txBody>
      </p:sp>
      <p:pic>
        <p:nvPicPr>
          <p:cNvPr id="6" name="Grafik 5">
            <a:extLst>
              <a:ext uri="{FF2B5EF4-FFF2-40B4-BE49-F238E27FC236}">
                <a16:creationId xmlns:a16="http://schemas.microsoft.com/office/drawing/2014/main" id="{7B28C216-EE7A-490D-B1E6-75EC18DBE8A1}"/>
              </a:ext>
            </a:extLst>
          </p:cNvPr>
          <p:cNvPicPr>
            <a:picLocks noChangeAspect="1"/>
          </p:cNvPicPr>
          <p:nvPr/>
        </p:nvPicPr>
        <p:blipFill>
          <a:blip r:embed="rId3"/>
          <a:stretch>
            <a:fillRect/>
          </a:stretch>
        </p:blipFill>
        <p:spPr>
          <a:xfrm>
            <a:off x="8760296" y="806848"/>
            <a:ext cx="2664489" cy="499914"/>
          </a:xfrm>
          <a:prstGeom prst="rect">
            <a:avLst/>
          </a:prstGeom>
        </p:spPr>
      </p:pic>
    </p:spTree>
    <p:extLst>
      <p:ext uri="{BB962C8B-B14F-4D97-AF65-F5344CB8AC3E}">
        <p14:creationId xmlns:p14="http://schemas.microsoft.com/office/powerpoint/2010/main" val="354343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a:xfrm>
            <a:off x="576000" y="1268760"/>
            <a:ext cx="10992608" cy="5256584"/>
          </a:xfrm>
        </p:spPr>
        <p:txBody>
          <a:bodyPr/>
          <a:lstStyle/>
          <a:p>
            <a:r>
              <a:rPr lang="de-DE" dirty="0"/>
              <a:t>leistungsgerechte Aufgaben für heterogene Zielgruppen</a:t>
            </a:r>
          </a:p>
          <a:p>
            <a:endParaRPr lang="de-DE" dirty="0"/>
          </a:p>
          <a:p>
            <a:r>
              <a:rPr lang="de-DE" dirty="0"/>
              <a:t>hohe Problemlösungskompetenz der Studierenden </a:t>
            </a:r>
            <a:r>
              <a:rPr lang="de-DE" dirty="0">
                <a:sym typeface="Wingdings" panose="05000000000000000000" pitchFamily="2" charset="2"/>
              </a:rPr>
              <a:t> h</a:t>
            </a:r>
            <a:r>
              <a:rPr lang="de-DE" dirty="0"/>
              <a:t>öherer Studienerfolg</a:t>
            </a:r>
          </a:p>
          <a:p>
            <a:endParaRPr lang="de-DE" dirty="0"/>
          </a:p>
          <a:p>
            <a:r>
              <a:rPr lang="de-DE" dirty="0"/>
              <a:t>zeitlich, räumlich und institutionell flexibel nutzbar</a:t>
            </a:r>
          </a:p>
          <a:p>
            <a:endParaRPr lang="de-DE" dirty="0"/>
          </a:p>
          <a:p>
            <a:r>
              <a:rPr lang="de-DE" dirty="0"/>
              <a:t>(größtenteils) deklarative Erweiterbarkeit um neue Aufgabentypen</a:t>
            </a:r>
          </a:p>
          <a:p>
            <a:endParaRPr lang="de-DE" dirty="0"/>
          </a:p>
          <a:p>
            <a:r>
              <a:rPr lang="de-DE" dirty="0"/>
              <a:t>Vernetzung der Studierenden und Feedback an/von Lehrende/n</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„(Didaktische) Ziele“ von ALADIN</a:t>
            </a:r>
          </a:p>
        </p:txBody>
      </p:sp>
      <p:sp>
        <p:nvSpPr>
          <p:cNvPr id="4" name="Datumsplatzhalter 1">
            <a:extLst>
              <a:ext uri="{FF2B5EF4-FFF2-40B4-BE49-F238E27FC236}">
                <a16:creationId xmlns:a16="http://schemas.microsoft.com/office/drawing/2014/main" id="{500BCE1D-F586-4F06-AD33-B291DB35F6C8}"/>
              </a:ext>
            </a:extLst>
          </p:cNvPr>
          <p:cNvSpPr>
            <a:spLocks noGrp="1"/>
          </p:cNvSpPr>
          <p:nvPr>
            <p:ph type="dt" sz="half" idx="2"/>
          </p:nvPr>
        </p:nvSpPr>
        <p:spPr/>
        <p:txBody>
          <a:bodyPr/>
          <a:lstStyle>
            <a:lvl1pPr algn="l">
              <a:defRPr sz="1050">
                <a:solidFill>
                  <a:schemeClr val="tx1"/>
                </a:solidFill>
              </a:defRPr>
            </a:lvl1pPr>
          </a:lstStyle>
          <a:p>
            <a:fld id="{5CF54E03-4885-4408-875D-CF4E4825484C}" type="datetime1">
              <a:rPr lang="de-DE" smtClean="0"/>
              <a:pPr/>
              <a:t>27.06.2022</a:t>
            </a:fld>
            <a:endParaRPr lang="de-DE" dirty="0"/>
          </a:p>
        </p:txBody>
      </p:sp>
      <p:pic>
        <p:nvPicPr>
          <p:cNvPr id="5" name="Grafik 4">
            <a:extLst>
              <a:ext uri="{FF2B5EF4-FFF2-40B4-BE49-F238E27FC236}">
                <a16:creationId xmlns:a16="http://schemas.microsoft.com/office/drawing/2014/main" id="{7D3A2F94-FE33-43AA-8D5D-6F499200ADBC}"/>
              </a:ext>
            </a:extLst>
          </p:cNvPr>
          <p:cNvPicPr>
            <a:picLocks noChangeAspect="1"/>
          </p:cNvPicPr>
          <p:nvPr/>
        </p:nvPicPr>
        <p:blipFill>
          <a:blip r:embed="rId3"/>
          <a:stretch>
            <a:fillRect/>
          </a:stretch>
        </p:blipFill>
        <p:spPr>
          <a:xfrm>
            <a:off x="8760296" y="806848"/>
            <a:ext cx="2664489" cy="499914"/>
          </a:xfrm>
          <a:prstGeom prst="rect">
            <a:avLst/>
          </a:prstGeom>
        </p:spPr>
      </p:pic>
    </p:spTree>
    <p:extLst>
      <p:ext uri="{BB962C8B-B14F-4D97-AF65-F5344CB8AC3E}">
        <p14:creationId xmlns:p14="http://schemas.microsoft.com/office/powerpoint/2010/main" val="422738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r>
              <a:rPr lang="de-DE" dirty="0"/>
              <a:t>unterstützte Aufgabentypen:</a:t>
            </a:r>
          </a:p>
          <a:p>
            <a:pPr lvl="1"/>
            <a:r>
              <a:rPr lang="de-DE" dirty="0"/>
              <a:t>Stücklistenauflösung			</a:t>
            </a:r>
            <a:r>
              <a:rPr lang="de-DE" sz="1600" dirty="0"/>
              <a:t>(</a:t>
            </a:r>
            <a:r>
              <a:rPr lang="de-DE" sz="1600" dirty="0" err="1"/>
              <a:t>Vazsonyi</a:t>
            </a:r>
            <a:r>
              <a:rPr lang="de-DE" sz="1600" dirty="0"/>
              <a:t>, Matrix-Multiplikation, Kantenmultiplikation)</a:t>
            </a:r>
          </a:p>
          <a:p>
            <a:pPr lvl="1"/>
            <a:r>
              <a:rPr lang="de-DE" dirty="0"/>
              <a:t>SQL-Abfragen</a:t>
            </a:r>
          </a:p>
          <a:p>
            <a:pPr lvl="1"/>
            <a:r>
              <a:rPr lang="de-DE" dirty="0"/>
              <a:t>Geostatistische Interpolationsverfahren	</a:t>
            </a:r>
            <a:r>
              <a:rPr lang="de-DE" sz="1600" dirty="0"/>
              <a:t>(Inverse </a:t>
            </a:r>
            <a:r>
              <a:rPr lang="de-DE" sz="1600" dirty="0" err="1"/>
              <a:t>Distanzwichtung</a:t>
            </a:r>
            <a:r>
              <a:rPr lang="de-DE" sz="1600" dirty="0"/>
              <a:t>)</a:t>
            </a:r>
          </a:p>
          <a:p>
            <a:pPr lvl="1"/>
            <a:r>
              <a:rPr lang="de-DE" dirty="0" err="1"/>
              <a:t>Shortest</a:t>
            </a:r>
            <a:r>
              <a:rPr lang="de-DE" dirty="0"/>
              <a:t>-Path-Algorithmen 			</a:t>
            </a:r>
            <a:r>
              <a:rPr lang="de-DE" sz="1600" dirty="0"/>
              <a:t>(Dijkstra)</a:t>
            </a:r>
          </a:p>
          <a:p>
            <a:pPr lvl="1"/>
            <a:r>
              <a:rPr lang="de-DE" dirty="0"/>
              <a:t>Terminierung / Netzplantechniken 		</a:t>
            </a:r>
            <a:r>
              <a:rPr lang="de-DE" sz="1600" dirty="0"/>
              <a:t>(Metra-Potential-Methode, Gantt-Diagramm)</a:t>
            </a:r>
          </a:p>
          <a:p>
            <a:endParaRPr lang="de-DE" dirty="0"/>
          </a:p>
          <a:p>
            <a:r>
              <a:rPr lang="de-DE" dirty="0"/>
              <a:t>Aufzeichnung, Wiedergabe und Fortführung von Lösungsversuchen</a:t>
            </a:r>
          </a:p>
          <a:p>
            <a:endParaRPr lang="de-DE" dirty="0"/>
          </a:p>
          <a:p>
            <a:r>
              <a:rPr lang="de-DE" dirty="0"/>
              <a:t>zum großen Teil deklarative Erstellung neuer Aufgabentypen</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Derzeitiger Leistungsumfang von ALADIN</a:t>
            </a:r>
          </a:p>
        </p:txBody>
      </p:sp>
      <p:sp>
        <p:nvSpPr>
          <p:cNvPr id="4" name="Datumsplatzhalter 1">
            <a:extLst>
              <a:ext uri="{FF2B5EF4-FFF2-40B4-BE49-F238E27FC236}">
                <a16:creationId xmlns:a16="http://schemas.microsoft.com/office/drawing/2014/main" id="{8661A981-511C-4779-A162-0799C925ADE6}"/>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27.06.2022</a:t>
            </a:fld>
            <a:endParaRPr lang="de-DE" dirty="0"/>
          </a:p>
        </p:txBody>
      </p:sp>
      <p:pic>
        <p:nvPicPr>
          <p:cNvPr id="5" name="Grafik 4">
            <a:extLst>
              <a:ext uri="{FF2B5EF4-FFF2-40B4-BE49-F238E27FC236}">
                <a16:creationId xmlns:a16="http://schemas.microsoft.com/office/drawing/2014/main" id="{F41E254F-234A-4CC5-B810-B7A7624A16FE}"/>
              </a:ext>
            </a:extLst>
          </p:cNvPr>
          <p:cNvPicPr>
            <a:picLocks noChangeAspect="1"/>
          </p:cNvPicPr>
          <p:nvPr/>
        </p:nvPicPr>
        <p:blipFill>
          <a:blip r:embed="rId3"/>
          <a:stretch>
            <a:fillRect/>
          </a:stretch>
        </p:blipFill>
        <p:spPr>
          <a:xfrm>
            <a:off x="8760296" y="806848"/>
            <a:ext cx="2664489" cy="499914"/>
          </a:xfrm>
          <a:prstGeom prst="rect">
            <a:avLst/>
          </a:prstGeom>
        </p:spPr>
      </p:pic>
    </p:spTree>
    <p:extLst>
      <p:ext uri="{BB962C8B-B14F-4D97-AF65-F5344CB8AC3E}">
        <p14:creationId xmlns:p14="http://schemas.microsoft.com/office/powerpoint/2010/main" val="62325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5" presetClass="emph" presetSubtype="0" nodeType="clickEffect">
                                  <p:stCondLst>
                                    <p:cond delay="0"/>
                                  </p:stCondLst>
                                  <p:childTnLst>
                                    <p:set>
                                      <p:cBhvr override="childStyle">
                                        <p:cTn id="28" dur="indefinite"/>
                                        <p:tgtEl>
                                          <p:spTgt spid="2">
                                            <p:txEl>
                                              <p:pRg st="2" end="2"/>
                                            </p:txEl>
                                          </p:spTgt>
                                        </p:tgtEl>
                                        <p:attrNameLst>
                                          <p:attrName>style.fontWeight</p:attrName>
                                        </p:attrNameLst>
                                      </p:cBhvr>
                                      <p:to>
                                        <p:strVal val="bold"/>
                                      </p:to>
                                    </p:set>
                                  </p:childTnLst>
                                </p:cTn>
                              </p:par>
                              <p:par>
                                <p:cTn id="29" presetID="15" presetClass="emph" presetSubtype="0" nodeType="withEffect">
                                  <p:stCondLst>
                                    <p:cond delay="0"/>
                                  </p:stCondLst>
                                  <p:childTnLst>
                                    <p:set>
                                      <p:cBhvr override="childStyle">
                                        <p:cTn id="30" dur="indefinite"/>
                                        <p:tgtEl>
                                          <p:spTgt spid="2">
                                            <p:txEl>
                                              <p:pRg st="1" end="1"/>
                                            </p:txEl>
                                          </p:spTgt>
                                        </p:tgtEl>
                                        <p:attrNameLst>
                                          <p:attrName>style.fontWeight</p:attrName>
                                        </p:attrNameLst>
                                      </p:cBhvr>
                                      <p:to>
                                        <p:strVal val="bold"/>
                                      </p:to>
                                    </p:set>
                                  </p:childTnLst>
                                </p:cTn>
                              </p:par>
                              <p:par>
                                <p:cTn id="31" presetID="15" presetClass="emph" presetSubtype="0" nodeType="withEffect">
                                  <p:stCondLst>
                                    <p:cond delay="0"/>
                                  </p:stCondLst>
                                  <p:childTnLst>
                                    <p:set>
                                      <p:cBhvr override="childStyle">
                                        <p:cTn id="32" dur="indefinite"/>
                                        <p:tgtEl>
                                          <p:spTgt spid="2">
                                            <p:txEl>
                                              <p:pRg st="7" end="7"/>
                                            </p:txEl>
                                          </p:spTgt>
                                        </p:tgtEl>
                                        <p:attrNameLst>
                                          <p:attrName>style.fontWeight</p:attrName>
                                        </p:attrNameLst>
                                      </p:cBhvr>
                                      <p:to>
                                        <p:strVal val="bold"/>
                                      </p:to>
                                    </p:set>
                                  </p:childTnLst>
                                </p:cTn>
                              </p:par>
                              <p:par>
                                <p:cTn id="33" presetID="15" presetClass="emph" presetSubtype="0" nodeType="withEffect">
                                  <p:stCondLst>
                                    <p:cond delay="0"/>
                                  </p:stCondLst>
                                  <p:childTnLst>
                                    <p:set>
                                      <p:cBhvr override="childStyle">
                                        <p:cTn id="34" dur="indefinite"/>
                                        <p:tgtEl>
                                          <p:spTgt spid="2">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EC558A0-6B04-4BE2-A5CD-1E37A2DB83E3}"/>
              </a:ext>
            </a:extLst>
          </p:cNvPr>
          <p:cNvSpPr>
            <a:spLocks noGrp="1"/>
          </p:cNvSpPr>
          <p:nvPr>
            <p:ph type="title"/>
          </p:nvPr>
        </p:nvSpPr>
        <p:spPr/>
        <p:txBody>
          <a:bodyPr/>
          <a:lstStyle/>
          <a:p>
            <a:r>
              <a:rPr lang="de-DE" dirty="0"/>
              <a:t>Integration von ALADIN in die Lehre</a:t>
            </a:r>
          </a:p>
        </p:txBody>
      </p:sp>
      <p:sp>
        <p:nvSpPr>
          <p:cNvPr id="4" name="Datumsplatzhalter 3">
            <a:extLst>
              <a:ext uri="{FF2B5EF4-FFF2-40B4-BE49-F238E27FC236}">
                <a16:creationId xmlns:a16="http://schemas.microsoft.com/office/drawing/2014/main" id="{D1569940-0D50-41AC-BB06-5C7E10BE6061}"/>
              </a:ext>
            </a:extLst>
          </p:cNvPr>
          <p:cNvSpPr>
            <a:spLocks noGrp="1"/>
          </p:cNvSpPr>
          <p:nvPr>
            <p:ph type="dt" sz="half" idx="2"/>
          </p:nvPr>
        </p:nvSpPr>
        <p:spPr/>
        <p:txBody>
          <a:bodyPr/>
          <a:lstStyle/>
          <a:p>
            <a:fld id="{5CF54E03-4885-4408-875D-CF4E4825484C}" type="datetime1">
              <a:rPr lang="de-DE" smtClean="0"/>
              <a:pPr/>
              <a:t>27.06.2022</a:t>
            </a:fld>
            <a:endParaRPr lang="de-DE" dirty="0"/>
          </a:p>
        </p:txBody>
      </p:sp>
      <p:sp>
        <p:nvSpPr>
          <p:cNvPr id="14" name="Textfeld 13">
            <a:extLst>
              <a:ext uri="{FF2B5EF4-FFF2-40B4-BE49-F238E27FC236}">
                <a16:creationId xmlns:a16="http://schemas.microsoft.com/office/drawing/2014/main" id="{E668E3F5-FB11-4C53-A13C-AA0399D93547}"/>
              </a:ext>
            </a:extLst>
          </p:cNvPr>
          <p:cNvSpPr txBox="1"/>
          <p:nvPr/>
        </p:nvSpPr>
        <p:spPr>
          <a:xfrm>
            <a:off x="1634224" y="1391298"/>
            <a:ext cx="2538131" cy="400110"/>
          </a:xfrm>
          <a:prstGeom prst="rect">
            <a:avLst/>
          </a:prstGeom>
          <a:noFill/>
        </p:spPr>
        <p:txBody>
          <a:bodyPr wrap="none" rtlCol="0">
            <a:spAutoFit/>
          </a:bodyPr>
          <a:lstStyle/>
          <a:p>
            <a:r>
              <a:rPr lang="de-DE" sz="2000" dirty="0"/>
              <a:t>Ablauf ohne ALADIN</a:t>
            </a:r>
          </a:p>
        </p:txBody>
      </p:sp>
      <p:sp>
        <p:nvSpPr>
          <p:cNvPr id="15" name="Textfeld 14">
            <a:extLst>
              <a:ext uri="{FF2B5EF4-FFF2-40B4-BE49-F238E27FC236}">
                <a16:creationId xmlns:a16="http://schemas.microsoft.com/office/drawing/2014/main" id="{7A2146FF-18BE-442A-9186-638F0820DFCF}"/>
              </a:ext>
            </a:extLst>
          </p:cNvPr>
          <p:cNvSpPr txBox="1"/>
          <p:nvPr/>
        </p:nvSpPr>
        <p:spPr>
          <a:xfrm>
            <a:off x="7698986" y="1390132"/>
            <a:ext cx="2308902" cy="400110"/>
          </a:xfrm>
          <a:prstGeom prst="rect">
            <a:avLst/>
          </a:prstGeom>
          <a:noFill/>
        </p:spPr>
        <p:txBody>
          <a:bodyPr wrap="none" rtlCol="0">
            <a:spAutoFit/>
          </a:bodyPr>
          <a:lstStyle/>
          <a:p>
            <a:r>
              <a:rPr lang="de-DE" sz="2000" dirty="0"/>
              <a:t>Ablauf mit ALADIN</a:t>
            </a:r>
          </a:p>
        </p:txBody>
      </p:sp>
      <p:pic>
        <p:nvPicPr>
          <p:cNvPr id="3" name="Grafik 2">
            <a:extLst>
              <a:ext uri="{FF2B5EF4-FFF2-40B4-BE49-F238E27FC236}">
                <a16:creationId xmlns:a16="http://schemas.microsoft.com/office/drawing/2014/main" id="{600E67C7-063A-4777-9C60-7EF29AEF696F}"/>
              </a:ext>
            </a:extLst>
          </p:cNvPr>
          <p:cNvPicPr>
            <a:picLocks noChangeAspect="1"/>
          </p:cNvPicPr>
          <p:nvPr/>
        </p:nvPicPr>
        <p:blipFill>
          <a:blip r:embed="rId3"/>
          <a:stretch>
            <a:fillRect/>
          </a:stretch>
        </p:blipFill>
        <p:spPr>
          <a:xfrm>
            <a:off x="1012576" y="3007444"/>
            <a:ext cx="3781425" cy="1952625"/>
          </a:xfrm>
          <a:prstGeom prst="rect">
            <a:avLst/>
          </a:prstGeom>
        </p:spPr>
      </p:pic>
      <p:pic>
        <p:nvPicPr>
          <p:cNvPr id="7" name="Grafik 6">
            <a:extLst>
              <a:ext uri="{FF2B5EF4-FFF2-40B4-BE49-F238E27FC236}">
                <a16:creationId xmlns:a16="http://schemas.microsoft.com/office/drawing/2014/main" id="{61438C60-9BC9-4704-877E-B562AFFA486F}"/>
              </a:ext>
            </a:extLst>
          </p:cNvPr>
          <p:cNvPicPr>
            <a:picLocks noChangeAspect="1"/>
          </p:cNvPicPr>
          <p:nvPr/>
        </p:nvPicPr>
        <p:blipFill>
          <a:blip r:embed="rId4"/>
          <a:stretch>
            <a:fillRect/>
          </a:stretch>
        </p:blipFill>
        <p:spPr>
          <a:xfrm>
            <a:off x="5662812" y="1916831"/>
            <a:ext cx="5572125" cy="4133850"/>
          </a:xfrm>
          <a:prstGeom prst="rect">
            <a:avLst/>
          </a:prstGeom>
        </p:spPr>
      </p:pic>
      <p:pic>
        <p:nvPicPr>
          <p:cNvPr id="8" name="Grafik 7">
            <a:extLst>
              <a:ext uri="{FF2B5EF4-FFF2-40B4-BE49-F238E27FC236}">
                <a16:creationId xmlns:a16="http://schemas.microsoft.com/office/drawing/2014/main" id="{BA54A32E-6455-448A-972C-E228A42D690F}"/>
              </a:ext>
            </a:extLst>
          </p:cNvPr>
          <p:cNvPicPr>
            <a:picLocks noChangeAspect="1"/>
          </p:cNvPicPr>
          <p:nvPr/>
        </p:nvPicPr>
        <p:blipFill>
          <a:blip r:embed="rId5"/>
          <a:stretch>
            <a:fillRect/>
          </a:stretch>
        </p:blipFill>
        <p:spPr>
          <a:xfrm>
            <a:off x="8760296" y="806848"/>
            <a:ext cx="2664489" cy="499914"/>
          </a:xfrm>
          <a:prstGeom prst="rect">
            <a:avLst/>
          </a:prstGeom>
        </p:spPr>
      </p:pic>
    </p:spTree>
    <p:extLst>
      <p:ext uri="{BB962C8B-B14F-4D97-AF65-F5344CB8AC3E}">
        <p14:creationId xmlns:p14="http://schemas.microsoft.com/office/powerpoint/2010/main" val="16493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623A5AB-DF30-4C10-8641-6669A97E1B43}"/>
              </a:ext>
            </a:extLst>
          </p:cNvPr>
          <p:cNvSpPr>
            <a:spLocks noGrp="1"/>
          </p:cNvSpPr>
          <p:nvPr>
            <p:ph type="title"/>
          </p:nvPr>
        </p:nvSpPr>
        <p:spPr/>
        <p:txBody>
          <a:bodyPr/>
          <a:lstStyle/>
          <a:p>
            <a:r>
              <a:rPr lang="de-DE" dirty="0"/>
              <a:t>Hinter den Kulissen von ALADIN</a:t>
            </a:r>
          </a:p>
        </p:txBody>
      </p:sp>
      <p:sp>
        <p:nvSpPr>
          <p:cNvPr id="4" name="Datumsplatzhalter 3">
            <a:extLst>
              <a:ext uri="{FF2B5EF4-FFF2-40B4-BE49-F238E27FC236}">
                <a16:creationId xmlns:a16="http://schemas.microsoft.com/office/drawing/2014/main" id="{34403604-27CD-45D7-A471-F2B50508C276}"/>
              </a:ext>
            </a:extLst>
          </p:cNvPr>
          <p:cNvSpPr>
            <a:spLocks noGrp="1"/>
          </p:cNvSpPr>
          <p:nvPr>
            <p:ph type="dt" sz="half" idx="2"/>
          </p:nvPr>
        </p:nvSpPr>
        <p:spPr/>
        <p:txBody>
          <a:bodyPr/>
          <a:lstStyle/>
          <a:p>
            <a:fld id="{5CF54E03-4885-4408-875D-CF4E4825484C}" type="datetime1">
              <a:rPr lang="de-DE" smtClean="0"/>
              <a:pPr/>
              <a:t>27.06.2022</a:t>
            </a:fld>
            <a:endParaRPr lang="de-DE" dirty="0"/>
          </a:p>
        </p:txBody>
      </p:sp>
      <p:grpSp>
        <p:nvGrpSpPr>
          <p:cNvPr id="20" name="Gruppieren 19">
            <a:extLst>
              <a:ext uri="{FF2B5EF4-FFF2-40B4-BE49-F238E27FC236}">
                <a16:creationId xmlns:a16="http://schemas.microsoft.com/office/drawing/2014/main" id="{83CB65EF-03BA-423F-9F01-EA0B80530973}"/>
              </a:ext>
            </a:extLst>
          </p:cNvPr>
          <p:cNvGrpSpPr/>
          <p:nvPr/>
        </p:nvGrpSpPr>
        <p:grpSpPr>
          <a:xfrm>
            <a:off x="744818" y="1436036"/>
            <a:ext cx="2160240" cy="2232248"/>
            <a:chOff x="2279576" y="2348880"/>
            <a:chExt cx="2160240" cy="2232248"/>
          </a:xfrm>
        </p:grpSpPr>
        <p:sp>
          <p:nvSpPr>
            <p:cNvPr id="7" name="Rechteck: abgerundete Ecken 6">
              <a:extLst>
                <a:ext uri="{FF2B5EF4-FFF2-40B4-BE49-F238E27FC236}">
                  <a16:creationId xmlns:a16="http://schemas.microsoft.com/office/drawing/2014/main" id="{D2A2969E-810C-46BD-A676-0C4490A0B83D}"/>
                </a:ext>
              </a:extLst>
            </p:cNvPr>
            <p:cNvSpPr/>
            <p:nvPr/>
          </p:nvSpPr>
          <p:spPr bwMode="auto">
            <a:xfrm>
              <a:off x="2279576" y="2348880"/>
              <a:ext cx="2160240" cy="223224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charset="0"/>
                </a:rPr>
                <a:t>Aufgabentyp</a:t>
              </a:r>
              <a:endParaRPr kumimoji="0" lang="de-DE" sz="2800" b="0" i="0" u="none" strike="noStrike" cap="none" normalizeH="0" baseline="0" dirty="0">
                <a:ln>
                  <a:noFill/>
                </a:ln>
                <a:solidFill>
                  <a:schemeClr val="tx1"/>
                </a:solidFill>
                <a:effectLst/>
                <a:latin typeface="Arial" charset="0"/>
              </a:endParaRPr>
            </a:p>
          </p:txBody>
        </p:sp>
        <p:sp>
          <p:nvSpPr>
            <p:cNvPr id="8" name="Rechteck: abgerundete Ecken 7">
              <a:extLst>
                <a:ext uri="{FF2B5EF4-FFF2-40B4-BE49-F238E27FC236}">
                  <a16:creationId xmlns:a16="http://schemas.microsoft.com/office/drawing/2014/main" id="{A3AD3D60-961D-4501-88E1-DDB6BDFF2424}"/>
                </a:ext>
              </a:extLst>
            </p:cNvPr>
            <p:cNvSpPr/>
            <p:nvPr/>
          </p:nvSpPr>
          <p:spPr bwMode="auto">
            <a:xfrm>
              <a:off x="2525058" y="3030321"/>
              <a:ext cx="1669276" cy="415302"/>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Oberfläche</a:t>
              </a:r>
            </a:p>
          </p:txBody>
        </p:sp>
        <p:sp>
          <p:nvSpPr>
            <p:cNvPr id="9" name="Rechteck: abgerundete Ecken 8">
              <a:extLst>
                <a:ext uri="{FF2B5EF4-FFF2-40B4-BE49-F238E27FC236}">
                  <a16:creationId xmlns:a16="http://schemas.microsoft.com/office/drawing/2014/main" id="{6E7BA897-1853-44B1-8358-4C8A11EB663F}"/>
                </a:ext>
              </a:extLst>
            </p:cNvPr>
            <p:cNvSpPr/>
            <p:nvPr/>
          </p:nvSpPr>
          <p:spPr bwMode="auto">
            <a:xfrm>
              <a:off x="2525058" y="3562008"/>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Schnittstelle</a:t>
              </a:r>
            </a:p>
          </p:txBody>
        </p:sp>
        <p:sp>
          <p:nvSpPr>
            <p:cNvPr id="10" name="Rechteck: abgerundete Ecken 9">
              <a:extLst>
                <a:ext uri="{FF2B5EF4-FFF2-40B4-BE49-F238E27FC236}">
                  <a16:creationId xmlns:a16="http://schemas.microsoft.com/office/drawing/2014/main" id="{F5403D83-01C2-49DC-9249-E9BEBD385873}"/>
                </a:ext>
              </a:extLst>
            </p:cNvPr>
            <p:cNvSpPr/>
            <p:nvPr/>
          </p:nvSpPr>
          <p:spPr bwMode="auto">
            <a:xfrm>
              <a:off x="2525058" y="4093695"/>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de-DE" sz="2000" dirty="0"/>
                <a:t>Backend</a:t>
              </a:r>
              <a:endParaRPr kumimoji="0" lang="de-DE" sz="2000" b="0" i="0" u="none" strike="noStrike" cap="none" normalizeH="0" baseline="0" dirty="0">
                <a:ln>
                  <a:noFill/>
                </a:ln>
                <a:solidFill>
                  <a:schemeClr val="tx1"/>
                </a:solidFill>
                <a:effectLst/>
                <a:latin typeface="Arial" charset="0"/>
              </a:endParaRPr>
            </a:p>
          </p:txBody>
        </p:sp>
        <p:cxnSp>
          <p:nvCxnSpPr>
            <p:cNvPr id="12" name="Gerade Verbindung mit Pfeil 11">
              <a:extLst>
                <a:ext uri="{FF2B5EF4-FFF2-40B4-BE49-F238E27FC236}">
                  <a16:creationId xmlns:a16="http://schemas.microsoft.com/office/drawing/2014/main" id="{37ACB3DA-BAF8-4121-8A5D-C4B94CE15291}"/>
                </a:ext>
              </a:extLst>
            </p:cNvPr>
            <p:cNvCxnSpPr>
              <a:cxnSpLocks/>
            </p:cNvCxnSpPr>
            <p:nvPr/>
          </p:nvCxnSpPr>
          <p:spPr bwMode="auto">
            <a:xfrm>
              <a:off x="2927648" y="3455479"/>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Gerade Verbindung mit Pfeil 14">
              <a:extLst>
                <a:ext uri="{FF2B5EF4-FFF2-40B4-BE49-F238E27FC236}">
                  <a16:creationId xmlns:a16="http://schemas.microsoft.com/office/drawing/2014/main" id="{2B92C687-B3DD-475B-8F4F-1092C8CB51CB}"/>
                </a:ext>
              </a:extLst>
            </p:cNvPr>
            <p:cNvCxnSpPr>
              <a:cxnSpLocks/>
            </p:cNvCxnSpPr>
            <p:nvPr/>
          </p:nvCxnSpPr>
          <p:spPr bwMode="auto">
            <a:xfrm>
              <a:off x="2937173" y="3978647"/>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Gerade Verbindung mit Pfeil 15">
              <a:extLst>
                <a:ext uri="{FF2B5EF4-FFF2-40B4-BE49-F238E27FC236}">
                  <a16:creationId xmlns:a16="http://schemas.microsoft.com/office/drawing/2014/main" id="{E3D9DA32-261A-4357-9D70-8B4426D0A38E}"/>
                </a:ext>
              </a:extLst>
            </p:cNvPr>
            <p:cNvCxnSpPr>
              <a:cxnSpLocks/>
            </p:cNvCxnSpPr>
            <p:nvPr/>
          </p:nvCxnSpPr>
          <p:spPr bwMode="auto">
            <a:xfrm rot="10800000">
              <a:off x="3791744" y="3457575"/>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Gerade Verbindung mit Pfeil 16">
              <a:extLst>
                <a:ext uri="{FF2B5EF4-FFF2-40B4-BE49-F238E27FC236}">
                  <a16:creationId xmlns:a16="http://schemas.microsoft.com/office/drawing/2014/main" id="{0E5DD55E-1BAD-4C19-B6F6-112B73962C5A}"/>
                </a:ext>
              </a:extLst>
            </p:cNvPr>
            <p:cNvCxnSpPr>
              <a:cxnSpLocks/>
            </p:cNvCxnSpPr>
            <p:nvPr/>
          </p:nvCxnSpPr>
          <p:spPr bwMode="auto">
            <a:xfrm rot="10800000">
              <a:off x="3791745" y="3978746"/>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pic>
        <p:nvPicPr>
          <p:cNvPr id="1026" name="Picture 2" descr="https://miro.medium.com/max/700/0*Z4BWPeaDXOob_qFs.png">
            <a:extLst>
              <a:ext uri="{FF2B5EF4-FFF2-40B4-BE49-F238E27FC236}">
                <a16:creationId xmlns:a16="http://schemas.microsoft.com/office/drawing/2014/main" id="{3FDB44A3-CD39-40E4-9328-18D819B38E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409" t="10060" r="10417" b="8832"/>
          <a:stretch/>
        </p:blipFill>
        <p:spPr bwMode="auto">
          <a:xfrm>
            <a:off x="8872711" y="1436036"/>
            <a:ext cx="2982690" cy="2857060"/>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uppieren 58">
            <a:extLst>
              <a:ext uri="{FF2B5EF4-FFF2-40B4-BE49-F238E27FC236}">
                <a16:creationId xmlns:a16="http://schemas.microsoft.com/office/drawing/2014/main" id="{70B86625-67B5-4CC2-AC49-3742C79575EC}"/>
              </a:ext>
            </a:extLst>
          </p:cNvPr>
          <p:cNvGrpSpPr/>
          <p:nvPr/>
        </p:nvGrpSpPr>
        <p:grpSpPr>
          <a:xfrm>
            <a:off x="3342600" y="1428402"/>
            <a:ext cx="5112568" cy="2049094"/>
            <a:chOff x="744818" y="3804918"/>
            <a:chExt cx="5112568" cy="2049094"/>
          </a:xfrm>
        </p:grpSpPr>
        <p:grpSp>
          <p:nvGrpSpPr>
            <p:cNvPr id="45" name="Gruppieren 44">
              <a:extLst>
                <a:ext uri="{FF2B5EF4-FFF2-40B4-BE49-F238E27FC236}">
                  <a16:creationId xmlns:a16="http://schemas.microsoft.com/office/drawing/2014/main" id="{7397DB0B-1442-45D3-8771-55C9C21AFA81}"/>
                </a:ext>
              </a:extLst>
            </p:cNvPr>
            <p:cNvGrpSpPr/>
            <p:nvPr/>
          </p:nvGrpSpPr>
          <p:grpSpPr>
            <a:xfrm>
              <a:off x="744818" y="3804918"/>
              <a:ext cx="5112568" cy="2049094"/>
              <a:chOff x="6231788" y="947858"/>
              <a:chExt cx="5112568" cy="2049094"/>
            </a:xfrm>
          </p:grpSpPr>
          <p:sp>
            <p:nvSpPr>
              <p:cNvPr id="18" name="Rechteck: abgerundete Ecken 17">
                <a:extLst>
                  <a:ext uri="{FF2B5EF4-FFF2-40B4-BE49-F238E27FC236}">
                    <a16:creationId xmlns:a16="http://schemas.microsoft.com/office/drawing/2014/main" id="{A378E979-0D48-4312-9BA4-D2ECD58512CD}"/>
                  </a:ext>
                </a:extLst>
              </p:cNvPr>
              <p:cNvSpPr/>
              <p:nvPr/>
            </p:nvSpPr>
            <p:spPr bwMode="auto">
              <a:xfrm>
                <a:off x="6231788" y="947858"/>
                <a:ext cx="5112568" cy="2049094"/>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charset="0"/>
                  </a:rPr>
                  <a:t>Oberfläche</a:t>
                </a:r>
                <a:endParaRPr kumimoji="0" lang="de-DE" sz="2800" b="0" i="0" u="none" strike="noStrike" cap="none" normalizeH="0" baseline="0" dirty="0">
                  <a:ln>
                    <a:noFill/>
                  </a:ln>
                  <a:solidFill>
                    <a:schemeClr val="tx1"/>
                  </a:solidFill>
                  <a:effectLst/>
                  <a:latin typeface="Arial" charset="0"/>
                </a:endParaRPr>
              </a:p>
            </p:txBody>
          </p:sp>
          <p:sp>
            <p:nvSpPr>
              <p:cNvPr id="27" name="Rechteck 26">
                <a:extLst>
                  <a:ext uri="{FF2B5EF4-FFF2-40B4-BE49-F238E27FC236}">
                    <a16:creationId xmlns:a16="http://schemas.microsoft.com/office/drawing/2014/main" id="{A67E1605-00FC-418C-A066-319C7BC88A9C}"/>
                  </a:ext>
                </a:extLst>
              </p:cNvPr>
              <p:cNvSpPr/>
              <p:nvPr/>
            </p:nvSpPr>
            <p:spPr bwMode="auto">
              <a:xfrm>
                <a:off x="6749325" y="1662529"/>
                <a:ext cx="1800200" cy="1080120"/>
              </a:xfrm>
              <a:prstGeom prst="rect">
                <a:avLst/>
              </a:prstGeom>
              <a:pattFill prst="lgGrid">
                <a:fgClr>
                  <a:schemeClr val="accent4">
                    <a:lumMod val="10000"/>
                  </a:schemeClr>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28" name="Rechteck 27">
                <a:extLst>
                  <a:ext uri="{FF2B5EF4-FFF2-40B4-BE49-F238E27FC236}">
                    <a16:creationId xmlns:a16="http://schemas.microsoft.com/office/drawing/2014/main" id="{7B5218D8-D3BF-4F5F-A423-3DDB51CE72B4}"/>
                  </a:ext>
                </a:extLst>
              </p:cNvPr>
              <p:cNvSpPr/>
              <p:nvPr/>
            </p:nvSpPr>
            <p:spPr bwMode="auto">
              <a:xfrm>
                <a:off x="9067062" y="1662529"/>
                <a:ext cx="1800200" cy="1080120"/>
              </a:xfrm>
              <a:prstGeom prst="rect">
                <a:avLst/>
              </a:prstGeom>
              <a:pattFill prst="lgGrid">
                <a:fgClr>
                  <a:schemeClr val="accent4">
                    <a:lumMod val="10000"/>
                  </a:schemeClr>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1" name="Rechteck 30">
                <a:extLst>
                  <a:ext uri="{FF2B5EF4-FFF2-40B4-BE49-F238E27FC236}">
                    <a16:creationId xmlns:a16="http://schemas.microsoft.com/office/drawing/2014/main" id="{D484EBBF-6E3C-46FD-9A36-CD43748238A4}"/>
                  </a:ext>
                </a:extLst>
              </p:cNvPr>
              <p:cNvSpPr/>
              <p:nvPr/>
            </p:nvSpPr>
            <p:spPr bwMode="auto">
              <a:xfrm>
                <a:off x="10125739" y="1943515"/>
                <a:ext cx="288032"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2" name="Rechteck 31">
                <a:extLst>
                  <a:ext uri="{FF2B5EF4-FFF2-40B4-BE49-F238E27FC236}">
                    <a16:creationId xmlns:a16="http://schemas.microsoft.com/office/drawing/2014/main" id="{102D4B7D-388E-46C8-9141-080190B3EAE1}"/>
                  </a:ext>
                </a:extLst>
              </p:cNvPr>
              <p:cNvSpPr/>
              <p:nvPr/>
            </p:nvSpPr>
            <p:spPr bwMode="auto">
              <a:xfrm>
                <a:off x="7551343" y="2108814"/>
                <a:ext cx="532236"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5" name="Rechteck 34">
                <a:extLst>
                  <a:ext uri="{FF2B5EF4-FFF2-40B4-BE49-F238E27FC236}">
                    <a16:creationId xmlns:a16="http://schemas.microsoft.com/office/drawing/2014/main" id="{9B77EF7B-D779-41F0-8C3F-E0238A49C76E}"/>
                  </a:ext>
                </a:extLst>
              </p:cNvPr>
              <p:cNvSpPr/>
              <p:nvPr/>
            </p:nvSpPr>
            <p:spPr bwMode="auto">
              <a:xfrm>
                <a:off x="9341602" y="1939450"/>
                <a:ext cx="618679" cy="64405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6" name="Rechteck 35">
                <a:extLst>
                  <a:ext uri="{FF2B5EF4-FFF2-40B4-BE49-F238E27FC236}">
                    <a16:creationId xmlns:a16="http://schemas.microsoft.com/office/drawing/2014/main" id="{4940EB3C-3A17-4B90-9A55-2B9844EF8DCC}"/>
                  </a:ext>
                </a:extLst>
              </p:cNvPr>
              <p:cNvSpPr/>
              <p:nvPr/>
            </p:nvSpPr>
            <p:spPr bwMode="auto">
              <a:xfrm>
                <a:off x="7082108" y="2107936"/>
                <a:ext cx="288032"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7" name="Rechteck 36">
                <a:extLst>
                  <a:ext uri="{FF2B5EF4-FFF2-40B4-BE49-F238E27FC236}">
                    <a16:creationId xmlns:a16="http://schemas.microsoft.com/office/drawing/2014/main" id="{715C4540-B92F-4DB1-92F6-F1E00998832E}"/>
                  </a:ext>
                </a:extLst>
              </p:cNvPr>
              <p:cNvSpPr/>
              <p:nvPr/>
            </p:nvSpPr>
            <p:spPr bwMode="auto">
              <a:xfrm>
                <a:off x="10125738" y="2297787"/>
                <a:ext cx="578773"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cxnSp>
            <p:nvCxnSpPr>
              <p:cNvPr id="39" name="Gerade Verbindung mit Pfeil 38">
                <a:extLst>
                  <a:ext uri="{FF2B5EF4-FFF2-40B4-BE49-F238E27FC236}">
                    <a16:creationId xmlns:a16="http://schemas.microsoft.com/office/drawing/2014/main" id="{F7F2250E-5F38-40C7-9C53-9107F0CA2064}"/>
                  </a:ext>
                </a:extLst>
              </p:cNvPr>
              <p:cNvCxnSpPr>
                <a:cxnSpLocks/>
              </p:cNvCxnSpPr>
              <p:nvPr/>
            </p:nvCxnSpPr>
            <p:spPr bwMode="auto">
              <a:xfrm>
                <a:off x="8549526" y="1988840"/>
                <a:ext cx="517536"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p:spPr>
          </p:cxnSp>
          <p:cxnSp>
            <p:nvCxnSpPr>
              <p:cNvPr id="42" name="Gerade Verbindung mit Pfeil 41">
                <a:extLst>
                  <a:ext uri="{FF2B5EF4-FFF2-40B4-BE49-F238E27FC236}">
                    <a16:creationId xmlns:a16="http://schemas.microsoft.com/office/drawing/2014/main" id="{58365F37-8AC8-42AE-BF2F-A71C272E8D20}"/>
                  </a:ext>
                </a:extLst>
              </p:cNvPr>
              <p:cNvCxnSpPr>
                <a:cxnSpLocks/>
              </p:cNvCxnSpPr>
              <p:nvPr/>
            </p:nvCxnSpPr>
            <p:spPr bwMode="auto">
              <a:xfrm rot="10800000">
                <a:off x="8549526" y="2506878"/>
                <a:ext cx="517536" cy="0"/>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sp>
            <p:nvSpPr>
              <p:cNvPr id="43" name="Textfeld 42">
                <a:extLst>
                  <a:ext uri="{FF2B5EF4-FFF2-40B4-BE49-F238E27FC236}">
                    <a16:creationId xmlns:a16="http://schemas.microsoft.com/office/drawing/2014/main" id="{60632333-160C-4A96-BA23-975F3E72ED9C}"/>
                  </a:ext>
                </a:extLst>
              </p:cNvPr>
              <p:cNvSpPr txBox="1"/>
              <p:nvPr/>
            </p:nvSpPr>
            <p:spPr>
              <a:xfrm>
                <a:off x="6296649" y="1908759"/>
                <a:ext cx="441146" cy="400110"/>
              </a:xfrm>
              <a:prstGeom prst="rect">
                <a:avLst/>
              </a:prstGeom>
              <a:noFill/>
            </p:spPr>
            <p:txBody>
              <a:bodyPr wrap="none" rtlCol="0">
                <a:spAutoFit/>
              </a:bodyPr>
              <a:lstStyle/>
              <a:p>
                <a:r>
                  <a:rPr lang="de-DE" sz="2000" dirty="0"/>
                  <a:t>…</a:t>
                </a:r>
              </a:p>
            </p:txBody>
          </p:sp>
          <p:sp>
            <p:nvSpPr>
              <p:cNvPr id="44" name="Textfeld 43">
                <a:extLst>
                  <a:ext uri="{FF2B5EF4-FFF2-40B4-BE49-F238E27FC236}">
                    <a16:creationId xmlns:a16="http://schemas.microsoft.com/office/drawing/2014/main" id="{76A3B477-ACCA-42E9-8A7F-41A0004CF030}"/>
                  </a:ext>
                </a:extLst>
              </p:cNvPr>
              <p:cNvSpPr txBox="1"/>
              <p:nvPr/>
            </p:nvSpPr>
            <p:spPr>
              <a:xfrm>
                <a:off x="10867262" y="1947247"/>
                <a:ext cx="441146" cy="400110"/>
              </a:xfrm>
              <a:prstGeom prst="rect">
                <a:avLst/>
              </a:prstGeom>
              <a:noFill/>
            </p:spPr>
            <p:txBody>
              <a:bodyPr wrap="none" rtlCol="0">
                <a:spAutoFit/>
              </a:bodyPr>
              <a:lstStyle/>
              <a:p>
                <a:r>
                  <a:rPr lang="de-DE" sz="2000" dirty="0"/>
                  <a:t>…</a:t>
                </a:r>
              </a:p>
            </p:txBody>
          </p:sp>
        </p:grpSp>
        <p:sp>
          <p:nvSpPr>
            <p:cNvPr id="47" name="Rechteck 46">
              <a:extLst>
                <a:ext uri="{FF2B5EF4-FFF2-40B4-BE49-F238E27FC236}">
                  <a16:creationId xmlns:a16="http://schemas.microsoft.com/office/drawing/2014/main" id="{578A8D9C-7476-4463-8D41-2CCDF154D030}"/>
                </a:ext>
              </a:extLst>
            </p:cNvPr>
            <p:cNvSpPr/>
            <p:nvPr/>
          </p:nvSpPr>
          <p:spPr bwMode="auto">
            <a:xfrm>
              <a:off x="1627986" y="5013887"/>
              <a:ext cx="213695" cy="200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49" name="Rechteck 48">
              <a:extLst>
                <a:ext uri="{FF2B5EF4-FFF2-40B4-BE49-F238E27FC236}">
                  <a16:creationId xmlns:a16="http://schemas.microsoft.com/office/drawing/2014/main" id="{8FF23D19-1A71-455D-8134-E2D1AC714C66}"/>
                </a:ext>
              </a:extLst>
            </p:cNvPr>
            <p:cNvSpPr/>
            <p:nvPr/>
          </p:nvSpPr>
          <p:spPr bwMode="auto">
            <a:xfrm>
              <a:off x="2122264" y="5013887"/>
              <a:ext cx="191220" cy="200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0" name="Rechteck 49">
              <a:extLst>
                <a:ext uri="{FF2B5EF4-FFF2-40B4-BE49-F238E27FC236}">
                  <a16:creationId xmlns:a16="http://schemas.microsoft.com/office/drawing/2014/main" id="{7BD2B00E-A7B4-4C9E-9B00-51B18280551D}"/>
                </a:ext>
              </a:extLst>
            </p:cNvPr>
            <p:cNvSpPr/>
            <p:nvPr/>
          </p:nvSpPr>
          <p:spPr bwMode="auto">
            <a:xfrm>
              <a:off x="1671276" y="5050834"/>
              <a:ext cx="121424" cy="3435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3" name="Rechteck 52">
              <a:extLst>
                <a:ext uri="{FF2B5EF4-FFF2-40B4-BE49-F238E27FC236}">
                  <a16:creationId xmlns:a16="http://schemas.microsoft.com/office/drawing/2014/main" id="{735D7FD1-4161-45E7-B112-9EAA7C664D2A}"/>
                </a:ext>
              </a:extLst>
            </p:cNvPr>
            <p:cNvSpPr/>
            <p:nvPr/>
          </p:nvSpPr>
          <p:spPr bwMode="auto">
            <a:xfrm>
              <a:off x="3935760" y="4884820"/>
              <a:ext cx="475211" cy="4883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4" name="Rechteck 53">
              <a:extLst>
                <a:ext uri="{FF2B5EF4-FFF2-40B4-BE49-F238E27FC236}">
                  <a16:creationId xmlns:a16="http://schemas.microsoft.com/office/drawing/2014/main" id="{D35C54AB-196E-443F-8DAA-303B8DB6D598}"/>
                </a:ext>
              </a:extLst>
            </p:cNvPr>
            <p:cNvSpPr/>
            <p:nvPr/>
          </p:nvSpPr>
          <p:spPr bwMode="auto">
            <a:xfrm>
              <a:off x="2357338" y="5013176"/>
              <a:ext cx="191220" cy="200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5" name="Rechteck 54">
              <a:extLst>
                <a:ext uri="{FF2B5EF4-FFF2-40B4-BE49-F238E27FC236}">
                  <a16:creationId xmlns:a16="http://schemas.microsoft.com/office/drawing/2014/main" id="{DE7BBD3C-10A4-4053-82A1-07399A5E79F3}"/>
                </a:ext>
              </a:extLst>
            </p:cNvPr>
            <p:cNvSpPr/>
            <p:nvPr/>
          </p:nvSpPr>
          <p:spPr bwMode="auto">
            <a:xfrm flipH="1">
              <a:off x="3986148" y="4959680"/>
              <a:ext cx="362610" cy="12550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6" name="Rechteck 55">
              <a:extLst>
                <a:ext uri="{FF2B5EF4-FFF2-40B4-BE49-F238E27FC236}">
                  <a16:creationId xmlns:a16="http://schemas.microsoft.com/office/drawing/2014/main" id="{4096B44A-6F15-4363-BFCF-B7F4A67F62C0}"/>
                </a:ext>
              </a:extLst>
            </p:cNvPr>
            <p:cNvSpPr/>
            <p:nvPr/>
          </p:nvSpPr>
          <p:spPr bwMode="auto">
            <a:xfrm flipH="1">
              <a:off x="3988718" y="5175704"/>
              <a:ext cx="362610" cy="12550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8" name="Rechteck 57">
              <a:extLst>
                <a:ext uri="{FF2B5EF4-FFF2-40B4-BE49-F238E27FC236}">
                  <a16:creationId xmlns:a16="http://schemas.microsoft.com/office/drawing/2014/main" id="{72B7DF7E-F6AD-4DC6-8727-BD4C53784E2B}"/>
                </a:ext>
              </a:extLst>
            </p:cNvPr>
            <p:cNvSpPr/>
            <p:nvPr/>
          </p:nvSpPr>
          <p:spPr bwMode="auto">
            <a:xfrm>
              <a:off x="4706535" y="5196218"/>
              <a:ext cx="462886" cy="20424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grpSp>
      <p:sp>
        <p:nvSpPr>
          <p:cNvPr id="2" name="Textfeld 1">
            <a:extLst>
              <a:ext uri="{FF2B5EF4-FFF2-40B4-BE49-F238E27FC236}">
                <a16:creationId xmlns:a16="http://schemas.microsoft.com/office/drawing/2014/main" id="{1C5FD8B9-6FC5-426D-A97C-3151840C3C0C}"/>
              </a:ext>
            </a:extLst>
          </p:cNvPr>
          <p:cNvSpPr txBox="1"/>
          <p:nvPr/>
        </p:nvSpPr>
        <p:spPr>
          <a:xfrm>
            <a:off x="7978074" y="4296372"/>
            <a:ext cx="3885118" cy="2031325"/>
          </a:xfrm>
          <a:prstGeom prst="rect">
            <a:avLst/>
          </a:prstGeom>
          <a:noFill/>
        </p:spPr>
        <p:txBody>
          <a:bodyPr wrap="square" rtlCol="0">
            <a:spAutoFit/>
          </a:bodyPr>
          <a:lstStyle/>
          <a:p>
            <a:pPr marL="457200" indent="-457200">
              <a:buFont typeface="Arial" panose="020B0604020202020204" pitchFamily="34" charset="0"/>
              <a:buChar char="•"/>
            </a:pPr>
            <a:r>
              <a:rPr lang="de-DE" sz="1400" dirty="0"/>
              <a:t>Möglichkeiten:</a:t>
            </a:r>
          </a:p>
          <a:p>
            <a:pPr marL="914400" lvl="1" indent="-457200">
              <a:buFont typeface="Arial" panose="020B0604020202020204" pitchFamily="34" charset="0"/>
              <a:buChar char="•"/>
            </a:pPr>
            <a:r>
              <a:rPr lang="de-DE" sz="1400" dirty="0"/>
              <a:t>„Atomare“ Fehlerbehandlung und Lösungshilfe</a:t>
            </a:r>
          </a:p>
          <a:p>
            <a:pPr marL="914400" lvl="1" indent="-457200">
              <a:buFont typeface="Arial" panose="020B0604020202020204" pitchFamily="34" charset="0"/>
              <a:buChar char="•"/>
            </a:pPr>
            <a:r>
              <a:rPr lang="de-DE" sz="1400" dirty="0"/>
              <a:t>Aufzeichnung aller Interaktionen</a:t>
            </a:r>
          </a:p>
          <a:p>
            <a:pPr marL="914400" lvl="1" indent="-457200">
              <a:buFont typeface="Arial" panose="020B0604020202020204" pitchFamily="34" charset="0"/>
              <a:buChar char="•"/>
            </a:pPr>
            <a:r>
              <a:rPr lang="de-DE" sz="1400" dirty="0"/>
              <a:t>Abspielen aller Interaktionen</a:t>
            </a:r>
          </a:p>
          <a:p>
            <a:pPr marL="914400" lvl="1" indent="-457200">
              <a:buFont typeface="Arial" panose="020B0604020202020204" pitchFamily="34" charset="0"/>
              <a:buChar char="•"/>
            </a:pPr>
            <a:r>
              <a:rPr lang="de-DE" sz="1400" dirty="0"/>
              <a:t>Wiedereinstieg an beliebiger Stelle</a:t>
            </a:r>
          </a:p>
          <a:p>
            <a:pPr marL="914400" lvl="1" indent="-457200">
              <a:buFont typeface="Arial" panose="020B0604020202020204" pitchFamily="34" charset="0"/>
              <a:buChar char="•"/>
            </a:pPr>
            <a:r>
              <a:rPr lang="de-DE" sz="1400" dirty="0"/>
              <a:t>Vervollständigung des Lösungsversuchs als neue Aufzeichnung</a:t>
            </a:r>
          </a:p>
        </p:txBody>
      </p:sp>
      <p:pic>
        <p:nvPicPr>
          <p:cNvPr id="40" name="Grafik 39">
            <a:extLst>
              <a:ext uri="{FF2B5EF4-FFF2-40B4-BE49-F238E27FC236}">
                <a16:creationId xmlns:a16="http://schemas.microsoft.com/office/drawing/2014/main" id="{D9C5BD5F-B36D-471A-9A0A-6644206CD0D3}"/>
              </a:ext>
            </a:extLst>
          </p:cNvPr>
          <p:cNvPicPr>
            <a:picLocks noChangeAspect="1"/>
          </p:cNvPicPr>
          <p:nvPr/>
        </p:nvPicPr>
        <p:blipFill>
          <a:blip r:embed="rId4"/>
          <a:stretch>
            <a:fillRect/>
          </a:stretch>
        </p:blipFill>
        <p:spPr>
          <a:xfrm>
            <a:off x="4512437" y="3978635"/>
            <a:ext cx="3282098" cy="2270754"/>
          </a:xfrm>
          <a:prstGeom prst="rect">
            <a:avLst/>
          </a:prstGeom>
        </p:spPr>
      </p:pic>
      <p:pic>
        <p:nvPicPr>
          <p:cNvPr id="6" name="Grafik 5">
            <a:extLst>
              <a:ext uri="{FF2B5EF4-FFF2-40B4-BE49-F238E27FC236}">
                <a16:creationId xmlns:a16="http://schemas.microsoft.com/office/drawing/2014/main" id="{7C6B3195-BD44-49B1-B608-E20F2FFB7B40}"/>
              </a:ext>
            </a:extLst>
          </p:cNvPr>
          <p:cNvPicPr>
            <a:picLocks noChangeAspect="1"/>
          </p:cNvPicPr>
          <p:nvPr/>
        </p:nvPicPr>
        <p:blipFill>
          <a:blip r:embed="rId5"/>
          <a:stretch>
            <a:fillRect/>
          </a:stretch>
        </p:blipFill>
        <p:spPr>
          <a:xfrm>
            <a:off x="174222" y="3978636"/>
            <a:ext cx="4259267" cy="2270754"/>
          </a:xfrm>
          <a:prstGeom prst="rect">
            <a:avLst/>
          </a:prstGeom>
        </p:spPr>
      </p:pic>
      <p:pic>
        <p:nvPicPr>
          <p:cNvPr id="41" name="Grafik 40">
            <a:extLst>
              <a:ext uri="{FF2B5EF4-FFF2-40B4-BE49-F238E27FC236}">
                <a16:creationId xmlns:a16="http://schemas.microsoft.com/office/drawing/2014/main" id="{CEDE33F9-5B76-45DC-9E8F-77B0F9275D9D}"/>
              </a:ext>
            </a:extLst>
          </p:cNvPr>
          <p:cNvPicPr>
            <a:picLocks noChangeAspect="1"/>
          </p:cNvPicPr>
          <p:nvPr/>
        </p:nvPicPr>
        <p:blipFill>
          <a:blip r:embed="rId6"/>
          <a:stretch>
            <a:fillRect/>
          </a:stretch>
        </p:blipFill>
        <p:spPr>
          <a:xfrm>
            <a:off x="8760296" y="806848"/>
            <a:ext cx="2664489" cy="499914"/>
          </a:xfrm>
          <a:prstGeom prst="rect">
            <a:avLst/>
          </a:prstGeom>
        </p:spPr>
      </p:pic>
    </p:spTree>
    <p:extLst>
      <p:ext uri="{BB962C8B-B14F-4D97-AF65-F5344CB8AC3E}">
        <p14:creationId xmlns:p14="http://schemas.microsoft.com/office/powerpoint/2010/main" val="111141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623A5AB-DF30-4C10-8641-6669A97E1B43}"/>
              </a:ext>
            </a:extLst>
          </p:cNvPr>
          <p:cNvSpPr>
            <a:spLocks noGrp="1"/>
          </p:cNvSpPr>
          <p:nvPr>
            <p:ph type="title"/>
          </p:nvPr>
        </p:nvSpPr>
        <p:spPr/>
        <p:txBody>
          <a:bodyPr/>
          <a:lstStyle/>
          <a:p>
            <a:r>
              <a:rPr lang="de-DE" dirty="0"/>
              <a:t>Hinter den Kulissen von ALADIN</a:t>
            </a:r>
          </a:p>
        </p:txBody>
      </p:sp>
      <p:sp>
        <p:nvSpPr>
          <p:cNvPr id="4" name="Datumsplatzhalter 3">
            <a:extLst>
              <a:ext uri="{FF2B5EF4-FFF2-40B4-BE49-F238E27FC236}">
                <a16:creationId xmlns:a16="http://schemas.microsoft.com/office/drawing/2014/main" id="{34403604-27CD-45D7-A471-F2B50508C276}"/>
              </a:ext>
            </a:extLst>
          </p:cNvPr>
          <p:cNvSpPr>
            <a:spLocks noGrp="1"/>
          </p:cNvSpPr>
          <p:nvPr>
            <p:ph type="dt" sz="half" idx="2"/>
          </p:nvPr>
        </p:nvSpPr>
        <p:spPr/>
        <p:txBody>
          <a:bodyPr/>
          <a:lstStyle/>
          <a:p>
            <a:fld id="{5CF54E03-4885-4408-875D-CF4E4825484C}" type="datetime1">
              <a:rPr lang="de-DE" smtClean="0"/>
              <a:pPr/>
              <a:t>27.06.2022</a:t>
            </a:fld>
            <a:endParaRPr lang="de-DE" dirty="0"/>
          </a:p>
        </p:txBody>
      </p:sp>
      <p:grpSp>
        <p:nvGrpSpPr>
          <p:cNvPr id="20" name="Gruppieren 19">
            <a:extLst>
              <a:ext uri="{FF2B5EF4-FFF2-40B4-BE49-F238E27FC236}">
                <a16:creationId xmlns:a16="http://schemas.microsoft.com/office/drawing/2014/main" id="{83CB65EF-03BA-423F-9F01-EA0B80530973}"/>
              </a:ext>
            </a:extLst>
          </p:cNvPr>
          <p:cNvGrpSpPr/>
          <p:nvPr/>
        </p:nvGrpSpPr>
        <p:grpSpPr>
          <a:xfrm>
            <a:off x="744818" y="1289905"/>
            <a:ext cx="2160240" cy="2232248"/>
            <a:chOff x="2279576" y="2348880"/>
            <a:chExt cx="2160240" cy="2232248"/>
          </a:xfrm>
        </p:grpSpPr>
        <p:sp>
          <p:nvSpPr>
            <p:cNvPr id="7" name="Rechteck: abgerundete Ecken 6">
              <a:extLst>
                <a:ext uri="{FF2B5EF4-FFF2-40B4-BE49-F238E27FC236}">
                  <a16:creationId xmlns:a16="http://schemas.microsoft.com/office/drawing/2014/main" id="{D2A2969E-810C-46BD-A676-0C4490A0B83D}"/>
                </a:ext>
              </a:extLst>
            </p:cNvPr>
            <p:cNvSpPr/>
            <p:nvPr/>
          </p:nvSpPr>
          <p:spPr bwMode="auto">
            <a:xfrm>
              <a:off x="2279576" y="2348880"/>
              <a:ext cx="2160240" cy="223224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charset="0"/>
                </a:rPr>
                <a:t>Aufgabentyp</a:t>
              </a:r>
              <a:endParaRPr kumimoji="0" lang="de-DE" sz="2800" b="0" i="0" u="none" strike="noStrike" cap="none" normalizeH="0" baseline="0" dirty="0">
                <a:ln>
                  <a:noFill/>
                </a:ln>
                <a:solidFill>
                  <a:schemeClr val="tx1"/>
                </a:solidFill>
                <a:effectLst/>
                <a:latin typeface="Arial" charset="0"/>
              </a:endParaRPr>
            </a:p>
          </p:txBody>
        </p:sp>
        <p:sp>
          <p:nvSpPr>
            <p:cNvPr id="8" name="Rechteck: abgerundete Ecken 7">
              <a:extLst>
                <a:ext uri="{FF2B5EF4-FFF2-40B4-BE49-F238E27FC236}">
                  <a16:creationId xmlns:a16="http://schemas.microsoft.com/office/drawing/2014/main" id="{A3AD3D60-961D-4501-88E1-DDB6BDFF2424}"/>
                </a:ext>
              </a:extLst>
            </p:cNvPr>
            <p:cNvSpPr/>
            <p:nvPr/>
          </p:nvSpPr>
          <p:spPr bwMode="auto">
            <a:xfrm>
              <a:off x="2525058" y="3030321"/>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Oberfläche</a:t>
              </a:r>
            </a:p>
          </p:txBody>
        </p:sp>
        <p:sp>
          <p:nvSpPr>
            <p:cNvPr id="9" name="Rechteck: abgerundete Ecken 8">
              <a:extLst>
                <a:ext uri="{FF2B5EF4-FFF2-40B4-BE49-F238E27FC236}">
                  <a16:creationId xmlns:a16="http://schemas.microsoft.com/office/drawing/2014/main" id="{6E7BA897-1853-44B1-8358-4C8A11EB663F}"/>
                </a:ext>
              </a:extLst>
            </p:cNvPr>
            <p:cNvSpPr/>
            <p:nvPr/>
          </p:nvSpPr>
          <p:spPr bwMode="auto">
            <a:xfrm>
              <a:off x="2525058" y="3562008"/>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Schnittstelle</a:t>
              </a:r>
            </a:p>
          </p:txBody>
        </p:sp>
        <p:sp>
          <p:nvSpPr>
            <p:cNvPr id="10" name="Rechteck: abgerundete Ecken 9">
              <a:extLst>
                <a:ext uri="{FF2B5EF4-FFF2-40B4-BE49-F238E27FC236}">
                  <a16:creationId xmlns:a16="http://schemas.microsoft.com/office/drawing/2014/main" id="{F5403D83-01C2-49DC-9249-E9BEBD385873}"/>
                </a:ext>
              </a:extLst>
            </p:cNvPr>
            <p:cNvSpPr/>
            <p:nvPr/>
          </p:nvSpPr>
          <p:spPr bwMode="auto">
            <a:xfrm>
              <a:off x="2525058" y="4093695"/>
              <a:ext cx="1669276" cy="415302"/>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de-DE" sz="2000" dirty="0"/>
                <a:t>Backend</a:t>
              </a:r>
              <a:endParaRPr kumimoji="0" lang="de-DE" sz="2000" b="0" i="0" u="none" strike="noStrike" cap="none" normalizeH="0" baseline="0" dirty="0">
                <a:ln>
                  <a:noFill/>
                </a:ln>
                <a:solidFill>
                  <a:schemeClr val="tx1"/>
                </a:solidFill>
                <a:effectLst/>
                <a:latin typeface="Arial" charset="0"/>
              </a:endParaRPr>
            </a:p>
          </p:txBody>
        </p:sp>
        <p:cxnSp>
          <p:nvCxnSpPr>
            <p:cNvPr id="12" name="Gerade Verbindung mit Pfeil 11">
              <a:extLst>
                <a:ext uri="{FF2B5EF4-FFF2-40B4-BE49-F238E27FC236}">
                  <a16:creationId xmlns:a16="http://schemas.microsoft.com/office/drawing/2014/main" id="{37ACB3DA-BAF8-4121-8A5D-C4B94CE15291}"/>
                </a:ext>
              </a:extLst>
            </p:cNvPr>
            <p:cNvCxnSpPr>
              <a:cxnSpLocks/>
            </p:cNvCxnSpPr>
            <p:nvPr/>
          </p:nvCxnSpPr>
          <p:spPr bwMode="auto">
            <a:xfrm>
              <a:off x="2927648" y="3455479"/>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Gerade Verbindung mit Pfeil 14">
              <a:extLst>
                <a:ext uri="{FF2B5EF4-FFF2-40B4-BE49-F238E27FC236}">
                  <a16:creationId xmlns:a16="http://schemas.microsoft.com/office/drawing/2014/main" id="{2B92C687-B3DD-475B-8F4F-1092C8CB51CB}"/>
                </a:ext>
              </a:extLst>
            </p:cNvPr>
            <p:cNvCxnSpPr>
              <a:cxnSpLocks/>
            </p:cNvCxnSpPr>
            <p:nvPr/>
          </p:nvCxnSpPr>
          <p:spPr bwMode="auto">
            <a:xfrm>
              <a:off x="2937173" y="3978647"/>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Gerade Verbindung mit Pfeil 15">
              <a:extLst>
                <a:ext uri="{FF2B5EF4-FFF2-40B4-BE49-F238E27FC236}">
                  <a16:creationId xmlns:a16="http://schemas.microsoft.com/office/drawing/2014/main" id="{E3D9DA32-261A-4357-9D70-8B4426D0A38E}"/>
                </a:ext>
              </a:extLst>
            </p:cNvPr>
            <p:cNvCxnSpPr>
              <a:cxnSpLocks/>
            </p:cNvCxnSpPr>
            <p:nvPr/>
          </p:nvCxnSpPr>
          <p:spPr bwMode="auto">
            <a:xfrm rot="10800000">
              <a:off x="3791744" y="3457575"/>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Gerade Verbindung mit Pfeil 16">
              <a:extLst>
                <a:ext uri="{FF2B5EF4-FFF2-40B4-BE49-F238E27FC236}">
                  <a16:creationId xmlns:a16="http://schemas.microsoft.com/office/drawing/2014/main" id="{0E5DD55E-1BAD-4C19-B6F6-112B73962C5A}"/>
                </a:ext>
              </a:extLst>
            </p:cNvPr>
            <p:cNvCxnSpPr>
              <a:cxnSpLocks/>
            </p:cNvCxnSpPr>
            <p:nvPr/>
          </p:nvCxnSpPr>
          <p:spPr bwMode="auto">
            <a:xfrm rot="10800000">
              <a:off x="3791745" y="3978746"/>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pic>
        <p:nvPicPr>
          <p:cNvPr id="18" name="Picture 6" descr="https://static.packt-cdn.com/products/9781786466143/graphics/4acb659d-4dea-43e0-a3a6-ea78711b497f.png">
            <a:extLst>
              <a:ext uri="{FF2B5EF4-FFF2-40B4-BE49-F238E27FC236}">
                <a16:creationId xmlns:a16="http://schemas.microsoft.com/office/drawing/2014/main" id="{D03AEE73-8AF3-4B68-9148-DB7D263C3A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5210" r="39424" b="2528"/>
          <a:stretch/>
        </p:blipFill>
        <p:spPr bwMode="auto">
          <a:xfrm>
            <a:off x="5738812" y="1392910"/>
            <a:ext cx="3093492" cy="102586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static.packt-cdn.com/products/9781786466143/graphics/4acb659d-4dea-43e0-a3a6-ea78711b497f.png">
            <a:extLst>
              <a:ext uri="{FF2B5EF4-FFF2-40B4-BE49-F238E27FC236}">
                <a16:creationId xmlns:a16="http://schemas.microsoft.com/office/drawing/2014/main" id="{DEC81A8E-0CB4-4303-A076-9D60F34ED7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96" t="85963" r="79572" b="2528"/>
          <a:stretch/>
        </p:blipFill>
        <p:spPr bwMode="auto">
          <a:xfrm>
            <a:off x="9450585" y="1383904"/>
            <a:ext cx="936105" cy="96285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https://static.packt-cdn.com/products/9781786466143/graphics/4acb659d-4dea-43e0-a3a6-ea78711b497f.png">
            <a:extLst>
              <a:ext uri="{FF2B5EF4-FFF2-40B4-BE49-F238E27FC236}">
                <a16:creationId xmlns:a16="http://schemas.microsoft.com/office/drawing/2014/main" id="{3436BDF0-3A39-41B2-BF65-CD8BE96A5A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96" t="85963" r="79572" b="2528"/>
          <a:stretch/>
        </p:blipFill>
        <p:spPr bwMode="auto">
          <a:xfrm>
            <a:off x="9522594" y="1455912"/>
            <a:ext cx="936105" cy="96285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https://static.packt-cdn.com/products/9781786466143/graphics/4acb659d-4dea-43e0-a3a6-ea78711b497f.png">
            <a:extLst>
              <a:ext uri="{FF2B5EF4-FFF2-40B4-BE49-F238E27FC236}">
                <a16:creationId xmlns:a16="http://schemas.microsoft.com/office/drawing/2014/main" id="{3FE161CD-DD02-4D70-926C-F642141F6F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96" t="85963" r="79572" b="2528"/>
          <a:stretch/>
        </p:blipFill>
        <p:spPr bwMode="auto">
          <a:xfrm>
            <a:off x="9594602" y="1527920"/>
            <a:ext cx="936105" cy="962858"/>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a:extLst>
              <a:ext uri="{FF2B5EF4-FFF2-40B4-BE49-F238E27FC236}">
                <a16:creationId xmlns:a16="http://schemas.microsoft.com/office/drawing/2014/main" id="{0DE16F8D-0FF6-4A50-9A65-3A0FF4A02F8A}"/>
              </a:ext>
            </a:extLst>
          </p:cNvPr>
          <p:cNvSpPr txBox="1"/>
          <p:nvPr/>
        </p:nvSpPr>
        <p:spPr>
          <a:xfrm>
            <a:off x="6384078" y="2545108"/>
            <a:ext cx="1374094" cy="400110"/>
          </a:xfrm>
          <a:prstGeom prst="rect">
            <a:avLst/>
          </a:prstGeom>
          <a:noFill/>
        </p:spPr>
        <p:txBody>
          <a:bodyPr wrap="none" rtlCol="0">
            <a:spAutoFit/>
          </a:bodyPr>
          <a:lstStyle/>
          <a:p>
            <a:pPr algn="ctr"/>
            <a:r>
              <a:rPr lang="de-DE" sz="1000" i="1" dirty="0"/>
              <a:t>Beliebige</a:t>
            </a:r>
          </a:p>
          <a:p>
            <a:pPr algn="ctr"/>
            <a:r>
              <a:rPr lang="de-DE" sz="1000" i="1" dirty="0" err="1"/>
              <a:t>Graphenverteilungen</a:t>
            </a:r>
            <a:endParaRPr lang="de-DE" sz="1000" i="1" dirty="0"/>
          </a:p>
        </p:txBody>
      </p:sp>
      <p:pic>
        <p:nvPicPr>
          <p:cNvPr id="1028" name="Picture 4" descr="Generator Icons - Download Free Vector Icons | Noun Project">
            <a:extLst>
              <a:ext uri="{FF2B5EF4-FFF2-40B4-BE49-F238E27FC236}">
                <a16:creationId xmlns:a16="http://schemas.microsoft.com/office/drawing/2014/main" id="{1258F94A-EA4D-4C81-A1DC-F7201A8CCD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5761" y="1268760"/>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3" name="Textfeld 32">
            <a:extLst>
              <a:ext uri="{FF2B5EF4-FFF2-40B4-BE49-F238E27FC236}">
                <a16:creationId xmlns:a16="http://schemas.microsoft.com/office/drawing/2014/main" id="{09340776-78C4-47ED-9159-BA79E9264751}"/>
              </a:ext>
            </a:extLst>
          </p:cNvPr>
          <p:cNvSpPr txBox="1"/>
          <p:nvPr/>
        </p:nvSpPr>
        <p:spPr>
          <a:xfrm>
            <a:off x="3939574" y="2453142"/>
            <a:ext cx="1204177" cy="246221"/>
          </a:xfrm>
          <a:prstGeom prst="rect">
            <a:avLst/>
          </a:prstGeom>
          <a:noFill/>
        </p:spPr>
        <p:txBody>
          <a:bodyPr wrap="none" rtlCol="0">
            <a:spAutoFit/>
          </a:bodyPr>
          <a:lstStyle/>
          <a:p>
            <a:pPr algn="ctr"/>
            <a:r>
              <a:rPr lang="de-DE" sz="1000" i="1" dirty="0"/>
              <a:t>Generatorfunktion</a:t>
            </a:r>
          </a:p>
        </p:txBody>
      </p:sp>
      <p:cxnSp>
        <p:nvCxnSpPr>
          <p:cNvPr id="32" name="Gerade Verbindung mit Pfeil 31">
            <a:extLst>
              <a:ext uri="{FF2B5EF4-FFF2-40B4-BE49-F238E27FC236}">
                <a16:creationId xmlns:a16="http://schemas.microsoft.com/office/drawing/2014/main" id="{561172AB-346B-4418-A31C-45C4E2793F5B}"/>
              </a:ext>
            </a:extLst>
          </p:cNvPr>
          <p:cNvCxnSpPr>
            <a:cxnSpLocks/>
          </p:cNvCxnSpPr>
          <p:nvPr/>
        </p:nvCxnSpPr>
        <p:spPr bwMode="auto">
          <a:xfrm>
            <a:off x="5222610" y="1881017"/>
            <a:ext cx="42518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8" name="Gerade Verbindung mit Pfeil 37">
            <a:extLst>
              <a:ext uri="{FF2B5EF4-FFF2-40B4-BE49-F238E27FC236}">
                <a16:creationId xmlns:a16="http://schemas.microsoft.com/office/drawing/2014/main" id="{BE0D7511-6C89-40C8-A88C-DEA064978231}"/>
              </a:ext>
            </a:extLst>
          </p:cNvPr>
          <p:cNvCxnSpPr>
            <a:cxnSpLocks/>
          </p:cNvCxnSpPr>
          <p:nvPr/>
        </p:nvCxnSpPr>
        <p:spPr bwMode="auto">
          <a:xfrm>
            <a:off x="8953987" y="1881017"/>
            <a:ext cx="34894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9" name="Textfeld 38">
            <a:extLst>
              <a:ext uri="{FF2B5EF4-FFF2-40B4-BE49-F238E27FC236}">
                <a16:creationId xmlns:a16="http://schemas.microsoft.com/office/drawing/2014/main" id="{C660C0E7-BBAD-41F8-B2CF-21F9B1B0D3AB}"/>
              </a:ext>
            </a:extLst>
          </p:cNvPr>
          <p:cNvSpPr txBox="1"/>
          <p:nvPr/>
        </p:nvSpPr>
        <p:spPr>
          <a:xfrm>
            <a:off x="8977376" y="2634535"/>
            <a:ext cx="1943160" cy="400110"/>
          </a:xfrm>
          <a:prstGeom prst="rect">
            <a:avLst/>
          </a:prstGeom>
          <a:noFill/>
        </p:spPr>
        <p:txBody>
          <a:bodyPr wrap="none" rtlCol="0">
            <a:spAutoFit/>
          </a:bodyPr>
          <a:lstStyle/>
          <a:p>
            <a:pPr algn="ctr"/>
            <a:r>
              <a:rPr lang="de-DE" sz="1000" i="1" dirty="0" err="1"/>
              <a:t>Artefaktinstanz</a:t>
            </a:r>
            <a:r>
              <a:rPr lang="de-DE" sz="1000" i="1" dirty="0"/>
              <a:t>, welche der </a:t>
            </a:r>
          </a:p>
          <a:p>
            <a:pPr algn="ctr"/>
            <a:r>
              <a:rPr lang="de-DE" sz="1000" i="1" dirty="0"/>
              <a:t>Nutzerparametrisierung genügt</a:t>
            </a:r>
          </a:p>
        </p:txBody>
      </p:sp>
      <p:pic>
        <p:nvPicPr>
          <p:cNvPr id="1032" name="Picture 8" descr="Clipboard Icon Vector Art, Icons, and Graphics for Free Download">
            <a:extLst>
              <a:ext uri="{FF2B5EF4-FFF2-40B4-BE49-F238E27FC236}">
                <a16:creationId xmlns:a16="http://schemas.microsoft.com/office/drawing/2014/main" id="{6B04F11E-E17B-4317-B343-4685BA531E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4451" y="1383904"/>
            <a:ext cx="1150776" cy="1150776"/>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Gerade Verbindung mit Pfeil 41">
            <a:extLst>
              <a:ext uri="{FF2B5EF4-FFF2-40B4-BE49-F238E27FC236}">
                <a16:creationId xmlns:a16="http://schemas.microsoft.com/office/drawing/2014/main" id="{17AF432E-C4CF-4195-8084-05A4F34A3D62}"/>
              </a:ext>
            </a:extLst>
          </p:cNvPr>
          <p:cNvCxnSpPr>
            <a:cxnSpLocks/>
          </p:cNvCxnSpPr>
          <p:nvPr/>
        </p:nvCxnSpPr>
        <p:spPr bwMode="auto">
          <a:xfrm>
            <a:off x="10707364" y="1937341"/>
            <a:ext cx="37727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3" name="Textfeld 42">
            <a:extLst>
              <a:ext uri="{FF2B5EF4-FFF2-40B4-BE49-F238E27FC236}">
                <a16:creationId xmlns:a16="http://schemas.microsoft.com/office/drawing/2014/main" id="{E7F4F8A7-AA06-4606-A122-766F7E0BEC2E}"/>
              </a:ext>
            </a:extLst>
          </p:cNvPr>
          <p:cNvSpPr txBox="1"/>
          <p:nvPr/>
        </p:nvSpPr>
        <p:spPr>
          <a:xfrm>
            <a:off x="11084639" y="2585413"/>
            <a:ext cx="1132041" cy="246221"/>
          </a:xfrm>
          <a:prstGeom prst="rect">
            <a:avLst/>
          </a:prstGeom>
          <a:noFill/>
        </p:spPr>
        <p:txBody>
          <a:bodyPr wrap="none" rtlCol="0">
            <a:spAutoFit/>
          </a:bodyPr>
          <a:lstStyle/>
          <a:p>
            <a:pPr algn="ctr"/>
            <a:r>
              <a:rPr lang="de-DE" sz="1000" i="1" dirty="0"/>
              <a:t>Aufgabeninstanz</a:t>
            </a:r>
          </a:p>
        </p:txBody>
      </p:sp>
      <p:pic>
        <p:nvPicPr>
          <p:cNvPr id="1034" name="Picture 10" descr="Search Icon On A Report Board Audit Review Check List Icon Stock  Illustration - Download Image Now - iStock">
            <a:extLst>
              <a:ext uri="{FF2B5EF4-FFF2-40B4-BE49-F238E27FC236}">
                <a16:creationId xmlns:a16="http://schemas.microsoft.com/office/drawing/2014/main" id="{C4395FD0-BB4E-4955-85D8-BD04103F818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399" t="12932" r="16281" b="18489"/>
          <a:stretch/>
        </p:blipFill>
        <p:spPr bwMode="auto">
          <a:xfrm>
            <a:off x="4140792" y="3340696"/>
            <a:ext cx="797827" cy="9422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22 Software Development Icon - Pin Logo Icon">
            <a:extLst>
              <a:ext uri="{FF2B5EF4-FFF2-40B4-BE49-F238E27FC236}">
                <a16:creationId xmlns:a16="http://schemas.microsoft.com/office/drawing/2014/main" id="{AC95491C-527A-49E5-8791-64B249747A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0396" y="5080577"/>
            <a:ext cx="962858" cy="962858"/>
          </a:xfrm>
          <a:prstGeom prst="rect">
            <a:avLst/>
          </a:prstGeom>
          <a:noFill/>
          <a:extLst>
            <a:ext uri="{909E8E84-426E-40DD-AFC4-6F175D3DCCD1}">
              <a14:hiddenFill xmlns:a14="http://schemas.microsoft.com/office/drawing/2010/main">
                <a:solidFill>
                  <a:srgbClr val="FFFFFF"/>
                </a:solidFill>
              </a14:hiddenFill>
            </a:ext>
          </a:extLst>
        </p:spPr>
      </p:pic>
      <p:sp>
        <p:nvSpPr>
          <p:cNvPr id="46" name="Textfeld 45">
            <a:extLst>
              <a:ext uri="{FF2B5EF4-FFF2-40B4-BE49-F238E27FC236}">
                <a16:creationId xmlns:a16="http://schemas.microsoft.com/office/drawing/2014/main" id="{2FA3D932-BAF5-475C-840E-E2C26553C534}"/>
              </a:ext>
            </a:extLst>
          </p:cNvPr>
          <p:cNvSpPr txBox="1"/>
          <p:nvPr/>
        </p:nvSpPr>
        <p:spPr>
          <a:xfrm>
            <a:off x="4006494" y="6107683"/>
            <a:ext cx="942887" cy="400110"/>
          </a:xfrm>
          <a:prstGeom prst="rect">
            <a:avLst/>
          </a:prstGeom>
          <a:noFill/>
        </p:spPr>
        <p:txBody>
          <a:bodyPr wrap="none" rtlCol="0">
            <a:spAutoFit/>
          </a:bodyPr>
          <a:lstStyle/>
          <a:p>
            <a:pPr algn="ctr"/>
            <a:r>
              <a:rPr lang="de-DE" sz="1000" i="1" dirty="0"/>
              <a:t>Ausführungs-</a:t>
            </a:r>
          </a:p>
          <a:p>
            <a:pPr algn="ctr"/>
            <a:r>
              <a:rPr lang="de-DE" sz="1000" i="1" dirty="0" err="1"/>
              <a:t>umgebung</a:t>
            </a:r>
            <a:endParaRPr lang="de-DE" sz="1000" i="1" dirty="0"/>
          </a:p>
        </p:txBody>
      </p:sp>
      <p:sp>
        <p:nvSpPr>
          <p:cNvPr id="47" name="Textfeld 46">
            <a:extLst>
              <a:ext uri="{FF2B5EF4-FFF2-40B4-BE49-F238E27FC236}">
                <a16:creationId xmlns:a16="http://schemas.microsoft.com/office/drawing/2014/main" id="{E3523A17-6E63-42D4-8D6D-79DEC4272C2E}"/>
              </a:ext>
            </a:extLst>
          </p:cNvPr>
          <p:cNvSpPr txBox="1"/>
          <p:nvPr/>
        </p:nvSpPr>
        <p:spPr>
          <a:xfrm>
            <a:off x="3827480" y="4277879"/>
            <a:ext cx="1332416" cy="246221"/>
          </a:xfrm>
          <a:prstGeom prst="rect">
            <a:avLst/>
          </a:prstGeom>
          <a:noFill/>
        </p:spPr>
        <p:txBody>
          <a:bodyPr wrap="none" rtlCol="0">
            <a:spAutoFit/>
          </a:bodyPr>
          <a:lstStyle/>
          <a:p>
            <a:pPr algn="ctr"/>
            <a:r>
              <a:rPr lang="de-DE" sz="1000" i="1" dirty="0"/>
              <a:t>Validierungsfunktion</a:t>
            </a:r>
          </a:p>
        </p:txBody>
      </p:sp>
      <p:pic>
        <p:nvPicPr>
          <p:cNvPr id="3074" name="Picture 2" descr="Free Data Input icon | Data Input icons PNG, ICO or ICNS">
            <a:extLst>
              <a:ext uri="{FF2B5EF4-FFF2-40B4-BE49-F238E27FC236}">
                <a16:creationId xmlns:a16="http://schemas.microsoft.com/office/drawing/2014/main" id="{C2D52BA4-5D39-4FEF-BCCF-00BBADB4BCB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348" t="34273" r="20791" b="19106"/>
          <a:stretch/>
        </p:blipFill>
        <p:spPr bwMode="auto">
          <a:xfrm>
            <a:off x="1127448" y="3784433"/>
            <a:ext cx="1236299" cy="962859"/>
          </a:xfrm>
          <a:prstGeom prst="rect">
            <a:avLst/>
          </a:prstGeom>
          <a:noFill/>
          <a:extLst>
            <a:ext uri="{909E8E84-426E-40DD-AFC4-6F175D3DCCD1}">
              <a14:hiddenFill xmlns:a14="http://schemas.microsoft.com/office/drawing/2010/main">
                <a:solidFill>
                  <a:srgbClr val="FFFFFF"/>
                </a:solidFill>
              </a14:hiddenFill>
            </a:ext>
          </a:extLst>
        </p:spPr>
      </p:pic>
      <p:sp>
        <p:nvSpPr>
          <p:cNvPr id="40" name="Textfeld 39">
            <a:extLst>
              <a:ext uri="{FF2B5EF4-FFF2-40B4-BE49-F238E27FC236}">
                <a16:creationId xmlns:a16="http://schemas.microsoft.com/office/drawing/2014/main" id="{6EF6050C-2D07-42BA-8E99-BFEF6E8D8F2D}"/>
              </a:ext>
            </a:extLst>
          </p:cNvPr>
          <p:cNvSpPr txBox="1"/>
          <p:nvPr/>
        </p:nvSpPr>
        <p:spPr>
          <a:xfrm>
            <a:off x="1263667" y="4761099"/>
            <a:ext cx="1013419" cy="246221"/>
          </a:xfrm>
          <a:prstGeom prst="rect">
            <a:avLst/>
          </a:prstGeom>
          <a:noFill/>
        </p:spPr>
        <p:txBody>
          <a:bodyPr wrap="none" rtlCol="0">
            <a:spAutoFit/>
          </a:bodyPr>
          <a:lstStyle/>
          <a:p>
            <a:pPr algn="ctr"/>
            <a:r>
              <a:rPr lang="de-DE" sz="1000" i="1" dirty="0"/>
              <a:t>Nutzereingabe</a:t>
            </a:r>
          </a:p>
        </p:txBody>
      </p:sp>
      <p:cxnSp>
        <p:nvCxnSpPr>
          <p:cNvPr id="23" name="Verbinder: gekrümmt 22">
            <a:extLst>
              <a:ext uri="{FF2B5EF4-FFF2-40B4-BE49-F238E27FC236}">
                <a16:creationId xmlns:a16="http://schemas.microsoft.com/office/drawing/2014/main" id="{20F74B51-9DC8-4DB0-B3FE-0DDBB20A8670}"/>
              </a:ext>
            </a:extLst>
          </p:cNvPr>
          <p:cNvCxnSpPr>
            <a:stCxn id="3074" idx="3"/>
            <a:endCxn id="1028" idx="1"/>
          </p:cNvCxnSpPr>
          <p:nvPr/>
        </p:nvCxnSpPr>
        <p:spPr bwMode="auto">
          <a:xfrm flipV="1">
            <a:off x="2363747" y="1844824"/>
            <a:ext cx="1612014" cy="2421039"/>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5" name="Verbinder: gekrümmt 24">
            <a:extLst>
              <a:ext uri="{FF2B5EF4-FFF2-40B4-BE49-F238E27FC236}">
                <a16:creationId xmlns:a16="http://schemas.microsoft.com/office/drawing/2014/main" id="{A5798680-5546-43C0-8A17-6F1A0C6F6A57}"/>
              </a:ext>
            </a:extLst>
          </p:cNvPr>
          <p:cNvCxnSpPr>
            <a:cxnSpLocks/>
            <a:stCxn id="3074" idx="3"/>
            <a:endCxn id="1034" idx="1"/>
          </p:cNvCxnSpPr>
          <p:nvPr/>
        </p:nvCxnSpPr>
        <p:spPr bwMode="auto">
          <a:xfrm flipV="1">
            <a:off x="2363747" y="3811821"/>
            <a:ext cx="1777045" cy="454042"/>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34" name="Verbinder: gekrümmt 33">
            <a:extLst>
              <a:ext uri="{FF2B5EF4-FFF2-40B4-BE49-F238E27FC236}">
                <a16:creationId xmlns:a16="http://schemas.microsoft.com/office/drawing/2014/main" id="{3B3E8E5C-D1F8-459C-9760-FD1F0F9B8A9A}"/>
              </a:ext>
            </a:extLst>
          </p:cNvPr>
          <p:cNvCxnSpPr>
            <a:stCxn id="3074" idx="3"/>
            <a:endCxn id="1036" idx="1"/>
          </p:cNvCxnSpPr>
          <p:nvPr/>
        </p:nvCxnSpPr>
        <p:spPr bwMode="auto">
          <a:xfrm>
            <a:off x="2363747" y="4265863"/>
            <a:ext cx="1706649" cy="1296143"/>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pic>
        <p:nvPicPr>
          <p:cNvPr id="36" name="Grafik 35">
            <a:extLst>
              <a:ext uri="{FF2B5EF4-FFF2-40B4-BE49-F238E27FC236}">
                <a16:creationId xmlns:a16="http://schemas.microsoft.com/office/drawing/2014/main" id="{5DCD560A-1B95-4C40-BC2D-B6CA4C10D22C}"/>
              </a:ext>
            </a:extLst>
          </p:cNvPr>
          <p:cNvPicPr>
            <a:picLocks noChangeAspect="1"/>
          </p:cNvPicPr>
          <p:nvPr/>
        </p:nvPicPr>
        <p:blipFill>
          <a:blip r:embed="rId9"/>
          <a:stretch>
            <a:fillRect/>
          </a:stretch>
        </p:blipFill>
        <p:spPr>
          <a:xfrm>
            <a:off x="8760296" y="806848"/>
            <a:ext cx="2664489" cy="499914"/>
          </a:xfrm>
          <a:prstGeom prst="rect">
            <a:avLst/>
          </a:prstGeom>
        </p:spPr>
      </p:pic>
    </p:spTree>
    <p:extLst>
      <p:ext uri="{BB962C8B-B14F-4D97-AF65-F5344CB8AC3E}">
        <p14:creationId xmlns:p14="http://schemas.microsoft.com/office/powerpoint/2010/main" val="150600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9" grpId="0"/>
      <p:bldP spid="43" grpId="0"/>
      <p:bldP spid="46"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CDB41BB-D4BF-4F97-A1B2-6C03B6353452}"/>
              </a:ext>
            </a:extLst>
          </p:cNvPr>
          <p:cNvSpPr>
            <a:spLocks noGrp="1"/>
          </p:cNvSpPr>
          <p:nvPr>
            <p:ph type="title"/>
          </p:nvPr>
        </p:nvSpPr>
        <p:spPr/>
        <p:txBody>
          <a:bodyPr/>
          <a:lstStyle/>
          <a:p>
            <a:r>
              <a:rPr lang="de-DE" dirty="0"/>
              <a:t>Beispiel einer interaktiven Aufgabe</a:t>
            </a:r>
          </a:p>
        </p:txBody>
      </p:sp>
      <p:sp>
        <p:nvSpPr>
          <p:cNvPr id="4" name="Datumsplatzhalter 3">
            <a:extLst>
              <a:ext uri="{FF2B5EF4-FFF2-40B4-BE49-F238E27FC236}">
                <a16:creationId xmlns:a16="http://schemas.microsoft.com/office/drawing/2014/main" id="{1FB34B8C-12BA-47FF-A9E4-E07F02027FA7}"/>
              </a:ext>
            </a:extLst>
          </p:cNvPr>
          <p:cNvSpPr>
            <a:spLocks noGrp="1"/>
          </p:cNvSpPr>
          <p:nvPr>
            <p:ph type="dt" sz="half" idx="2"/>
          </p:nvPr>
        </p:nvSpPr>
        <p:spPr/>
        <p:txBody>
          <a:bodyPr/>
          <a:lstStyle/>
          <a:p>
            <a:fld id="{5CF54E03-4885-4408-875D-CF4E4825484C}" type="datetime1">
              <a:rPr lang="de-DE" smtClean="0"/>
              <a:pPr/>
              <a:t>27.06.2022</a:t>
            </a:fld>
            <a:endParaRPr lang="de-DE" dirty="0"/>
          </a:p>
        </p:txBody>
      </p:sp>
      <p:pic>
        <p:nvPicPr>
          <p:cNvPr id="8" name="Grafik 7">
            <a:extLst>
              <a:ext uri="{FF2B5EF4-FFF2-40B4-BE49-F238E27FC236}">
                <a16:creationId xmlns:a16="http://schemas.microsoft.com/office/drawing/2014/main" id="{6EFB1134-C128-4437-B774-BDFFD85991CD}"/>
              </a:ext>
            </a:extLst>
          </p:cNvPr>
          <p:cNvPicPr>
            <a:picLocks noChangeAspect="1"/>
          </p:cNvPicPr>
          <p:nvPr/>
        </p:nvPicPr>
        <p:blipFill>
          <a:blip r:embed="rId3"/>
          <a:stretch>
            <a:fillRect/>
          </a:stretch>
        </p:blipFill>
        <p:spPr>
          <a:xfrm>
            <a:off x="1115887" y="1205167"/>
            <a:ext cx="4262001" cy="2175396"/>
          </a:xfrm>
          <a:prstGeom prst="rect">
            <a:avLst/>
          </a:prstGeom>
        </p:spPr>
      </p:pic>
      <p:pic>
        <p:nvPicPr>
          <p:cNvPr id="9" name="Grafik 8">
            <a:extLst>
              <a:ext uri="{FF2B5EF4-FFF2-40B4-BE49-F238E27FC236}">
                <a16:creationId xmlns:a16="http://schemas.microsoft.com/office/drawing/2014/main" id="{44BBC81E-EC20-4DD3-B1C2-3073E582DBBC}"/>
              </a:ext>
            </a:extLst>
          </p:cNvPr>
          <p:cNvPicPr>
            <a:picLocks noChangeAspect="1"/>
          </p:cNvPicPr>
          <p:nvPr/>
        </p:nvPicPr>
        <p:blipFill>
          <a:blip r:embed="rId4"/>
          <a:stretch>
            <a:fillRect/>
          </a:stretch>
        </p:blipFill>
        <p:spPr>
          <a:xfrm>
            <a:off x="6313517" y="1205167"/>
            <a:ext cx="4270716" cy="2175396"/>
          </a:xfrm>
          <a:prstGeom prst="rect">
            <a:avLst/>
          </a:prstGeom>
        </p:spPr>
      </p:pic>
      <p:pic>
        <p:nvPicPr>
          <p:cNvPr id="10" name="Grafik 9">
            <a:extLst>
              <a:ext uri="{FF2B5EF4-FFF2-40B4-BE49-F238E27FC236}">
                <a16:creationId xmlns:a16="http://schemas.microsoft.com/office/drawing/2014/main" id="{31CFDB05-40F3-4AB4-901C-8A5B22FF4270}"/>
              </a:ext>
            </a:extLst>
          </p:cNvPr>
          <p:cNvPicPr>
            <a:picLocks noChangeAspect="1"/>
          </p:cNvPicPr>
          <p:nvPr/>
        </p:nvPicPr>
        <p:blipFill>
          <a:blip r:embed="rId5"/>
          <a:stretch>
            <a:fillRect/>
          </a:stretch>
        </p:blipFill>
        <p:spPr>
          <a:xfrm>
            <a:off x="3552331" y="3645024"/>
            <a:ext cx="4896544" cy="2501828"/>
          </a:xfrm>
          <a:prstGeom prst="rect">
            <a:avLst/>
          </a:prstGeom>
        </p:spPr>
      </p:pic>
    </p:spTree>
    <p:extLst>
      <p:ext uri="{BB962C8B-B14F-4D97-AF65-F5344CB8AC3E}">
        <p14:creationId xmlns:p14="http://schemas.microsoft.com/office/powerpoint/2010/main" val="346827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a:xfrm>
            <a:off x="576000" y="1052736"/>
            <a:ext cx="11208632" cy="5256584"/>
          </a:xfrm>
        </p:spPr>
        <p:txBody>
          <a:bodyPr/>
          <a:lstStyle/>
          <a:p>
            <a:r>
              <a:rPr lang="de-DE" dirty="0"/>
              <a:t>Möglichkeiten</a:t>
            </a:r>
          </a:p>
          <a:p>
            <a:pPr lvl="1"/>
            <a:r>
              <a:rPr lang="de-DE" dirty="0"/>
              <a:t>Aufzeichnung aller Interaktionen</a:t>
            </a:r>
          </a:p>
          <a:p>
            <a:pPr lvl="1"/>
            <a:r>
              <a:rPr lang="de-DE" dirty="0"/>
              <a:t>Wiedereinstieg an beliebiger Stelle</a:t>
            </a:r>
          </a:p>
          <a:p>
            <a:pPr lvl="1"/>
            <a:r>
              <a:rPr lang="de-DE" dirty="0"/>
              <a:t>Vervollständigung des Lösungsversuchs als neue Aufzeichnung</a:t>
            </a:r>
          </a:p>
          <a:p>
            <a:endParaRPr lang="de-DE" dirty="0"/>
          </a:p>
          <a:p>
            <a:r>
              <a:rPr lang="de-DE" dirty="0"/>
              <a:t>Anwendungsfälle</a:t>
            </a:r>
          </a:p>
          <a:p>
            <a:pPr lvl="1"/>
            <a:r>
              <a:rPr lang="de-DE" dirty="0"/>
              <a:t>„Zwischenspeichern“ des Bearbeitungszustandes</a:t>
            </a:r>
          </a:p>
          <a:p>
            <a:pPr lvl="1"/>
            <a:endParaRPr lang="de-DE" dirty="0"/>
          </a:p>
          <a:p>
            <a:pPr lvl="1"/>
            <a:r>
              <a:rPr lang="de-DE" dirty="0"/>
              <a:t>Asynchroner Austausch eines Lösungsversuchs mit Kommilitonen und Lehrpersonal</a:t>
            </a:r>
          </a:p>
          <a:p>
            <a:pPr lvl="1"/>
            <a:endParaRPr lang="de-DE" dirty="0"/>
          </a:p>
          <a:p>
            <a:pPr lvl="1"/>
            <a:r>
              <a:rPr lang="de-DE" dirty="0"/>
              <a:t>Aggregierte Auswertungen (anonymisiert)</a:t>
            </a:r>
          </a:p>
          <a:p>
            <a:pPr lvl="2"/>
            <a:r>
              <a:rPr lang="de-DE" dirty="0"/>
              <a:t>Erkennung von „Verklemmungen/Engpässen“</a:t>
            </a:r>
          </a:p>
          <a:p>
            <a:pPr lvl="2"/>
            <a:r>
              <a:rPr lang="de-DE" dirty="0"/>
              <a:t>Optimierung der Nutzeroberfläche und –pfade</a:t>
            </a:r>
          </a:p>
          <a:p>
            <a:pPr lvl="2"/>
            <a:endParaRPr lang="de-DE" dirty="0"/>
          </a:p>
        </p:txBody>
      </p:sp>
      <p:pic>
        <p:nvPicPr>
          <p:cNvPr id="1028" name="Picture 4" descr="Process mapping | ARIS BPM Community">
            <a:extLst>
              <a:ext uri="{FF2B5EF4-FFF2-40B4-BE49-F238E27FC236}">
                <a16:creationId xmlns:a16="http://schemas.microsoft.com/office/drawing/2014/main" id="{16DCC284-DC6E-4C20-B496-218D36420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3992" y="4588219"/>
            <a:ext cx="3525888" cy="989023"/>
          </a:xfrm>
          <a:prstGeom prst="rect">
            <a:avLst/>
          </a:prstGeom>
          <a:noFill/>
          <a:extLst>
            <a:ext uri="{909E8E84-426E-40DD-AFC4-6F175D3DCCD1}">
              <a14:hiddenFill xmlns:a14="http://schemas.microsoft.com/office/drawing/2010/main">
                <a:solidFill>
                  <a:srgbClr val="FFFFFF"/>
                </a:solidFill>
              </a14:hiddenFill>
            </a:ext>
          </a:extLst>
        </p:spPr>
      </p:pic>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Replay – Motivation &amp; Anwendungsfälle</a:t>
            </a:r>
          </a:p>
        </p:txBody>
      </p:sp>
      <p:pic>
        <p:nvPicPr>
          <p:cNvPr id="1026" name="Picture 2" descr="What Is Website Heatmap? How Does It Work And How To Create One? | VWO">
            <a:extLst>
              <a:ext uri="{FF2B5EF4-FFF2-40B4-BE49-F238E27FC236}">
                <a16:creationId xmlns:a16="http://schemas.microsoft.com/office/drawing/2014/main" id="{7E60B430-A5EA-497C-A4DA-D6A9F87E36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4745" y="4360867"/>
            <a:ext cx="2592288" cy="1974197"/>
          </a:xfrm>
          <a:prstGeom prst="rect">
            <a:avLst/>
          </a:prstGeom>
          <a:noFill/>
          <a:extLst>
            <a:ext uri="{909E8E84-426E-40DD-AFC4-6F175D3DCCD1}">
              <a14:hiddenFill xmlns:a14="http://schemas.microsoft.com/office/drawing/2010/main">
                <a:solidFill>
                  <a:srgbClr val="FFFFFF"/>
                </a:solidFill>
              </a14:hiddenFill>
            </a:ext>
          </a:extLst>
        </p:spPr>
      </p:pic>
      <p:sp>
        <p:nvSpPr>
          <p:cNvPr id="6" name="Datumsplatzhalter 1">
            <a:extLst>
              <a:ext uri="{FF2B5EF4-FFF2-40B4-BE49-F238E27FC236}">
                <a16:creationId xmlns:a16="http://schemas.microsoft.com/office/drawing/2014/main" id="{D2B30DDA-9EA1-491E-BDF1-0DF5BAD667DE}"/>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27.06.2022</a:t>
            </a:fld>
            <a:endParaRPr lang="de-DE" dirty="0"/>
          </a:p>
        </p:txBody>
      </p:sp>
      <p:pic>
        <p:nvPicPr>
          <p:cNvPr id="7" name="Grafik 6">
            <a:extLst>
              <a:ext uri="{FF2B5EF4-FFF2-40B4-BE49-F238E27FC236}">
                <a16:creationId xmlns:a16="http://schemas.microsoft.com/office/drawing/2014/main" id="{30786F03-E950-46EA-ADF4-753B0D087ACE}"/>
              </a:ext>
            </a:extLst>
          </p:cNvPr>
          <p:cNvPicPr>
            <a:picLocks noChangeAspect="1"/>
          </p:cNvPicPr>
          <p:nvPr/>
        </p:nvPicPr>
        <p:blipFill>
          <a:blip r:embed="rId5"/>
          <a:stretch>
            <a:fillRect/>
          </a:stretch>
        </p:blipFill>
        <p:spPr>
          <a:xfrm>
            <a:off x="8760296" y="806848"/>
            <a:ext cx="2664489" cy="499914"/>
          </a:xfrm>
          <a:prstGeom prst="rect">
            <a:avLst/>
          </a:prstGeom>
        </p:spPr>
      </p:pic>
    </p:spTree>
    <p:extLst>
      <p:ext uri="{BB962C8B-B14F-4D97-AF65-F5344CB8AC3E}">
        <p14:creationId xmlns:p14="http://schemas.microsoft.com/office/powerpoint/2010/main" val="305530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625FA15-0317-4D8B-843F-83A7F4B53AF5}">
  <we:reference id="wa104038830" version="1.0.0.3" store="de-DE"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0</TotalTime>
  <Words>1052</Words>
  <Application>Microsoft Office PowerPoint</Application>
  <PresentationFormat>Breitbild</PresentationFormat>
  <Paragraphs>184</Paragraphs>
  <Slides>12</Slides>
  <Notes>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Wingdings</vt:lpstr>
      <vt:lpstr>ヒラギノ角ゴ Pro W3</vt:lpstr>
      <vt:lpstr>Powerpoint_Vorlage</vt:lpstr>
      <vt:lpstr>PowerPoint-Präsentation</vt:lpstr>
      <vt:lpstr>„(Didaktische) Herausforderungen“ vor ALADIN</vt:lpstr>
      <vt:lpstr>„(Didaktische) Ziele“ von ALADIN</vt:lpstr>
      <vt:lpstr>Derzeitiger Leistungsumfang von ALADIN</vt:lpstr>
      <vt:lpstr>Integration von ALADIN in die Lehre</vt:lpstr>
      <vt:lpstr>Hinter den Kulissen von ALADIN</vt:lpstr>
      <vt:lpstr>Hinter den Kulissen von ALADIN</vt:lpstr>
      <vt:lpstr>Beispiel einer interaktiven Aufgabe</vt:lpstr>
      <vt:lpstr>Replay – Motivation &amp; Anwendungsfälle</vt:lpstr>
      <vt:lpstr>Ausblick</vt:lpstr>
      <vt:lpstr>Fragen &amp; Diskussion</vt:lpstr>
      <vt:lpstr>Fragen aus Peer Review</vt:lpstr>
    </vt:vector>
  </TitlesOfParts>
  <Company>HTW Dresden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Paul Christ</cp:lastModifiedBy>
  <cp:revision>754</cp:revision>
  <cp:lastPrinted>2011-09-28T10:49:02Z</cp:lastPrinted>
  <dcterms:created xsi:type="dcterms:W3CDTF">2011-12-19T14:51:39Z</dcterms:created>
  <dcterms:modified xsi:type="dcterms:W3CDTF">2022-06-27T23:17:30Z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