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277" r:id="rId3"/>
    <p:sldId id="306" r:id="rId4"/>
    <p:sldId id="312" r:id="rId5"/>
    <p:sldId id="307" r:id="rId6"/>
    <p:sldId id="308" r:id="rId7"/>
    <p:sldId id="311" r:id="rId8"/>
    <p:sldId id="313" r:id="rId9"/>
    <p:sldId id="303" r:id="rId10"/>
    <p:sldId id="287" r:id="rId11"/>
    <p:sldId id="304" r:id="rId12"/>
    <p:sldId id="305" r:id="rId13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9FF"/>
    <a:srgbClr val="FF9EFF"/>
    <a:srgbClr val="B9C5FF"/>
    <a:srgbClr val="5DF971"/>
    <a:srgbClr val="F99B1C"/>
    <a:srgbClr val="F5AD36"/>
    <a:srgbClr val="F88C21"/>
    <a:srgbClr val="EEEEEE"/>
    <a:srgbClr val="FF99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2"/>
  </p:normalViewPr>
  <p:slideViewPr>
    <p:cSldViewPr showGuides="1">
      <p:cViewPr varScale="1">
        <p:scale>
          <a:sx n="110" d="100"/>
          <a:sy n="110" d="100"/>
        </p:scale>
        <p:origin x="894" y="102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E1367-9E3D-40D1-85EE-D913570D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F519E-8EE9-4F8A-B58E-A2CED1AF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BF1006-B07E-4DB8-B360-145D4419C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96BF8-798D-4FD5-9BAE-E6E3736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161A4-4481-4D19-BADA-0B6DC606ACC2}" type="datetime1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44E2-7C47-4950-A487-4F92071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4C79-261D-42E6-92F7-2EC53DD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52C5-F049-4C58-B107-CAEEF93A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F6ED0A-77B6-451D-A593-F3A5F9BC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0746-D3AB-40FF-BBFD-37A0E45F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EF01F2-0B20-48F3-83D7-A6260B2C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746A5-0F15-4E8B-A528-A31E2B37FB3D}" type="datetime1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64904-1D74-49D6-ADD4-62C035B0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8647E-4030-4A33-A6F9-37CAF0E5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5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43C4E-5F2A-4B4B-BF44-9A77B46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1F419-5234-443B-B415-E6B3FCDE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866B7-0154-4B63-8085-5F4DF6EB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6A5FB4-53D3-42F4-A8F2-4B1FDB1B077D}" type="datetime1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FC7B7-B426-4BB5-994A-B7009FF8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08C8F-226B-4EA8-8287-648C742C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3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A2F73-B6CC-41EF-AA73-E29B7978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2D87A4-3106-4D1D-B5C3-6C7A873D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76707-346E-433D-AEA8-EB68D41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264CEF-BC2A-4C4F-8AB0-0F766C7B9A9C}" type="datetime1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00F313-F50F-449C-B9CA-E8C548D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A3560-CFC6-4332-8A93-EDEEB260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C4A28-FE3C-4B9D-BC39-3F62381C2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13FDC3-749E-4DEF-AF18-896D4361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FA48D-2003-430B-86FD-655F6852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04B8A-A3D9-47F8-B36E-727BE06DA953}" type="datetime1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BB9BE-D17B-4756-9E40-14B4D819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ED015-1BC4-4A46-800F-D0E68E7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7B98-6330-45DD-8EE8-29E08BA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76E0F-7B90-4483-A434-F06D9AE6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87176-2F25-47DF-9811-A87B956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DC349-F513-42B9-BC62-0926AC33B29B}" type="datetime1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3366F-8321-4395-B262-3312F512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8992E-C6CC-4CA7-A1B8-E2E58340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0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5C4D-DA87-4FD9-BDFA-E34B229C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32578-0BA3-4445-9C76-06221E34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204BD-6E76-4923-8D1F-B11BAA4C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66561B-8590-4FC2-ACBE-72E43704D17D}" type="datetime1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9F5AB-B897-4212-BB4B-4791E61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5E8D1-AA44-444B-B77B-9A384417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0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0FBCD-67C3-4321-9090-30793AB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9B9A5-263A-455F-84A8-E4A190A76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154AE-8C16-46E8-BF6A-894F74DC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E71431-B142-4583-99FA-B113C1C0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B5FBBF-2F4C-4D60-902F-2249C8065703}" type="datetime1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60D36-F2E1-4DEC-9BFC-C9FF3B4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C7F7E2-5FB7-48B8-962E-858AC625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6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FB85-EBF5-4F7E-B7B4-B36C1ADE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290B-AF0A-4322-A7AF-7896EC1A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164C7-560E-494B-AD16-A328F37A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7291C5-6B58-4AEC-9172-20BF2301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04C281-4BD7-4AFF-B347-0E4816C92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25261B-F143-4E24-A7BA-CEC5418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D6FFF-D91A-4B6C-B8F5-4FD0BFF1964D}" type="datetime1">
              <a:rPr lang="de-DE" smtClean="0"/>
              <a:t>17.12.2021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CAD63B-6394-439B-8003-9F55A321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E53CCA-5692-4568-8867-811E6B94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9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7D638-D6B5-4DFA-948E-4CF4E82B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FE102-883C-4DC9-9976-D7E9E946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1FA6E1-38CB-44A0-A87E-FC26A77A6F9E}" type="datetime1">
              <a:rPr lang="de-DE" smtClean="0"/>
              <a:t>17.12.2021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14FCBE-A8E0-4CA8-82C9-7D5DE79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359F23-3844-4DEC-9AFE-09D33DB1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D037F3-B333-490F-884D-F420D99C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15676-1D12-415D-B183-E28478E127C3}" type="datetime1">
              <a:rPr lang="de-DE" smtClean="0"/>
              <a:t>17.12.2021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D85BD3-A805-4073-B4DB-F43C91C6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268C5-1461-4B92-9378-DCFD123D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80000" y="6588000"/>
            <a:ext cx="144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ALADIN II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400000" y="6588000"/>
            <a:ext cx="2235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Didaktische Stulle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10822888" y="6583510"/>
            <a:ext cx="15492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Freitag, 15. Januar 2022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dirty="0">
                <a:latin typeface="Calibri"/>
                <a:ea typeface="+mn-lt"/>
                <a:cs typeface="+mn-lt"/>
              </a:rPr>
              <a:t>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r>
              <a:rPr lang="de-DE" sz="2800" dirty="0">
                <a:latin typeface="Calibri"/>
                <a:ea typeface="+mn-lt"/>
                <a:cs typeface="+mn-lt"/>
              </a:rPr>
              <a:t>“ </a:t>
            </a:r>
            <a:r>
              <a:rPr lang="de-DE" sz="2800" b="1" dirty="0">
                <a:latin typeface="Calibri"/>
                <a:ea typeface="+mn-lt"/>
                <a:cs typeface="+mn-lt"/>
              </a:rPr>
              <a:t>II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/>
                <a:cs typeface="Arial"/>
              </a:rPr>
              <a:t>ALADIN II</a:t>
            </a:r>
            <a:endParaRPr lang="de-DE" sz="2400" dirty="0"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Limitationen von Onyx/ALADIN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2E0F70-2966-4F96-82F8-865F1896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776584" cy="4968552"/>
          </a:xfrm>
        </p:spPr>
        <p:txBody>
          <a:bodyPr/>
          <a:lstStyle/>
          <a:p>
            <a:r>
              <a:rPr lang="de-DE" dirty="0"/>
              <a:t>Limitation von Onyx:</a:t>
            </a:r>
          </a:p>
          <a:p>
            <a:pPr lvl="1"/>
            <a:r>
              <a:rPr lang="de-DE" dirty="0"/>
              <a:t>Anlegen einer Instanz eines Aufgabentyps erfordert manuelle Arbeit</a:t>
            </a:r>
          </a:p>
          <a:p>
            <a:pPr lvl="2"/>
            <a:r>
              <a:rPr lang="de-DE" dirty="0"/>
              <a:t>Ausnahme: simple Variablen (String, Numerisch, Bild) welche zufällig aus endlicher deklarierten Menge wählen</a:t>
            </a:r>
          </a:p>
          <a:p>
            <a:pPr lvl="1"/>
            <a:r>
              <a:rPr lang="de-DE" dirty="0"/>
              <a:t>Proprietäre Anwendung</a:t>
            </a:r>
          </a:p>
          <a:p>
            <a:pPr lvl="2"/>
            <a:r>
              <a:rPr lang="de-DE" dirty="0"/>
              <a:t>Implementation neuer Interaktionen erfolgt durch BPS</a:t>
            </a:r>
          </a:p>
          <a:p>
            <a:pPr lvl="2"/>
            <a:r>
              <a:rPr lang="de-DE" dirty="0"/>
              <a:t>Item-Bank nicht für alle zugänglich</a:t>
            </a:r>
          </a:p>
          <a:p>
            <a:pPr lvl="2"/>
            <a:r>
              <a:rPr lang="de-DE" dirty="0"/>
              <a:t>Erschwert Erweiterbarkeit/Innovation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Limitation von ALADIN:</a:t>
            </a:r>
          </a:p>
          <a:p>
            <a:pPr lvl="1"/>
            <a:r>
              <a:rPr lang="de-DE" dirty="0"/>
              <a:t>Keine Portabilität von Aufgaben möglich</a:t>
            </a:r>
          </a:p>
          <a:p>
            <a:pPr lvl="1"/>
            <a:r>
              <a:rPr lang="de-DE" dirty="0"/>
              <a:t>Geringe Nutzerbasis/Bekanntheitsgrad</a:t>
            </a:r>
          </a:p>
          <a:p>
            <a:pPr lvl="1"/>
            <a:r>
              <a:rPr lang="de-DE" dirty="0"/>
              <a:t>Mitarbeit von Dritten erschwert durch eigene Formate (nicht standardkonform)</a:t>
            </a:r>
          </a:p>
        </p:txBody>
      </p:sp>
    </p:spTree>
    <p:extLst>
      <p:ext uri="{BB962C8B-B14F-4D97-AF65-F5344CB8AC3E}">
        <p14:creationId xmlns:p14="http://schemas.microsoft.com/office/powerpoint/2010/main" val="1536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Mögliche Kopplung/Integration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579DB4-C011-4E79-B48C-FCC99758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3024336" cy="2844766"/>
          </a:xfrm>
          <a:prstGeom prst="rect">
            <a:avLst/>
          </a:prstGeom>
          <a:solidFill>
            <a:srgbClr val="CC89FF"/>
          </a:solidFill>
        </p:spPr>
      </p:pic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9AD9C82D-9B0F-4AF4-B06F-12C2D0ABF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449207"/>
              </p:ext>
            </p:extLst>
          </p:nvPr>
        </p:nvGraphicFramePr>
        <p:xfrm>
          <a:off x="4223792" y="1821103"/>
          <a:ext cx="7272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52">
                  <a:extLst>
                    <a:ext uri="{9D8B030D-6E8A-4147-A177-3AD203B41FA5}">
                      <a16:colId xmlns:a16="http://schemas.microsoft.com/office/drawing/2014/main" val="2694424818"/>
                    </a:ext>
                  </a:extLst>
                </a:gridCol>
                <a:gridCol w="4347656">
                  <a:extLst>
                    <a:ext uri="{9D8B030D-6E8A-4147-A177-3AD203B41FA5}">
                      <a16:colId xmlns:a16="http://schemas.microsoft.com/office/drawing/2014/main" val="925732518"/>
                    </a:ext>
                  </a:extLst>
                </a:gridCol>
              </a:tblGrid>
              <a:tr h="319374"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9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Durch ALADIN generierte Lösung</a:t>
                      </a:r>
                    </a:p>
                  </a:txBody>
                  <a:tcPr>
                    <a:solidFill>
                      <a:srgbClr val="B9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25922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Stimulus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 ALADIN generierter Graph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46716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Prompt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 ALADIN generierte Aufgabenbeschreibung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9530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Interaction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ALADIN UI-Element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73793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Response Processing</a:t>
                      </a:r>
                    </a:p>
                  </a:txBody>
                  <a:tcPr>
                    <a:solidFill>
                      <a:srgbClr val="CC8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Methode zur Ergebnisprüfung</a:t>
                      </a:r>
                    </a:p>
                  </a:txBody>
                  <a:tcPr>
                    <a:solidFill>
                      <a:srgbClr val="CC8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41123"/>
                  </a:ext>
                </a:extLst>
              </a:tr>
            </a:tbl>
          </a:graphicData>
        </a:graphic>
      </p:graphicFrame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32ED5FA-23EE-46DD-96AA-4785136F192F}"/>
              </a:ext>
            </a:extLst>
          </p:cNvPr>
          <p:cNvCxnSpPr>
            <a:cxnSpLocks/>
          </p:cNvCxnSpPr>
          <p:nvPr/>
        </p:nvCxnSpPr>
        <p:spPr bwMode="auto">
          <a:xfrm>
            <a:off x="3431704" y="1772816"/>
            <a:ext cx="720080" cy="262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CDEEA18-F70C-4158-BA40-7A10642FD156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3431704" y="2739222"/>
            <a:ext cx="536258" cy="116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4865C4B-C807-439F-BF96-D8E17716FDE0}"/>
              </a:ext>
            </a:extLst>
          </p:cNvPr>
          <p:cNvCxnSpPr>
            <a:cxnSpLocks/>
          </p:cNvCxnSpPr>
          <p:nvPr/>
        </p:nvCxnSpPr>
        <p:spPr bwMode="auto">
          <a:xfrm>
            <a:off x="3467708" y="3501008"/>
            <a:ext cx="68407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C6742BCA-3333-4227-8FFE-2BABF984739B}"/>
              </a:ext>
            </a:extLst>
          </p:cNvPr>
          <p:cNvSpPr/>
          <p:nvPr/>
        </p:nvSpPr>
        <p:spPr bwMode="auto">
          <a:xfrm>
            <a:off x="3967962" y="2236961"/>
            <a:ext cx="255830" cy="100452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C35F8486-B99D-4979-905F-67BE5DED4AD9}"/>
              </a:ext>
            </a:extLst>
          </p:cNvPr>
          <p:cNvSpPr txBox="1">
            <a:spLocks/>
          </p:cNvSpPr>
          <p:nvPr/>
        </p:nvSpPr>
        <p:spPr>
          <a:xfrm>
            <a:off x="407368" y="4365463"/>
            <a:ext cx="11089232" cy="1967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kern="0" dirty="0"/>
              <a:t>Umbau von ALADIN zur Generierung von QTI-konformen Assessment-Strukturen und Kopplung an Assessment-Struktur-Datenbanken von Onyx </a:t>
            </a:r>
          </a:p>
          <a:p>
            <a:pPr marL="457200" indent="-457200">
              <a:buFont typeface="+mj-lt"/>
              <a:buAutoNum type="arabicPeriod"/>
            </a:pPr>
            <a:endParaRPr lang="de-DE" kern="0" dirty="0"/>
          </a:p>
          <a:p>
            <a:pPr marL="457200" indent="-457200">
              <a:buFont typeface="+mj-lt"/>
              <a:buAutoNum type="arabicPeriod"/>
            </a:pPr>
            <a:r>
              <a:rPr lang="de-DE" kern="0" dirty="0"/>
              <a:t>Integration von ALADIN in Onyx mittels Erweiterung um </a:t>
            </a:r>
            <a:r>
              <a:rPr lang="de-DE" sz="1800" kern="0" dirty="0"/>
              <a:t>Ressourcengeneratoren und Response-Processing-Methoden</a:t>
            </a:r>
          </a:p>
        </p:txBody>
      </p:sp>
    </p:spTree>
    <p:extLst>
      <p:ext uri="{BB962C8B-B14F-4D97-AF65-F5344CB8AC3E}">
        <p14:creationId xmlns:p14="http://schemas.microsoft.com/office/powerpoint/2010/main" val="17161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Einführung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Limitationen &amp; Ausblick</a:t>
            </a: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AutoNum type="arabicParenR"/>
            </a:pPr>
            <a:r>
              <a:rPr lang="de-DE" sz="3200" dirty="0"/>
              <a:t>Fragen &amp; Diskussion</a:t>
            </a: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8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pPr lvl="1"/>
            <a:r>
              <a:rPr lang="de-DE" dirty="0"/>
              <a:t>Gute Lehre erfordert hohe Aufwände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Zielstellung</a:t>
            </a:r>
          </a:p>
          <a:p>
            <a:pPr lvl="1"/>
            <a:r>
              <a:rPr lang="de-DE" dirty="0"/>
              <a:t>Verringerung der Friktion zwischen Studenten und Lernstoff</a:t>
            </a:r>
          </a:p>
          <a:p>
            <a:pPr lvl="1"/>
            <a:r>
              <a:rPr lang="de-DE" dirty="0"/>
              <a:t>Selbstermächtigung der Studenten</a:t>
            </a:r>
          </a:p>
          <a:p>
            <a:pPr lvl="1"/>
            <a:r>
              <a:rPr lang="de-DE" dirty="0"/>
              <a:t>Reduktion des Zeitaufwands für Lehrende</a:t>
            </a:r>
          </a:p>
          <a:p>
            <a:pPr lvl="1"/>
            <a:r>
              <a:rPr lang="de-DE" dirty="0"/>
              <a:t>hochschulübergreifende Harmonisierung der Veranstaltungen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</a:p>
        </p:txBody>
      </p:sp>
    </p:spTree>
    <p:extLst>
      <p:ext uri="{BB962C8B-B14F-4D97-AF65-F5344CB8AC3E}">
        <p14:creationId xmlns:p14="http://schemas.microsoft.com/office/powerpoint/2010/main" val="23009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Einführung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Limitationen &amp; Ausblick</a:t>
            </a:r>
          </a:p>
          <a:p>
            <a:pPr marL="457200" indent="-457200"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/>
              <a:t>Fragen &amp; Diskussion</a:t>
            </a: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73C384-811D-4E0B-AF1B-36F188DA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Einführung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arenR"/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Limitationen &amp; Ausblick</a:t>
            </a:r>
          </a:p>
          <a:p>
            <a:pPr marL="457200" indent="-457200">
              <a:buAutoNum type="arabicParenR"/>
            </a:pPr>
            <a:endParaRPr lang="de-DE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de-DE" sz="3200" dirty="0"/>
              <a:t>Fragen &amp; Diskussion</a:t>
            </a:r>
            <a:endParaRPr lang="de-DE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B2572-6455-4DDA-BE7A-FC18702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052736"/>
            <a:ext cx="5952048" cy="525658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Limitationen:</a:t>
            </a:r>
          </a:p>
          <a:p>
            <a:endParaRPr lang="de-DE" dirty="0"/>
          </a:p>
          <a:p>
            <a:r>
              <a:rPr lang="de-DE" dirty="0"/>
              <a:t>Erzeugung semantisch sinnvoller Aufgaben</a:t>
            </a:r>
          </a:p>
          <a:p>
            <a:pPr lvl="1"/>
            <a:r>
              <a:rPr lang="de-DE" dirty="0"/>
              <a:t>innerhalb der Aufgabe</a:t>
            </a:r>
          </a:p>
          <a:p>
            <a:pPr lvl="1"/>
            <a:r>
              <a:rPr lang="de-DE" dirty="0"/>
              <a:t>im didaktischen Sinne</a:t>
            </a:r>
          </a:p>
          <a:p>
            <a:pPr lvl="1"/>
            <a:endParaRPr lang="de-DE" dirty="0"/>
          </a:p>
          <a:p>
            <a:r>
              <a:rPr lang="de-DE" dirty="0"/>
              <a:t>Anbindung an vorhandene Infrastruktur</a:t>
            </a:r>
          </a:p>
          <a:p>
            <a:pPr lvl="1"/>
            <a:r>
              <a:rPr lang="de-DE" dirty="0"/>
              <a:t>In Onyx sehr komplex</a:t>
            </a:r>
          </a:p>
          <a:p>
            <a:pPr lvl="1"/>
            <a:endParaRPr lang="de-DE" dirty="0"/>
          </a:p>
          <a:p>
            <a:r>
              <a:rPr lang="de-DE" dirty="0"/>
              <a:t>Incentivierung der Studenten</a:t>
            </a:r>
          </a:p>
          <a:p>
            <a:pPr lvl="1"/>
            <a:r>
              <a:rPr lang="de-DE" dirty="0"/>
              <a:t>Unterschiede in Prüfungs- und Übungssystem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Limitationen &amp; Ausblick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3CCFB02-5E7B-47C1-8CC5-0E6E1E5B8411}"/>
              </a:ext>
            </a:extLst>
          </p:cNvPr>
          <p:cNvSpPr txBox="1">
            <a:spLocks/>
          </p:cNvSpPr>
          <p:nvPr/>
        </p:nvSpPr>
        <p:spPr>
          <a:xfrm>
            <a:off x="6096000" y="1043026"/>
            <a:ext cx="5952048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b="1" kern="0" dirty="0"/>
              <a:t>Ausblick:</a:t>
            </a:r>
          </a:p>
          <a:p>
            <a:endParaRPr lang="de-DE" kern="0" dirty="0"/>
          </a:p>
          <a:p>
            <a:r>
              <a:rPr lang="de-DE" kern="0" dirty="0"/>
              <a:t>Erzeugung semantisch sinnvoller Aufgaben</a:t>
            </a:r>
          </a:p>
          <a:p>
            <a:pPr lvl="1"/>
            <a:r>
              <a:rPr lang="de-DE" sz="1800" kern="0" dirty="0"/>
              <a:t>innerhalb der Aufgabe</a:t>
            </a:r>
          </a:p>
          <a:p>
            <a:pPr lvl="2"/>
            <a:r>
              <a:rPr lang="de-DE" kern="0" dirty="0"/>
              <a:t>Halbautomatische Generierung</a:t>
            </a:r>
          </a:p>
          <a:p>
            <a:pPr lvl="1"/>
            <a:r>
              <a:rPr lang="de-DE" sz="1800" kern="0" dirty="0"/>
              <a:t>im didaktischen Sinne</a:t>
            </a:r>
          </a:p>
          <a:p>
            <a:pPr lvl="1"/>
            <a:endParaRPr lang="de-DE" sz="1800" kern="0" dirty="0"/>
          </a:p>
          <a:p>
            <a:r>
              <a:rPr lang="de-DE" kern="0" dirty="0"/>
              <a:t>Anbindung an vorhandene Infrastruktur</a:t>
            </a:r>
          </a:p>
          <a:p>
            <a:pPr lvl="1"/>
            <a:r>
              <a:rPr lang="de-DE" sz="1800" kern="0" dirty="0"/>
              <a:t>In Opal niederschwellig möglich</a:t>
            </a:r>
          </a:p>
          <a:p>
            <a:pPr lvl="1"/>
            <a:endParaRPr lang="de-DE" sz="1800" kern="0" dirty="0"/>
          </a:p>
          <a:p>
            <a:r>
              <a:rPr lang="de-DE" kern="0" dirty="0"/>
              <a:t>Incentivierung der Studenten</a:t>
            </a:r>
          </a:p>
          <a:p>
            <a:pPr lvl="1"/>
            <a:r>
              <a:rPr lang="de-DE" sz="1800" kern="0" dirty="0"/>
              <a:t>Verwendung in Praktika</a:t>
            </a:r>
          </a:p>
        </p:txBody>
      </p:sp>
    </p:spTree>
    <p:extLst>
      <p:ext uri="{BB962C8B-B14F-4D97-AF65-F5344CB8AC3E}">
        <p14:creationId xmlns:p14="http://schemas.microsoft.com/office/powerpoint/2010/main" val="4929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Übersicht Onyx/QTI/ALADIN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2E0F70-2966-4F96-82F8-865F1896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112568"/>
          </a:xfrm>
        </p:spPr>
        <p:txBody>
          <a:bodyPr/>
          <a:lstStyle/>
          <a:p>
            <a:r>
              <a:rPr lang="de-DE" dirty="0"/>
              <a:t>Was ist QTI?</a:t>
            </a:r>
            <a:br>
              <a:rPr lang="de-DE" dirty="0"/>
            </a:br>
            <a:r>
              <a:rPr lang="de-DE" sz="1800" i="1" dirty="0"/>
              <a:t>„</a:t>
            </a:r>
            <a:r>
              <a:rPr lang="en-US" sz="1600" i="1" dirty="0"/>
              <a:t>QTI is primarily a transfer protocol, created to move assessment content from one place to another. The assessment content is put together in a Content Package, which includes a manifest that lists </a:t>
            </a:r>
            <a:r>
              <a:rPr lang="en-US" sz="1600" b="1" i="1" dirty="0"/>
              <a:t>all</a:t>
            </a:r>
            <a:r>
              <a:rPr lang="en-US" sz="1600" i="1" dirty="0"/>
              <a:t> the resources inside a package. […] A package can include all the parts of a whole test, multiple tests, or any of the pieces of assessment content.</a:t>
            </a:r>
            <a:r>
              <a:rPr lang="de-DE" sz="1800" i="1" dirty="0"/>
              <a:t>“</a:t>
            </a:r>
          </a:p>
          <a:p>
            <a:endParaRPr lang="de-DE" i="1" dirty="0"/>
          </a:p>
          <a:p>
            <a:r>
              <a:rPr lang="de-DE" dirty="0"/>
              <a:t>Was ist Onyx?</a:t>
            </a:r>
          </a:p>
          <a:p>
            <a:pPr lvl="1"/>
            <a:r>
              <a:rPr lang="de-DE" sz="1600" dirty="0"/>
              <a:t>QTI-konforme Assessment-Suite</a:t>
            </a:r>
          </a:p>
          <a:p>
            <a:pPr lvl="2"/>
            <a:r>
              <a:rPr lang="de-DE" sz="1400" dirty="0"/>
              <a:t>Authoring (Komposition von QTI-Elementen)</a:t>
            </a:r>
          </a:p>
          <a:p>
            <a:pPr lvl="2"/>
            <a:r>
              <a:rPr lang="de-DE" sz="1400" dirty="0" err="1"/>
              <a:t>Delivery</a:t>
            </a:r>
            <a:r>
              <a:rPr lang="de-DE" sz="1400" dirty="0"/>
              <a:t>    (Engine zur Darstellung/Ausführung)</a:t>
            </a:r>
          </a:p>
          <a:p>
            <a:pPr lvl="2"/>
            <a:r>
              <a:rPr lang="de-DE" sz="1400" dirty="0"/>
              <a:t>Reporting (Auswertung von Assessments)</a:t>
            </a:r>
          </a:p>
          <a:p>
            <a:pPr lvl="2"/>
            <a:endParaRPr lang="de-DE" sz="1400" dirty="0"/>
          </a:p>
          <a:p>
            <a:r>
              <a:rPr lang="de-DE" sz="1800" dirty="0"/>
              <a:t>Was ist ALADIN?</a:t>
            </a:r>
          </a:p>
          <a:p>
            <a:pPr lvl="1"/>
            <a:r>
              <a:rPr lang="de-DE" sz="1600" dirty="0"/>
              <a:t>Konfigurierbarer Generator für Aufgabenressourcen</a:t>
            </a:r>
          </a:p>
          <a:p>
            <a:pPr lvl="2"/>
            <a:r>
              <a:rPr lang="de-DE" sz="1400" dirty="0"/>
              <a:t>Aufgabeninstanzen</a:t>
            </a:r>
          </a:p>
          <a:p>
            <a:pPr lvl="2"/>
            <a:r>
              <a:rPr lang="de-DE" sz="1400" dirty="0"/>
              <a:t>Lösungen</a:t>
            </a:r>
          </a:p>
          <a:p>
            <a:pPr lvl="1"/>
            <a:r>
              <a:rPr lang="de-DE" sz="1600" dirty="0"/>
              <a:t>Engine zur Bearbeitung/Aufzeichnung/Wiedergabe der 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4D390B-ECCC-4D29-BCC2-CD071AEE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04" y="2864990"/>
            <a:ext cx="5782482" cy="264832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9F65911-1DC4-4BA4-943D-C6BE6FE525C9}"/>
              </a:ext>
            </a:extLst>
          </p:cNvPr>
          <p:cNvSpPr txBox="1"/>
          <p:nvPr/>
        </p:nvSpPr>
        <p:spPr>
          <a:xfrm>
            <a:off x="7367061" y="242088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Was ist ein Assessment ?</a:t>
            </a:r>
          </a:p>
        </p:txBody>
      </p:sp>
    </p:spTree>
    <p:extLst>
      <p:ext uri="{BB962C8B-B14F-4D97-AF65-F5344CB8AC3E}">
        <p14:creationId xmlns:p14="http://schemas.microsoft.com/office/powerpoint/2010/main" val="28091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Serialisierung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429D66-6C5A-4F61-9F51-993BDA47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573016"/>
            <a:ext cx="2810463" cy="2643592"/>
          </a:xfrm>
          <a:prstGeom prst="rect">
            <a:avLst/>
          </a:prstGeom>
          <a:solidFill>
            <a:srgbClr val="CC89FF"/>
          </a:solidFill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E63379B-D3DC-4BAD-9A5C-8C01206B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72" y="1250718"/>
            <a:ext cx="6702405" cy="43565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9B145C-982B-49DD-B7EB-938F569B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915664"/>
            <a:ext cx="3191044" cy="23823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EE5974-E3F5-47B8-A4F1-A8CC03683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557" y="5031218"/>
            <a:ext cx="4680520" cy="3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Breitbild</PresentationFormat>
  <Paragraphs>117</Paragraphs>
  <Slides>11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ヒラギノ角ゴ Pro W3</vt:lpstr>
      <vt:lpstr>Powerpoint_Vorlage</vt:lpstr>
      <vt:lpstr>Benutzerdefiniertes Design</vt:lpstr>
      <vt:lpstr>ALADIN II</vt:lpstr>
      <vt:lpstr>Gliederung</vt:lpstr>
      <vt:lpstr>1. Einführung</vt:lpstr>
      <vt:lpstr>Gliederung</vt:lpstr>
      <vt:lpstr>Gliederung</vt:lpstr>
      <vt:lpstr>3. Limitationen &amp; Ausblick</vt:lpstr>
      <vt:lpstr>4. Fragen &amp; Diskussion</vt:lpstr>
      <vt:lpstr>1. Übersicht Onyx/QTI/ALADIN</vt:lpstr>
      <vt:lpstr>2. Serialisierung</vt:lpstr>
      <vt:lpstr>3. Limitationen von Onyx/ALADIN</vt:lpstr>
      <vt:lpstr>4. Mögliche Kopplung/Integration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635</cp:revision>
  <cp:lastPrinted>2011-09-28T10:49:02Z</cp:lastPrinted>
  <dcterms:created xsi:type="dcterms:W3CDTF">2011-12-19T14:51:39Z</dcterms:created>
  <dcterms:modified xsi:type="dcterms:W3CDTF">2021-12-17T10:41:34Z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