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62" r:id="rId2"/>
    <p:sldId id="289" r:id="rId3"/>
    <p:sldId id="293" r:id="rId4"/>
    <p:sldId id="294" r:id="rId5"/>
    <p:sldId id="292" r:id="rId6"/>
    <p:sldId id="295" r:id="rId7"/>
    <p:sldId id="291" r:id="rId8"/>
    <p:sldId id="297" r:id="rId9"/>
    <p:sldId id="299" r:id="rId10"/>
    <p:sldId id="307" r:id="rId11"/>
    <p:sldId id="316" r:id="rId12"/>
    <p:sldId id="317" r:id="rId13"/>
    <p:sldId id="318" r:id="rId14"/>
    <p:sldId id="322" r:id="rId15"/>
    <p:sldId id="308" r:id="rId16"/>
    <p:sldId id="281" r:id="rId17"/>
    <p:sldId id="283" r:id="rId18"/>
    <p:sldId id="278" r:id="rId19"/>
    <p:sldId id="300" r:id="rId20"/>
    <p:sldId id="315" r:id="rId21"/>
    <p:sldId id="287" r:id="rId22"/>
    <p:sldId id="263" r:id="rId23"/>
    <p:sldId id="264" r:id="rId24"/>
    <p:sldId id="309" r:id="rId25"/>
    <p:sldId id="310" r:id="rId26"/>
    <p:sldId id="323" r:id="rId27"/>
    <p:sldId id="311" r:id="rId28"/>
    <p:sldId id="313" r:id="rId29"/>
    <p:sldId id="314" r:id="rId30"/>
    <p:sldId id="319" r:id="rId31"/>
    <p:sldId id="321" r:id="rId32"/>
    <p:sldId id="320" r:id="rId33"/>
    <p:sldId id="312" r:id="rId34"/>
    <p:sldId id="325" r:id="rId35"/>
    <p:sldId id="266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996600"/>
    <a:srgbClr val="7030A0"/>
    <a:srgbClr val="C9C7C7"/>
    <a:srgbClr val="4C9BD3"/>
    <a:srgbClr val="D79943"/>
    <a:srgbClr val="FF0000"/>
    <a:srgbClr val="595959"/>
    <a:srgbClr val="FFFFFF"/>
    <a:srgbClr val="F9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70702" autoAdjust="0"/>
  </p:normalViewPr>
  <p:slideViewPr>
    <p:cSldViewPr snapToGrid="0" showGuides="1">
      <p:cViewPr>
        <p:scale>
          <a:sx n="100" d="100"/>
          <a:sy n="100" d="100"/>
        </p:scale>
        <p:origin x="180" y="240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 – Output abändern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15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1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https://link.springer.com/chapter/10.1007/978-3-658-22648-0_3#citeas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Input: </a:t>
            </a:r>
          </a:p>
          <a:p>
            <a:r>
              <a:rPr lang="de-DE" dirty="0"/>
              <a:t>	Alphabet + </a:t>
            </a:r>
            <a:r>
              <a:rPr lang="de-DE" dirty="0" err="1"/>
              <a:t>Gramatik</a:t>
            </a:r>
            <a:r>
              <a:rPr lang="de-DE" dirty="0"/>
              <a:t> durch Lehrkraft</a:t>
            </a:r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/>
              <a:t>	Syntaktisch korrektes und modellsemantisch korrektes Modell</a:t>
            </a:r>
          </a:p>
          <a:p>
            <a:endParaRPr lang="de-DE" dirty="0"/>
          </a:p>
          <a:p>
            <a:r>
              <a:rPr lang="de-DE" dirty="0"/>
              <a:t>	Genügend für Aufgabentypen unter Syntax und Semantik</a:t>
            </a:r>
          </a:p>
          <a:p>
            <a:endParaRPr lang="de-DE" dirty="0"/>
          </a:p>
          <a:p>
            <a:r>
              <a:rPr lang="de-DE" dirty="0"/>
              <a:t>Zweiter Input:</a:t>
            </a:r>
          </a:p>
          <a:p>
            <a:r>
              <a:rPr lang="de-DE" dirty="0"/>
              <a:t>	Wissensgraph + Modell</a:t>
            </a:r>
          </a:p>
          <a:p>
            <a:r>
              <a:rPr lang="de-DE" dirty="0"/>
              <a:t>	</a:t>
            </a:r>
            <a:r>
              <a:rPr lang="de-DE" dirty="0" err="1"/>
              <a:t>Zusatzconstraint</a:t>
            </a:r>
            <a:r>
              <a:rPr lang="de-DE" dirty="0"/>
              <a:t> durch Fachsemantik</a:t>
            </a:r>
          </a:p>
          <a:p>
            <a:r>
              <a:rPr lang="de-DE" dirty="0"/>
              <a:t>Output:</a:t>
            </a:r>
          </a:p>
          <a:p>
            <a:r>
              <a:rPr lang="de-DE" dirty="0"/>
              <a:t>	Fachlich korrektes Modell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7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http://www.staud.info/epk/ep_f_9.htm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9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7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 – Output abändern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</a:t>
            </a:r>
            <a:r>
              <a:rPr lang="de-DE" sz="900" dirty="0"/>
              <a:t> ALADIN zu OPALADIN</a:t>
            </a:r>
          </a:p>
          <a:p>
            <a:r>
              <a:rPr lang="de-DE" sz="900" dirty="0"/>
              <a:t>HTW Dresden // Fakultät Informatik/Mathematik</a:t>
            </a:r>
          </a:p>
          <a:p>
            <a:r>
              <a:rPr lang="de-DE" sz="900" dirty="0"/>
              <a:t>Torsten Munkelt und Paul Christ // 03.März.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1.jpe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.png"/><Relationship Id="rId3" Type="http://schemas.openxmlformats.org/officeDocument/2006/relationships/image" Target="../media/image43.png"/><Relationship Id="rId7" Type="http://schemas.openxmlformats.org/officeDocument/2006/relationships/image" Target="../media/image28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ps-system.de/help/display/LMS/LTI-Tool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25742" TargetMode="External"/><Relationship Id="rId2" Type="http://schemas.openxmlformats.org/officeDocument/2006/relationships/hyperlink" Target="https://stackoverflow.blog/2008/07/10/podcast-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031-08848-3_9" TargetMode="External"/><Relationship Id="rId3" Type="http://schemas.openxmlformats.org/officeDocument/2006/relationships/hyperlink" Target="https://arxiv.org/abs/2203.08031" TargetMode="External"/><Relationship Id="rId7" Type="http://schemas.openxmlformats.org/officeDocument/2006/relationships/hyperlink" Target="https://arxiv.org/pdf/2109.04881.pdf" TargetMode="External"/><Relationship Id="rId2" Type="http://schemas.openxmlformats.org/officeDocument/2006/relationships/hyperlink" Target="http://www.info.uni-karlsruhe.de/software/grg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30643792100079X" TargetMode="External"/><Relationship Id="rId11" Type="http://schemas.openxmlformats.org/officeDocument/2006/relationships/hyperlink" Target="https://github.com/StructureGenerator/surge" TargetMode="External"/><Relationship Id="rId5" Type="http://schemas.openxmlformats.org/officeDocument/2006/relationships/hyperlink" Target="https://www.nature.com/articles/s41598-022-06940-y" TargetMode="External"/><Relationship Id="rId10" Type="http://schemas.openxmlformats.org/officeDocument/2006/relationships/hyperlink" Target="https://www.researchgate.net/publication/354074219_On_the_Use_of_Knowledge_Graph_Completion_Methods_for_Activity_Recommendation_in_Business_Process_Modeling" TargetMode="External"/><Relationship Id="rId4" Type="http://schemas.openxmlformats.org/officeDocument/2006/relationships/hyperlink" Target="https://www.researchgate.net/publication/335635624_BBO_BPMN_20_Based_Ontology_for_Business_Process_Representation" TargetMode="External"/><Relationship Id="rId9" Type="http://schemas.openxmlformats.org/officeDocument/2006/relationships/hyperlink" Target="https://git.ai.wu.ac.at/teaming-ai/business-process-management-to-knowledge-grap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ALADIN zu OPALADIN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Generator von Aufgaben und Lösung(</a:t>
            </a:r>
            <a:r>
              <a:rPr lang="de-DE" dirty="0" err="1"/>
              <a:t>shilf</a:t>
            </a:r>
            <a:r>
              <a:rPr lang="de-DE" dirty="0"/>
              <a:t>)en aus verschiedenen Disziplinen in OPAL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68E74D-A860-084D-1801-8D0BB24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Generalisierung der Aufgabengenerierung für Verhaltensdiagramme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3EF913-F6CB-CE91-6EAB-D739ADF9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37" y="1087404"/>
            <a:ext cx="3411606" cy="35584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5F3470-4557-F107-C82A-066965F0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" t="28421" r="1696" b="14671"/>
          <a:stretch/>
        </p:blipFill>
        <p:spPr>
          <a:xfrm>
            <a:off x="3957570" y="4903137"/>
            <a:ext cx="3994484" cy="39463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5F4E9E0-3335-C0DE-606B-C89DFBE0BAA5}"/>
              </a:ext>
            </a:extLst>
          </p:cNvPr>
          <p:cNvGrpSpPr/>
          <p:nvPr/>
        </p:nvGrpSpPr>
        <p:grpSpPr>
          <a:xfrm>
            <a:off x="3957569" y="5621454"/>
            <a:ext cx="3994484" cy="394635"/>
            <a:chOff x="3349593" y="3096929"/>
            <a:chExt cx="3994484" cy="39463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9847729-62CD-8124-6F73-FC134A1D2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3" t="28421" r="1696" b="14671"/>
            <a:stretch/>
          </p:blipFill>
          <p:spPr>
            <a:xfrm>
              <a:off x="3349593" y="3096929"/>
              <a:ext cx="3994484" cy="394635"/>
            </a:xfrm>
            <a:prstGeom prst="rect">
              <a:avLst/>
            </a:prstGeom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AFC3977-919E-4820-4279-7A4F2CD4AD44}"/>
                </a:ext>
              </a:extLst>
            </p:cNvPr>
            <p:cNvSpPr/>
            <p:nvPr/>
          </p:nvSpPr>
          <p:spPr>
            <a:xfrm>
              <a:off x="3445844" y="3164305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F81F0DC-B8A5-4BD5-BE8B-3FE3C98AEFC4}"/>
                </a:ext>
              </a:extLst>
            </p:cNvPr>
            <p:cNvSpPr/>
            <p:nvPr/>
          </p:nvSpPr>
          <p:spPr>
            <a:xfrm>
              <a:off x="4531894" y="3164304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D587813-3828-5AA9-2522-026C1F788E2E}"/>
                </a:ext>
              </a:extLst>
            </p:cNvPr>
            <p:cNvSpPr/>
            <p:nvPr/>
          </p:nvSpPr>
          <p:spPr>
            <a:xfrm>
              <a:off x="5486825" y="3229272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D2F7B24-D502-5A85-A153-A304800BA5FF}"/>
                </a:ext>
              </a:extLst>
            </p:cNvPr>
            <p:cNvSpPr/>
            <p:nvPr/>
          </p:nvSpPr>
          <p:spPr>
            <a:xfrm>
              <a:off x="6572875" y="3229272"/>
              <a:ext cx="609175" cy="1203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BC6A12-D885-AE7A-6136-9AEEF11D3BB6}"/>
              </a:ext>
            </a:extLst>
          </p:cNvPr>
          <p:cNvGrpSpPr/>
          <p:nvPr/>
        </p:nvGrpSpPr>
        <p:grpSpPr>
          <a:xfrm>
            <a:off x="1890460" y="1029800"/>
            <a:ext cx="11225372" cy="5101690"/>
            <a:chOff x="2163832" y="1039227"/>
            <a:chExt cx="11225372" cy="510169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56FDE2-3A3C-090B-6320-F81C1EC7C5D3}"/>
                </a:ext>
              </a:extLst>
            </p:cNvPr>
            <p:cNvSpPr/>
            <p:nvPr/>
          </p:nvSpPr>
          <p:spPr>
            <a:xfrm>
              <a:off x="2163832" y="5478203"/>
              <a:ext cx="1961671" cy="6627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46A66AD-0A24-9AEB-1481-0FB4B753D703}"/>
                </a:ext>
              </a:extLst>
            </p:cNvPr>
            <p:cNvSpPr/>
            <p:nvPr/>
          </p:nvSpPr>
          <p:spPr>
            <a:xfrm>
              <a:off x="2170727" y="4770695"/>
              <a:ext cx="1961671" cy="69503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Modellsemantik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B6AC707-4979-691B-93FA-F2E43B63D271}"/>
                </a:ext>
              </a:extLst>
            </p:cNvPr>
            <p:cNvSpPr/>
            <p:nvPr/>
          </p:nvSpPr>
          <p:spPr>
            <a:xfrm>
              <a:off x="2170725" y="1043892"/>
              <a:ext cx="1961671" cy="37268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Fachliche Semantik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56754B7-2639-00F5-522B-A53F58C5E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4770695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6A88F29-0D2E-0531-1462-7D0AFC4A0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5478202"/>
              <a:ext cx="924461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49C220B-F483-96E1-7FB4-6CAC07B76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6140916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8D112C3-7C77-FF68-8C3A-CC7040D79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1039227"/>
              <a:ext cx="92446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>
            <a:extLst>
              <a:ext uri="{FF2B5EF4-FFF2-40B4-BE49-F238E27FC236}">
                <a16:creationId xmlns:a16="http://schemas.microsoft.com/office/drawing/2014/main" id="{63C0D10A-AC6E-7C5B-B8ED-4D9566A3FA5A}"/>
              </a:ext>
            </a:extLst>
          </p:cNvPr>
          <p:cNvSpPr/>
          <p:nvPr/>
        </p:nvSpPr>
        <p:spPr>
          <a:xfrm>
            <a:off x="1544703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Flowchart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7EC56A-1AF7-02C8-C34F-FA6268906F75}"/>
              </a:ext>
            </a:extLst>
          </p:cNvPr>
          <p:cNvSpPr/>
          <p:nvPr/>
        </p:nvSpPr>
        <p:spPr>
          <a:xfrm>
            <a:off x="1198894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UML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655579-7A2B-4C00-E4E0-1EF4BF619835}"/>
              </a:ext>
            </a:extLst>
          </p:cNvPr>
          <p:cNvSpPr/>
          <p:nvPr/>
        </p:nvSpPr>
        <p:spPr>
          <a:xfrm>
            <a:off x="84750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EPK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5B86F6C-1CE0-9A34-2E99-57F474C1571A}"/>
              </a:ext>
            </a:extLst>
          </p:cNvPr>
          <p:cNvSpPr/>
          <p:nvPr/>
        </p:nvSpPr>
        <p:spPr>
          <a:xfrm>
            <a:off x="50043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BPMN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A9D464-A2AF-B347-8240-7E3DE9399EFA}"/>
              </a:ext>
            </a:extLst>
          </p:cNvPr>
          <p:cNvSpPr/>
          <p:nvPr/>
        </p:nvSpPr>
        <p:spPr>
          <a:xfrm rot="10800000">
            <a:off x="145563" y="1039227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t" anchorCtr="0">
            <a:noAutofit/>
          </a:bodyPr>
          <a:lstStyle/>
          <a:p>
            <a:pPr algn="ctr"/>
            <a:r>
              <a:rPr lang="de-DE" sz="2400" b="1" dirty="0"/>
              <a:t>…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92DA097-A394-1A1C-9213-93817DDA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07" y="1104463"/>
            <a:ext cx="3034121" cy="3541403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29948E2-45E0-8CDB-1D78-054B4097D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72" y="4892630"/>
            <a:ext cx="1441377" cy="556158"/>
          </a:xfrm>
          <a:prstGeom prst="rect">
            <a:avLst/>
          </a:prstGeom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8C915EB-2751-E3D0-ACD7-0B39D3CAA47A}"/>
              </a:ext>
            </a:extLst>
          </p:cNvPr>
          <p:cNvGrpSpPr/>
          <p:nvPr/>
        </p:nvGrpSpPr>
        <p:grpSpPr>
          <a:xfrm>
            <a:off x="3986143" y="5543439"/>
            <a:ext cx="1523129" cy="559344"/>
            <a:chOff x="6958201" y="6184031"/>
            <a:chExt cx="1523129" cy="559344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AA8722CE-16D7-FEF8-A316-A6F8B94D8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9954" y="6184031"/>
              <a:ext cx="1441376" cy="556158"/>
            </a:xfrm>
            <a:prstGeom prst="rect">
              <a:avLst/>
            </a:prstGeom>
          </p:spPr>
        </p:pic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E07C3C0C-29C5-A13B-2B13-9398684D2780}"/>
                </a:ext>
              </a:extLst>
            </p:cNvPr>
            <p:cNvSpPr/>
            <p:nvPr/>
          </p:nvSpPr>
          <p:spPr>
            <a:xfrm>
              <a:off x="6995133" y="6404949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7AFA9221-FFBA-38F9-04A4-5CF825BF6BC1}"/>
                </a:ext>
              </a:extLst>
            </p:cNvPr>
            <p:cNvSpPr/>
            <p:nvPr/>
          </p:nvSpPr>
          <p:spPr>
            <a:xfrm>
              <a:off x="6958201" y="6697656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4385E09-B7D0-BCE5-5A73-1C2258A7321F}"/>
                </a:ext>
              </a:extLst>
            </p:cNvPr>
            <p:cNvSpPr/>
            <p:nvPr/>
          </p:nvSpPr>
          <p:spPr>
            <a:xfrm>
              <a:off x="7760642" y="6266852"/>
              <a:ext cx="220715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5509E4C-D9B3-1FA3-9675-F3383ED9F488}"/>
                </a:ext>
              </a:extLst>
            </p:cNvPr>
            <p:cNvSpPr/>
            <p:nvPr/>
          </p:nvSpPr>
          <p:spPr>
            <a:xfrm>
              <a:off x="8161041" y="6295432"/>
              <a:ext cx="320289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CF81529C-84BC-1CAD-FB35-E891488FF896}"/>
                </a:ext>
              </a:extLst>
            </p:cNvPr>
            <p:cNvSpPr/>
            <p:nvPr/>
          </p:nvSpPr>
          <p:spPr>
            <a:xfrm>
              <a:off x="7760642" y="6551238"/>
              <a:ext cx="252142" cy="9465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100E7B2E-846B-A00B-933E-B6D6A12EC5C3}"/>
                </a:ext>
              </a:extLst>
            </p:cNvPr>
            <p:cNvSpPr/>
            <p:nvPr/>
          </p:nvSpPr>
          <p:spPr>
            <a:xfrm>
              <a:off x="8182466" y="6532775"/>
              <a:ext cx="258998" cy="11312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1" name="Grafik 80">
            <a:extLst>
              <a:ext uri="{FF2B5EF4-FFF2-40B4-BE49-F238E27FC236}">
                <a16:creationId xmlns:a16="http://schemas.microsoft.com/office/drawing/2014/main" id="{6C9A6BED-4DF3-83A6-A874-F0F536671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51" y="4895576"/>
            <a:ext cx="4038950" cy="518205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6B898C7A-0766-2D6B-681C-A16F6F03B086}"/>
              </a:ext>
            </a:extLst>
          </p:cNvPr>
          <p:cNvGrpSpPr/>
          <p:nvPr/>
        </p:nvGrpSpPr>
        <p:grpSpPr>
          <a:xfrm>
            <a:off x="3957851" y="5595745"/>
            <a:ext cx="4038950" cy="518205"/>
            <a:chOff x="6453965" y="1787543"/>
            <a:chExt cx="4038950" cy="518205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317AA6D-96A0-11E8-A1AF-B58E2ADD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3965" y="1787543"/>
              <a:ext cx="4038950" cy="518205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810E237D-EFB6-B0CA-8D6F-28E3F8890E35}"/>
                </a:ext>
              </a:extLst>
            </p:cNvPr>
            <p:cNvSpPr/>
            <p:nvPr/>
          </p:nvSpPr>
          <p:spPr>
            <a:xfrm>
              <a:off x="7449954" y="1857675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DFD00F6F-0A9E-2A05-AE8B-C6C5DBA52910}"/>
                </a:ext>
              </a:extLst>
            </p:cNvPr>
            <p:cNvSpPr/>
            <p:nvPr/>
          </p:nvSpPr>
          <p:spPr>
            <a:xfrm>
              <a:off x="6626130" y="1895395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8D8B6CD-F949-6706-C406-5713CE3C4BF2}"/>
                </a:ext>
              </a:extLst>
            </p:cNvPr>
            <p:cNvSpPr/>
            <p:nvPr/>
          </p:nvSpPr>
          <p:spPr>
            <a:xfrm>
              <a:off x="8253796" y="1951088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55CA26B-993A-4209-DE84-EBB4210E465A}"/>
                </a:ext>
              </a:extLst>
            </p:cNvPr>
            <p:cNvSpPr/>
            <p:nvPr/>
          </p:nvSpPr>
          <p:spPr>
            <a:xfrm>
              <a:off x="8977798" y="2080683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E73BC505-9E1A-4F98-47AD-BA4093FF08F2}"/>
                </a:ext>
              </a:extLst>
            </p:cNvPr>
            <p:cNvSpPr/>
            <p:nvPr/>
          </p:nvSpPr>
          <p:spPr>
            <a:xfrm>
              <a:off x="9469758" y="2080682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7B2E1055-C793-5197-780A-01EEB5307C06}"/>
                </a:ext>
              </a:extLst>
            </p:cNvPr>
            <p:cNvSpPr/>
            <p:nvPr/>
          </p:nvSpPr>
          <p:spPr>
            <a:xfrm>
              <a:off x="9795618" y="2095467"/>
              <a:ext cx="697296" cy="2102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0" name="Grafik 89">
            <a:extLst>
              <a:ext uri="{FF2B5EF4-FFF2-40B4-BE49-F238E27FC236}">
                <a16:creationId xmlns:a16="http://schemas.microsoft.com/office/drawing/2014/main" id="{E573DCE7-6499-5804-44D5-754D8D4C2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569" y="1122383"/>
            <a:ext cx="2893800" cy="3565237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C494B8E0-0AC5-F4E5-9039-871FFF809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2030" y="4868493"/>
            <a:ext cx="1460249" cy="580295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846C287-5FF7-735B-2BAF-82BA702BF2DD}"/>
              </a:ext>
            </a:extLst>
          </p:cNvPr>
          <p:cNvGrpSpPr/>
          <p:nvPr/>
        </p:nvGrpSpPr>
        <p:grpSpPr>
          <a:xfrm>
            <a:off x="4405465" y="5532296"/>
            <a:ext cx="1460248" cy="569263"/>
            <a:chOff x="7594013" y="1517471"/>
            <a:chExt cx="2434033" cy="929721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2429A11F-E88B-53D6-61F3-F6BD75C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8503" y="1517471"/>
              <a:ext cx="2339543" cy="929721"/>
            </a:xfrm>
            <a:prstGeom prst="rect">
              <a:avLst/>
            </a:prstGeom>
          </p:spPr>
        </p:pic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0C582676-E5C7-0B06-5949-66F18B74BDF6}"/>
                </a:ext>
              </a:extLst>
            </p:cNvPr>
            <p:cNvSpPr/>
            <p:nvPr/>
          </p:nvSpPr>
          <p:spPr>
            <a:xfrm>
              <a:off x="7594013" y="2187386"/>
              <a:ext cx="1238902" cy="14103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5F68B575-E330-0B57-0529-D7ABC200A3B6}"/>
                </a:ext>
              </a:extLst>
            </p:cNvPr>
            <p:cNvSpPr/>
            <p:nvPr/>
          </p:nvSpPr>
          <p:spPr>
            <a:xfrm>
              <a:off x="7688504" y="1789747"/>
              <a:ext cx="795620" cy="14103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8E228BF-0CFA-F743-D53B-85FFF2305957}"/>
                </a:ext>
              </a:extLst>
            </p:cNvPr>
            <p:cNvSpPr/>
            <p:nvPr/>
          </p:nvSpPr>
          <p:spPr>
            <a:xfrm>
              <a:off x="8629140" y="1642195"/>
              <a:ext cx="326324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F0D95F8E-4D06-A8BA-7886-E24EC3931C9B}"/>
                </a:ext>
              </a:extLst>
            </p:cNvPr>
            <p:cNvSpPr/>
            <p:nvPr/>
          </p:nvSpPr>
          <p:spPr>
            <a:xfrm>
              <a:off x="9144000" y="1691514"/>
              <a:ext cx="404317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F48DB7C3-AA27-E970-55D6-6AF709934D83}"/>
                </a:ext>
              </a:extLst>
            </p:cNvPr>
            <p:cNvSpPr/>
            <p:nvPr/>
          </p:nvSpPr>
          <p:spPr>
            <a:xfrm>
              <a:off x="9615340" y="1750363"/>
              <a:ext cx="412706" cy="8062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9" name="Grafik 98">
            <a:extLst>
              <a:ext uri="{FF2B5EF4-FFF2-40B4-BE49-F238E27FC236}">
                <a16:creationId xmlns:a16="http://schemas.microsoft.com/office/drawing/2014/main" id="{4DE6C09A-D70C-AEF7-49C1-5000DA9735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1750" y="1272915"/>
            <a:ext cx="2768687" cy="3263096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4B8A7ACE-857F-DC8D-E145-3B12421B4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702" y="1068243"/>
            <a:ext cx="4989482" cy="3639178"/>
          </a:xfrm>
          <a:prstGeom prst="rect">
            <a:avLst/>
          </a:prstGeom>
        </p:spPr>
      </p:pic>
      <p:pic>
        <p:nvPicPr>
          <p:cNvPr id="102" name="Picture 4" descr="The Virtual Knowledge Graph System Ontop (Extended Abstract)">
            <a:extLst>
              <a:ext uri="{FF2B5EF4-FFF2-40B4-BE49-F238E27FC236}">
                <a16:creationId xmlns:a16="http://schemas.microsoft.com/office/drawing/2014/main" id="{52A920B5-FE06-B2F1-78E1-2FE585E93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2580" r="20003" b="4051"/>
          <a:stretch/>
        </p:blipFill>
        <p:spPr bwMode="auto">
          <a:xfrm>
            <a:off x="8942346" y="1757164"/>
            <a:ext cx="3171097" cy="23189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0313 3.7037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40469 1.11022E-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4375 0.002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30846 0.00278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3763 4.8148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33828 0.001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17461 -1.1111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987 0.0030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987 -0.0092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66333F-1813-3452-32F2-475921EE0E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6906478" y="1158372"/>
            <a:ext cx="3228292" cy="30537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233AF8A-E861-FF95-C179-3654429B0C79}"/>
              </a:ext>
            </a:extLst>
          </p:cNvPr>
          <p:cNvCxnSpPr>
            <a:cxnSpLocks/>
            <a:stCxn id="9" idx="7"/>
            <a:endCxn id="13" idx="1"/>
          </p:cNvCxnSpPr>
          <p:nvPr/>
        </p:nvCxnSpPr>
        <p:spPr>
          <a:xfrm flipV="1">
            <a:off x="2069817" y="1158372"/>
            <a:ext cx="3215704" cy="30537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2D39E0CD-9032-D508-6428-12451BF5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Abstraktion von Struktur und Verhalten</a:t>
            </a:r>
            <a:br>
              <a:rPr lang="de-DE" dirty="0"/>
            </a:b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9BD905-14E7-298E-94D5-25D05AC11F69}"/>
              </a:ext>
            </a:extLst>
          </p:cNvPr>
          <p:cNvGrpSpPr/>
          <p:nvPr/>
        </p:nvGrpSpPr>
        <p:grpSpPr>
          <a:xfrm>
            <a:off x="5285521" y="587468"/>
            <a:ext cx="1620957" cy="1072332"/>
            <a:chOff x="5265019" y="1404060"/>
            <a:chExt cx="1620957" cy="1072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E7EB1F5-9259-A76F-211E-CBB85308D4E2}"/>
                </a:ext>
              </a:extLst>
            </p:cNvPr>
            <p:cNvSpPr/>
            <p:nvPr/>
          </p:nvSpPr>
          <p:spPr>
            <a:xfrm>
              <a:off x="5560166" y="1404060"/>
              <a:ext cx="1089868" cy="1072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E709DC-51D0-38C0-6906-7318E110B5FD}"/>
                </a:ext>
              </a:extLst>
            </p:cNvPr>
            <p:cNvSpPr txBox="1"/>
            <p:nvPr/>
          </p:nvSpPr>
          <p:spPr>
            <a:xfrm>
              <a:off x="5265019" y="1790298"/>
              <a:ext cx="1620957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Modellierung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9BDE317-DDF1-C024-4C24-FB19CA70D03A}"/>
              </a:ext>
            </a:extLst>
          </p:cNvPr>
          <p:cNvGrpSpPr/>
          <p:nvPr/>
        </p:nvGrpSpPr>
        <p:grpSpPr>
          <a:xfrm>
            <a:off x="565101" y="1419382"/>
            <a:ext cx="2782816" cy="1827394"/>
            <a:chOff x="520796" y="1311060"/>
            <a:chExt cx="2782816" cy="1827394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C105212-8E5A-2AB0-7012-6BEDA419B87F}"/>
                </a:ext>
              </a:extLst>
            </p:cNvPr>
            <p:cNvGrpSpPr/>
            <p:nvPr/>
          </p:nvGrpSpPr>
          <p:grpSpPr>
            <a:xfrm>
              <a:off x="521033" y="1311060"/>
              <a:ext cx="2782579" cy="1827394"/>
              <a:chOff x="374507" y="1591048"/>
              <a:chExt cx="3456000" cy="2171524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B1479644-7777-6D24-3C06-2BFDD8C5D9D7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1991524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8387D9F3-8DEC-0279-4DF4-9E4FE49C7CB9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Strukturdiagramme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B39D1281-36CD-0AF4-33A6-8A69D667472B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1" name="Inhaltsplatzhalter 3">
              <a:extLst>
                <a:ext uri="{FF2B5EF4-FFF2-40B4-BE49-F238E27FC236}">
                  <a16:creationId xmlns:a16="http://schemas.microsoft.com/office/drawing/2014/main" id="{325DD4CA-2B68-12A7-C0A0-C92E8ABD9A89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Daten-Modelle, UML-Strukturdiagramme, </a:t>
              </a:r>
              <a:r>
                <a:rPr lang="de-DE" dirty="0" err="1"/>
                <a:t>SysML</a:t>
              </a:r>
              <a:r>
                <a:rPr lang="de-DE" dirty="0"/>
                <a:t> …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15D984F-120F-C5A1-2023-CEBEACFFEAD6}"/>
              </a:ext>
            </a:extLst>
          </p:cNvPr>
          <p:cNvGrpSpPr/>
          <p:nvPr/>
        </p:nvGrpSpPr>
        <p:grpSpPr>
          <a:xfrm>
            <a:off x="8844121" y="1419382"/>
            <a:ext cx="2782816" cy="1827395"/>
            <a:chOff x="4266360" y="2235555"/>
            <a:chExt cx="2782816" cy="182739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80DC8CE-97F2-8D98-8427-A12A54AFB0D8}"/>
                </a:ext>
              </a:extLst>
            </p:cNvPr>
            <p:cNvGrpSpPr/>
            <p:nvPr/>
          </p:nvGrpSpPr>
          <p:grpSpPr>
            <a:xfrm>
              <a:off x="4266360" y="2235555"/>
              <a:ext cx="2782579" cy="1827395"/>
              <a:chOff x="374507" y="1591048"/>
              <a:chExt cx="3456000" cy="2171527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65295E9-9003-F91C-E124-628BF463E7F5}"/>
                  </a:ext>
                </a:extLst>
              </p:cNvPr>
              <p:cNvSpPr/>
              <p:nvPr/>
            </p:nvSpPr>
            <p:spPr>
              <a:xfrm>
                <a:off x="374507" y="1771049"/>
                <a:ext cx="3456000" cy="1991526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CC3F08AF-B5A4-5C38-3467-2C130AE1B7A3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Verhaltensdiagramme</a:t>
                </a:r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B385D7E3-CFF5-6A29-6837-4E5BDF3F5E33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6" name="Inhaltsplatzhalter 3">
              <a:extLst>
                <a:ext uri="{FF2B5EF4-FFF2-40B4-BE49-F238E27FC236}">
                  <a16:creationId xmlns:a16="http://schemas.microsoft.com/office/drawing/2014/main" id="{B73153B2-61F4-4426-9C40-C7C1224F4FF0}"/>
                </a:ext>
              </a:extLst>
            </p:cNvPr>
            <p:cNvSpPr txBox="1">
              <a:spLocks/>
            </p:cNvSpPr>
            <p:nvPr/>
          </p:nvSpPr>
          <p:spPr>
            <a:xfrm>
              <a:off x="4266360" y="3284609"/>
              <a:ext cx="2782816" cy="76499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Geschäftsprozesse, Flowcharts, UML-Verhaltensdiagramme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426868E-2B05-CAC7-D65F-126424ED4549}"/>
              </a:ext>
            </a:extLst>
          </p:cNvPr>
          <p:cNvGrpSpPr/>
          <p:nvPr/>
        </p:nvGrpSpPr>
        <p:grpSpPr>
          <a:xfrm>
            <a:off x="3701590" y="3429000"/>
            <a:ext cx="4826525" cy="2676874"/>
            <a:chOff x="3242867" y="2235556"/>
            <a:chExt cx="4826525" cy="2676874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18D44CD-DFF4-99D2-3DF3-6DFD48841B18}"/>
                </a:ext>
              </a:extLst>
            </p:cNvPr>
            <p:cNvGrpSpPr/>
            <p:nvPr/>
          </p:nvGrpSpPr>
          <p:grpSpPr>
            <a:xfrm>
              <a:off x="3242868" y="2235556"/>
              <a:ext cx="4826524" cy="2676874"/>
              <a:chOff x="-896684" y="1591048"/>
              <a:chExt cx="5994607" cy="3180976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107C9AD-A948-A1EA-57C6-3E2FB498693E}"/>
                  </a:ext>
                </a:extLst>
              </p:cNvPr>
              <p:cNvSpPr/>
              <p:nvPr/>
            </p:nvSpPr>
            <p:spPr>
              <a:xfrm>
                <a:off x="-896684" y="1771048"/>
                <a:ext cx="5994607" cy="3000976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6F50E8F-F71A-3CE8-1174-B408690D06A4}"/>
                  </a:ext>
                </a:extLst>
              </p:cNvPr>
              <p:cNvSpPr/>
              <p:nvPr/>
            </p:nvSpPr>
            <p:spPr>
              <a:xfrm>
                <a:off x="-896684" y="2021819"/>
                <a:ext cx="5994607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Aufgabentypen</a:t>
                </a: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864A825-90CC-3E2C-D429-9FC87950AC46}"/>
                  </a:ext>
                </a:extLst>
              </p:cNvPr>
              <p:cNvSpPr/>
              <p:nvPr/>
            </p:nvSpPr>
            <p:spPr>
              <a:xfrm>
                <a:off x="1912827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38" name="Inhaltsplatzhalter 3">
              <a:extLst>
                <a:ext uri="{FF2B5EF4-FFF2-40B4-BE49-F238E27FC236}">
                  <a16:creationId xmlns:a16="http://schemas.microsoft.com/office/drawing/2014/main" id="{AD19BDF3-8A00-7835-D439-27C38D90DC6D}"/>
                </a:ext>
              </a:extLst>
            </p:cNvPr>
            <p:cNvSpPr txBox="1">
              <a:spLocks/>
            </p:cNvSpPr>
            <p:nvPr/>
          </p:nvSpPr>
          <p:spPr>
            <a:xfrm>
              <a:off x="3242867" y="3224915"/>
              <a:ext cx="4826523" cy="168751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Unmittelbar aus Modellartefakt ableitbar:</a:t>
              </a:r>
            </a:p>
            <a:p>
              <a:pPr lvl="1"/>
              <a:r>
                <a:rPr lang="de-DE" sz="1600" dirty="0"/>
                <a:t>Modellergänzung, Modellübersetzung, etc.</a:t>
              </a:r>
            </a:p>
            <a:p>
              <a:r>
                <a:rPr lang="de-DE" dirty="0"/>
                <a:t>Nachgelagert:</a:t>
              </a:r>
            </a:p>
            <a:p>
              <a:pPr lvl="1"/>
              <a:r>
                <a:rPr lang="de-DE" sz="1600" dirty="0"/>
                <a:t>Programmieraufgaben (bspw. SQL-</a:t>
              </a:r>
              <a:r>
                <a:rPr lang="de-DE" sz="1600" dirty="0" err="1"/>
                <a:t>Queries</a:t>
              </a:r>
              <a:r>
                <a:rPr lang="de-DE" sz="1600" dirty="0"/>
                <a:t>, Klassendiagramme &lt;-&gt; OO-Code, </a:t>
              </a:r>
              <a:br>
                <a:rPr lang="de-DE" sz="1600" dirty="0"/>
              </a:br>
              <a:r>
                <a:rPr lang="de-DE" sz="1600" dirty="0" err="1"/>
                <a:t>PaP</a:t>
              </a:r>
              <a:r>
                <a:rPr lang="de-DE" sz="1600" dirty="0"/>
                <a:t> &lt;-&gt; Funktion-Code)</a:t>
              </a:r>
            </a:p>
          </p:txBody>
        </p:sp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1A0C8B6-D8F0-37A3-81DB-51E6A544AE89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>
            <a:off x="1956509" y="3246776"/>
            <a:ext cx="4007144" cy="33369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B03F2A5-EB7A-0F42-DA4D-ACC69EB4CF14}"/>
              </a:ext>
            </a:extLst>
          </p:cNvPr>
          <p:cNvCxnSpPr>
            <a:cxnSpLocks/>
            <a:stCxn id="41" idx="6"/>
            <a:endCxn id="23" idx="2"/>
          </p:cNvCxnSpPr>
          <p:nvPr/>
        </p:nvCxnSpPr>
        <p:spPr>
          <a:xfrm flipV="1">
            <a:off x="6266053" y="3246777"/>
            <a:ext cx="3969358" cy="33369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C66333F-1813-3452-32F2-475921EE0ED1}"/>
              </a:ext>
            </a:extLst>
          </p:cNvPr>
          <p:cNvCxnSpPr>
            <a:cxnSpLocks/>
            <a:stCxn id="12" idx="4"/>
            <a:endCxn id="25" idx="0"/>
          </p:cNvCxnSpPr>
          <p:nvPr/>
        </p:nvCxnSpPr>
        <p:spPr>
          <a:xfrm flipH="1">
            <a:off x="4690076" y="1659800"/>
            <a:ext cx="1435526" cy="97502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233AF8A-E861-FF95-C179-3654429B0C79}"/>
              </a:ext>
            </a:extLst>
          </p:cNvPr>
          <p:cNvCxnSpPr>
            <a:cxnSpLocks/>
            <a:stCxn id="9" idx="7"/>
            <a:endCxn id="13" idx="1"/>
          </p:cNvCxnSpPr>
          <p:nvPr/>
        </p:nvCxnSpPr>
        <p:spPr>
          <a:xfrm flipV="1">
            <a:off x="1910939" y="1158372"/>
            <a:ext cx="3374582" cy="152922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2D39E0CD-9032-D508-6428-12451BF5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Abstraktion von Struktur, Verhalten, Molekülen, Geodaten, …</a:t>
            </a:r>
            <a:br>
              <a:rPr lang="de-DE" dirty="0"/>
            </a:b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9BD905-14E7-298E-94D5-25D05AC11F69}"/>
              </a:ext>
            </a:extLst>
          </p:cNvPr>
          <p:cNvGrpSpPr/>
          <p:nvPr/>
        </p:nvGrpSpPr>
        <p:grpSpPr>
          <a:xfrm>
            <a:off x="5285521" y="587468"/>
            <a:ext cx="1620957" cy="1072332"/>
            <a:chOff x="5265019" y="1404060"/>
            <a:chExt cx="1620957" cy="10723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E7EB1F5-9259-A76F-211E-CBB85308D4E2}"/>
                </a:ext>
              </a:extLst>
            </p:cNvPr>
            <p:cNvSpPr/>
            <p:nvPr/>
          </p:nvSpPr>
          <p:spPr>
            <a:xfrm>
              <a:off x="5560166" y="1404060"/>
              <a:ext cx="1089868" cy="1072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E709DC-51D0-38C0-6906-7318E110B5FD}"/>
                </a:ext>
              </a:extLst>
            </p:cNvPr>
            <p:cNvSpPr txBox="1"/>
            <p:nvPr/>
          </p:nvSpPr>
          <p:spPr>
            <a:xfrm>
              <a:off x="5265019" y="1790298"/>
              <a:ext cx="1620957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Modellierung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105212-8E5A-2AB0-7012-6BEDA419B87F}"/>
              </a:ext>
            </a:extLst>
          </p:cNvPr>
          <p:cNvGrpSpPr/>
          <p:nvPr/>
        </p:nvGrpSpPr>
        <p:grpSpPr>
          <a:xfrm>
            <a:off x="406460" y="2643235"/>
            <a:ext cx="2782579" cy="1139916"/>
            <a:chOff x="374507" y="1591048"/>
            <a:chExt cx="3456000" cy="135458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1479644-7777-6D24-3C06-2BFDD8C5D9D7}"/>
                </a:ext>
              </a:extLst>
            </p:cNvPr>
            <p:cNvSpPr/>
            <p:nvPr/>
          </p:nvSpPr>
          <p:spPr>
            <a:xfrm>
              <a:off x="374507" y="1771048"/>
              <a:ext cx="3456000" cy="1174582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387D9F3-8DEC-0279-4DF4-9E4FE49C7CB9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Strukturdiagramme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39D1281-36CD-0AF4-33A6-8A69D667472B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80DC8CE-97F2-8D98-8427-A12A54AFB0D8}"/>
              </a:ext>
            </a:extLst>
          </p:cNvPr>
          <p:cNvGrpSpPr/>
          <p:nvPr/>
        </p:nvGrpSpPr>
        <p:grpSpPr>
          <a:xfrm>
            <a:off x="3292512" y="2634824"/>
            <a:ext cx="2782579" cy="1139917"/>
            <a:chOff x="374507" y="1591048"/>
            <a:chExt cx="3456000" cy="135458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65295E9-9003-F91C-E124-628BF463E7F5}"/>
                </a:ext>
              </a:extLst>
            </p:cNvPr>
            <p:cNvSpPr/>
            <p:nvPr/>
          </p:nvSpPr>
          <p:spPr>
            <a:xfrm>
              <a:off x="374507" y="1771049"/>
              <a:ext cx="3456000" cy="117458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CC3F08AF-B5A4-5C38-3467-2C130AE1B7A3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Verhaltensdiagramme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385D7E3-CFF5-6A29-6837-4E5BDF3F5E33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18D44CD-DFF4-99D2-3DF3-6DFD48841B18}"/>
              </a:ext>
            </a:extLst>
          </p:cNvPr>
          <p:cNvGrpSpPr/>
          <p:nvPr/>
        </p:nvGrpSpPr>
        <p:grpSpPr>
          <a:xfrm>
            <a:off x="3702912" y="4881284"/>
            <a:ext cx="4826524" cy="1095550"/>
            <a:chOff x="-896684" y="1591048"/>
            <a:chExt cx="5994607" cy="1301861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107C9AD-A948-A1EA-57C6-3E2FB498693E}"/>
                </a:ext>
              </a:extLst>
            </p:cNvPr>
            <p:cNvSpPr/>
            <p:nvPr/>
          </p:nvSpPr>
          <p:spPr>
            <a:xfrm>
              <a:off x="-896684" y="1771048"/>
              <a:ext cx="5994607" cy="1121861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6F50E8F-F71A-3CE8-1174-B408690D06A4}"/>
                </a:ext>
              </a:extLst>
            </p:cNvPr>
            <p:cNvSpPr/>
            <p:nvPr/>
          </p:nvSpPr>
          <p:spPr>
            <a:xfrm>
              <a:off x="-896684" y="2021819"/>
              <a:ext cx="5994607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Aufgabentypen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864A825-90CC-3E2C-D429-9FC87950AC46}"/>
                </a:ext>
              </a:extLst>
            </p:cNvPr>
            <p:cNvSpPr/>
            <p:nvPr/>
          </p:nvSpPr>
          <p:spPr>
            <a:xfrm>
              <a:off x="1912827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1A0C8B6-D8F0-37A3-81DB-51E6A544AE89}"/>
              </a:ext>
            </a:extLst>
          </p:cNvPr>
          <p:cNvCxnSpPr>
            <a:cxnSpLocks/>
            <a:stCxn id="7" idx="2"/>
            <a:endCxn id="41" idx="2"/>
          </p:cNvCxnSpPr>
          <p:nvPr/>
        </p:nvCxnSpPr>
        <p:spPr>
          <a:xfrm>
            <a:off x="1797750" y="3783151"/>
            <a:ext cx="4167224" cy="124960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B03F2A5-EB7A-0F42-DA4D-ACC69EB4CF14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H="1" flipV="1">
            <a:off x="4683802" y="3774741"/>
            <a:ext cx="1432372" cy="110654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28065DD-2F95-7411-B2C3-F9A6368269CE}"/>
              </a:ext>
            </a:extLst>
          </p:cNvPr>
          <p:cNvGrpSpPr/>
          <p:nvPr/>
        </p:nvGrpSpPr>
        <p:grpSpPr>
          <a:xfrm>
            <a:off x="6141462" y="2632222"/>
            <a:ext cx="2782579" cy="1139916"/>
            <a:chOff x="374507" y="1591048"/>
            <a:chExt cx="3456000" cy="1354583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4A55E03-638A-6611-CFB2-F70CCF5D8FDE}"/>
                </a:ext>
              </a:extLst>
            </p:cNvPr>
            <p:cNvSpPr/>
            <p:nvPr/>
          </p:nvSpPr>
          <p:spPr>
            <a:xfrm>
              <a:off x="374507" y="1771048"/>
              <a:ext cx="3456000" cy="117458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160057C-314E-A588-C5B8-BA6011EE8CBA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Molekülmodellierung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A12F464-4944-EDD5-45BB-9A94E4C84815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8B8D864-BF8F-5039-1C53-780E865BB05B}"/>
              </a:ext>
            </a:extLst>
          </p:cNvPr>
          <p:cNvGrpSpPr/>
          <p:nvPr/>
        </p:nvGrpSpPr>
        <p:grpSpPr>
          <a:xfrm>
            <a:off x="9002961" y="2635392"/>
            <a:ext cx="2782579" cy="1139917"/>
            <a:chOff x="374507" y="1591048"/>
            <a:chExt cx="3456000" cy="1354583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B45AF15-7608-2957-6834-B4A57208A54B}"/>
                </a:ext>
              </a:extLst>
            </p:cNvPr>
            <p:cNvSpPr/>
            <p:nvPr/>
          </p:nvSpPr>
          <p:spPr>
            <a:xfrm>
              <a:off x="374507" y="1771050"/>
              <a:ext cx="3456000" cy="1174581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5B580F2-B8D3-1647-2D69-CA9A4B3FAB17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Geodatenmodellierung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38756AB-FBB4-3D8A-4796-17F72A964DC5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F641863-FBD5-14FE-74EB-002FDB7513C1}"/>
              </a:ext>
            </a:extLst>
          </p:cNvPr>
          <p:cNvCxnSpPr>
            <a:cxnSpLocks/>
            <a:stCxn id="12" idx="4"/>
            <a:endCxn id="54" idx="0"/>
          </p:cNvCxnSpPr>
          <p:nvPr/>
        </p:nvCxnSpPr>
        <p:spPr>
          <a:xfrm>
            <a:off x="6125602" y="1659800"/>
            <a:ext cx="1413424" cy="9724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2B0DF4F-6727-11EB-67D8-BF52D544AF8A}"/>
              </a:ext>
            </a:extLst>
          </p:cNvPr>
          <p:cNvCxnSpPr>
            <a:cxnSpLocks/>
            <a:stCxn id="13" idx="3"/>
            <a:endCxn id="58" idx="0"/>
          </p:cNvCxnSpPr>
          <p:nvPr/>
        </p:nvCxnSpPr>
        <p:spPr>
          <a:xfrm>
            <a:off x="6906478" y="1158372"/>
            <a:ext cx="3494047" cy="147702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3F949D-0AFF-7EE6-3CBB-DBBEE4B53ECD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V="1">
            <a:off x="6116174" y="3772138"/>
            <a:ext cx="1416578" cy="110914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F012F416-8097-E298-74C6-119125DE71E1}"/>
              </a:ext>
            </a:extLst>
          </p:cNvPr>
          <p:cNvCxnSpPr>
            <a:cxnSpLocks/>
            <a:stCxn id="41" idx="6"/>
            <a:endCxn id="56" idx="2"/>
          </p:cNvCxnSpPr>
          <p:nvPr/>
        </p:nvCxnSpPr>
        <p:spPr>
          <a:xfrm flipV="1">
            <a:off x="6267374" y="3775309"/>
            <a:ext cx="4126877" cy="12574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CE0895D-2D6C-487C-524F-C9C1DADA2492}"/>
              </a:ext>
            </a:extLst>
          </p:cNvPr>
          <p:cNvSpPr txBox="1"/>
          <p:nvPr/>
        </p:nvSpPr>
        <p:spPr>
          <a:xfrm>
            <a:off x="11785540" y="3059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7777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6882F5A-707C-DDB7-C25B-92A78A0B4E7A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666983" y="1970298"/>
            <a:ext cx="2890370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96FD2A2-795D-0CE0-FC77-9DA1FAB559B9}"/>
              </a:ext>
            </a:extLst>
          </p:cNvPr>
          <p:cNvCxnSpPr>
            <a:cxnSpLocks/>
            <a:stCxn id="51" idx="0"/>
            <a:endCxn id="34" idx="5"/>
          </p:cNvCxnSpPr>
          <p:nvPr/>
        </p:nvCxnSpPr>
        <p:spPr>
          <a:xfrm flipH="1" flipV="1">
            <a:off x="6575587" y="1970298"/>
            <a:ext cx="2915467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3.4 Umsetzung von Modellierungsaufgabengeneratoren in (OP)ALADIN</a:t>
            </a:r>
            <a:br>
              <a:rPr lang="de-DE" dirty="0"/>
            </a:br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AD19AA-1DD7-104D-B102-7BB4947A1B71}"/>
              </a:ext>
            </a:extLst>
          </p:cNvPr>
          <p:cNvGrpSpPr/>
          <p:nvPr/>
        </p:nvGrpSpPr>
        <p:grpSpPr>
          <a:xfrm>
            <a:off x="5298345" y="741181"/>
            <a:ext cx="1595309" cy="1440000"/>
            <a:chOff x="5265019" y="1260908"/>
            <a:chExt cx="1595309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4834861-4D99-DD78-F721-3F7633B961BD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851E9E6-3656-44A4-DB51-7AD14CBB9E25}"/>
                </a:ext>
              </a:extLst>
            </p:cNvPr>
            <p:cNvSpPr txBox="1"/>
            <p:nvPr/>
          </p:nvSpPr>
          <p:spPr>
            <a:xfrm>
              <a:off x="5265019" y="1790298"/>
              <a:ext cx="1595309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Aufgabentyp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72D6459-E61A-7693-EF0C-E8C947054019}"/>
              </a:ext>
            </a:extLst>
          </p:cNvPr>
          <p:cNvGrpSpPr/>
          <p:nvPr/>
        </p:nvGrpSpPr>
        <p:grpSpPr>
          <a:xfrm>
            <a:off x="1269419" y="2398739"/>
            <a:ext cx="2782579" cy="1223002"/>
            <a:chOff x="374507" y="1591048"/>
            <a:chExt cx="3456000" cy="145331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569C2C1-287F-E9F5-02B4-6BCD5E4BD5B2}"/>
                </a:ext>
              </a:extLst>
            </p:cNvPr>
            <p:cNvSpPr/>
            <p:nvPr/>
          </p:nvSpPr>
          <p:spPr>
            <a:xfrm>
              <a:off x="374507" y="1771048"/>
              <a:ext cx="3456000" cy="1273315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DF43BFD-820D-4611-A27F-287D8DDBEFD0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A3AFDEE-834A-AB8F-282D-423A55C6FED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D932B1D-C9B1-E54E-D230-A0536A121F2F}"/>
              </a:ext>
            </a:extLst>
          </p:cNvPr>
          <p:cNvGrpSpPr/>
          <p:nvPr/>
        </p:nvGrpSpPr>
        <p:grpSpPr>
          <a:xfrm>
            <a:off x="4665555" y="2398739"/>
            <a:ext cx="2782579" cy="1223002"/>
            <a:chOff x="374507" y="1591048"/>
            <a:chExt cx="3456000" cy="1453315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92E1A54-D254-5FC1-5701-710F29E1EE5F}"/>
                </a:ext>
              </a:extLst>
            </p:cNvPr>
            <p:cNvSpPr/>
            <p:nvPr/>
          </p:nvSpPr>
          <p:spPr>
            <a:xfrm>
              <a:off x="374507" y="1771048"/>
              <a:ext cx="3456000" cy="1273315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1B4A4B7-0446-078F-E164-41BBC2DA1C72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Modellsemantik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1B18BCC-1700-0573-20C5-B8856897F4A6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9E33F9C-3CC5-573C-1B74-470FC1BC80A8}"/>
              </a:ext>
            </a:extLst>
          </p:cNvPr>
          <p:cNvGrpSpPr/>
          <p:nvPr/>
        </p:nvGrpSpPr>
        <p:grpSpPr>
          <a:xfrm>
            <a:off x="8093490" y="2398739"/>
            <a:ext cx="2782579" cy="1223002"/>
            <a:chOff x="374507" y="1591048"/>
            <a:chExt cx="3456000" cy="1453315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0ABC64F-5318-5D53-2ACF-1B3453BC5AE8}"/>
                </a:ext>
              </a:extLst>
            </p:cNvPr>
            <p:cNvSpPr/>
            <p:nvPr/>
          </p:nvSpPr>
          <p:spPr>
            <a:xfrm>
              <a:off x="374507" y="1771048"/>
              <a:ext cx="3456000" cy="1273315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36B42D4-6330-E0BA-6717-6CD91AE2CAB0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Fachsemantik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D1454A89-7FD9-E320-237E-2A1027B0169E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BC2F140-CCEA-74F8-6F02-0C4DDF308053}"/>
              </a:ext>
            </a:extLst>
          </p:cNvPr>
          <p:cNvCxnSpPr>
            <a:cxnSpLocks/>
            <a:stCxn id="45" idx="0"/>
            <a:endCxn id="34" idx="4"/>
          </p:cNvCxnSpPr>
          <p:nvPr/>
        </p:nvCxnSpPr>
        <p:spPr>
          <a:xfrm flipV="1">
            <a:off x="6063119" y="2181181"/>
            <a:ext cx="3351" cy="21755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1581C-7A52-01E9-6074-065835651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r="12042" b="68626"/>
          <a:stretch/>
        </p:blipFill>
        <p:spPr bwMode="auto">
          <a:xfrm>
            <a:off x="2796687" y="4459262"/>
            <a:ext cx="3268107" cy="123019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Knowledge Graph by Eli Brumbaugh, via Behance | Knowledge graph,  Graphing, Graphic design class">
            <a:extLst>
              <a:ext uri="{FF2B5EF4-FFF2-40B4-BE49-F238E27FC236}">
                <a16:creationId xmlns:a16="http://schemas.microsoft.com/office/drawing/2014/main" id="{79D7984E-2F1B-FE56-1CD0-F4147942C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18696" r="9531" b="17294"/>
          <a:stretch/>
        </p:blipFill>
        <p:spPr bwMode="auto">
          <a:xfrm>
            <a:off x="8303324" y="4131121"/>
            <a:ext cx="2357932" cy="188647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449DD7-E6D1-F6F7-BAAF-CDAB7262D104}"/>
              </a:ext>
            </a:extLst>
          </p:cNvPr>
          <p:cNvCxnSpPr>
            <a:cxnSpLocks/>
            <a:stCxn id="10" idx="2"/>
            <a:endCxn id="1026" idx="0"/>
          </p:cNvCxnSpPr>
          <p:nvPr/>
        </p:nvCxnSpPr>
        <p:spPr>
          <a:xfrm>
            <a:off x="2660709" y="3621741"/>
            <a:ext cx="1770032" cy="8375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1C7089D-86A1-14F6-DFC1-088CE493DB48}"/>
              </a:ext>
            </a:extLst>
          </p:cNvPr>
          <p:cNvCxnSpPr>
            <a:cxnSpLocks/>
            <a:stCxn id="43" idx="2"/>
            <a:endCxn id="1026" idx="0"/>
          </p:cNvCxnSpPr>
          <p:nvPr/>
        </p:nvCxnSpPr>
        <p:spPr>
          <a:xfrm flipH="1">
            <a:off x="4430741" y="3621741"/>
            <a:ext cx="1626104" cy="8375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BDF7C5-80EE-951A-430B-7CAB490AA3DC}"/>
              </a:ext>
            </a:extLst>
          </p:cNvPr>
          <p:cNvCxnSpPr>
            <a:cxnSpLocks/>
            <a:stCxn id="49" idx="2"/>
            <a:endCxn id="1030" idx="0"/>
          </p:cNvCxnSpPr>
          <p:nvPr/>
        </p:nvCxnSpPr>
        <p:spPr>
          <a:xfrm flipH="1">
            <a:off x="9482290" y="3621741"/>
            <a:ext cx="2490" cy="50938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44B60AE-D645-515D-244C-EEC77F28D7D9}"/>
              </a:ext>
            </a:extLst>
          </p:cNvPr>
          <p:cNvSpPr/>
          <p:nvPr/>
        </p:nvSpPr>
        <p:spPr>
          <a:xfrm>
            <a:off x="6448179" y="4860139"/>
            <a:ext cx="1705301" cy="428442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Wissensgraph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000853D-7619-CD9B-2A09-8B3BAF6EC41E}"/>
              </a:ext>
            </a:extLst>
          </p:cNvPr>
          <p:cNvSpPr/>
          <p:nvPr/>
        </p:nvSpPr>
        <p:spPr>
          <a:xfrm>
            <a:off x="694635" y="4810822"/>
            <a:ext cx="1957625" cy="527077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Graphersetzung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42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3.4 Umsetzung von Modellierungsaufgabengeneratoren in (OP)ALADIN</a:t>
            </a:r>
            <a:br>
              <a:rPr lang="de-DE" dirty="0"/>
            </a:br>
            <a:endParaRPr lang="de-DE" dirty="0"/>
          </a:p>
        </p:txBody>
      </p:sp>
      <p:pic>
        <p:nvPicPr>
          <p:cNvPr id="2" name="Picture 2" descr="Lehrer - Kostenlose bildung Icons">
            <a:extLst>
              <a:ext uri="{FF2B5EF4-FFF2-40B4-BE49-F238E27FC236}">
                <a16:creationId xmlns:a16="http://schemas.microsoft.com/office/drawing/2014/main" id="{AD825576-6B5F-64A4-DA3B-E60595B1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3" y="3410293"/>
            <a:ext cx="732876" cy="732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814FFE81-80CF-A8B6-8AA7-E28ED37A5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7" t="12723" r="62815" b="50000"/>
          <a:stretch/>
        </p:blipFill>
        <p:spPr bwMode="auto">
          <a:xfrm>
            <a:off x="2902656" y="2528641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5C7B2569-B4DF-D728-A8A5-FE3B7994B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7" t="12347" r="47555" b="50376"/>
          <a:stretch/>
        </p:blipFill>
        <p:spPr bwMode="auto">
          <a:xfrm>
            <a:off x="2902656" y="3707536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2EFEB59-91B3-B773-ECEC-FBB63873E7B5}"/>
              </a:ext>
            </a:extLst>
          </p:cNvPr>
          <p:cNvGrpSpPr/>
          <p:nvPr/>
        </p:nvGrpSpPr>
        <p:grpSpPr>
          <a:xfrm>
            <a:off x="4775681" y="2755036"/>
            <a:ext cx="1905000" cy="1905000"/>
            <a:chOff x="5143500" y="2476500"/>
            <a:chExt cx="19050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6" name="Picture 4" descr="Black Box Icons - Free SVG &amp; PNG Black Box Images - Noun Project">
              <a:extLst>
                <a:ext uri="{FF2B5EF4-FFF2-40B4-BE49-F238E27FC236}">
                  <a16:creationId xmlns:a16="http://schemas.microsoft.com/office/drawing/2014/main" id="{7FA6D9AA-B621-8B1F-8540-7CDEFF73E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24765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9D5F06B-51AB-2E61-0938-84E820846E7D}"/>
                </a:ext>
              </a:extLst>
            </p:cNvPr>
            <p:cNvSpPr txBox="1"/>
            <p:nvPr/>
          </p:nvSpPr>
          <p:spPr>
            <a:xfrm>
              <a:off x="5267460" y="35052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ALADIN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98E646-5C7A-A24E-6878-C859DDB6B8D8}"/>
              </a:ext>
            </a:extLst>
          </p:cNvPr>
          <p:cNvGrpSpPr/>
          <p:nvPr/>
        </p:nvGrpSpPr>
        <p:grpSpPr>
          <a:xfrm>
            <a:off x="7691250" y="3167414"/>
            <a:ext cx="2933897" cy="1675920"/>
            <a:chOff x="369715" y="1462534"/>
            <a:chExt cx="2933897" cy="1675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C83617A-BA0E-90C6-BE53-8AE519065B1E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1675919"/>
              <a:chOff x="186568" y="1771048"/>
              <a:chExt cx="3643939" cy="1991524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D111E25-F0D6-7A5D-25E9-FE852865D457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1991524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A2976BB-C09D-05F4-F49F-0B7FE7C21728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C79B299-6F53-5329-ACCA-DBF0E76F8272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9" name="Inhaltsplatzhalter 3">
              <a:extLst>
                <a:ext uri="{FF2B5EF4-FFF2-40B4-BE49-F238E27FC236}">
                  <a16:creationId xmlns:a16="http://schemas.microsoft.com/office/drawing/2014/main" id="{855AD67D-4278-9459-991F-11085B2413CC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modellsemantisch korrekt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2D4705-A65D-F4FE-7F14-517E6635165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99729" y="3103810"/>
            <a:ext cx="778322" cy="67292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1C33DB1-AA6D-929F-B715-37B36371E6A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99729" y="3776731"/>
            <a:ext cx="778322" cy="57633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313D91B-C5A5-C1F8-BE89-FB0565CD7986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3876541" y="3039416"/>
            <a:ext cx="899140" cy="6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D093D4E-0240-0CEA-CB50-EF5B51B1D1CC}"/>
              </a:ext>
            </a:extLst>
          </p:cNvPr>
          <p:cNvCxnSpPr>
            <a:cxnSpLocks/>
            <a:endCxn id="3076" idx="1"/>
          </p:cNvCxnSpPr>
          <p:nvPr/>
        </p:nvCxnSpPr>
        <p:spPr>
          <a:xfrm flipV="1">
            <a:off x="3825025" y="3707536"/>
            <a:ext cx="950656" cy="61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AB74E0A-70CD-2165-BA5D-F8A5C7E698FC}"/>
              </a:ext>
            </a:extLst>
          </p:cNvPr>
          <p:cNvCxnSpPr>
            <a:cxnSpLocks/>
            <a:stCxn id="3076" idx="3"/>
            <a:endCxn id="14" idx="2"/>
          </p:cNvCxnSpPr>
          <p:nvPr/>
        </p:nvCxnSpPr>
        <p:spPr>
          <a:xfrm flipV="1">
            <a:off x="6680681" y="3703054"/>
            <a:ext cx="1010569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Google Knowledge Graph by Eli Brumbaugh, via Behance | Knowledge graph,  Graphing, Graphic design class">
            <a:extLst>
              <a:ext uri="{FF2B5EF4-FFF2-40B4-BE49-F238E27FC236}">
                <a16:creationId xmlns:a16="http://schemas.microsoft.com/office/drawing/2014/main" id="{4F9751F0-01B5-B67F-2B7E-F228F40C9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18696" r="9531" b="17294"/>
          <a:stretch/>
        </p:blipFill>
        <p:spPr bwMode="auto">
          <a:xfrm>
            <a:off x="2816622" y="4533017"/>
            <a:ext cx="1356132" cy="10849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C55193A-B5F3-652D-2216-D1ADFFFD29B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494688" y="2021983"/>
            <a:ext cx="1270495" cy="251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uppieren 1027">
            <a:extLst>
              <a:ext uri="{FF2B5EF4-FFF2-40B4-BE49-F238E27FC236}">
                <a16:creationId xmlns:a16="http://schemas.microsoft.com/office/drawing/2014/main" id="{F1FADE8C-A7F9-405A-354F-9C11633CF03A}"/>
              </a:ext>
            </a:extLst>
          </p:cNvPr>
          <p:cNvGrpSpPr/>
          <p:nvPr/>
        </p:nvGrpSpPr>
        <p:grpSpPr>
          <a:xfrm>
            <a:off x="7691250" y="1448900"/>
            <a:ext cx="2933897" cy="2324610"/>
            <a:chOff x="369715" y="1462534"/>
            <a:chExt cx="2933897" cy="2324610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A1D8C89F-D945-2759-FF5C-E5EDFBA208A3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2324610"/>
              <a:chOff x="186568" y="1771048"/>
              <a:chExt cx="3643939" cy="2762375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5B53EB7-939E-28A1-47F0-DE8172965F8A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2762375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0D05F6ED-82E9-33CF-3A4A-293D3630A265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034" name="Ellipse 1033">
                <a:extLst>
                  <a:ext uri="{FF2B5EF4-FFF2-40B4-BE49-F238E27FC236}">
                    <a16:creationId xmlns:a16="http://schemas.microsoft.com/office/drawing/2014/main" id="{571EB1E4-0E64-CFBD-FFC7-AAA21A81F79C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1031" name="Inhaltsplatzhalter 3">
              <a:extLst>
                <a:ext uri="{FF2B5EF4-FFF2-40B4-BE49-F238E27FC236}">
                  <a16:creationId xmlns:a16="http://schemas.microsoft.com/office/drawing/2014/main" id="{29D3D661-9000-EB68-5A88-C743DADA54F8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 modellsemantisch korrekt </a:t>
              </a:r>
            </a:p>
            <a:p>
              <a:r>
                <a:rPr lang="de-DE" dirty="0"/>
                <a:t>Fachsemantisch </a:t>
              </a:r>
              <a:br>
                <a:rPr lang="de-DE" dirty="0"/>
              </a:br>
              <a:r>
                <a:rPr lang="de-DE" dirty="0"/>
                <a:t>plausibel</a:t>
              </a:r>
            </a:p>
          </p:txBody>
        </p:sp>
      </p:grpSp>
      <p:sp>
        <p:nvSpPr>
          <p:cNvPr id="1041" name="Rechteck: abgerundete Ecken 1040">
            <a:extLst>
              <a:ext uri="{FF2B5EF4-FFF2-40B4-BE49-F238E27FC236}">
                <a16:creationId xmlns:a16="http://schemas.microsoft.com/office/drawing/2014/main" id="{2165928B-23DA-697C-A871-E0C51DBABD5A}"/>
              </a:ext>
            </a:extLst>
          </p:cNvPr>
          <p:cNvSpPr/>
          <p:nvPr/>
        </p:nvSpPr>
        <p:spPr>
          <a:xfrm>
            <a:off x="2851140" y="891965"/>
            <a:ext cx="1270098" cy="22625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30433108-E030-2033-720C-752A37DBCCC6}"/>
              </a:ext>
            </a:extLst>
          </p:cNvPr>
          <p:cNvSpPr txBox="1"/>
          <p:nvPr/>
        </p:nvSpPr>
        <p:spPr>
          <a:xfrm>
            <a:off x="3002141" y="565540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8901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0988"/>
              </p:ext>
            </p:extLst>
          </p:nvPr>
        </p:nvGraphicFramePr>
        <p:xfrm>
          <a:off x="219228" y="1199946"/>
          <a:ext cx="6240346" cy="490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346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0683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38402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="1" dirty="0"/>
              <a:t>.5 Anforderungen an eine bedeutungsvolle EPK-Modellierungs-Aufgabe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7208116" y="350647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9227" y="1299434"/>
            <a:ext cx="626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Modelliere eine ereignisgesteuerte Prozesskette, welche den im Text beschriebenen Geschäftsprozess repräsentiert.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365244" y="2230584"/>
            <a:ext cx="59483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br>
              <a:rPr lang="de-DE" b="1" dirty="0"/>
            </a:br>
            <a:endParaRPr lang="de-DE" b="1" dirty="0"/>
          </a:p>
          <a:p>
            <a:pPr algn="ctr"/>
            <a:r>
              <a:rPr lang="de-DE" sz="1400" dirty="0">
                <a:solidFill>
                  <a:srgbClr val="FF0000"/>
                </a:solidFill>
              </a:rPr>
              <a:t>Gestartet wird der Geschäftsprozess aufgrund einer Kundenanfrage. Diese kann per Postbrief, per Telefax, per E-Mail oder telefonisch eingehen.</a:t>
            </a:r>
            <a:r>
              <a:rPr lang="de-DE" sz="1400" dirty="0"/>
              <a:t> 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Falls sie telefonisch eingeht, erstellt der Vertrieb ein schriftliches Dokument, das die Anfrage festhält (Anfragefixierung).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>
                <a:solidFill>
                  <a:srgbClr val="0070C0"/>
                </a:solidFill>
              </a:rPr>
              <a:t>Unabhängig von der Art des Eingangs nimmt das Zentralsekretariat die Anfrage entgegen, prüft sie auf formale Korrektheit und leitet sie dann an den zuständigen Vertriebsbereichsleiter und die Geschäftsleitung weiter.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Der Vertriebsbereichsleiter gibt die Anfrage an einen seiner Vertriebsingenieure weiter, der die Angebotsrealisierbarkeit prüft. Dies betrifft zunächst das angefragte Leistungsspektrum.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Liegt dieses nicht innerhalb des Leistungsspektrums des Unternehmens, erfolgt eine Absage.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rgbClr val="996600"/>
                </a:solidFill>
                <a:effectLst/>
                <a:latin typeface="Arial" panose="020B0604020202020204" pitchFamily="34" charset="0"/>
              </a:rPr>
              <a:t>Können nur Teile der angefragten Leistungen erbracht werden, werden Partnerunternehmen um Unterstützung angefragt und entweder als Kooperationspartner oder Subunternehmer eingebunden.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Finden sich keine geeigneten Partner, wird die Anfrage abgelehnt.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799344" y="350647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172BB5-6C77-FE69-52D9-C83A37AE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" t="784" r="5143"/>
          <a:stretch/>
        </p:blipFill>
        <p:spPr>
          <a:xfrm>
            <a:off x="7990680" y="914880"/>
            <a:ext cx="2812052" cy="519368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3A01C5-6251-65B5-E21E-1D7A52B71967}"/>
              </a:ext>
            </a:extLst>
          </p:cNvPr>
          <p:cNvSpPr/>
          <p:nvPr/>
        </p:nvSpPr>
        <p:spPr>
          <a:xfrm>
            <a:off x="8194803" y="1941922"/>
            <a:ext cx="2250095" cy="641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EEA5CC-ED1C-4E40-AE9C-EB927FC78D86}"/>
              </a:ext>
            </a:extLst>
          </p:cNvPr>
          <p:cNvSpPr/>
          <p:nvPr/>
        </p:nvSpPr>
        <p:spPr>
          <a:xfrm>
            <a:off x="8620582" y="1574276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0F6571-A109-52B5-6D4B-20CD64D310C2}"/>
              </a:ext>
            </a:extLst>
          </p:cNvPr>
          <p:cNvSpPr/>
          <p:nvPr/>
        </p:nvSpPr>
        <p:spPr>
          <a:xfrm>
            <a:off x="9443841" y="857081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72EE3A-274C-109F-4A05-3A448B7877DC}"/>
              </a:ext>
            </a:extLst>
          </p:cNvPr>
          <p:cNvSpPr/>
          <p:nvPr/>
        </p:nvSpPr>
        <p:spPr>
          <a:xfrm>
            <a:off x="9443840" y="1256962"/>
            <a:ext cx="1316107" cy="647251"/>
          </a:xfrm>
          <a:prstGeom prst="rect">
            <a:avLst/>
          </a:prstGeom>
          <a:noFill/>
          <a:ln w="19050">
            <a:solidFill>
              <a:srgbClr val="D79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B644E4-ECDD-7570-EDE7-D1A76F87D843}"/>
              </a:ext>
            </a:extLst>
          </p:cNvPr>
          <p:cNvSpPr/>
          <p:nvPr/>
        </p:nvSpPr>
        <p:spPr>
          <a:xfrm>
            <a:off x="8436744" y="2649689"/>
            <a:ext cx="2365988" cy="1318996"/>
          </a:xfrm>
          <a:prstGeom prst="rect">
            <a:avLst/>
          </a:prstGeom>
          <a:noFill/>
          <a:ln w="190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D171E9-1A2E-F89D-55EB-426855778ECB}"/>
              </a:ext>
            </a:extLst>
          </p:cNvPr>
          <p:cNvSpPr/>
          <p:nvPr/>
        </p:nvSpPr>
        <p:spPr>
          <a:xfrm>
            <a:off x="8436744" y="4007630"/>
            <a:ext cx="2008154" cy="1431636"/>
          </a:xfrm>
          <a:prstGeom prst="rect">
            <a:avLst/>
          </a:prstGeom>
          <a:noFill/>
          <a:ln w="19050">
            <a:solidFill>
              <a:srgbClr val="C9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0F3ABD-1D9E-7AB7-6797-E86DB13C9542}"/>
              </a:ext>
            </a:extLst>
          </p:cNvPr>
          <p:cNvSpPr/>
          <p:nvPr/>
        </p:nvSpPr>
        <p:spPr>
          <a:xfrm>
            <a:off x="7968316" y="5759297"/>
            <a:ext cx="608260" cy="36764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C1EE11-236F-3F9E-2BD6-321E32556135}"/>
              </a:ext>
            </a:extLst>
          </p:cNvPr>
          <p:cNvSpPr/>
          <p:nvPr/>
        </p:nvSpPr>
        <p:spPr>
          <a:xfrm>
            <a:off x="9044001" y="5750110"/>
            <a:ext cx="608260" cy="367646"/>
          </a:xfrm>
          <a:prstGeom prst="rect">
            <a:avLst/>
          </a:prstGeom>
          <a:noFill/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9F8CC6-0D4E-1982-E832-BBC70F19259B}"/>
              </a:ext>
            </a:extLst>
          </p:cNvPr>
          <p:cNvSpPr/>
          <p:nvPr/>
        </p:nvSpPr>
        <p:spPr>
          <a:xfrm>
            <a:off x="9869576" y="5759297"/>
            <a:ext cx="608260" cy="367646"/>
          </a:xfrm>
          <a:prstGeom prst="rect">
            <a:avLst/>
          </a:prstGeom>
          <a:noFill/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0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3.6.1 Anforderungen an eine bedeutungsvolle SQL-Abfrage-Aufgabe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799731" y="1280297"/>
            <a:ext cx="507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Schreibe eine SQL-Abfrage, welche die im Text </a:t>
            </a:r>
            <a:br>
              <a:rPr lang="de-DE" dirty="0"/>
            </a:br>
            <a:r>
              <a:rPr lang="de-DE" dirty="0"/>
              <a:t>beschriebenen Informationen aus der darunter </a:t>
            </a:r>
            <a:br>
              <a:rPr lang="de-DE" dirty="0"/>
            </a:br>
            <a:r>
              <a:rPr lang="de-DE" dirty="0"/>
              <a:t>abgebildeten Datenbank extrahiert.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2223294" y="253718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189088" y="3754804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Datenbankschema: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3.6.2</a:t>
            </a:r>
            <a:r>
              <a:rPr lang="de-DE" dirty="0"/>
              <a:t> Anforderungen an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3420524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17" y="1676097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Parametrisierbarkeit</a:t>
            </a:r>
            <a:br>
              <a:rPr lang="de-DE" dirty="0"/>
            </a:br>
            <a:r>
              <a:rPr lang="de-DE" dirty="0"/>
              <a:t>der SQL-Abfrage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2399174"/>
            <a:ext cx="1100601" cy="2841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 flipV="1">
            <a:off x="7301243" y="3872804"/>
            <a:ext cx="554829" cy="301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171862" y="3185542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8108810" y="281364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960619" y="5124284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960619" y="47936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SQL-Abfrage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300471" y="4255491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221017" y="38728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Syntaktisch korrekt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300471" y="4679351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221017" y="429666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Semantisch plausibel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217280" y="2162300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9137826" y="17796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Eindeutig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03" y="4220803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4580200" y="503669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 zur Generation </a:t>
            </a:r>
            <a:br>
              <a:rPr lang="de-DE" dirty="0"/>
            </a:br>
            <a:r>
              <a:rPr lang="de-DE" dirty="0"/>
              <a:t>von SQL-Abfrage-Aufgaben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333644" y="5879618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292763" y="549952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Bewertung von Lösungsversuchen</a:t>
            </a:r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 flipH="1">
            <a:off x="3886395" y="4180186"/>
            <a:ext cx="976434" cy="372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SQL-Bestandteile </a:t>
            </a:r>
            <a:br>
              <a:rPr lang="de-DE" dirty="0"/>
            </a:br>
            <a:r>
              <a:rPr lang="de-DE" dirty="0"/>
              <a:t>(bspw. WHERE-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Constraint</a:t>
            </a:r>
            <a:r>
              <a:rPr lang="de-DE" dirty="0"/>
              <a:t>-Art</a:t>
            </a:r>
            <a:br>
              <a:rPr lang="de-DE" dirty="0"/>
            </a:br>
            <a:r>
              <a:rPr lang="de-DE" dirty="0"/>
              <a:t>(bspw. BETWEEN numerisch)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Anzahl Bestandteil</a:t>
            </a:r>
            <a:br>
              <a:rPr lang="de-DE" dirty="0"/>
            </a:br>
            <a:r>
              <a:rPr lang="de-DE" dirty="0"/>
              <a:t>(bspw. 3-5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232759" y="2605238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9153305" y="2222551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Vollständig</a:t>
            </a:r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  <p:bldP spid="47" grpId="0"/>
      <p:bldP spid="52" grpId="0"/>
      <p:bldP spid="55" grpId="0"/>
      <p:bldP spid="59" grpId="0"/>
      <p:bldP spid="1027" grpId="0"/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3.6.3</a:t>
            </a:r>
            <a:r>
              <a:rPr lang="de-DE" dirty="0"/>
              <a:t> Übersicht über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6FC28705-9BD8-C9AF-D039-2458CD8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05" y="1322056"/>
            <a:ext cx="2901155" cy="301833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4DA7DB-AC03-4391-3378-0108772E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" b="4643"/>
          <a:stretch/>
        </p:blipFill>
        <p:spPr>
          <a:xfrm>
            <a:off x="6237413" y="4309346"/>
            <a:ext cx="5617375" cy="18140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BBE17-4439-7BCA-6ED9-ECBCFCC3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1614" r="11614" b="12106"/>
          <a:stretch/>
        </p:blipFill>
        <p:spPr bwMode="auto">
          <a:xfrm>
            <a:off x="1557156" y="1470910"/>
            <a:ext cx="1263046" cy="12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59A4D3-FD89-2C19-1FB9-A05988AF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5" y="1641790"/>
            <a:ext cx="2466023" cy="1861806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Wissensgraph:</a:t>
            </a:r>
          </a:p>
          <a:p>
            <a:r>
              <a:rPr lang="de-DE" sz="1600" dirty="0"/>
              <a:t>Entitäten</a:t>
            </a:r>
          </a:p>
          <a:p>
            <a:r>
              <a:rPr lang="de-DE" sz="1600" dirty="0"/>
              <a:t>Instanzen</a:t>
            </a:r>
          </a:p>
          <a:p>
            <a:r>
              <a:rPr lang="de-DE" sz="1600" dirty="0" err="1"/>
              <a:t>Hyperonymiestruktur</a:t>
            </a:r>
            <a:endParaRPr lang="de-DE" sz="1600" dirty="0"/>
          </a:p>
          <a:p>
            <a:r>
              <a:rPr lang="de-DE" sz="1600" dirty="0" err="1"/>
              <a:t>Meronymiestruktur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04298A-C6A6-C290-46AF-C967B675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84352"/>
            <a:ext cx="10212245" cy="626334"/>
          </a:xfrm>
        </p:spPr>
        <p:txBody>
          <a:bodyPr/>
          <a:lstStyle/>
          <a:p>
            <a:r>
              <a:rPr lang="de-DE" b="1" dirty="0"/>
              <a:t>3.6.4</a:t>
            </a:r>
            <a:r>
              <a:rPr lang="de-DE" dirty="0"/>
              <a:t> Erzeugung von Metamodellen und </a:t>
            </a:r>
            <a:br>
              <a:rPr lang="de-DE" dirty="0"/>
            </a:br>
            <a:r>
              <a:rPr lang="de-DE" dirty="0"/>
              <a:t>Wissensgraphen für SQL-Abfrage-Aufgaben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8187-C840-3983-D1DF-01388DE2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82" y="4242234"/>
            <a:ext cx="1532929" cy="15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42E1C97-689A-4273-ABC0-557133F7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9" y="4160931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70323AC-C548-D974-D5FA-802A973B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9" y="2615766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0B90232-3F89-B5D0-67A6-369C8574457C}"/>
              </a:ext>
            </a:extLst>
          </p:cNvPr>
          <p:cNvSpPr/>
          <p:nvPr/>
        </p:nvSpPr>
        <p:spPr>
          <a:xfrm>
            <a:off x="1557156" y="3323326"/>
            <a:ext cx="587141" cy="882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05CAD4D-86B9-BBE4-93EC-2EE4F555E132}"/>
              </a:ext>
            </a:extLst>
          </p:cNvPr>
          <p:cNvSpPr txBox="1">
            <a:spLocks/>
          </p:cNvSpPr>
          <p:nvPr/>
        </p:nvSpPr>
        <p:spPr>
          <a:xfrm>
            <a:off x="3523957" y="1706777"/>
            <a:ext cx="2466023" cy="423092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sz="1600" b="1" dirty="0"/>
              <a:t>Limitationen:</a:t>
            </a:r>
          </a:p>
          <a:p>
            <a:r>
              <a:rPr lang="de-DE" sz="1400" dirty="0"/>
              <a:t>Automatisches Ableiten von Tabellenstrukturen entweder zu spezifisch oder zu generisch</a:t>
            </a:r>
          </a:p>
          <a:p>
            <a:r>
              <a:rPr lang="de-DE" sz="1400" dirty="0"/>
              <a:t>Attributzuordnung unklar, da auf Instanz-, anstelle Klassenebene</a:t>
            </a:r>
          </a:p>
          <a:p>
            <a:r>
              <a:rPr lang="de-DE" sz="1400" dirty="0"/>
              <a:t>Wann ist Entität eine Klasse/Instanz? </a:t>
            </a:r>
            <a:br>
              <a:rPr lang="de-DE" sz="1400" dirty="0"/>
            </a:br>
            <a:r>
              <a:rPr lang="de-DE" sz="1400" dirty="0"/>
              <a:t>Kontext wird nicht in </a:t>
            </a:r>
            <a:r>
              <a:rPr lang="de-DE" sz="1400" dirty="0" err="1"/>
              <a:t>Wikidata</a:t>
            </a:r>
            <a:r>
              <a:rPr lang="de-DE" sz="1400" dirty="0"/>
              <a:t> modelliert</a:t>
            </a:r>
          </a:p>
          <a:p>
            <a:r>
              <a:rPr lang="de-DE" sz="1400" dirty="0"/>
              <a:t>…</a:t>
            </a:r>
            <a:endParaRPr lang="de-DE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394787E-77B3-6124-017F-A90AD8A27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9162BF-3631-F154-599E-378749BD1F47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D06ECA-735C-82CA-B3BD-5787A028F9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67A8DFB3-3FE6-41F9-AD39-6880B19011E5}"/>
              </a:ext>
            </a:extLst>
          </p:cNvPr>
          <p:cNvSpPr txBox="1">
            <a:spLocks/>
          </p:cNvSpPr>
          <p:nvPr/>
        </p:nvSpPr>
        <p:spPr>
          <a:xfrm>
            <a:off x="1766922" y="1003028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(Teil-)Automatisierte Erzeugung</a:t>
            </a:r>
            <a:endParaRPr lang="de-DE" sz="20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2861628-F893-F183-6BA3-74E5567310BC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AA741CFC-7E1C-26E2-042A-515136F2F17B}"/>
              </a:ext>
            </a:extLst>
          </p:cNvPr>
          <p:cNvSpPr txBox="1">
            <a:spLocks/>
          </p:cNvSpPr>
          <p:nvPr/>
        </p:nvSpPr>
        <p:spPr>
          <a:xfrm>
            <a:off x="7601101" y="1003028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Manuelle Erzeugung</a:t>
            </a:r>
            <a:endParaRPr lang="de-DE" sz="20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6B715FA-F240-B27C-6B51-3ABBB420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81" y="2874844"/>
            <a:ext cx="1216502" cy="9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F8D6DFF-2EE8-F531-F689-A28AAA84CD98}"/>
              </a:ext>
            </a:extLst>
          </p:cNvPr>
          <p:cNvSpPr txBox="1"/>
          <p:nvPr/>
        </p:nvSpPr>
        <p:spPr>
          <a:xfrm>
            <a:off x="6504036" y="2350981"/>
            <a:ext cx="219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Film- und Mediendatenbank</a:t>
            </a:r>
          </a:p>
        </p:txBody>
      </p:sp>
    </p:spTree>
    <p:extLst>
      <p:ext uri="{BB962C8B-B14F-4D97-AF65-F5344CB8AC3E}">
        <p14:creationId xmlns:p14="http://schemas.microsoft.com/office/powerpoint/2010/main" val="19800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5" grpId="0" animBg="1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8F5EC4-75B2-4B97-BC8D-048F4ADF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16" y="875935"/>
            <a:ext cx="10515600" cy="4852512"/>
          </a:xfrm>
        </p:spPr>
        <p:txBody>
          <a:bodyPr/>
          <a:lstStyle/>
          <a:p>
            <a:r>
              <a:rPr lang="de-DE" sz="1200" dirty="0"/>
              <a:t>Motivation (gekürzt – 1 Folie)</a:t>
            </a:r>
          </a:p>
          <a:p>
            <a:r>
              <a:rPr lang="de-DE" sz="1200" dirty="0"/>
              <a:t>Ziele (gekürzt – 1 Folie)</a:t>
            </a:r>
          </a:p>
          <a:p>
            <a:r>
              <a:rPr lang="de-DE" sz="1200" dirty="0"/>
              <a:t>(Vor/Nach ALADIN)</a:t>
            </a:r>
          </a:p>
          <a:p>
            <a:r>
              <a:rPr lang="de-DE" sz="1200" dirty="0"/>
              <a:t>1-3 Aufgabentyperstellung</a:t>
            </a:r>
          </a:p>
          <a:p>
            <a:pPr lvl="1"/>
            <a:r>
              <a:rPr lang="de-DE" sz="1200" dirty="0"/>
              <a:t>SQL-Aufgaben (5-7) </a:t>
            </a:r>
          </a:p>
          <a:p>
            <a:pPr lvl="1"/>
            <a:r>
              <a:rPr lang="de-DE" sz="1200" dirty="0"/>
              <a:t>EPK (1-2)</a:t>
            </a:r>
          </a:p>
          <a:p>
            <a:pPr lvl="2"/>
            <a:r>
              <a:rPr lang="de-DE" sz="1100" dirty="0"/>
              <a:t>Aufgabentypbeschreibungsfolie</a:t>
            </a:r>
          </a:p>
          <a:p>
            <a:pPr lvl="3"/>
            <a:r>
              <a:rPr lang="de-DE" sz="1100" dirty="0"/>
              <a:t>Fehler einbauen/finden, Modellierung nach Textbeschreibung, Modellergänzungen</a:t>
            </a:r>
          </a:p>
          <a:p>
            <a:pPr lvl="1"/>
            <a:r>
              <a:rPr lang="de-DE" sz="1200" dirty="0"/>
              <a:t>Verallgemeinerung zur Metaaufgabentyperstellung</a:t>
            </a:r>
          </a:p>
          <a:p>
            <a:r>
              <a:rPr lang="de-DE" sz="1200" dirty="0"/>
              <a:t>Konzepte für Lernmanagement und Didaktik: (3)</a:t>
            </a:r>
          </a:p>
          <a:p>
            <a:pPr lvl="1"/>
            <a:r>
              <a:rPr lang="de-DE" sz="1200" dirty="0"/>
              <a:t>Integration in OPAL (1)</a:t>
            </a:r>
          </a:p>
          <a:p>
            <a:pPr lvl="1"/>
            <a:r>
              <a:rPr lang="de-DE" sz="1200" dirty="0"/>
              <a:t>Editor</a:t>
            </a:r>
          </a:p>
          <a:p>
            <a:pPr lvl="1"/>
            <a:r>
              <a:rPr lang="de-DE" sz="1200" dirty="0"/>
              <a:t>4R-Prinzip + A</a:t>
            </a:r>
          </a:p>
          <a:p>
            <a:pPr lvl="1"/>
            <a:r>
              <a:rPr lang="de-DE" sz="1200" dirty="0"/>
              <a:t>(Statistik)</a:t>
            </a:r>
          </a:p>
          <a:p>
            <a:pPr lvl="1"/>
            <a:r>
              <a:rPr lang="de-DE" sz="1200" dirty="0" err="1"/>
              <a:t>Spaced</a:t>
            </a:r>
            <a:r>
              <a:rPr lang="de-DE" sz="1200" dirty="0"/>
              <a:t>-Repetition</a:t>
            </a:r>
          </a:p>
          <a:p>
            <a:pPr lvl="1"/>
            <a:r>
              <a:rPr lang="de-DE" sz="1200" dirty="0"/>
              <a:t>Gamification</a:t>
            </a:r>
          </a:p>
          <a:p>
            <a:r>
              <a:rPr lang="de-DE" sz="1200" dirty="0"/>
              <a:t>Zusammenfassung und Ausblick (2)</a:t>
            </a:r>
          </a:p>
          <a:p>
            <a:pPr lvl="1"/>
            <a:r>
              <a:rPr lang="de-DE" sz="1200" dirty="0"/>
              <a:t>Metaaufgabentyperstellung mit Graph-Grammatiken und Metamodellerstellung</a:t>
            </a:r>
          </a:p>
          <a:p>
            <a:pPr lvl="1"/>
            <a:r>
              <a:rPr lang="de-DE" sz="1200" dirty="0"/>
              <a:t>Integration in OPAL (1)</a:t>
            </a:r>
          </a:p>
          <a:p>
            <a:pPr lvl="1"/>
            <a:r>
              <a:rPr lang="de-DE" sz="1200" dirty="0"/>
              <a:t>Editor</a:t>
            </a:r>
          </a:p>
          <a:p>
            <a:pPr lvl="1"/>
            <a:r>
              <a:rPr lang="de-DE" sz="1200" dirty="0" err="1"/>
              <a:t>Spaced</a:t>
            </a:r>
            <a:r>
              <a:rPr lang="de-DE" sz="1200" dirty="0"/>
              <a:t>-Repetition/Gamification</a:t>
            </a:r>
          </a:p>
          <a:p>
            <a:pPr lvl="1"/>
            <a:r>
              <a:rPr lang="de-DE" sz="1200" dirty="0"/>
              <a:t>Chemie (1)</a:t>
            </a:r>
          </a:p>
          <a:p>
            <a:pPr lvl="2"/>
            <a:r>
              <a:rPr lang="de-DE" sz="1100" dirty="0"/>
              <a:t>Nomenklatur (Vom Molekül zum Namen und umgekehrt), Molekül reparieren mit gegebenem Namen</a:t>
            </a:r>
            <a:endParaRPr lang="de-DE" sz="1200" dirty="0"/>
          </a:p>
          <a:p>
            <a:pPr lvl="2"/>
            <a:r>
              <a:rPr lang="de-DE" sz="1100" dirty="0"/>
              <a:t>Reaktionsgleichung</a:t>
            </a:r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6CD5F8-DF52-4ED5-F4F8-0FA7B3E9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Gliederung/Inhalte</a:t>
            </a:r>
          </a:p>
        </p:txBody>
      </p:sp>
    </p:spTree>
    <p:extLst>
      <p:ext uri="{BB962C8B-B14F-4D97-AF65-F5344CB8AC3E}">
        <p14:creationId xmlns:p14="http://schemas.microsoft.com/office/powerpoint/2010/main" val="348552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3.6.5</a:t>
            </a:r>
            <a:r>
              <a:rPr lang="de-DE" dirty="0"/>
              <a:t> Generatoren für SQL-Abfragen und den</a:t>
            </a:r>
            <a:br>
              <a:rPr lang="de-DE" dirty="0"/>
            </a:br>
            <a:r>
              <a:rPr lang="de-DE" dirty="0"/>
              <a:t>dazugehörigen </a:t>
            </a:r>
            <a:r>
              <a:rPr lang="de-DE" dirty="0" err="1"/>
              <a:t>natürlichsprachigen</a:t>
            </a:r>
            <a:r>
              <a:rPr lang="de-DE" dirty="0"/>
              <a:t> Beschreibungen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" y="3429000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9" y="3463074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40" y="3472501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9" y="3482531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94047"/>
            <a:ext cx="461914" cy="215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420" y="1764866"/>
            <a:ext cx="3150905" cy="187253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37448" y="1575953"/>
            <a:ext cx="2702352" cy="872668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 rot="5400000">
            <a:off x="900648" y="2691891"/>
            <a:ext cx="73280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170" y="4782714"/>
            <a:ext cx="2046798" cy="1235803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1919175" y="3521697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2294259" y="446717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1. </a:t>
            </a:r>
            <a:r>
              <a:rPr lang="de-DE" sz="1300" b="1" dirty="0">
                <a:solidFill>
                  <a:schemeClr val="accent2"/>
                </a:solidFill>
              </a:rPr>
              <a:t>FROM CLAUSE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2281421" y="4776682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2F3CBB-2D31-7BE9-BFD9-5A5919470A40}"/>
              </a:ext>
            </a:extLst>
          </p:cNvPr>
          <p:cNvSpPr/>
          <p:nvPr/>
        </p:nvSpPr>
        <p:spPr>
          <a:xfrm>
            <a:off x="11165023" y="394047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5D35AB-A98A-682C-3BD7-1497E54320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98" t="10051" r="2437" b="4403"/>
          <a:stretch/>
        </p:blipFill>
        <p:spPr>
          <a:xfrm>
            <a:off x="6681812" y="2370144"/>
            <a:ext cx="5147036" cy="1404593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15AB3BF-9F73-0F17-E2F7-89448B17C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5118" y="5519501"/>
            <a:ext cx="3971013" cy="61547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BCC1F79-EC91-3530-8470-EEB75643CB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5117" y="3771960"/>
            <a:ext cx="3971013" cy="166735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E1A5F2E-27E8-F606-9F41-AF44B4C189B8}"/>
              </a:ext>
            </a:extLst>
          </p:cNvPr>
          <p:cNvSpPr txBox="1"/>
          <p:nvPr/>
        </p:nvSpPr>
        <p:spPr>
          <a:xfrm>
            <a:off x="7149138" y="203911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Was?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CF40A9-AF3D-D129-5418-FE4927180EF1}"/>
              </a:ext>
            </a:extLst>
          </p:cNvPr>
          <p:cNvSpPr txBox="1"/>
          <p:nvPr/>
        </p:nvSpPr>
        <p:spPr>
          <a:xfrm>
            <a:off x="8900104" y="20175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F531CCC-A49D-8447-5646-BC82D86E30D9}"/>
              </a:ext>
            </a:extLst>
          </p:cNvPr>
          <p:cNvSpPr txBox="1"/>
          <p:nvPr/>
        </p:nvSpPr>
        <p:spPr>
          <a:xfrm>
            <a:off x="10169419" y="201753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Form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0D5CBBEC-207C-A6F7-94BF-90CCB443D0A8}"/>
              </a:ext>
            </a:extLst>
          </p:cNvPr>
          <p:cNvSpPr txBox="1">
            <a:spLocks/>
          </p:cNvSpPr>
          <p:nvPr/>
        </p:nvSpPr>
        <p:spPr>
          <a:xfrm>
            <a:off x="1570141" y="1107907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Generierung der SQL-Abfrage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87930-21E0-0596-0F2B-4C00319AA612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D5275439-8C09-27A3-6B15-B96F6DA92FFC}"/>
              </a:ext>
            </a:extLst>
          </p:cNvPr>
          <p:cNvSpPr txBox="1">
            <a:spLocks/>
          </p:cNvSpPr>
          <p:nvPr/>
        </p:nvSpPr>
        <p:spPr>
          <a:xfrm>
            <a:off x="7690218" y="1109089"/>
            <a:ext cx="3130222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Generierung der </a:t>
            </a:r>
            <a:r>
              <a:rPr lang="de-DE" sz="2000" b="1" dirty="0" err="1"/>
              <a:t>natürlichsprachigen</a:t>
            </a:r>
            <a:r>
              <a:rPr lang="de-DE" sz="2000" b="1" dirty="0"/>
              <a:t> Beschreibung</a:t>
            </a:r>
            <a:endParaRPr lang="de-DE" sz="2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DE7B611-6AA9-1653-227D-14D06B73760E}"/>
              </a:ext>
            </a:extLst>
          </p:cNvPr>
          <p:cNvSpPr/>
          <p:nvPr/>
        </p:nvSpPr>
        <p:spPr>
          <a:xfrm>
            <a:off x="6148676" y="4457957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Isomorphe Übersetzung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DDC3A00-0C6C-6677-03D0-07FE0D659566}"/>
              </a:ext>
            </a:extLst>
          </p:cNvPr>
          <p:cNvSpPr/>
          <p:nvPr/>
        </p:nvSpPr>
        <p:spPr>
          <a:xfrm>
            <a:off x="6148675" y="5565238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Homomorphe Übersetzung</a:t>
            </a:r>
          </a:p>
        </p:txBody>
      </p:sp>
    </p:spTree>
    <p:extLst>
      <p:ext uri="{BB962C8B-B14F-4D97-AF65-F5344CB8AC3E}">
        <p14:creationId xmlns:p14="http://schemas.microsoft.com/office/powerpoint/2010/main" val="4250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9" grpId="0" animBg="1"/>
      <p:bldP spid="40" grpId="0"/>
      <p:bldP spid="41" grpId="0"/>
      <p:bldP spid="42" grpId="0"/>
      <p:bldP spid="18" grpId="0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F8ED4C-5E18-BE06-69CF-A8215A1A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EPK-Produktionsregeln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99957F2-80AD-EC57-9F2C-E14D906B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24" y="875936"/>
            <a:ext cx="7821581" cy="52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2A7561-72C2-3EE8-A963-98BB9B38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64" y="1391829"/>
            <a:ext cx="10515600" cy="4570431"/>
          </a:xfrm>
        </p:spPr>
        <p:txBody>
          <a:bodyPr/>
          <a:lstStyle/>
          <a:p>
            <a:r>
              <a:rPr lang="de-DE" dirty="0"/>
              <a:t>Technologieauswahl des </a:t>
            </a:r>
            <a:r>
              <a:rPr lang="de-DE" dirty="0" err="1"/>
              <a:t>Graphersetzungssystems</a:t>
            </a:r>
            <a:endParaRPr lang="de-DE" dirty="0"/>
          </a:p>
          <a:p>
            <a:pPr lvl="1"/>
            <a:r>
              <a:rPr lang="de-DE" dirty="0" err="1"/>
              <a:t>GrGen.Net</a:t>
            </a:r>
            <a:r>
              <a:rPr lang="de-DE" dirty="0"/>
              <a:t> [1]</a:t>
            </a:r>
          </a:p>
          <a:p>
            <a:endParaRPr lang="de-DE" dirty="0"/>
          </a:p>
          <a:p>
            <a:r>
              <a:rPr lang="de-DE" dirty="0"/>
              <a:t>Einarbeitung in das </a:t>
            </a:r>
            <a:r>
              <a:rPr lang="de-DE" dirty="0" err="1"/>
              <a:t>Graphersetzungssystem</a:t>
            </a:r>
            <a:r>
              <a:rPr lang="de-DE" dirty="0"/>
              <a:t> am Beispiel von EPKs</a:t>
            </a:r>
          </a:p>
          <a:p>
            <a:endParaRPr lang="de-DE" dirty="0"/>
          </a:p>
          <a:p>
            <a:r>
              <a:rPr lang="de-DE" dirty="0"/>
              <a:t>Inklusion von Graph-</a:t>
            </a:r>
            <a:r>
              <a:rPr lang="de-DE" dirty="0" err="1"/>
              <a:t>Constraints</a:t>
            </a:r>
            <a:r>
              <a:rPr lang="de-DE" dirty="0"/>
              <a:t> mittels:</a:t>
            </a:r>
          </a:p>
          <a:p>
            <a:pPr lvl="1"/>
            <a:r>
              <a:rPr lang="de-DE" dirty="0"/>
              <a:t>einer Metasprache zur Generierung von </a:t>
            </a:r>
            <a:r>
              <a:rPr lang="de-DE" dirty="0" err="1"/>
              <a:t>GrGen.Net</a:t>
            </a:r>
            <a:r>
              <a:rPr lang="de-DE" dirty="0"/>
              <a:t>-Sprachbestandteilen und </a:t>
            </a:r>
          </a:p>
          <a:p>
            <a:pPr lvl="1"/>
            <a:r>
              <a:rPr lang="de-DE" dirty="0"/>
              <a:t>transaktionaler Ausführung der Produktionsregeln und Backtracking.</a:t>
            </a:r>
          </a:p>
          <a:p>
            <a:pPr lvl="1"/>
            <a:endParaRPr lang="de-DE" dirty="0"/>
          </a:p>
          <a:p>
            <a:r>
              <a:rPr lang="de-DE" dirty="0"/>
              <a:t>Einbettung in (visuellen) Editor zur Aufgabentypgenerierung über die definierte Metasprache</a:t>
            </a:r>
          </a:p>
          <a:p>
            <a:pPr lvl="1"/>
            <a:r>
              <a:rPr lang="de-DE" dirty="0"/>
              <a:t>Vereinfachung mittels Generierung von Produktionsregeln anhand weniger Beispiele [2]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Inklusion von semantisch sinnvollen Bezeichnern mittels Wissensgraphen (siehe nachfolgend)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443AFD-FA45-1AEE-43B4-3722EFBA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von Aufgaben(</a:t>
            </a:r>
            <a:r>
              <a:rPr lang="de-DE" dirty="0" err="1"/>
              <a:t>graph</a:t>
            </a:r>
            <a:r>
              <a:rPr lang="de-DE" dirty="0"/>
              <a:t>)</a:t>
            </a:r>
            <a:r>
              <a:rPr lang="de-DE" dirty="0" err="1"/>
              <a:t>artefakten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mittels deklarativer Graph-Grammatiken</a:t>
            </a:r>
          </a:p>
        </p:txBody>
      </p:sp>
    </p:spTree>
    <p:extLst>
      <p:ext uri="{BB962C8B-B14F-4D97-AF65-F5344CB8AC3E}">
        <p14:creationId xmlns:p14="http://schemas.microsoft.com/office/powerpoint/2010/main" val="91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88C197-4AC0-337C-42A2-0D42F37B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03" y="1291299"/>
            <a:ext cx="10515600" cy="4713847"/>
          </a:xfrm>
        </p:spPr>
        <p:txBody>
          <a:bodyPr/>
          <a:lstStyle/>
          <a:p>
            <a:r>
              <a:rPr lang="de-DE" dirty="0"/>
              <a:t>1. Ontologie gemäß der Modellstruktur modellieren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/>
              <a:t>Entitäten (mit Attributen) und Beziehungen (mit Kardinalitäten) (ERM)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Entitäten, Events und Funktionen (und ihren Kausalitäten) (EPK) [3, 4]</a:t>
            </a:r>
            <a:br>
              <a:rPr lang="de-DE" dirty="0"/>
            </a:br>
            <a:endParaRPr lang="de-DE" dirty="0"/>
          </a:p>
          <a:p>
            <a:r>
              <a:rPr lang="de-DE" dirty="0"/>
              <a:t>2. Befüllung des Wissensgraphen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 err="1"/>
              <a:t>Wikidata</a:t>
            </a:r>
            <a:r>
              <a:rPr lang="de-DE" dirty="0"/>
              <a:t> und Wikipedia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U.a. </a:t>
            </a:r>
            <a:r>
              <a:rPr lang="de-DE" dirty="0" err="1"/>
              <a:t>Process</a:t>
            </a:r>
            <a:r>
              <a:rPr lang="de-DE" dirty="0"/>
              <a:t> Mining, </a:t>
            </a:r>
            <a:r>
              <a:rPr lang="de-DE" dirty="0" err="1"/>
              <a:t>Machine</a:t>
            </a:r>
            <a:r>
              <a:rPr lang="de-DE" dirty="0"/>
              <a:t> Learning [5, 6, 7, 8]</a:t>
            </a:r>
            <a:br>
              <a:rPr lang="de-DE" dirty="0"/>
            </a:br>
            <a:endParaRPr lang="de-DE" dirty="0"/>
          </a:p>
          <a:p>
            <a:r>
              <a:rPr lang="de-DE" dirty="0"/>
              <a:t>3. „</a:t>
            </a:r>
            <a:r>
              <a:rPr lang="de-DE" dirty="0" err="1"/>
              <a:t>Reasoning</a:t>
            </a:r>
            <a:r>
              <a:rPr lang="de-DE" dirty="0"/>
              <a:t>“/Generierung über/anhand des Wissensgraphen</a:t>
            </a:r>
          </a:p>
          <a:p>
            <a:pPr lvl="1"/>
            <a:r>
              <a:rPr lang="de-DE" dirty="0"/>
              <a:t>Bsp. Relationale Datenbanken | Strukturdiagramme:</a:t>
            </a:r>
            <a:br>
              <a:rPr lang="de-DE" dirty="0"/>
            </a:br>
            <a:r>
              <a:rPr lang="de-DE" dirty="0"/>
              <a:t>Auswahl eines Subgraphen und Kopplung an SQL-Syntax</a:t>
            </a:r>
          </a:p>
          <a:p>
            <a:pPr lvl="1"/>
            <a:r>
              <a:rPr lang="de-DE" dirty="0"/>
              <a:t>Bsp. Geschäftsprozesse | Verhaltensdiagramme:</a:t>
            </a:r>
            <a:br>
              <a:rPr lang="de-DE" dirty="0"/>
            </a:br>
            <a:r>
              <a:rPr lang="de-DE" dirty="0"/>
              <a:t>Traversieren des Graphen und Kopplung an modellspezifische Syntax [9]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D3D1FD-E3B4-CE29-9687-56C462A6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Inklusion von semantisch sinnvollen Bezeichnern für die Elemente der Aufgabenartefakte mittels Wissensgraphen als Metamodelle</a:t>
            </a:r>
          </a:p>
        </p:txBody>
      </p:sp>
    </p:spTree>
    <p:extLst>
      <p:ext uri="{BB962C8B-B14F-4D97-AF65-F5344CB8AC3E}">
        <p14:creationId xmlns:p14="http://schemas.microsoft.com/office/powerpoint/2010/main" val="41062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b="1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25951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F73054-07CC-B434-768E-B6F796C7C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b="10480"/>
          <a:stretch/>
        </p:blipFill>
        <p:spPr>
          <a:xfrm>
            <a:off x="5879627" y="240175"/>
            <a:ext cx="4709568" cy="362932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153B8-461C-EB1F-E394-7AB91138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2"/>
            <a:ext cx="5312277" cy="4106179"/>
          </a:xfrm>
        </p:spPr>
        <p:txBody>
          <a:bodyPr/>
          <a:lstStyle/>
          <a:p>
            <a:r>
              <a:rPr lang="de-DE" dirty="0"/>
              <a:t>Öffentlich zugängliches Hosting von ALADIN</a:t>
            </a:r>
          </a:p>
          <a:p>
            <a:endParaRPr lang="de-DE" dirty="0"/>
          </a:p>
          <a:p>
            <a:r>
              <a:rPr lang="de-DE" dirty="0"/>
              <a:t>Einbettung in OPAL möglich via </a:t>
            </a:r>
            <a:r>
              <a:rPr lang="de-DE" dirty="0">
                <a:hlinkClick r:id="rId3"/>
              </a:rPr>
              <a:t>LTI-Tool-Kursbaustein</a:t>
            </a:r>
            <a:endParaRPr lang="de-DE" dirty="0"/>
          </a:p>
          <a:p>
            <a:endParaRPr lang="de-DE" dirty="0"/>
          </a:p>
          <a:p>
            <a:r>
              <a:rPr lang="de-DE" dirty="0"/>
              <a:t>Übermittlung von ALADIN-Konfigurationen über die „</a:t>
            </a:r>
            <a:r>
              <a:rPr lang="de-DE" i="1" dirty="0"/>
              <a:t>Spezielle Konfiguration</a:t>
            </a:r>
            <a:r>
              <a:rPr lang="de-DE" dirty="0"/>
              <a:t>“, zur Auswahl des Aufgabentyps und zur Parametrisierung der zu generierenden Aufgaben</a:t>
            </a:r>
          </a:p>
          <a:p>
            <a:endParaRPr lang="de-DE" dirty="0"/>
          </a:p>
          <a:p>
            <a:r>
              <a:rPr lang="de-DE" dirty="0"/>
              <a:t>Prüfung über Implementationsaufwand des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 des LTI-Standards in OPAL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2F4771-BF0D-BCFE-7029-521ED1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Integration in OPAL</a:t>
            </a:r>
          </a:p>
        </p:txBody>
      </p:sp>
      <p:pic>
        <p:nvPicPr>
          <p:cNvPr id="6150" name="Picture 6" descr="[svg-to-png output image]">
            <a:extLst>
              <a:ext uri="{FF2B5EF4-FFF2-40B4-BE49-F238E27FC236}">
                <a16:creationId xmlns:a16="http://schemas.microsoft.com/office/drawing/2014/main" id="{A5FA3D43-2385-A1F4-83C6-3CC5DC3C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3" y="3787620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A2365-D0E9-372C-D2A1-937F838D4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9385" y="240174"/>
            <a:ext cx="1289265" cy="36293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A27EE1-86A6-310D-7E28-FA3461880EC4}"/>
              </a:ext>
            </a:extLst>
          </p:cNvPr>
          <p:cNvSpPr/>
          <p:nvPr/>
        </p:nvSpPr>
        <p:spPr>
          <a:xfrm>
            <a:off x="8418135" y="2966684"/>
            <a:ext cx="970961" cy="462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CB67EC-FD2F-D213-8AE8-5972682CFFFF}"/>
              </a:ext>
            </a:extLst>
          </p:cNvPr>
          <p:cNvSpPr/>
          <p:nvPr/>
        </p:nvSpPr>
        <p:spPr>
          <a:xfrm>
            <a:off x="8536500" y="5477886"/>
            <a:ext cx="682913" cy="63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0B6E65-D9AC-4A79-87D0-603F49AD8D05}"/>
              </a:ext>
            </a:extLst>
          </p:cNvPr>
          <p:cNvSpPr/>
          <p:nvPr/>
        </p:nvSpPr>
        <p:spPr>
          <a:xfrm>
            <a:off x="10906812" y="1894789"/>
            <a:ext cx="537328" cy="18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9D35DD-182F-076A-3616-13BCECFB5A10}"/>
              </a:ext>
            </a:extLst>
          </p:cNvPr>
          <p:cNvSpPr/>
          <p:nvPr/>
        </p:nvSpPr>
        <p:spPr>
          <a:xfrm>
            <a:off x="8455819" y="3113406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D5CAFE-D44C-B07E-2D67-1D54EC617210}"/>
              </a:ext>
            </a:extLst>
          </p:cNvPr>
          <p:cNvSpPr/>
          <p:nvPr/>
        </p:nvSpPr>
        <p:spPr>
          <a:xfrm>
            <a:off x="9150728" y="3113406"/>
            <a:ext cx="216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98C369-FBD2-A8B6-B008-81E06FFB80D9}"/>
              </a:ext>
            </a:extLst>
          </p:cNvPr>
          <p:cNvSpPr/>
          <p:nvPr/>
        </p:nvSpPr>
        <p:spPr>
          <a:xfrm>
            <a:off x="9061255" y="3129013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A45EBC-72E7-529D-861C-52C8940FC5FC}"/>
              </a:ext>
            </a:extLst>
          </p:cNvPr>
          <p:cNvSpPr/>
          <p:nvPr/>
        </p:nvSpPr>
        <p:spPr>
          <a:xfrm>
            <a:off x="8455819" y="3237231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CA020B-DC48-AEE9-AF94-C0A72C77D984}"/>
              </a:ext>
            </a:extLst>
          </p:cNvPr>
          <p:cNvSpPr/>
          <p:nvPr/>
        </p:nvSpPr>
        <p:spPr>
          <a:xfrm>
            <a:off x="8455819" y="3363976"/>
            <a:ext cx="32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6ED216-43BB-01D4-AFA0-4CBB8FBA69F3}"/>
              </a:ext>
            </a:extLst>
          </p:cNvPr>
          <p:cNvSpPr/>
          <p:nvPr/>
        </p:nvSpPr>
        <p:spPr>
          <a:xfrm>
            <a:off x="8769956" y="3379676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A1C352-964B-87D3-29F2-8CCBDBB39FDD}"/>
              </a:ext>
            </a:extLst>
          </p:cNvPr>
          <p:cNvSpPr/>
          <p:nvPr/>
        </p:nvSpPr>
        <p:spPr>
          <a:xfrm>
            <a:off x="8809872" y="3364387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32868"/>
            <a:ext cx="2251453" cy="19765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Deklaratives Aufgabentyp-Autorentool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Aufgabengenerator</a:t>
            </a:r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Aufgabengenerator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690838" y="2331101"/>
            <a:ext cx="2480166" cy="711290"/>
            <a:chOff x="4690838" y="2121551"/>
            <a:chExt cx="2480166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690838" y="2318953"/>
              <a:ext cx="2480166" cy="513888"/>
              <a:chOff x="6830110" y="1698170"/>
              <a:chExt cx="2480166" cy="513888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830110" y="1698170"/>
                <a:ext cx="2480166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Aufgabenartefaktgenerator</a:t>
                </a:r>
                <a:endParaRPr lang="de-DE" sz="1400" b="1" dirty="0"/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324279" y="2312706"/>
            <a:ext cx="2829621" cy="720162"/>
            <a:chOff x="9324279" y="2312706"/>
            <a:chExt cx="2829621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324279" y="2518978"/>
              <a:ext cx="2829621" cy="513890"/>
              <a:chOff x="6610480" y="1698168"/>
              <a:chExt cx="2829621" cy="513890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610480" y="1698168"/>
                <a:ext cx="2829621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Aufgabenartefakttransformator</a:t>
                </a:r>
                <a:endParaRPr lang="de-DE" sz="1400" b="1" dirty="0"/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754006" cy="659114"/>
            <a:chOff x="6235213" y="2614559"/>
            <a:chExt cx="1754006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754006" cy="513890"/>
              <a:chOff x="7148288" y="1698168"/>
              <a:chExt cx="1754006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754006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Lösungsgenerator</a:t>
                </a:r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689562" y="2871924"/>
            <a:ext cx="1686680" cy="674716"/>
            <a:chOff x="8689562" y="2586174"/>
            <a:chExt cx="1686680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689562" y="2759783"/>
              <a:ext cx="1686680" cy="501107"/>
              <a:chOff x="7181951" y="1710951"/>
              <a:chExt cx="1686680" cy="501107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181951" y="1710951"/>
                <a:ext cx="168668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Hinweisgenerator</a:t>
                </a:r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58036" y="3302477"/>
            <a:ext cx="1952522" cy="720002"/>
            <a:chOff x="7358036" y="3016727"/>
            <a:chExt cx="1952522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58036" y="3222839"/>
              <a:ext cx="1952522" cy="513890"/>
              <a:chOff x="7050080" y="1698168"/>
              <a:chExt cx="1952522" cy="513890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50080" y="1698168"/>
                <a:ext cx="1952522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Validierungsfunktion</a:t>
                </a:r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9" name="Gruppieren 4128">
            <a:extLst>
              <a:ext uri="{FF2B5EF4-FFF2-40B4-BE49-F238E27FC236}">
                <a16:creationId xmlns:a16="http://schemas.microsoft.com/office/drawing/2014/main" id="{F129C456-46AA-4809-86F8-0C3EBCC73641}"/>
              </a:ext>
            </a:extLst>
          </p:cNvPr>
          <p:cNvGrpSpPr/>
          <p:nvPr/>
        </p:nvGrpSpPr>
        <p:grpSpPr>
          <a:xfrm>
            <a:off x="7254986" y="1157036"/>
            <a:ext cx="2492990" cy="1440000"/>
            <a:chOff x="4816179" y="1260908"/>
            <a:chExt cx="2492990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30" name="Ellipse 4129">
              <a:extLst>
                <a:ext uri="{FF2B5EF4-FFF2-40B4-BE49-F238E27FC236}">
                  <a16:creationId xmlns:a16="http://schemas.microsoft.com/office/drawing/2014/main" id="{1EC1B132-006F-1805-8B6D-189839376212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4816179" y="1761900"/>
              <a:ext cx="2492990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Aufgabentypersteller</a:t>
              </a:r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3777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 animBg="1"/>
      <p:bldP spid="11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Deklaratives Aufgabentyp-Autorentool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cxnSp>
        <p:nvCxnSpPr>
          <p:cNvPr id="1068" name="Gerade Verbindung mit Pfeil 1067">
            <a:extLst>
              <a:ext uri="{FF2B5EF4-FFF2-40B4-BE49-F238E27FC236}">
                <a16:creationId xmlns:a16="http://schemas.microsoft.com/office/drawing/2014/main" id="{8236C0DF-C419-CF44-C02A-A59F9C89C241}"/>
              </a:ext>
            </a:extLst>
          </p:cNvPr>
          <p:cNvCxnSpPr>
            <a:cxnSpLocks/>
            <a:stCxn id="1071" idx="2"/>
            <a:endCxn id="1096" idx="0"/>
          </p:cNvCxnSpPr>
          <p:nvPr/>
        </p:nvCxnSpPr>
        <p:spPr>
          <a:xfrm flipH="1">
            <a:off x="8398404" y="1752707"/>
            <a:ext cx="1" cy="3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9" name="Gruppieren 1068">
            <a:extLst>
              <a:ext uri="{FF2B5EF4-FFF2-40B4-BE49-F238E27FC236}">
                <a16:creationId xmlns:a16="http://schemas.microsoft.com/office/drawing/2014/main" id="{36E87362-4218-3AC4-C929-6A0CC8DFA797}"/>
              </a:ext>
            </a:extLst>
          </p:cNvPr>
          <p:cNvGrpSpPr/>
          <p:nvPr/>
        </p:nvGrpSpPr>
        <p:grpSpPr>
          <a:xfrm>
            <a:off x="7159752" y="1392393"/>
            <a:ext cx="2477305" cy="418874"/>
            <a:chOff x="3780823" y="1493747"/>
            <a:chExt cx="2477305" cy="418874"/>
          </a:xfrm>
        </p:grpSpPr>
        <p:sp>
          <p:nvSpPr>
            <p:cNvPr id="1070" name="Rechteck: abgerundete Ecken 1069">
              <a:extLst>
                <a:ext uri="{FF2B5EF4-FFF2-40B4-BE49-F238E27FC236}">
                  <a16:creationId xmlns:a16="http://schemas.microsoft.com/office/drawing/2014/main" id="{AEA677D8-956D-28FF-130C-B77EB50BA023}"/>
                </a:ext>
              </a:extLst>
            </p:cNvPr>
            <p:cNvSpPr/>
            <p:nvPr/>
          </p:nvSpPr>
          <p:spPr>
            <a:xfrm>
              <a:off x="3942951" y="1603435"/>
              <a:ext cx="2315177" cy="309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Generator</a:t>
              </a:r>
            </a:p>
          </p:txBody>
        </p:sp>
        <p:sp>
          <p:nvSpPr>
            <p:cNvPr id="1071" name="Rechteck: abgerundete Ecken 1070">
              <a:extLst>
                <a:ext uri="{FF2B5EF4-FFF2-40B4-BE49-F238E27FC236}">
                  <a16:creationId xmlns:a16="http://schemas.microsoft.com/office/drawing/2014/main" id="{AC81982E-8203-61C2-9BEC-60A49969BBA4}"/>
                </a:ext>
              </a:extLst>
            </p:cNvPr>
            <p:cNvSpPr/>
            <p:nvPr/>
          </p:nvSpPr>
          <p:spPr>
            <a:xfrm>
              <a:off x="3861887" y="1544875"/>
              <a:ext cx="2315177" cy="309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Generator</a:t>
              </a:r>
            </a:p>
          </p:txBody>
        </p:sp>
        <p:sp>
          <p:nvSpPr>
            <p:cNvPr id="1072" name="Rechteck: abgerundete Ecken 1071">
              <a:extLst>
                <a:ext uri="{FF2B5EF4-FFF2-40B4-BE49-F238E27FC236}">
                  <a16:creationId xmlns:a16="http://schemas.microsoft.com/office/drawing/2014/main" id="{92967823-E242-95D3-5E9E-2E6DE9088748}"/>
                </a:ext>
              </a:extLst>
            </p:cNvPr>
            <p:cNvSpPr/>
            <p:nvPr/>
          </p:nvSpPr>
          <p:spPr>
            <a:xfrm>
              <a:off x="3780823" y="1493747"/>
              <a:ext cx="2315177" cy="309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Generator</a:t>
              </a:r>
            </a:p>
          </p:txBody>
        </p:sp>
      </p:grpSp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id="{7496C811-51EF-C7B2-0E90-6D44EE745B2A}"/>
              </a:ext>
            </a:extLst>
          </p:cNvPr>
          <p:cNvGrpSpPr/>
          <p:nvPr/>
        </p:nvGrpSpPr>
        <p:grpSpPr>
          <a:xfrm>
            <a:off x="7159752" y="3203861"/>
            <a:ext cx="2455430" cy="436697"/>
            <a:chOff x="8491416" y="2480966"/>
            <a:chExt cx="2455430" cy="436697"/>
          </a:xfrm>
        </p:grpSpPr>
        <p:sp>
          <p:nvSpPr>
            <p:cNvPr id="1074" name="Rechteck: abgerundete Ecken 1073">
              <a:extLst>
                <a:ext uri="{FF2B5EF4-FFF2-40B4-BE49-F238E27FC236}">
                  <a16:creationId xmlns:a16="http://schemas.microsoft.com/office/drawing/2014/main" id="{978EFEC2-08AD-C269-F24C-905D676B74C0}"/>
                </a:ext>
              </a:extLst>
            </p:cNvPr>
            <p:cNvSpPr/>
            <p:nvPr/>
          </p:nvSpPr>
          <p:spPr>
            <a:xfrm>
              <a:off x="8631666" y="2601981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75" name="Rechteck: abgerundete Ecken 1074">
              <a:extLst>
                <a:ext uri="{FF2B5EF4-FFF2-40B4-BE49-F238E27FC236}">
                  <a16:creationId xmlns:a16="http://schemas.microsoft.com/office/drawing/2014/main" id="{EA6AABFC-9702-C189-9F70-2DD2B00211F1}"/>
                </a:ext>
              </a:extLst>
            </p:cNvPr>
            <p:cNvSpPr/>
            <p:nvPr/>
          </p:nvSpPr>
          <p:spPr>
            <a:xfrm>
              <a:off x="8557091" y="2530433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76" name="Rechteck: abgerundete Ecken 1075">
              <a:extLst>
                <a:ext uri="{FF2B5EF4-FFF2-40B4-BE49-F238E27FC236}">
                  <a16:creationId xmlns:a16="http://schemas.microsoft.com/office/drawing/2014/main" id="{AA6655FC-5BBC-6BED-3E29-E1BC47094CB8}"/>
                </a:ext>
              </a:extLst>
            </p:cNvPr>
            <p:cNvSpPr/>
            <p:nvPr/>
          </p:nvSpPr>
          <p:spPr>
            <a:xfrm>
              <a:off x="8491416" y="2480966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</p:grpSp>
      <p:grpSp>
        <p:nvGrpSpPr>
          <p:cNvPr id="1077" name="Gruppieren 1076">
            <a:extLst>
              <a:ext uri="{FF2B5EF4-FFF2-40B4-BE49-F238E27FC236}">
                <a16:creationId xmlns:a16="http://schemas.microsoft.com/office/drawing/2014/main" id="{D32DDE67-399B-8E9E-2B15-89A006042478}"/>
              </a:ext>
            </a:extLst>
          </p:cNvPr>
          <p:cNvGrpSpPr/>
          <p:nvPr/>
        </p:nvGrpSpPr>
        <p:grpSpPr>
          <a:xfrm>
            <a:off x="4593169" y="5569956"/>
            <a:ext cx="2455430" cy="436697"/>
            <a:chOff x="8526247" y="3201021"/>
            <a:chExt cx="2455430" cy="436697"/>
          </a:xfrm>
        </p:grpSpPr>
        <p:sp>
          <p:nvSpPr>
            <p:cNvPr id="1078" name="Rechteck: abgerundete Ecken 1077">
              <a:extLst>
                <a:ext uri="{FF2B5EF4-FFF2-40B4-BE49-F238E27FC236}">
                  <a16:creationId xmlns:a16="http://schemas.microsoft.com/office/drawing/2014/main" id="{3F3D3010-51B7-5BAC-3ACD-7E468BAD12A3}"/>
                </a:ext>
              </a:extLst>
            </p:cNvPr>
            <p:cNvSpPr/>
            <p:nvPr/>
          </p:nvSpPr>
          <p:spPr>
            <a:xfrm>
              <a:off x="8666497" y="3322036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79" name="Rechteck: abgerundete Ecken 1078">
              <a:extLst>
                <a:ext uri="{FF2B5EF4-FFF2-40B4-BE49-F238E27FC236}">
                  <a16:creationId xmlns:a16="http://schemas.microsoft.com/office/drawing/2014/main" id="{90D8C2A6-E13E-8D26-C39F-7567AEFCA505}"/>
                </a:ext>
              </a:extLst>
            </p:cNvPr>
            <p:cNvSpPr/>
            <p:nvPr/>
          </p:nvSpPr>
          <p:spPr>
            <a:xfrm>
              <a:off x="8591922" y="3250488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0" name="Rechteck: abgerundete Ecken 1079">
              <a:extLst>
                <a:ext uri="{FF2B5EF4-FFF2-40B4-BE49-F238E27FC236}">
                  <a16:creationId xmlns:a16="http://schemas.microsoft.com/office/drawing/2014/main" id="{3032E4FA-AD9C-0079-24B0-EFA19D9C2E63}"/>
                </a:ext>
              </a:extLst>
            </p:cNvPr>
            <p:cNvSpPr/>
            <p:nvPr/>
          </p:nvSpPr>
          <p:spPr>
            <a:xfrm>
              <a:off x="8526247" y="3201021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1" name="Rechteck: abgerundete Ecken 1080">
              <a:extLst>
                <a:ext uri="{FF2B5EF4-FFF2-40B4-BE49-F238E27FC236}">
                  <a16:creationId xmlns:a16="http://schemas.microsoft.com/office/drawing/2014/main" id="{B7E8E9ED-FE72-2800-BDB7-30648F36389A}"/>
                </a:ext>
              </a:extLst>
            </p:cNvPr>
            <p:cNvSpPr/>
            <p:nvPr/>
          </p:nvSpPr>
          <p:spPr>
            <a:xfrm>
              <a:off x="8526247" y="3206764"/>
              <a:ext cx="2315181" cy="31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Lösungsgenerator</a:t>
              </a:r>
            </a:p>
          </p:txBody>
        </p:sp>
      </p:grpSp>
      <p:grpSp>
        <p:nvGrpSpPr>
          <p:cNvPr id="1082" name="Gruppieren 1081">
            <a:extLst>
              <a:ext uri="{FF2B5EF4-FFF2-40B4-BE49-F238E27FC236}">
                <a16:creationId xmlns:a16="http://schemas.microsoft.com/office/drawing/2014/main" id="{D6B5CED6-9E36-925B-179E-34C1311DB6F7}"/>
              </a:ext>
            </a:extLst>
          </p:cNvPr>
          <p:cNvGrpSpPr/>
          <p:nvPr/>
        </p:nvGrpSpPr>
        <p:grpSpPr>
          <a:xfrm>
            <a:off x="7085176" y="5558915"/>
            <a:ext cx="2455431" cy="436697"/>
            <a:chOff x="8517352" y="3847672"/>
            <a:chExt cx="2455431" cy="436697"/>
          </a:xfrm>
        </p:grpSpPr>
        <p:sp>
          <p:nvSpPr>
            <p:cNvPr id="1083" name="Rechteck: abgerundete Ecken 1082">
              <a:extLst>
                <a:ext uri="{FF2B5EF4-FFF2-40B4-BE49-F238E27FC236}">
                  <a16:creationId xmlns:a16="http://schemas.microsoft.com/office/drawing/2014/main" id="{6DE779D0-CFE8-895B-9667-EAD1FBD182CB}"/>
                </a:ext>
              </a:extLst>
            </p:cNvPr>
            <p:cNvSpPr/>
            <p:nvPr/>
          </p:nvSpPr>
          <p:spPr>
            <a:xfrm>
              <a:off x="8657603" y="3968687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4" name="Rechteck: abgerundete Ecken 1083">
              <a:extLst>
                <a:ext uri="{FF2B5EF4-FFF2-40B4-BE49-F238E27FC236}">
                  <a16:creationId xmlns:a16="http://schemas.microsoft.com/office/drawing/2014/main" id="{FA34FAF7-7B29-094B-0A09-AC7BCD415CFE}"/>
                </a:ext>
              </a:extLst>
            </p:cNvPr>
            <p:cNvSpPr/>
            <p:nvPr/>
          </p:nvSpPr>
          <p:spPr>
            <a:xfrm>
              <a:off x="8583028" y="3897139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5" name="Rechteck: abgerundete Ecken 1084">
              <a:extLst>
                <a:ext uri="{FF2B5EF4-FFF2-40B4-BE49-F238E27FC236}">
                  <a16:creationId xmlns:a16="http://schemas.microsoft.com/office/drawing/2014/main" id="{49DD3BAC-DDBD-ECA9-281A-73FACE1D5E0C}"/>
                </a:ext>
              </a:extLst>
            </p:cNvPr>
            <p:cNvSpPr/>
            <p:nvPr/>
          </p:nvSpPr>
          <p:spPr>
            <a:xfrm>
              <a:off x="8517353" y="3847672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6" name="Rechteck: abgerundete Ecken 1085">
              <a:extLst>
                <a:ext uri="{FF2B5EF4-FFF2-40B4-BE49-F238E27FC236}">
                  <a16:creationId xmlns:a16="http://schemas.microsoft.com/office/drawing/2014/main" id="{8ED4E98A-B509-78B3-7D86-69EBAC79C282}"/>
                </a:ext>
              </a:extLst>
            </p:cNvPr>
            <p:cNvSpPr/>
            <p:nvPr/>
          </p:nvSpPr>
          <p:spPr>
            <a:xfrm>
              <a:off x="8517352" y="3853486"/>
              <a:ext cx="2315182" cy="31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Hinweisgenerator</a:t>
              </a:r>
            </a:p>
          </p:txBody>
        </p:sp>
      </p:grpSp>
      <p:grpSp>
        <p:nvGrpSpPr>
          <p:cNvPr id="1087" name="Gruppieren 1086">
            <a:extLst>
              <a:ext uri="{FF2B5EF4-FFF2-40B4-BE49-F238E27FC236}">
                <a16:creationId xmlns:a16="http://schemas.microsoft.com/office/drawing/2014/main" id="{08AEE60A-14E5-6BB0-B83B-AE96E102A1BF}"/>
              </a:ext>
            </a:extLst>
          </p:cNvPr>
          <p:cNvGrpSpPr/>
          <p:nvPr/>
        </p:nvGrpSpPr>
        <p:grpSpPr>
          <a:xfrm>
            <a:off x="9635551" y="5561410"/>
            <a:ext cx="2455430" cy="445243"/>
            <a:chOff x="8666497" y="4552827"/>
            <a:chExt cx="2455430" cy="445243"/>
          </a:xfrm>
        </p:grpSpPr>
        <p:sp>
          <p:nvSpPr>
            <p:cNvPr id="1088" name="Rechteck: abgerundete Ecken 1087">
              <a:extLst>
                <a:ext uri="{FF2B5EF4-FFF2-40B4-BE49-F238E27FC236}">
                  <a16:creationId xmlns:a16="http://schemas.microsoft.com/office/drawing/2014/main" id="{13C2D4F6-F7F3-6B30-674C-BE6BBD5A3AAC}"/>
                </a:ext>
              </a:extLst>
            </p:cNvPr>
            <p:cNvSpPr/>
            <p:nvPr/>
          </p:nvSpPr>
          <p:spPr>
            <a:xfrm>
              <a:off x="8806747" y="4682388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89" name="Rechteck: abgerundete Ecken 1088">
              <a:extLst>
                <a:ext uri="{FF2B5EF4-FFF2-40B4-BE49-F238E27FC236}">
                  <a16:creationId xmlns:a16="http://schemas.microsoft.com/office/drawing/2014/main" id="{10D0CF41-ABEA-D2E4-7EBB-8575ECFC18A2}"/>
                </a:ext>
              </a:extLst>
            </p:cNvPr>
            <p:cNvSpPr/>
            <p:nvPr/>
          </p:nvSpPr>
          <p:spPr>
            <a:xfrm>
              <a:off x="8732172" y="4610840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90" name="Rechteck: abgerundete Ecken 1089">
              <a:extLst>
                <a:ext uri="{FF2B5EF4-FFF2-40B4-BE49-F238E27FC236}">
                  <a16:creationId xmlns:a16="http://schemas.microsoft.com/office/drawing/2014/main" id="{B7BEC61B-9ECE-C762-67F9-A9103B8F0D1F}"/>
                </a:ext>
              </a:extLst>
            </p:cNvPr>
            <p:cNvSpPr/>
            <p:nvPr/>
          </p:nvSpPr>
          <p:spPr>
            <a:xfrm>
              <a:off x="8666497" y="4561373"/>
              <a:ext cx="2315180" cy="315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Transformator</a:t>
              </a:r>
            </a:p>
          </p:txBody>
        </p:sp>
        <p:sp>
          <p:nvSpPr>
            <p:cNvPr id="1091" name="Rechteck: abgerundete Ecken 1090">
              <a:extLst>
                <a:ext uri="{FF2B5EF4-FFF2-40B4-BE49-F238E27FC236}">
                  <a16:creationId xmlns:a16="http://schemas.microsoft.com/office/drawing/2014/main" id="{6EB71D7A-DC84-FFD4-8ECA-A7BC80D4814B}"/>
                </a:ext>
              </a:extLst>
            </p:cNvPr>
            <p:cNvSpPr/>
            <p:nvPr/>
          </p:nvSpPr>
          <p:spPr>
            <a:xfrm>
              <a:off x="8666497" y="4552827"/>
              <a:ext cx="2315182" cy="31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Validierungsfunktion</a:t>
              </a:r>
            </a:p>
          </p:txBody>
        </p:sp>
      </p:grpSp>
      <p:grpSp>
        <p:nvGrpSpPr>
          <p:cNvPr id="1092" name="Gruppieren 1091">
            <a:extLst>
              <a:ext uri="{FF2B5EF4-FFF2-40B4-BE49-F238E27FC236}">
                <a16:creationId xmlns:a16="http://schemas.microsoft.com/office/drawing/2014/main" id="{E4D93F6B-CBA3-F7FC-E7C4-2321093FCC3E}"/>
              </a:ext>
            </a:extLst>
          </p:cNvPr>
          <p:cNvGrpSpPr/>
          <p:nvPr/>
        </p:nvGrpSpPr>
        <p:grpSpPr>
          <a:xfrm>
            <a:off x="7861849" y="2096930"/>
            <a:ext cx="1073109" cy="881046"/>
            <a:chOff x="2869842" y="2507043"/>
            <a:chExt cx="1073109" cy="881046"/>
          </a:xfrm>
        </p:grpSpPr>
        <p:grpSp>
          <p:nvGrpSpPr>
            <p:cNvPr id="1093" name="Gruppieren 1092">
              <a:extLst>
                <a:ext uri="{FF2B5EF4-FFF2-40B4-BE49-F238E27FC236}">
                  <a16:creationId xmlns:a16="http://schemas.microsoft.com/office/drawing/2014/main" id="{A7BEE3FA-F9A0-E50F-8D6C-A35459025572}"/>
                </a:ext>
              </a:extLst>
            </p:cNvPr>
            <p:cNvGrpSpPr/>
            <p:nvPr/>
          </p:nvGrpSpPr>
          <p:grpSpPr>
            <a:xfrm>
              <a:off x="3222951" y="2667993"/>
              <a:ext cx="720000" cy="720000"/>
              <a:chOff x="2042809" y="1673157"/>
              <a:chExt cx="1080000" cy="1080000"/>
            </a:xfrm>
          </p:grpSpPr>
          <p:sp>
            <p:nvSpPr>
              <p:cNvPr id="1100" name="Ellipse 1099">
                <a:extLst>
                  <a:ext uri="{FF2B5EF4-FFF2-40B4-BE49-F238E27FC236}">
                    <a16:creationId xmlns:a16="http://schemas.microsoft.com/office/drawing/2014/main" id="{45F3BBD7-89DE-43C7-7B95-DE1BD4DE6B26}"/>
                  </a:ext>
                </a:extLst>
              </p:cNvPr>
              <p:cNvSpPr/>
              <p:nvPr/>
            </p:nvSpPr>
            <p:spPr>
              <a:xfrm>
                <a:off x="2042809" y="167315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101" name="Picture 2" descr="Network graph presentation - Free social icons">
                <a:extLst>
                  <a:ext uri="{FF2B5EF4-FFF2-40B4-BE49-F238E27FC236}">
                    <a16:creationId xmlns:a16="http://schemas.microsoft.com/office/drawing/2014/main" id="{F4EB9F5B-67AE-C632-0456-6046AE8FC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45" t="23371" r="20213" b="36935"/>
              <a:stretch/>
            </p:blipFill>
            <p:spPr bwMode="auto">
              <a:xfrm>
                <a:off x="2131583" y="1885397"/>
                <a:ext cx="931634" cy="626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4" name="Gruppieren 1093">
              <a:extLst>
                <a:ext uri="{FF2B5EF4-FFF2-40B4-BE49-F238E27FC236}">
                  <a16:creationId xmlns:a16="http://schemas.microsoft.com/office/drawing/2014/main" id="{E4A92A53-8B4E-C411-D736-51FDA269C9A0}"/>
                </a:ext>
              </a:extLst>
            </p:cNvPr>
            <p:cNvGrpSpPr/>
            <p:nvPr/>
          </p:nvGrpSpPr>
          <p:grpSpPr>
            <a:xfrm>
              <a:off x="2869842" y="2668089"/>
              <a:ext cx="720000" cy="720000"/>
              <a:chOff x="2042809" y="1673157"/>
              <a:chExt cx="1080000" cy="1080000"/>
            </a:xfrm>
          </p:grpSpPr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FC674260-5CDF-BB72-26F0-544F8A2E6122}"/>
                  </a:ext>
                </a:extLst>
              </p:cNvPr>
              <p:cNvSpPr/>
              <p:nvPr/>
            </p:nvSpPr>
            <p:spPr>
              <a:xfrm>
                <a:off x="2042809" y="167315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99" name="Picture 2" descr="Network graph presentation - Free social icons">
                <a:extLst>
                  <a:ext uri="{FF2B5EF4-FFF2-40B4-BE49-F238E27FC236}">
                    <a16:creationId xmlns:a16="http://schemas.microsoft.com/office/drawing/2014/main" id="{5AFF80CF-AAD0-3245-EEA7-3918331A5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45" t="23371" r="20213" b="36935"/>
              <a:stretch/>
            </p:blipFill>
            <p:spPr bwMode="auto">
              <a:xfrm>
                <a:off x="2131583" y="1885397"/>
                <a:ext cx="931634" cy="626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5" name="Gruppieren 1094">
              <a:extLst>
                <a:ext uri="{FF2B5EF4-FFF2-40B4-BE49-F238E27FC236}">
                  <a16:creationId xmlns:a16="http://schemas.microsoft.com/office/drawing/2014/main" id="{A2442199-6045-D591-7CCF-B442073CD22D}"/>
                </a:ext>
              </a:extLst>
            </p:cNvPr>
            <p:cNvGrpSpPr/>
            <p:nvPr/>
          </p:nvGrpSpPr>
          <p:grpSpPr>
            <a:xfrm>
              <a:off x="3046397" y="2507043"/>
              <a:ext cx="720000" cy="720000"/>
              <a:chOff x="2042809" y="1673157"/>
              <a:chExt cx="1080000" cy="1080000"/>
            </a:xfrm>
          </p:grpSpPr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A545E324-E9E1-2690-8441-A98186425A08}"/>
                  </a:ext>
                </a:extLst>
              </p:cNvPr>
              <p:cNvSpPr/>
              <p:nvPr/>
            </p:nvSpPr>
            <p:spPr>
              <a:xfrm>
                <a:off x="2042809" y="167315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97" name="Picture 2" descr="Network graph presentation - Free social icons">
                <a:extLst>
                  <a:ext uri="{FF2B5EF4-FFF2-40B4-BE49-F238E27FC236}">
                    <a16:creationId xmlns:a16="http://schemas.microsoft.com/office/drawing/2014/main" id="{3332536C-5701-E65F-4FEB-0A2DBC911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45" t="23371" r="20213" b="36935"/>
              <a:stretch/>
            </p:blipFill>
            <p:spPr bwMode="auto">
              <a:xfrm>
                <a:off x="2131583" y="1885397"/>
                <a:ext cx="931634" cy="626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102" name="Gerade Verbindung mit Pfeil 1101">
            <a:extLst>
              <a:ext uri="{FF2B5EF4-FFF2-40B4-BE49-F238E27FC236}">
                <a16:creationId xmlns:a16="http://schemas.microsoft.com/office/drawing/2014/main" id="{C39C70C9-61EF-4A27-E2FD-0EE75040B5C0}"/>
              </a:ext>
            </a:extLst>
          </p:cNvPr>
          <p:cNvCxnSpPr>
            <a:cxnSpLocks/>
          </p:cNvCxnSpPr>
          <p:nvPr/>
        </p:nvCxnSpPr>
        <p:spPr>
          <a:xfrm>
            <a:off x="8378946" y="2904492"/>
            <a:ext cx="9728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Gerade Verbindung mit Pfeil 1111">
            <a:extLst>
              <a:ext uri="{FF2B5EF4-FFF2-40B4-BE49-F238E27FC236}">
                <a16:creationId xmlns:a16="http://schemas.microsoft.com/office/drawing/2014/main" id="{435715F8-E9DD-A3C3-547F-2F2FCA7FCD8C}"/>
              </a:ext>
            </a:extLst>
          </p:cNvPr>
          <p:cNvCxnSpPr>
            <a:cxnSpLocks/>
          </p:cNvCxnSpPr>
          <p:nvPr/>
        </p:nvCxnSpPr>
        <p:spPr>
          <a:xfrm flipH="1">
            <a:off x="8347569" y="3595939"/>
            <a:ext cx="1" cy="3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Gerade Verbindung mit Pfeil 1112">
            <a:extLst>
              <a:ext uri="{FF2B5EF4-FFF2-40B4-BE49-F238E27FC236}">
                <a16:creationId xmlns:a16="http://schemas.microsoft.com/office/drawing/2014/main" id="{7A2D64D0-3903-CCA1-E2B0-D944AED9A550}"/>
              </a:ext>
            </a:extLst>
          </p:cNvPr>
          <p:cNvCxnSpPr>
            <a:cxnSpLocks/>
            <a:endCxn id="1081" idx="0"/>
          </p:cNvCxnSpPr>
          <p:nvPr/>
        </p:nvCxnSpPr>
        <p:spPr>
          <a:xfrm flipH="1">
            <a:off x="5750760" y="4793885"/>
            <a:ext cx="2833303" cy="78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Gerade Verbindung mit Pfeil 1113">
            <a:extLst>
              <a:ext uri="{FF2B5EF4-FFF2-40B4-BE49-F238E27FC236}">
                <a16:creationId xmlns:a16="http://schemas.microsoft.com/office/drawing/2014/main" id="{AFA69FCF-C806-65C5-9957-D5339AC8D3E0}"/>
              </a:ext>
            </a:extLst>
          </p:cNvPr>
          <p:cNvCxnSpPr>
            <a:cxnSpLocks/>
          </p:cNvCxnSpPr>
          <p:nvPr/>
        </p:nvCxnSpPr>
        <p:spPr>
          <a:xfrm>
            <a:off x="8358676" y="4791348"/>
            <a:ext cx="11376" cy="79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 Verbindung mit Pfeil 1114">
            <a:extLst>
              <a:ext uri="{FF2B5EF4-FFF2-40B4-BE49-F238E27FC236}">
                <a16:creationId xmlns:a16="http://schemas.microsoft.com/office/drawing/2014/main" id="{D278BE72-78FD-5F80-D991-78B11550DB95}"/>
              </a:ext>
            </a:extLst>
          </p:cNvPr>
          <p:cNvCxnSpPr>
            <a:cxnSpLocks/>
            <a:endCxn id="1091" idx="0"/>
          </p:cNvCxnSpPr>
          <p:nvPr/>
        </p:nvCxnSpPr>
        <p:spPr>
          <a:xfrm>
            <a:off x="8218447" y="4820072"/>
            <a:ext cx="2574695" cy="74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6929439" y="678888"/>
            <a:ext cx="2937930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Aufgabengenerator</a:t>
            </a:r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7" name="Gruppieren 1146">
            <a:extLst>
              <a:ext uri="{FF2B5EF4-FFF2-40B4-BE49-F238E27FC236}">
                <a16:creationId xmlns:a16="http://schemas.microsoft.com/office/drawing/2014/main" id="{495D3A01-8446-225F-EBBE-E79A9A742FA6}"/>
              </a:ext>
            </a:extLst>
          </p:cNvPr>
          <p:cNvGrpSpPr/>
          <p:nvPr/>
        </p:nvGrpSpPr>
        <p:grpSpPr>
          <a:xfrm>
            <a:off x="7765487" y="3918761"/>
            <a:ext cx="1129743" cy="892140"/>
            <a:chOff x="7765487" y="3918761"/>
            <a:chExt cx="1129743" cy="892140"/>
          </a:xfrm>
        </p:grpSpPr>
        <p:sp>
          <p:nvSpPr>
            <p:cNvPr id="1109" name="Ellipse 1108">
              <a:extLst>
                <a:ext uri="{FF2B5EF4-FFF2-40B4-BE49-F238E27FC236}">
                  <a16:creationId xmlns:a16="http://schemas.microsoft.com/office/drawing/2014/main" id="{7B32F5D3-448C-48AA-BEE0-4588D573EFBA}"/>
                </a:ext>
              </a:extLst>
            </p:cNvPr>
            <p:cNvSpPr/>
            <p:nvPr/>
          </p:nvSpPr>
          <p:spPr>
            <a:xfrm>
              <a:off x="8175230" y="4090901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137" name="Picture 4" descr="Exercise, geometry, lesson, task, test icon - Download on Iconfinder">
              <a:extLst>
                <a:ext uri="{FF2B5EF4-FFF2-40B4-BE49-F238E27FC236}">
                  <a16:creationId xmlns:a16="http://schemas.microsoft.com/office/drawing/2014/main" id="{0E792146-6413-55F3-4E56-274A35CFB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569" y="4262645"/>
              <a:ext cx="410183" cy="41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FA7455E1-3033-ABC7-98EB-25945A25927F}"/>
                </a:ext>
              </a:extLst>
            </p:cNvPr>
            <p:cNvSpPr/>
            <p:nvPr/>
          </p:nvSpPr>
          <p:spPr>
            <a:xfrm>
              <a:off x="7765487" y="4090901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139" name="Picture 4" descr="Exercise, geometry, lesson, task, test icon - Download on Iconfinder">
              <a:extLst>
                <a:ext uri="{FF2B5EF4-FFF2-40B4-BE49-F238E27FC236}">
                  <a16:creationId xmlns:a16="http://schemas.microsoft.com/office/drawing/2014/main" id="{438D905F-034D-EFAF-7812-33FF0C4BC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1417" y="4262644"/>
              <a:ext cx="410183" cy="41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5" name="Ellipse 1144">
              <a:extLst>
                <a:ext uri="{FF2B5EF4-FFF2-40B4-BE49-F238E27FC236}">
                  <a16:creationId xmlns:a16="http://schemas.microsoft.com/office/drawing/2014/main" id="{F8203F5A-4720-265F-9CBD-720FDD64B32E}"/>
                </a:ext>
              </a:extLst>
            </p:cNvPr>
            <p:cNvSpPr/>
            <p:nvPr/>
          </p:nvSpPr>
          <p:spPr>
            <a:xfrm>
              <a:off x="7997108" y="3918761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146" name="Picture 4" descr="Exercise, geometry, lesson, task, test icon - Download on Iconfinder">
              <a:extLst>
                <a:ext uri="{FF2B5EF4-FFF2-40B4-BE49-F238E27FC236}">
                  <a16:creationId xmlns:a16="http://schemas.microsoft.com/office/drawing/2014/main" id="{DD0DEF10-8CF0-4601-7463-D053D7633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016" y="4073669"/>
              <a:ext cx="410183" cy="41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48" name="Picture 2">
            <a:extLst>
              <a:ext uri="{FF2B5EF4-FFF2-40B4-BE49-F238E27FC236}">
                <a16:creationId xmlns:a16="http://schemas.microsoft.com/office/drawing/2014/main" id="{F0F9AD3C-2A71-0DD7-000A-54D65BBC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54" y="1832933"/>
            <a:ext cx="4073418" cy="22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" grpId="0"/>
      <p:bldP spid="1135" grpId="0" animBg="1"/>
      <p:bldP spid="11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20296C-7072-48C7-C7D8-074CF93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Das 4R-Prinzip (+A) in (OP)ALADIN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A58175-344E-FEF7-0351-940D60A0D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" t="1465" r="-1" b="1118"/>
          <a:stretch/>
        </p:blipFill>
        <p:spPr>
          <a:xfrm>
            <a:off x="1483945" y="980246"/>
            <a:ext cx="4482811" cy="214395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C767F-17DD-3D67-BE7E-44FA6E35D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" t="1026" b="593"/>
          <a:stretch/>
        </p:blipFill>
        <p:spPr>
          <a:xfrm>
            <a:off x="1485167" y="3228510"/>
            <a:ext cx="4482811" cy="215513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2C1E72-3D1E-C75C-4BC9-BFAA97D0E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" t="1643" b="841"/>
          <a:stretch/>
        </p:blipFill>
        <p:spPr>
          <a:xfrm>
            <a:off x="6204606" y="980246"/>
            <a:ext cx="4482811" cy="214634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06B84BF-88F9-04FE-B1CC-821861920D95}"/>
              </a:ext>
            </a:extLst>
          </p:cNvPr>
          <p:cNvSpPr/>
          <p:nvPr/>
        </p:nvSpPr>
        <p:spPr>
          <a:xfrm>
            <a:off x="118926" y="980246"/>
            <a:ext cx="1246094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6CBAC7-784F-F45E-4BFD-65199F12FB4B}"/>
              </a:ext>
            </a:extLst>
          </p:cNvPr>
          <p:cNvSpPr/>
          <p:nvPr/>
        </p:nvSpPr>
        <p:spPr>
          <a:xfrm>
            <a:off x="10766612" y="980246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Redirect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D8898EC-C31E-F0BB-F8ED-382F6043CD0A}"/>
              </a:ext>
            </a:extLst>
          </p:cNvPr>
          <p:cNvSpPr/>
          <p:nvPr/>
        </p:nvSpPr>
        <p:spPr>
          <a:xfrm>
            <a:off x="2237403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Replay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F954E9-659E-48C4-1986-353E28D13012}"/>
              </a:ext>
            </a:extLst>
          </p:cNvPr>
          <p:cNvSpPr/>
          <p:nvPr/>
        </p:nvSpPr>
        <p:spPr>
          <a:xfrm>
            <a:off x="3835179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</a:t>
            </a:r>
            <a:r>
              <a:rPr lang="de-DE" dirty="0" err="1"/>
              <a:t>Resume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5A990E5-FF94-C1CA-24D9-EBCE9074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605" y="3228510"/>
            <a:ext cx="4502227" cy="2155139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nnotation des Lösungsversuchs…</a:t>
            </a:r>
          </a:p>
          <a:p>
            <a:pPr lvl="1"/>
            <a:r>
              <a:rPr lang="de-DE" dirty="0"/>
              <a:t>…durch Studierende</a:t>
            </a:r>
          </a:p>
          <a:p>
            <a:pPr lvl="1"/>
            <a:r>
              <a:rPr lang="de-DE" dirty="0"/>
              <a:t>…durch Lehrkräfte</a:t>
            </a:r>
          </a:p>
          <a:p>
            <a:r>
              <a:rPr lang="de-DE" dirty="0"/>
              <a:t>Erlaubt…</a:t>
            </a:r>
          </a:p>
          <a:p>
            <a:pPr lvl="1"/>
            <a:r>
              <a:rPr lang="de-DE" dirty="0"/>
              <a:t>…konkrete Fragestellungen</a:t>
            </a:r>
          </a:p>
          <a:p>
            <a:pPr lvl="1"/>
            <a:r>
              <a:rPr lang="de-DE" dirty="0"/>
              <a:t>…spezifische Rückmeldungen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4D7FD14-5B60-6207-2B4A-EE6BC24657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65020" y="1219200"/>
            <a:ext cx="320345" cy="40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995D0FC-33BC-1448-8594-9C937F73778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22408" y="5209692"/>
            <a:ext cx="492734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44355-A386-DB25-B14A-C21F246014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17366" y="5209692"/>
            <a:ext cx="513373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37F2EF-BE08-9227-4319-B58CDEF8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13" y="1038991"/>
            <a:ext cx="6016801" cy="4994163"/>
          </a:xfrm>
        </p:spPr>
        <p:txBody>
          <a:bodyPr/>
          <a:lstStyle/>
          <a:p>
            <a:r>
              <a:rPr lang="de-DE" dirty="0"/>
              <a:t>Punktebelohnungssystem</a:t>
            </a:r>
          </a:p>
          <a:p>
            <a:pPr lvl="1"/>
            <a:r>
              <a:rPr lang="de-DE" dirty="0"/>
              <a:t>Punkte je Serie/Strähne</a:t>
            </a:r>
          </a:p>
          <a:p>
            <a:pPr lvl="1"/>
            <a:r>
              <a:rPr lang="de-DE" dirty="0"/>
              <a:t>Serien/Strähnen:</a:t>
            </a:r>
          </a:p>
          <a:p>
            <a:pPr lvl="2"/>
            <a:r>
              <a:rPr lang="de-DE" dirty="0"/>
              <a:t>Täglicher Login</a:t>
            </a:r>
          </a:p>
          <a:p>
            <a:pPr lvl="2"/>
            <a:r>
              <a:rPr lang="de-DE" dirty="0"/>
              <a:t>Tägliche Challenge-Aufgabe</a:t>
            </a:r>
          </a:p>
          <a:p>
            <a:pPr lvl="2"/>
            <a:r>
              <a:rPr lang="de-DE" dirty="0"/>
              <a:t>Einhaltung der </a:t>
            </a:r>
            <a:r>
              <a:rPr lang="de-DE" dirty="0" err="1"/>
              <a:t>Spaced</a:t>
            </a:r>
            <a:r>
              <a:rPr lang="de-DE" dirty="0"/>
              <a:t>-Repetition-Zeitreihe</a:t>
            </a:r>
          </a:p>
          <a:p>
            <a:endParaRPr lang="de-DE" dirty="0"/>
          </a:p>
          <a:p>
            <a:r>
              <a:rPr lang="de-DE" dirty="0"/>
              <a:t>Knowhow-Erwerb nach…</a:t>
            </a:r>
          </a:p>
          <a:p>
            <a:pPr lvl="1"/>
            <a:r>
              <a:rPr lang="de-DE" dirty="0"/>
              <a:t>…Domänen</a:t>
            </a:r>
          </a:p>
          <a:p>
            <a:pPr lvl="1"/>
            <a:r>
              <a:rPr lang="de-DE" dirty="0"/>
              <a:t>…Aufgabentypen</a:t>
            </a:r>
          </a:p>
          <a:p>
            <a:endParaRPr lang="de-DE" dirty="0"/>
          </a:p>
          <a:p>
            <a:r>
              <a:rPr lang="de-DE" dirty="0"/>
              <a:t>Privilegien</a:t>
            </a:r>
          </a:p>
          <a:p>
            <a:pPr lvl="1"/>
            <a:r>
              <a:rPr lang="de-DE" dirty="0"/>
              <a:t>Hilfegesuche</a:t>
            </a:r>
          </a:p>
          <a:p>
            <a:pPr lvl="1"/>
            <a:r>
              <a:rPr lang="de-DE" dirty="0"/>
              <a:t>Antwortmöglichkeit</a:t>
            </a:r>
          </a:p>
          <a:p>
            <a:r>
              <a:rPr lang="de-DE" dirty="0">
                <a:hlinkClick r:id="rId2"/>
              </a:rPr>
              <a:t>https://stackoverflow.blog/2008/07/10/podcast-13/</a:t>
            </a:r>
            <a:r>
              <a:rPr lang="de-DE" dirty="0"/>
              <a:t> </a:t>
            </a:r>
          </a:p>
          <a:p>
            <a:r>
              <a:rPr lang="de-DE" dirty="0">
                <a:hlinkClick r:id="rId3"/>
              </a:rPr>
              <a:t>https://ieeexplore.ieee.org/document/9625742</a:t>
            </a:r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8743D5-B11C-1A11-B0C7-81210ADC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4.4 </a:t>
            </a:r>
            <a:r>
              <a:rPr lang="de-DE" dirty="0" err="1"/>
              <a:t>Spaced</a:t>
            </a:r>
            <a:r>
              <a:rPr lang="de-DE" dirty="0"/>
              <a:t> Repetition und Gamification</a:t>
            </a:r>
          </a:p>
        </p:txBody>
      </p:sp>
      <p:pic>
        <p:nvPicPr>
          <p:cNvPr id="8194" name="Picture 2" descr="Spaced Repetition: Wie Du alles merken kannst, was Du lernst">
            <a:extLst>
              <a:ext uri="{FF2B5EF4-FFF2-40B4-BE49-F238E27FC236}">
                <a16:creationId xmlns:a16="http://schemas.microsoft.com/office/drawing/2014/main" id="{D28D78D7-ABBB-1099-1AB9-5134AD1B0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6318" r="4982" b="4948"/>
          <a:stretch/>
        </p:blipFill>
        <p:spPr bwMode="auto">
          <a:xfrm>
            <a:off x="6544235" y="2007076"/>
            <a:ext cx="4912658" cy="268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3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36127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313E05-9396-0D07-88AC-94A239C5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  <a:p>
            <a:pPr lvl="1"/>
            <a:r>
              <a:rPr lang="de-DE" dirty="0"/>
              <a:t>Community</a:t>
            </a:r>
          </a:p>
          <a:p>
            <a:endParaRPr lang="de-DE" dirty="0"/>
          </a:p>
          <a:p>
            <a:r>
              <a:rPr lang="de-DE" dirty="0"/>
              <a:t>Strategien: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48B9B1-C041-0470-8649-7DE588D3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Methodikdarstellung</a:t>
            </a:r>
            <a:endParaRPr lang="de-DE" dirty="0"/>
          </a:p>
        </p:txBody>
      </p:sp>
      <p:pic>
        <p:nvPicPr>
          <p:cNvPr id="3076" name="Picture 4" descr="Gamification Trends In 2019 - Ideas And Tips - eLearning Industry">
            <a:extLst>
              <a:ext uri="{FF2B5EF4-FFF2-40B4-BE49-F238E27FC236}">
                <a16:creationId xmlns:a16="http://schemas.microsoft.com/office/drawing/2014/main" id="{35FA019F-884F-A85B-179E-EADEAA07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17" y="1850583"/>
            <a:ext cx="3770776" cy="379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it Two: Explore: What does Gamification look like? - KNILT">
            <a:extLst>
              <a:ext uri="{FF2B5EF4-FFF2-40B4-BE49-F238E27FC236}">
                <a16:creationId xmlns:a16="http://schemas.microsoft.com/office/drawing/2014/main" id="{35792167-19B4-5984-388A-6F70CB99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51" y="1853919"/>
            <a:ext cx="2866083" cy="28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int System In Gamification – Motivare PTE LTD">
            <a:extLst>
              <a:ext uri="{FF2B5EF4-FFF2-40B4-BE49-F238E27FC236}">
                <a16:creationId xmlns:a16="http://schemas.microsoft.com/office/drawing/2014/main" id="{2F5224D3-1C5A-9A17-F56F-57B709C4F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6" b="5146"/>
          <a:stretch/>
        </p:blipFill>
        <p:spPr bwMode="auto">
          <a:xfrm>
            <a:off x="0" y="1029438"/>
            <a:ext cx="5457084" cy="47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5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20F46B5-987B-55E8-784B-6CFD92FC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Hochschule</a:t>
            </a:r>
          </a:p>
          <a:p>
            <a:pPr lvl="1"/>
            <a:r>
              <a:rPr lang="de-DE" dirty="0"/>
              <a:t>Studienerfolg</a:t>
            </a:r>
          </a:p>
          <a:p>
            <a:pPr lvl="1"/>
            <a:r>
              <a:rPr lang="de-DE" dirty="0"/>
              <a:t>Kompetenzbildung</a:t>
            </a:r>
          </a:p>
          <a:p>
            <a:pPr lvl="1"/>
            <a:r>
              <a:rPr lang="de-DE" dirty="0"/>
              <a:t>Aufwandsreduktion</a:t>
            </a:r>
          </a:p>
          <a:p>
            <a:pPr lvl="1"/>
            <a:endParaRPr lang="de-DE" dirty="0"/>
          </a:p>
          <a:p>
            <a:r>
              <a:rPr lang="de-DE" dirty="0"/>
              <a:t>Studierende</a:t>
            </a:r>
          </a:p>
          <a:p>
            <a:pPr lvl="1"/>
            <a:r>
              <a:rPr lang="de-DE" dirty="0"/>
              <a:t>Studienerfolg</a:t>
            </a:r>
          </a:p>
          <a:p>
            <a:pPr lvl="1"/>
            <a:r>
              <a:rPr lang="de-DE" dirty="0"/>
              <a:t>Lernfreude</a:t>
            </a:r>
          </a:p>
          <a:p>
            <a:pPr lvl="1"/>
            <a:r>
              <a:rPr lang="de-DE" dirty="0"/>
              <a:t>Aufwandsreduktion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376B4-2130-F8EF-BC0B-53CCEC49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Zielorientierung nach Stakeholder</a:t>
            </a:r>
          </a:p>
        </p:txBody>
      </p:sp>
      <p:pic>
        <p:nvPicPr>
          <p:cNvPr id="4" name="Picture 2" descr="5 Common Gamification Misconceptions - eLearning Industry">
            <a:extLst>
              <a:ext uri="{FF2B5EF4-FFF2-40B4-BE49-F238E27FC236}">
                <a16:creationId xmlns:a16="http://schemas.microsoft.com/office/drawing/2014/main" id="{301BBA49-4883-1AD1-6527-AE88EF18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71" y="979534"/>
            <a:ext cx="6123663" cy="48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9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63ECAE9-75F5-A0E9-E03E-928639DAE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14971"/>
              </p:ext>
            </p:extLst>
          </p:nvPr>
        </p:nvGraphicFramePr>
        <p:xfrm>
          <a:off x="527050" y="1757363"/>
          <a:ext cx="1051560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8443">
                  <a:extLst>
                    <a:ext uri="{9D8B030D-6E8A-4147-A177-3AD203B41FA5}">
                      <a16:colId xmlns:a16="http://schemas.microsoft.com/office/drawing/2014/main" val="1337261848"/>
                    </a:ext>
                  </a:extLst>
                </a:gridCol>
                <a:gridCol w="2027797">
                  <a:extLst>
                    <a:ext uri="{9D8B030D-6E8A-4147-A177-3AD203B41FA5}">
                      <a16:colId xmlns:a16="http://schemas.microsoft.com/office/drawing/2014/main" val="26526356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0896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43911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281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Mechanismen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Punktesysteme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Studienerfolg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Erfahrungspunkte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8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Aufwandsreduktion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Reputationspunkte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Kompetenzbildung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Leaderboard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Einlösbare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Lernfreude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Competition / 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Fähigkeitspunkte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Karmapunkte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2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Punktesysteme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0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0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09275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CCC5FEEE-5B82-C018-EDD2-3FB5195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nach Nutzertyp</a:t>
            </a:r>
          </a:p>
        </p:txBody>
      </p:sp>
      <p:pic>
        <p:nvPicPr>
          <p:cNvPr id="2" name="Picture 8" descr="What Is Gamification And Why It Is Not Gaming (I Don't Want My Child To  Play Games All Day!) – Mosta Secondary School">
            <a:extLst>
              <a:ext uri="{FF2B5EF4-FFF2-40B4-BE49-F238E27FC236}">
                <a16:creationId xmlns:a16="http://schemas.microsoft.com/office/drawing/2014/main" id="{F969DCDB-D40F-A1C4-B741-74BCC8995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4"/>
          <a:stretch/>
        </p:blipFill>
        <p:spPr bwMode="auto">
          <a:xfrm>
            <a:off x="7541443" y="3315389"/>
            <a:ext cx="4123507" cy="25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3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F0129C-1857-81C1-B601-595AE962ECB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Aufgaben zur Nomenklatur von Molekülen und chemischen Reaktionsgleichungen</a:t>
            </a:r>
          </a:p>
          <a:p>
            <a:r>
              <a:rPr lang="de-DE" dirty="0"/>
              <a:t>Deklaratives Aufgabentyp-Autorentool</a:t>
            </a:r>
          </a:p>
          <a:p>
            <a:r>
              <a:rPr lang="de-DE" dirty="0" err="1"/>
              <a:t>Spaced</a:t>
            </a:r>
            <a:r>
              <a:rPr lang="de-DE" dirty="0"/>
              <a:t> Repetition und Gamification</a:t>
            </a:r>
          </a:p>
          <a:p>
            <a:r>
              <a:rPr lang="de-DE" dirty="0"/>
              <a:t>Umfangreiche Experimente und Tests zu </a:t>
            </a:r>
            <a:r>
              <a:rPr lang="de-DE" dirty="0" err="1"/>
              <a:t>Spaced</a:t>
            </a:r>
            <a:r>
              <a:rPr lang="de-DE" dirty="0"/>
              <a:t> Repetition und Gamification (Folgeantrag ALADIN-X)</a:t>
            </a:r>
          </a:p>
          <a:p>
            <a:r>
              <a:rPr lang="de-DE" dirty="0"/>
              <a:t>Metamodell- und </a:t>
            </a:r>
            <a:r>
              <a:rPr lang="de-DE" dirty="0" err="1"/>
              <a:t>Wissensgraphgenerierung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(Folgeantrag METALADIN)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B343D-79AC-1DCE-84C2-EA47E01377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577109" cy="400821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Zusammenfassung</a:t>
            </a:r>
          </a:p>
          <a:p>
            <a:r>
              <a:rPr lang="de-DE" dirty="0"/>
              <a:t>Integration von </a:t>
            </a:r>
            <a:r>
              <a:rPr lang="de-DE" dirty="0" err="1"/>
              <a:t>Graphersetzungssystemen</a:t>
            </a:r>
            <a:r>
              <a:rPr lang="de-DE" dirty="0"/>
              <a:t> zur deklarativen Erstellung von Aufgabentypgeneratoren</a:t>
            </a:r>
          </a:p>
          <a:p>
            <a:r>
              <a:rPr lang="de-DE" dirty="0"/>
              <a:t>Modularisierung der Aufgabenerzeugungsfunktionalitäten analog zur Oberflächenmodularisierung</a:t>
            </a:r>
          </a:p>
          <a:p>
            <a:r>
              <a:rPr lang="de-DE" dirty="0"/>
              <a:t>Prototypische Integration in OPAL mittels der LTI- Schnittstelle</a:t>
            </a:r>
          </a:p>
          <a:p>
            <a:r>
              <a:rPr lang="de-DE" dirty="0"/>
              <a:t>4R-Prinzip für asynchronen Austausch</a:t>
            </a:r>
          </a:p>
          <a:p>
            <a:r>
              <a:rPr lang="de-DE" dirty="0"/>
              <a:t>Generierung fachlich sinnvoller…</a:t>
            </a:r>
          </a:p>
          <a:p>
            <a:pPr lvl="1"/>
            <a:r>
              <a:rPr lang="de-DE" dirty="0"/>
              <a:t>…SQL-Query-Aufgaben</a:t>
            </a:r>
          </a:p>
          <a:p>
            <a:pPr lvl="1"/>
            <a:r>
              <a:rPr lang="de-DE" dirty="0"/>
              <a:t>…EPK-Modellierungsaufgaben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1F3809-8A5B-A05A-D21E-B28E0D7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9287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2924CB-B7E2-7615-1F9C-80A8CFC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r>
              <a:rPr lang="de-DE" sz="2400" b="1" dirty="0"/>
              <a:t>Vielen Dank für Ihre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2C2B5A-7EB4-4F93-3E45-B14C64F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3433484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F5B799-8093-FBD5-5386-885EAB38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42" y="1197456"/>
            <a:ext cx="10515600" cy="4867442"/>
          </a:xfrm>
        </p:spPr>
        <p:txBody>
          <a:bodyPr/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http://www.info.uni-karlsruhe.de/software/grgen/</a:t>
            </a:r>
            <a:endParaRPr lang="de-DE" dirty="0"/>
          </a:p>
          <a:p>
            <a:r>
              <a:rPr lang="en-US" dirty="0"/>
              <a:t>[2]: </a:t>
            </a:r>
            <a:r>
              <a:rPr lang="en-US" dirty="0">
                <a:hlinkClick r:id="rId3"/>
              </a:rPr>
              <a:t>Data-Efficient Graph Grammar Learning for Molecular Generation</a:t>
            </a:r>
            <a:endParaRPr lang="en-US" dirty="0"/>
          </a:p>
          <a:p>
            <a:r>
              <a:rPr lang="en-US" dirty="0"/>
              <a:t>[3]: </a:t>
            </a:r>
            <a:r>
              <a:rPr lang="en-US" dirty="0">
                <a:hlinkClick r:id="rId4"/>
              </a:rPr>
              <a:t>BBO: BPMN 2.0 Based Ontology for Business Process Representation</a:t>
            </a:r>
            <a:endParaRPr lang="en-US" dirty="0"/>
          </a:p>
          <a:p>
            <a:r>
              <a:rPr lang="en-US" dirty="0"/>
              <a:t>[4]: </a:t>
            </a:r>
            <a:r>
              <a:rPr lang="en-US" dirty="0">
                <a:hlinkClick r:id="rId5"/>
              </a:rPr>
              <a:t>Process knowledge graph modeling techniques and application methods for ship heterogeneous models</a:t>
            </a:r>
            <a:endParaRPr lang="en-US" dirty="0"/>
          </a:p>
          <a:p>
            <a:r>
              <a:rPr lang="en-US" dirty="0"/>
              <a:t>[5]: </a:t>
            </a:r>
            <a:r>
              <a:rPr lang="en-US" dirty="0">
                <a:hlinkClick r:id="rId6"/>
              </a:rPr>
              <a:t>Graph-based managing and mining of processes and data in the domain of intellectual property</a:t>
            </a:r>
            <a:endParaRPr lang="en-US" dirty="0"/>
          </a:p>
          <a:p>
            <a:r>
              <a:rPr lang="en-US" dirty="0"/>
              <a:t>[6]: </a:t>
            </a:r>
            <a:r>
              <a:rPr lang="en-US" dirty="0" err="1">
                <a:hlinkClick r:id="rId7"/>
              </a:rPr>
              <a:t>ProcK</a:t>
            </a:r>
            <a:r>
              <a:rPr lang="en-US" dirty="0">
                <a:hlinkClick r:id="rId7"/>
              </a:rPr>
              <a:t>: Machine Learning for Knowledge-Intensive Processes</a:t>
            </a:r>
            <a:endParaRPr lang="en-US" dirty="0"/>
          </a:p>
          <a:p>
            <a:r>
              <a:rPr lang="en-US" dirty="0"/>
              <a:t>[7]: </a:t>
            </a:r>
            <a:r>
              <a:rPr lang="en-US" dirty="0">
                <a:hlinkClick r:id="rId8"/>
              </a:rPr>
              <a:t>Process Mining over Multiple Behavioral Dimensions with Event Knowledge Graphs</a:t>
            </a:r>
            <a:endParaRPr lang="en-US" dirty="0"/>
          </a:p>
          <a:p>
            <a:r>
              <a:rPr lang="en-US" dirty="0"/>
              <a:t>[8]: </a:t>
            </a:r>
            <a:r>
              <a:rPr lang="en-US" dirty="0">
                <a:hlinkClick r:id="rId9"/>
              </a:rPr>
              <a:t>Business Process Management to Knowledge Graph</a:t>
            </a:r>
            <a:endParaRPr lang="en-US" dirty="0"/>
          </a:p>
          <a:p>
            <a:r>
              <a:rPr lang="en-US" dirty="0"/>
              <a:t>[9]:  </a:t>
            </a:r>
            <a:r>
              <a:rPr lang="en-US" dirty="0">
                <a:hlinkClick r:id="rId10"/>
              </a:rPr>
              <a:t>On the Use of Knowledge Graph Completion Methods for Activity </a:t>
            </a:r>
            <a:r>
              <a:rPr lang="en-US" dirty="0" err="1">
                <a:hlinkClick r:id="rId10"/>
              </a:rPr>
              <a:t>Recommendation_in_Business_Process_Modeling</a:t>
            </a:r>
            <a:endParaRPr lang="en-US" dirty="0"/>
          </a:p>
          <a:p>
            <a:r>
              <a:rPr lang="en-US" dirty="0"/>
              <a:t>[10]: </a:t>
            </a:r>
            <a:r>
              <a:rPr lang="en-US" dirty="0">
                <a:hlinkClick r:id="rId11"/>
              </a:rPr>
              <a:t>SURGE: A Fast Open-Source Chemical Graph Generator</a:t>
            </a:r>
            <a:endParaRPr lang="en-US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6A543A-203A-8200-5368-AF8D62D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974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47979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791927"/>
            <a:ext cx="5530130" cy="2900661"/>
          </a:xfrm>
        </p:spPr>
        <p:txBody>
          <a:bodyPr/>
          <a:lstStyle/>
          <a:p>
            <a:r>
              <a:rPr lang="de-DE" dirty="0"/>
              <a:t>Nur wenige Übungsaufgaben und Musterklausuren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Individualisierung der Aufgaben hinsichtlich Schwierigkeitsgrad und Umfang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791927"/>
            <a:ext cx="5530130" cy="290066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Hoher Aufwand… </a:t>
            </a:r>
          </a:p>
          <a:p>
            <a:pPr lvl="1"/>
            <a:r>
              <a:rPr lang="de-DE" dirty="0"/>
              <a:t>…bei der Erstellung neuer Aufgaben</a:t>
            </a:r>
          </a:p>
          <a:p>
            <a:pPr lvl="1"/>
            <a:r>
              <a:rPr lang="de-DE" dirty="0"/>
              <a:t>…bei der Erstellung neuer Aufgabentypen</a:t>
            </a:r>
          </a:p>
          <a:p>
            <a:pPr lvl="1"/>
            <a:r>
              <a:rPr lang="de-DE" dirty="0"/>
              <a:t>…bei der Korrektur von…</a:t>
            </a:r>
          </a:p>
          <a:p>
            <a:pPr lvl="2"/>
            <a:r>
              <a:rPr lang="de-DE" dirty="0"/>
              <a:t>…Übungen</a:t>
            </a:r>
          </a:p>
          <a:p>
            <a:pPr lvl="2"/>
            <a:r>
              <a:rPr lang="de-DE" dirty="0"/>
              <a:t>…Praktika</a:t>
            </a:r>
          </a:p>
          <a:p>
            <a:pPr lvl="2"/>
            <a:r>
              <a:rPr lang="de-DE" dirty="0"/>
              <a:t>…Prüfungen</a:t>
            </a:r>
          </a:p>
          <a:p>
            <a:pPr lvl="1"/>
            <a:r>
              <a:rPr lang="de-DE" dirty="0"/>
              <a:t>…bei der Erstellung von Lösungshilfen</a:t>
            </a:r>
          </a:p>
          <a:p>
            <a:r>
              <a:rPr lang="de-DE" dirty="0"/>
              <a:t>Hilfe bei der Lösung ausschließlich in Präsenz möglich</a:t>
            </a:r>
          </a:p>
        </p:txBody>
      </p:sp>
    </p:spTree>
    <p:extLst>
      <p:ext uri="{BB962C8B-B14F-4D97-AF65-F5344CB8AC3E}">
        <p14:creationId xmlns:p14="http://schemas.microsoft.com/office/powerpoint/2010/main" val="2337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b="1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99627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Zielstellungen von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36524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36523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343689"/>
            <a:ext cx="5530130" cy="2900661"/>
          </a:xfrm>
        </p:spPr>
        <p:txBody>
          <a:bodyPr/>
          <a:lstStyle/>
          <a:p>
            <a:r>
              <a:rPr lang="de-DE" dirty="0"/>
              <a:t>Anpassung der Aufgabenkomplexität an individuelle Leistungsfähigkeit</a:t>
            </a:r>
          </a:p>
          <a:p>
            <a:r>
              <a:rPr lang="de-DE" dirty="0"/>
              <a:t>Lernen mit eigener Geschwindigkeit</a:t>
            </a:r>
          </a:p>
          <a:p>
            <a:r>
              <a:rPr lang="de-DE" dirty="0"/>
              <a:t>Förderung hoher Problemlösungskompetenz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h</a:t>
            </a:r>
            <a:r>
              <a:rPr lang="de-DE" dirty="0"/>
              <a:t>öherer Studienerfolg</a:t>
            </a:r>
          </a:p>
          <a:p>
            <a:r>
              <a:rPr lang="de-DE" dirty="0"/>
              <a:t>Generierung der Aufgaben parametrisier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Lehrinhalt aktiv mitgestaltbar</a:t>
            </a:r>
          </a:p>
          <a:p>
            <a:r>
              <a:rPr lang="de-DE" dirty="0"/>
              <a:t>Vernetzung der Studierenden</a:t>
            </a:r>
          </a:p>
          <a:p>
            <a:r>
              <a:rPr lang="de-DE" dirty="0"/>
              <a:t>Asynchrones Feedback an/von Lehrende/n</a:t>
            </a:r>
          </a:p>
          <a:p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343689"/>
            <a:ext cx="5530130" cy="38214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Generierung leistungsgerechter Aufgaben für heterogene Zielgruppen</a:t>
            </a:r>
          </a:p>
          <a:p>
            <a:r>
              <a:rPr lang="de-DE" dirty="0"/>
              <a:t>Generierung von Online-Selbsttests und elektronischen Test- oder Probeklausuren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sofortiges automatisches und leistungsabhängiges Feedback </a:t>
            </a:r>
          </a:p>
          <a:p>
            <a:r>
              <a:rPr lang="de-DE" dirty="0"/>
              <a:t>Fachlich und zeitlich unbegrenzte Wiederverwendbarkeit</a:t>
            </a:r>
          </a:p>
          <a:p>
            <a:r>
              <a:rPr lang="de-DE" dirty="0"/>
              <a:t>Zeitlich, räumlich und institutionell flexible Nutzbarkeit</a:t>
            </a:r>
          </a:p>
          <a:p>
            <a:r>
              <a:rPr lang="de-DE" dirty="0"/>
              <a:t>Erweiterbarkeit um neue Aufgabentypen</a:t>
            </a:r>
          </a:p>
          <a:p>
            <a:r>
              <a:rPr lang="de-DE" dirty="0"/>
              <a:t>Reduzierung des Aufwands hinsichtlich Aufgabenstellung, Lösungshilfen und Korrektur</a:t>
            </a:r>
          </a:p>
        </p:txBody>
      </p:sp>
    </p:spTree>
    <p:extLst>
      <p:ext uri="{BB962C8B-B14F-4D97-AF65-F5344CB8AC3E}">
        <p14:creationId xmlns:p14="http://schemas.microsoft.com/office/powerpoint/2010/main" val="20678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b="1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4483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6882F5A-707C-DDB7-C25B-92A78A0B4E7A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666983" y="1970298"/>
            <a:ext cx="2890370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96FD2A2-795D-0CE0-FC77-9DA1FAB559B9}"/>
              </a:ext>
            </a:extLst>
          </p:cNvPr>
          <p:cNvCxnSpPr>
            <a:cxnSpLocks/>
            <a:stCxn id="51" idx="0"/>
            <a:endCxn id="34" idx="5"/>
          </p:cNvCxnSpPr>
          <p:nvPr/>
        </p:nvCxnSpPr>
        <p:spPr>
          <a:xfrm flipH="1" flipV="1">
            <a:off x="6575587" y="1970298"/>
            <a:ext cx="2915467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3.1 Aufgabentypen für Modellierungsaufgaben in (OP)ALADIN</a:t>
            </a:r>
            <a:br>
              <a:rPr lang="de-DE" dirty="0"/>
            </a:br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AD19AA-1DD7-104D-B102-7BB4947A1B71}"/>
              </a:ext>
            </a:extLst>
          </p:cNvPr>
          <p:cNvGrpSpPr/>
          <p:nvPr/>
        </p:nvGrpSpPr>
        <p:grpSpPr>
          <a:xfrm>
            <a:off x="5298345" y="741181"/>
            <a:ext cx="1595309" cy="1440000"/>
            <a:chOff x="5265019" y="1260908"/>
            <a:chExt cx="1595309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4834861-4D99-DD78-F721-3F7633B961BD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851E9E6-3656-44A4-DB51-7AD14CBB9E25}"/>
                </a:ext>
              </a:extLst>
            </p:cNvPr>
            <p:cNvSpPr txBox="1"/>
            <p:nvPr/>
          </p:nvSpPr>
          <p:spPr>
            <a:xfrm>
              <a:off x="5265019" y="1790298"/>
              <a:ext cx="1595309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Aufgabentyp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BE1D445-A76A-BC79-4888-290FE77F2B0E}"/>
              </a:ext>
            </a:extLst>
          </p:cNvPr>
          <p:cNvGrpSpPr/>
          <p:nvPr/>
        </p:nvGrpSpPr>
        <p:grpSpPr>
          <a:xfrm>
            <a:off x="1269419" y="2398739"/>
            <a:ext cx="2782579" cy="3760014"/>
            <a:chOff x="1269419" y="2398739"/>
            <a:chExt cx="2782579" cy="376001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569C2C1-287F-E9F5-02B4-6BCD5E4BD5B2}"/>
                </a:ext>
              </a:extLst>
            </p:cNvPr>
            <p:cNvSpPr/>
            <p:nvPr/>
          </p:nvSpPr>
          <p:spPr>
            <a:xfrm>
              <a:off x="1269419" y="2552013"/>
              <a:ext cx="2782579" cy="3606740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DF43BFD-820D-4611-A27F-287D8DDBEFD0}"/>
                </a:ext>
              </a:extLst>
            </p:cNvPr>
            <p:cNvSpPr/>
            <p:nvPr/>
          </p:nvSpPr>
          <p:spPr>
            <a:xfrm>
              <a:off x="1269419" y="2813246"/>
              <a:ext cx="2782579" cy="5333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A3AFDEE-834A-AB8F-282D-423A55C6FEDD}"/>
                </a:ext>
              </a:extLst>
            </p:cNvPr>
            <p:cNvSpPr/>
            <p:nvPr/>
          </p:nvSpPr>
          <p:spPr>
            <a:xfrm>
              <a:off x="2515783" y="2398739"/>
              <a:ext cx="302400" cy="30654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BC2F140-CCEA-74F8-6F02-0C4DDF308053}"/>
              </a:ext>
            </a:extLst>
          </p:cNvPr>
          <p:cNvCxnSpPr>
            <a:cxnSpLocks/>
            <a:stCxn id="45" idx="0"/>
            <a:endCxn id="34" idx="4"/>
          </p:cNvCxnSpPr>
          <p:nvPr/>
        </p:nvCxnSpPr>
        <p:spPr>
          <a:xfrm flipV="1">
            <a:off x="6063119" y="2181181"/>
            <a:ext cx="3351" cy="21755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E5934-2C3A-E87D-B36F-74E9C65F97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9419" y="3921543"/>
            <a:ext cx="2793497" cy="2193064"/>
          </a:xfrm>
        </p:spPr>
        <p:txBody>
          <a:bodyPr/>
          <a:lstStyle/>
          <a:p>
            <a:r>
              <a:rPr lang="de-DE" dirty="0"/>
              <a:t>Modellelemente und Verknüpfungsregeln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Aufgaben:</a:t>
            </a:r>
          </a:p>
          <a:p>
            <a:pPr lvl="1"/>
            <a:r>
              <a:rPr lang="de-DE" dirty="0"/>
              <a:t>Wissensfragen zu Modellelementen</a:t>
            </a:r>
          </a:p>
          <a:p>
            <a:pPr lvl="1"/>
            <a:r>
              <a:rPr lang="de-DE" dirty="0"/>
              <a:t>Finden syntaktischer Fehler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EE6BF6-89F7-899E-CCB8-D0415F9C510B}"/>
              </a:ext>
            </a:extLst>
          </p:cNvPr>
          <p:cNvGrpSpPr/>
          <p:nvPr/>
        </p:nvGrpSpPr>
        <p:grpSpPr>
          <a:xfrm>
            <a:off x="2369900" y="3410944"/>
            <a:ext cx="581615" cy="439161"/>
            <a:chOff x="2369900" y="3410944"/>
            <a:chExt cx="581615" cy="439161"/>
          </a:xfrm>
        </p:grpSpPr>
        <p:grpSp>
          <p:nvGrpSpPr>
            <p:cNvPr id="2048" name="Gruppieren 2047">
              <a:extLst>
                <a:ext uri="{FF2B5EF4-FFF2-40B4-BE49-F238E27FC236}">
                  <a16:creationId xmlns:a16="http://schemas.microsoft.com/office/drawing/2014/main" id="{4F333383-CE31-7002-7485-4B2C833CCCFA}"/>
                </a:ext>
              </a:extLst>
            </p:cNvPr>
            <p:cNvGrpSpPr/>
            <p:nvPr/>
          </p:nvGrpSpPr>
          <p:grpSpPr>
            <a:xfrm>
              <a:off x="2369900" y="3410944"/>
              <a:ext cx="581615" cy="439161"/>
              <a:chOff x="9717417" y="1237366"/>
              <a:chExt cx="800301" cy="626334"/>
            </a:xfrm>
          </p:grpSpPr>
          <p:pic>
            <p:nvPicPr>
              <p:cNvPr id="2054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0C40356B-EC8B-0281-B941-A80675596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7417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ECEDB3B6-B1B7-640A-056F-D9C02AD84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1384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3B5AD07E-7B61-C75D-0A1E-86955E34CCB1}"/>
                </a:ext>
              </a:extLst>
            </p:cNvPr>
            <p:cNvSpPr/>
            <p:nvPr/>
          </p:nvSpPr>
          <p:spPr>
            <a:xfrm>
              <a:off x="2461351" y="3434225"/>
              <a:ext cx="392442" cy="3786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82155D4-EA29-DF2A-FA50-E4BDFF645085}"/>
              </a:ext>
            </a:extLst>
          </p:cNvPr>
          <p:cNvGrpSpPr/>
          <p:nvPr/>
        </p:nvGrpSpPr>
        <p:grpSpPr>
          <a:xfrm>
            <a:off x="4640458" y="2398739"/>
            <a:ext cx="2915467" cy="3751049"/>
            <a:chOff x="4640458" y="2398739"/>
            <a:chExt cx="2915467" cy="375104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D932B1D-C9B1-E54E-D230-A0536A121F2F}"/>
                </a:ext>
              </a:extLst>
            </p:cNvPr>
            <p:cNvGrpSpPr/>
            <p:nvPr/>
          </p:nvGrpSpPr>
          <p:grpSpPr>
            <a:xfrm>
              <a:off x="4640458" y="2398739"/>
              <a:ext cx="2915467" cy="3751049"/>
              <a:chOff x="343336" y="1591048"/>
              <a:chExt cx="3621049" cy="4457439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D92E1A54-D254-5FC1-5701-710F29E1EE5F}"/>
                  </a:ext>
                </a:extLst>
              </p:cNvPr>
              <p:cNvSpPr/>
              <p:nvPr/>
            </p:nvSpPr>
            <p:spPr>
              <a:xfrm>
                <a:off x="343336" y="1771048"/>
                <a:ext cx="3621049" cy="4277439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1B4A4B7-0446-078F-E164-41BBC2DA1C72}"/>
                  </a:ext>
                </a:extLst>
              </p:cNvPr>
              <p:cNvSpPr/>
              <p:nvPr/>
            </p:nvSpPr>
            <p:spPr>
              <a:xfrm>
                <a:off x="343336" y="2077831"/>
                <a:ext cx="3621049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Modellsemantik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1B18BCC-1700-0573-20C5-B8856897F4A6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55" name="Gruppieren 2054">
              <a:extLst>
                <a:ext uri="{FF2B5EF4-FFF2-40B4-BE49-F238E27FC236}">
                  <a16:creationId xmlns:a16="http://schemas.microsoft.com/office/drawing/2014/main" id="{B46C93E4-FE4A-C1DF-D02F-8E000C70816A}"/>
                </a:ext>
              </a:extLst>
            </p:cNvPr>
            <p:cNvGrpSpPr/>
            <p:nvPr/>
          </p:nvGrpSpPr>
          <p:grpSpPr>
            <a:xfrm>
              <a:off x="5868573" y="3429000"/>
              <a:ext cx="392442" cy="378627"/>
              <a:chOff x="9754551" y="1591671"/>
              <a:chExt cx="392442" cy="378627"/>
            </a:xfrm>
          </p:grpSpPr>
          <p:pic>
            <p:nvPicPr>
              <p:cNvPr id="2052" name="Picture 4" descr="Network Diagram Images - Free Download on Freepik">
                <a:extLst>
                  <a:ext uri="{FF2B5EF4-FFF2-40B4-BE49-F238E27FC236}">
                    <a16:creationId xmlns:a16="http://schemas.microsoft.com/office/drawing/2014/main" id="{C9C0C816-30FD-583A-683E-C4DCCB093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518" y="1608396"/>
                <a:ext cx="307758" cy="30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3" name="Ellipse 2052">
                <a:extLst>
                  <a:ext uri="{FF2B5EF4-FFF2-40B4-BE49-F238E27FC236}">
                    <a16:creationId xmlns:a16="http://schemas.microsoft.com/office/drawing/2014/main" id="{9A431CCE-8206-AC8C-EF97-B43407B06962}"/>
                  </a:ext>
                </a:extLst>
              </p:cNvPr>
              <p:cNvSpPr/>
              <p:nvPr/>
            </p:nvSpPr>
            <p:spPr>
              <a:xfrm>
                <a:off x="9754551" y="1591671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1" name="Inhaltsplatzhalter 3">
              <a:extLst>
                <a:ext uri="{FF2B5EF4-FFF2-40B4-BE49-F238E27FC236}">
                  <a16:creationId xmlns:a16="http://schemas.microsoft.com/office/drawing/2014/main" id="{9F5B0B21-8C9F-CC24-2203-C7DDB4753823}"/>
                </a:ext>
              </a:extLst>
            </p:cNvPr>
            <p:cNvSpPr txBox="1">
              <a:spLocks/>
            </p:cNvSpPr>
            <p:nvPr/>
          </p:nvSpPr>
          <p:spPr>
            <a:xfrm>
              <a:off x="4640458" y="3921543"/>
              <a:ext cx="2915467" cy="21930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Bedeutung der Elemente und Verknüpfungen des Modells</a:t>
              </a:r>
            </a:p>
            <a:p>
              <a:r>
                <a:rPr lang="de-DE" dirty="0"/>
                <a:t>Aufgaben:</a:t>
              </a:r>
            </a:p>
            <a:p>
              <a:pPr lvl="1"/>
              <a:r>
                <a:rPr lang="de-DE" dirty="0"/>
                <a:t>Ergänzung des Modells</a:t>
              </a:r>
            </a:p>
            <a:p>
              <a:pPr lvl="1"/>
              <a:r>
                <a:rPr lang="de-DE" dirty="0"/>
                <a:t>Finden semantischer Fehler</a:t>
              </a:r>
            </a:p>
            <a:p>
              <a:pPr marL="457200" lvl="1" indent="0">
                <a:buNone/>
              </a:pPr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558C96-0E78-43E2-142B-32E9AE90D9B7}"/>
              </a:ext>
            </a:extLst>
          </p:cNvPr>
          <p:cNvGrpSpPr/>
          <p:nvPr/>
        </p:nvGrpSpPr>
        <p:grpSpPr>
          <a:xfrm>
            <a:off x="8093490" y="2398739"/>
            <a:ext cx="2793972" cy="3742085"/>
            <a:chOff x="8093490" y="2398739"/>
            <a:chExt cx="2793972" cy="3742085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9E33F9C-3CC5-573C-1B74-470FC1BC80A8}"/>
                </a:ext>
              </a:extLst>
            </p:cNvPr>
            <p:cNvGrpSpPr/>
            <p:nvPr/>
          </p:nvGrpSpPr>
          <p:grpSpPr>
            <a:xfrm>
              <a:off x="8093490" y="2398739"/>
              <a:ext cx="2782579" cy="3742085"/>
              <a:chOff x="374507" y="1591048"/>
              <a:chExt cx="3456000" cy="4446787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0ABC64F-5318-5D53-2ACF-1B3453BC5AE8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4266787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36B42D4-6330-E0BA-6717-6CD91AE2CAB0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Fachsemantik</a:t>
                </a:r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D1454A89-7FD9-E320-237E-2A1027B0169E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60" name="Gruppieren 2059">
              <a:extLst>
                <a:ext uri="{FF2B5EF4-FFF2-40B4-BE49-F238E27FC236}">
                  <a16:creationId xmlns:a16="http://schemas.microsoft.com/office/drawing/2014/main" id="{FC414D74-02C8-68A1-9CEA-04BBC84115B5}"/>
                </a:ext>
              </a:extLst>
            </p:cNvPr>
            <p:cNvGrpSpPr/>
            <p:nvPr/>
          </p:nvGrpSpPr>
          <p:grpSpPr>
            <a:xfrm>
              <a:off x="9288558" y="3421960"/>
              <a:ext cx="392442" cy="378627"/>
              <a:chOff x="8725224" y="1417932"/>
              <a:chExt cx="392442" cy="378627"/>
            </a:xfrm>
          </p:grpSpPr>
          <p:pic>
            <p:nvPicPr>
              <p:cNvPr id="2056" name="Picture 8" descr="Semantic Icon - Download in Glyph Style">
                <a:extLst>
                  <a:ext uri="{FF2B5EF4-FFF2-40B4-BE49-F238E27FC236}">
                    <a16:creationId xmlns:a16="http://schemas.microsoft.com/office/drawing/2014/main" id="{F5F90E08-F24A-F832-70D3-1307285A5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000" y="1443978"/>
                <a:ext cx="333794" cy="33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9" name="Ellipse 2058">
                <a:extLst>
                  <a:ext uri="{FF2B5EF4-FFF2-40B4-BE49-F238E27FC236}">
                    <a16:creationId xmlns:a16="http://schemas.microsoft.com/office/drawing/2014/main" id="{70FBE809-9E1B-735E-7E90-272DD3F44168}"/>
                  </a:ext>
                </a:extLst>
              </p:cNvPr>
              <p:cNvSpPr/>
              <p:nvPr/>
            </p:nvSpPr>
            <p:spPr>
              <a:xfrm>
                <a:off x="8725224" y="1417932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2" name="Inhaltsplatzhalter 3">
              <a:extLst>
                <a:ext uri="{FF2B5EF4-FFF2-40B4-BE49-F238E27FC236}">
                  <a16:creationId xmlns:a16="http://schemas.microsoft.com/office/drawing/2014/main" id="{85D2A07A-0535-BFBF-2E94-A4A98273871C}"/>
                </a:ext>
              </a:extLst>
            </p:cNvPr>
            <p:cNvSpPr txBox="1">
              <a:spLocks/>
            </p:cNvSpPr>
            <p:nvPr/>
          </p:nvSpPr>
          <p:spPr>
            <a:xfrm>
              <a:off x="8104646" y="3921543"/>
              <a:ext cx="2782816" cy="219781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Modellierter fachlicher Inhalt</a:t>
              </a:r>
              <a:br>
                <a:rPr lang="de-DE" dirty="0"/>
              </a:br>
              <a:endParaRPr lang="de-DE" dirty="0"/>
            </a:p>
            <a:p>
              <a:r>
                <a:rPr lang="de-DE" dirty="0"/>
                <a:t>Aufgaben:</a:t>
              </a:r>
            </a:p>
            <a:p>
              <a:pPr lvl="1"/>
              <a:r>
                <a:rPr lang="de-DE" dirty="0"/>
                <a:t>Modellübersetzung: Sprache &lt;-&gt; Modell</a:t>
              </a:r>
            </a:p>
            <a:p>
              <a:pPr lvl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4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1876</Words>
  <Application>Microsoft Office PowerPoint</Application>
  <PresentationFormat>Breitbild</PresentationFormat>
  <Paragraphs>411</Paragraphs>
  <Slides>35</Slides>
  <Notes>10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Bahnschrift SemiBold Condensed</vt:lpstr>
      <vt:lpstr>Calibri</vt:lpstr>
      <vt:lpstr>Office</vt:lpstr>
      <vt:lpstr>Von ALADIN zu OPALADIN</vt:lpstr>
      <vt:lpstr>Gliederung/Inhalte</vt:lpstr>
      <vt:lpstr>Gliederung</vt:lpstr>
      <vt:lpstr>Gliederung</vt:lpstr>
      <vt:lpstr>1. Motivation zur Entwicklung von (OP)ALADIN</vt:lpstr>
      <vt:lpstr>Gliederung</vt:lpstr>
      <vt:lpstr>2. Zielstellungen von (OP)ALADIN</vt:lpstr>
      <vt:lpstr>Gliederung</vt:lpstr>
      <vt:lpstr>3.1 Aufgabentypen für Modellierungsaufgaben in (OP)ALADIN </vt:lpstr>
      <vt:lpstr>3.2 Generalisierung der Aufgabengenerierung für Verhaltensdiagramme</vt:lpstr>
      <vt:lpstr>3.3 Abstraktion von Struktur und Verhalten </vt:lpstr>
      <vt:lpstr>3.3 Abstraktion von Struktur, Verhalten, Molekülen, Geodaten, … </vt:lpstr>
      <vt:lpstr>3.4 Umsetzung von Modellierungsaufgabengeneratoren in (OP)ALADIN </vt:lpstr>
      <vt:lpstr>3.4 Umsetzung von Modellierungsaufgabengeneratoren in (OP)ALADIN </vt:lpstr>
      <vt:lpstr>3.5 Anforderungen an eine bedeutungsvolle EPK-Modellierungs-Aufgabe</vt:lpstr>
      <vt:lpstr>3.6.1 Anforderungen an eine bedeutungsvolle SQL-Abfrage-Aufgabe</vt:lpstr>
      <vt:lpstr>3.6.2 Anforderungen an ein System zur Generierung  bedeutungsvoller SQL-Abfrage-Aufgaben</vt:lpstr>
      <vt:lpstr>3.6.3 Übersicht über ein System zur Generierung  bedeutungsvoller SQL-Abfrage-Aufgaben</vt:lpstr>
      <vt:lpstr>3.6.4 Erzeugung von Metamodellen und  Wissensgraphen für SQL-Abfrage-Aufgaben</vt:lpstr>
      <vt:lpstr>3.6.5 Generatoren für SQL-Abfragen und den dazugehörigen natürlichsprachigen Beschreibungen</vt:lpstr>
      <vt:lpstr>EPK-Produktionsregeln</vt:lpstr>
      <vt:lpstr>Generierung von Aufgaben(graph)artefakten  mittels deklarativer Graph-Grammatiken</vt:lpstr>
      <vt:lpstr>Inklusion von semantisch sinnvollen Bezeichnern für die Elemente der Aufgabenartefakte mittels Wissensgraphen als Metamodelle</vt:lpstr>
      <vt:lpstr>Gliederung</vt:lpstr>
      <vt:lpstr>4.1 Integration in OPAL</vt:lpstr>
      <vt:lpstr>4.2 Deklaratives Aufgabentyp-Autorentool </vt:lpstr>
      <vt:lpstr>4.2 Deklaratives Aufgabentyp-Autorentool </vt:lpstr>
      <vt:lpstr>4.3 Das 4R-Prinzip (+A) in (OP)ALADIN</vt:lpstr>
      <vt:lpstr>4.4 Spaced Repetition und Gamification</vt:lpstr>
      <vt:lpstr>Methodikdarstellung</vt:lpstr>
      <vt:lpstr>Zielorientierung nach Stakeholder</vt:lpstr>
      <vt:lpstr>Methodik nach Nutzertyp</vt:lpstr>
      <vt:lpstr>Zusammenfassung und Ausblick</vt:lpstr>
      <vt:lpstr>Fragen &amp; Diskussion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56</cp:revision>
  <dcterms:created xsi:type="dcterms:W3CDTF">2021-10-14T07:21:00Z</dcterms:created>
  <dcterms:modified xsi:type="dcterms:W3CDTF">2023-03-02T15:41:03Z</dcterms:modified>
</cp:coreProperties>
</file>