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2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62" b="0" i="0" u="none" strike="noStrike" baseline="0" dirty="0">
                <a:effectLst/>
              </a:rPr>
              <a:t>Projektzeitverteilung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Neue Projektplanung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Tabelle1!$A$2:$A$23</c:f>
              <c:numCache>
                <c:formatCode>mmm\-yy</c:formatCode>
                <c:ptCount val="22"/>
                <c:pt idx="0">
                  <c:v>44621</c:v>
                </c:pt>
                <c:pt idx="1">
                  <c:v>44652</c:v>
                </c:pt>
                <c:pt idx="2">
                  <c:v>44682</c:v>
                </c:pt>
                <c:pt idx="3">
                  <c:v>44713</c:v>
                </c:pt>
                <c:pt idx="4">
                  <c:v>44743</c:v>
                </c:pt>
                <c:pt idx="5">
                  <c:v>44774</c:v>
                </c:pt>
                <c:pt idx="6">
                  <c:v>44805</c:v>
                </c:pt>
                <c:pt idx="7">
                  <c:v>44835</c:v>
                </c:pt>
                <c:pt idx="8">
                  <c:v>44866</c:v>
                </c:pt>
                <c:pt idx="9">
                  <c:v>44896</c:v>
                </c:pt>
                <c:pt idx="10">
                  <c:v>44927</c:v>
                </c:pt>
                <c:pt idx="11">
                  <c:v>44958</c:v>
                </c:pt>
                <c:pt idx="12">
                  <c:v>44986</c:v>
                </c:pt>
                <c:pt idx="13">
                  <c:v>45017</c:v>
                </c:pt>
                <c:pt idx="14">
                  <c:v>45047</c:v>
                </c:pt>
                <c:pt idx="15">
                  <c:v>45078</c:v>
                </c:pt>
                <c:pt idx="16">
                  <c:v>45108</c:v>
                </c:pt>
                <c:pt idx="17">
                  <c:v>45139</c:v>
                </c:pt>
                <c:pt idx="18">
                  <c:v>45170</c:v>
                </c:pt>
                <c:pt idx="19">
                  <c:v>45200</c:v>
                </c:pt>
                <c:pt idx="20">
                  <c:v>45231</c:v>
                </c:pt>
                <c:pt idx="21">
                  <c:v>45261</c:v>
                </c:pt>
              </c:numCache>
            </c:numRef>
          </c:cat>
          <c:val>
            <c:numRef>
              <c:f>Tabelle1!$B$2:$B$23</c:f>
              <c:numCache>
                <c:formatCode>General</c:formatCode>
                <c:ptCount val="22"/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A9-4544-853C-06A3C376CFA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Ursprüngliche Projektplanung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Tabelle1!$A$2:$A$23</c:f>
              <c:numCache>
                <c:formatCode>mmm\-yy</c:formatCode>
                <c:ptCount val="22"/>
                <c:pt idx="0">
                  <c:v>44621</c:v>
                </c:pt>
                <c:pt idx="1">
                  <c:v>44652</c:v>
                </c:pt>
                <c:pt idx="2">
                  <c:v>44682</c:v>
                </c:pt>
                <c:pt idx="3">
                  <c:v>44713</c:v>
                </c:pt>
                <c:pt idx="4">
                  <c:v>44743</c:v>
                </c:pt>
                <c:pt idx="5">
                  <c:v>44774</c:v>
                </c:pt>
                <c:pt idx="6">
                  <c:v>44805</c:v>
                </c:pt>
                <c:pt idx="7">
                  <c:v>44835</c:v>
                </c:pt>
                <c:pt idx="8">
                  <c:v>44866</c:v>
                </c:pt>
                <c:pt idx="9">
                  <c:v>44896</c:v>
                </c:pt>
                <c:pt idx="10">
                  <c:v>44927</c:v>
                </c:pt>
                <c:pt idx="11">
                  <c:v>44958</c:v>
                </c:pt>
                <c:pt idx="12">
                  <c:v>44986</c:v>
                </c:pt>
                <c:pt idx="13">
                  <c:v>45017</c:v>
                </c:pt>
                <c:pt idx="14">
                  <c:v>45047</c:v>
                </c:pt>
                <c:pt idx="15">
                  <c:v>45078</c:v>
                </c:pt>
                <c:pt idx="16">
                  <c:v>45108</c:v>
                </c:pt>
                <c:pt idx="17">
                  <c:v>45139</c:v>
                </c:pt>
                <c:pt idx="18">
                  <c:v>45170</c:v>
                </c:pt>
                <c:pt idx="19">
                  <c:v>45200</c:v>
                </c:pt>
                <c:pt idx="20">
                  <c:v>45231</c:v>
                </c:pt>
                <c:pt idx="21">
                  <c:v>45261</c:v>
                </c:pt>
              </c:numCache>
            </c:numRef>
          </c:cat>
          <c:val>
            <c:numRef>
              <c:f>Tabelle1!$C$2:$C$23</c:f>
              <c:numCache>
                <c:formatCode>General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A9-4544-853C-06A3C376CFA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Kostenfreie Mitarbeit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Tabelle1!$A$2:$A$23</c:f>
              <c:numCache>
                <c:formatCode>mmm\-yy</c:formatCode>
                <c:ptCount val="22"/>
                <c:pt idx="0">
                  <c:v>44621</c:v>
                </c:pt>
                <c:pt idx="1">
                  <c:v>44652</c:v>
                </c:pt>
                <c:pt idx="2">
                  <c:v>44682</c:v>
                </c:pt>
                <c:pt idx="3">
                  <c:v>44713</c:v>
                </c:pt>
                <c:pt idx="4">
                  <c:v>44743</c:v>
                </c:pt>
                <c:pt idx="5">
                  <c:v>44774</c:v>
                </c:pt>
                <c:pt idx="6">
                  <c:v>44805</c:v>
                </c:pt>
                <c:pt idx="7">
                  <c:v>44835</c:v>
                </c:pt>
                <c:pt idx="8">
                  <c:v>44866</c:v>
                </c:pt>
                <c:pt idx="9">
                  <c:v>44896</c:v>
                </c:pt>
                <c:pt idx="10">
                  <c:v>44927</c:v>
                </c:pt>
                <c:pt idx="11">
                  <c:v>44958</c:v>
                </c:pt>
                <c:pt idx="12">
                  <c:v>44986</c:v>
                </c:pt>
                <c:pt idx="13">
                  <c:v>45017</c:v>
                </c:pt>
                <c:pt idx="14">
                  <c:v>45047</c:v>
                </c:pt>
                <c:pt idx="15">
                  <c:v>45078</c:v>
                </c:pt>
                <c:pt idx="16">
                  <c:v>45108</c:v>
                </c:pt>
                <c:pt idx="17">
                  <c:v>45139</c:v>
                </c:pt>
                <c:pt idx="18">
                  <c:v>45170</c:v>
                </c:pt>
                <c:pt idx="19">
                  <c:v>45200</c:v>
                </c:pt>
                <c:pt idx="20">
                  <c:v>45231</c:v>
                </c:pt>
                <c:pt idx="21">
                  <c:v>45261</c:v>
                </c:pt>
              </c:numCache>
            </c:numRef>
          </c:cat>
          <c:val>
            <c:numRef>
              <c:f>Tabelle1!$D$2:$D$23</c:f>
              <c:numCache>
                <c:formatCode>General</c:formatCode>
                <c:ptCount val="22"/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A9-4544-853C-06A3C376C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111071"/>
        <c:axId val="1161110239"/>
      </c:lineChart>
      <c:dateAx>
        <c:axId val="116111107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1110239"/>
        <c:crosses val="autoZero"/>
        <c:auto val="1"/>
        <c:lblOffset val="100"/>
        <c:baseTimeUnit val="months"/>
      </c:dateAx>
      <c:valAx>
        <c:axId val="116111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111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OPALADIN</a:t>
            </a:r>
          </a:p>
          <a:p>
            <a:r>
              <a:rPr lang="de-DE" sz="900" dirty="0"/>
              <a:t>Fakultät Informatik/Mathematik</a:t>
            </a:r>
          </a:p>
          <a:p>
            <a:r>
              <a:rPr lang="de-DE" sz="900" dirty="0"/>
              <a:t>Torsten Munkelt und Paul Christ / Tagung der </a:t>
            </a:r>
            <a:r>
              <a:rPr lang="de-DE" sz="900" dirty="0" err="1"/>
              <a:t>Verbundskoordination</a:t>
            </a:r>
            <a:r>
              <a:rPr lang="de-DE" sz="900" dirty="0"/>
              <a:t> AK-E-</a:t>
            </a:r>
            <a:r>
              <a:rPr lang="de-DE" sz="900" dirty="0" err="1"/>
              <a:t>learning</a:t>
            </a:r>
            <a:r>
              <a:rPr lang="de-DE" sz="900" dirty="0"/>
              <a:t> // Jan.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cognitiveload.com.au/kb/reduceextraneo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B3FF9E-E690-6CAE-0972-CA0B7EAE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4138682"/>
          </a:xfrm>
        </p:spPr>
        <p:txBody>
          <a:bodyPr/>
          <a:lstStyle/>
          <a:p>
            <a:r>
              <a:rPr lang="de-DE" dirty="0" err="1"/>
              <a:t>Cognitive</a:t>
            </a:r>
            <a:r>
              <a:rPr lang="de-DE" dirty="0"/>
              <a:t> Load Theory:</a:t>
            </a:r>
          </a:p>
          <a:p>
            <a:pPr lvl="1"/>
            <a:r>
              <a:rPr lang="de-DE" dirty="0"/>
              <a:t>Lernen erfolgt mittels „Schemata“ (beschreibt mentale Struktur eines Konzepts)</a:t>
            </a:r>
          </a:p>
          <a:p>
            <a:pPr lvl="1"/>
            <a:r>
              <a:rPr lang="de-DE" dirty="0"/>
              <a:t>Mentaler „Arbeitsspeicher“ ist endlich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Kognitive Last unterteilt sich in 3 Arten</a:t>
            </a:r>
          </a:p>
          <a:p>
            <a:pPr lvl="2"/>
            <a:r>
              <a:rPr lang="de-DE" dirty="0"/>
              <a:t>Intrinsisch: Unveränderbare, konstante Größe die dem Aufgabeninhalt zu eigen ist</a:t>
            </a:r>
          </a:p>
          <a:p>
            <a:pPr lvl="2"/>
            <a:r>
              <a:rPr lang="de-DE" dirty="0"/>
              <a:t>Extrinsisch: Zu minimierende veränderbare Last die aus der Aufgabeninstruktion entsteht</a:t>
            </a:r>
          </a:p>
          <a:p>
            <a:pPr lvl="2"/>
            <a:r>
              <a:rPr lang="de-DE" dirty="0"/>
              <a:t>Lernbezogen/Germane: Zu maximierende veränderbare Last zur Verarbeitung, Erstellung und Automatisierung von Schemata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Extrinsische Last minimieren (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</a:t>
            </a:r>
            <a:r>
              <a:rPr lang="de-DE" dirty="0" err="1"/>
              <a:t>modality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…) und</a:t>
            </a:r>
          </a:p>
          <a:p>
            <a:pPr lvl="2"/>
            <a:r>
              <a:rPr lang="de-DE" dirty="0"/>
              <a:t>lernbezogene Last maximieren (</a:t>
            </a:r>
            <a:r>
              <a:rPr lang="de-DE" dirty="0" err="1"/>
              <a:t>priming</a:t>
            </a:r>
            <a:r>
              <a:rPr lang="de-DE" dirty="0"/>
              <a:t>, </a:t>
            </a:r>
            <a:r>
              <a:rPr lang="de-DE" dirty="0" err="1"/>
              <a:t>subgoals</a:t>
            </a:r>
            <a:r>
              <a:rPr lang="de-DE" dirty="0"/>
              <a:t>, </a:t>
            </a:r>
            <a:r>
              <a:rPr lang="de-DE" dirty="0" err="1"/>
              <a:t>faded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, …)</a:t>
            </a:r>
          </a:p>
          <a:p>
            <a:pPr lvl="2"/>
            <a:r>
              <a:rPr lang="de-DE" dirty="0"/>
              <a:t>mittels Instruktionsdesign [1].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7079F1-632D-1B3F-E9F6-7EEACC09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and UX-Design – </a:t>
            </a:r>
            <a:r>
              <a:rPr lang="de-DE" dirty="0" err="1"/>
              <a:t>Instructional</a:t>
            </a:r>
            <a:r>
              <a:rPr lang="de-DE" dirty="0"/>
              <a:t> Design in </a:t>
            </a:r>
            <a:br>
              <a:rPr lang="de-DE" dirty="0"/>
            </a:br>
            <a:r>
              <a:rPr lang="de-DE" dirty="0"/>
              <a:t>E-Assessments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Cognitive</a:t>
            </a:r>
            <a:r>
              <a:rPr lang="de-DE" dirty="0"/>
              <a:t> Load Theory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EE50D5-4DF7-2B71-A477-D5BE201EE671}"/>
              </a:ext>
            </a:extLst>
          </p:cNvPr>
          <p:cNvSpPr txBox="1"/>
          <p:nvPr/>
        </p:nvSpPr>
        <p:spPr>
          <a:xfrm>
            <a:off x="7686675" y="5895975"/>
            <a:ext cx="4153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[1] </a:t>
            </a:r>
            <a:r>
              <a:rPr lang="de-DE" sz="1200" dirty="0">
                <a:hlinkClick r:id="rId2"/>
              </a:rPr>
              <a:t>https://cafe.cognitiveload.com.au/kb/reduceextraneous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5396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3E47F0A-17AD-8D0E-2C8A-5E5BE5F9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3D3BE41-C254-292F-C747-A94A9756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and UX-Design – </a:t>
            </a:r>
            <a:r>
              <a:rPr lang="de-DE" dirty="0" err="1"/>
              <a:t>Instructional</a:t>
            </a:r>
            <a:r>
              <a:rPr lang="de-DE" dirty="0"/>
              <a:t> Design in </a:t>
            </a:r>
            <a:br>
              <a:rPr lang="de-DE" dirty="0"/>
            </a:br>
            <a:r>
              <a:rPr lang="de-DE" dirty="0"/>
              <a:t>E-Assessments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Cognitive</a:t>
            </a:r>
            <a:r>
              <a:rPr lang="de-DE" dirty="0"/>
              <a:t> Load Theory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B36647-8986-2FE9-9DA8-8C7A9946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46" y="875935"/>
            <a:ext cx="7906298" cy="52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24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A56B7F-1658-DB04-BCAB-0FE39FAF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Forschungsfrage:</a:t>
            </a:r>
          </a:p>
          <a:p>
            <a:pPr lvl="1"/>
            <a:r>
              <a:rPr lang="de-DE" dirty="0"/>
              <a:t>Welche Designprinzipien existieren um lernförderndes Instruktionsdesign für E-Assessments zu implementieren?</a:t>
            </a:r>
          </a:p>
          <a:p>
            <a:endParaRPr lang="de-DE" dirty="0"/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Literaturrecherche/Paper/Feldstudie zur Beantwortung dieser Frage</a:t>
            </a:r>
          </a:p>
          <a:p>
            <a:pPr lvl="1"/>
            <a:endParaRPr lang="de-DE" dirty="0"/>
          </a:p>
          <a:p>
            <a:r>
              <a:rPr lang="de-DE" dirty="0"/>
              <a:t>Gruppengröße: 2-4 Personen?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3C71F5-A175-466D-383C-3B2143B9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and UX-Design – </a:t>
            </a:r>
            <a:r>
              <a:rPr lang="de-DE" dirty="0" err="1"/>
              <a:t>Instructional</a:t>
            </a:r>
            <a:r>
              <a:rPr lang="de-DE" dirty="0"/>
              <a:t> Design in </a:t>
            </a:r>
            <a:br>
              <a:rPr lang="de-DE" dirty="0"/>
            </a:br>
            <a:r>
              <a:rPr lang="de-DE" dirty="0"/>
              <a:t>E-Assessments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Cognitive</a:t>
            </a:r>
            <a:r>
              <a:rPr lang="de-DE" dirty="0"/>
              <a:t> Load Theory</a:t>
            </a:r>
          </a:p>
        </p:txBody>
      </p:sp>
    </p:spTree>
    <p:extLst>
      <p:ext uri="{BB962C8B-B14F-4D97-AF65-F5344CB8AC3E}">
        <p14:creationId xmlns:p14="http://schemas.microsoft.com/office/powerpoint/2010/main" val="148616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350BF3-3B92-CCED-1F19-CFC059EB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Entwickeln eines Prototyps zur Abbildung eines virtuellen Chemielabors in einer VR/AR-Umgebung</a:t>
            </a:r>
          </a:p>
          <a:p>
            <a:endParaRPr lang="de-DE" dirty="0"/>
          </a:p>
          <a:p>
            <a:r>
              <a:rPr lang="de-DE" dirty="0"/>
              <a:t>Welche Umgebung? </a:t>
            </a:r>
          </a:p>
          <a:p>
            <a:r>
              <a:rPr lang="de-DE" dirty="0"/>
              <a:t>Welche Aufgaben? </a:t>
            </a:r>
          </a:p>
          <a:p>
            <a:r>
              <a:rPr lang="de-DE" dirty="0"/>
              <a:t>Wie validieren?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738767-ECEB-074E-E671-D1F95657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VR/AR-Chemielabor</a:t>
            </a:r>
          </a:p>
        </p:txBody>
      </p:sp>
    </p:spTree>
    <p:extLst>
      <p:ext uri="{BB962C8B-B14F-4D97-AF65-F5344CB8AC3E}">
        <p14:creationId xmlns:p14="http://schemas.microsoft.com/office/powerpoint/2010/main" val="168330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823624F-1516-96AA-2E6C-51B491FA5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187548"/>
              </p:ext>
            </p:extLst>
          </p:nvPr>
        </p:nvGraphicFramePr>
        <p:xfrm>
          <a:off x="527050" y="1757363"/>
          <a:ext cx="10515600" cy="347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A5C516F0-BB0E-DE40-C8A7-034F79A6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9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0B720AD-E180-979E-30EB-4D4B625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" y="4482"/>
            <a:ext cx="12138222" cy="36328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2D7CC4D-C74B-5BDF-D203-D15BC43C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33" y="3653619"/>
            <a:ext cx="2655049" cy="22809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2E9001A-BBA8-3177-923A-0D4EBFC0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33" y="3881716"/>
            <a:ext cx="2652584" cy="14433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60D096-FBBF-AC25-DECC-F3E4FFDD2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617" y="3646281"/>
            <a:ext cx="7879956" cy="25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3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Breitbild</PresentationFormat>
  <Paragraphs>31</Paragraphs>
  <Slides>6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</vt:lpstr>
      <vt:lpstr>UI and UX-Design – Instructional Design in  E-Assessments based on Cognitive Load Theory</vt:lpstr>
      <vt:lpstr>UI and UX-Design – Instructional Design in  E-Assessments based on Cognitive Load Theory</vt:lpstr>
      <vt:lpstr>UI and UX-Design – Instructional Design in  E-Assessments based on Cognitive Load Theory</vt:lpstr>
      <vt:lpstr>VR/AR-Chemielabor</vt:lpstr>
      <vt:lpstr>PowerPoint-Präsentation</vt:lpstr>
      <vt:lpstr>PowerPoint-Präsentation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42</cp:revision>
  <dcterms:created xsi:type="dcterms:W3CDTF">2021-10-14T07:21:00Z</dcterms:created>
  <dcterms:modified xsi:type="dcterms:W3CDTF">2023-01-04T20:36:26Z</dcterms:modified>
</cp:coreProperties>
</file>