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handoutMasterIdLst>
    <p:handoutMasterId r:id="rId10"/>
  </p:handoutMasterIdLst>
  <p:sldIdLst>
    <p:sldId id="277" r:id="rId2"/>
    <p:sldId id="348" r:id="rId3"/>
    <p:sldId id="343" r:id="rId4"/>
    <p:sldId id="356" r:id="rId5"/>
    <p:sldId id="357" r:id="rId6"/>
    <p:sldId id="354" r:id="rId7"/>
    <p:sldId id="313" r:id="rId8"/>
  </p:sldIdLst>
  <p:sldSz cx="12192000" cy="6858000"/>
  <p:notesSz cx="6888163" cy="9623425"/>
  <p:defaultTextStyle>
    <a:defPPr>
      <a:defRPr lang="de-DE"/>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457200" rtl="0" eaLnBrk="1" latinLnBrk="0" hangingPunct="1">
      <a:defRPr sz="2800" kern="1200">
        <a:solidFill>
          <a:schemeClr val="tx1"/>
        </a:solidFill>
        <a:latin typeface="Arial" charset="0"/>
        <a:ea typeface="+mn-ea"/>
        <a:cs typeface="+mn-cs"/>
      </a:defRPr>
    </a:lvl6pPr>
    <a:lvl7pPr marL="2743200" algn="l" defTabSz="457200" rtl="0" eaLnBrk="1" latinLnBrk="0" hangingPunct="1">
      <a:defRPr sz="2800" kern="1200">
        <a:solidFill>
          <a:schemeClr val="tx1"/>
        </a:solidFill>
        <a:latin typeface="Arial" charset="0"/>
        <a:ea typeface="+mn-ea"/>
        <a:cs typeface="+mn-cs"/>
      </a:defRPr>
    </a:lvl7pPr>
    <a:lvl8pPr marL="3200400" algn="l" defTabSz="457200" rtl="0" eaLnBrk="1" latinLnBrk="0" hangingPunct="1">
      <a:defRPr sz="2800" kern="1200">
        <a:solidFill>
          <a:schemeClr val="tx1"/>
        </a:solidFill>
        <a:latin typeface="Arial" charset="0"/>
        <a:ea typeface="+mn-ea"/>
        <a:cs typeface="+mn-cs"/>
      </a:defRPr>
    </a:lvl8pPr>
    <a:lvl9pPr marL="3657600" algn="l" defTabSz="4572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024" userDrawn="1">
          <p15:clr>
            <a:srgbClr val="A4A3A4"/>
          </p15:clr>
        </p15:guide>
        <p15:guide id="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7777"/>
    <a:srgbClr val="CC6600"/>
    <a:srgbClr val="B9C5FF"/>
    <a:srgbClr val="CC89FF"/>
    <a:srgbClr val="FF9EFF"/>
    <a:srgbClr val="5DF971"/>
    <a:srgbClr val="F99B1C"/>
    <a:srgbClr val="F5AD36"/>
    <a:srgbClr val="F88C21"/>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78035" autoAdjust="0"/>
  </p:normalViewPr>
  <p:slideViewPr>
    <p:cSldViewPr showGuides="1">
      <p:cViewPr varScale="1">
        <p:scale>
          <a:sx n="87" d="100"/>
          <a:sy n="87" d="100"/>
        </p:scale>
        <p:origin x="1254" y="78"/>
      </p:cViewPr>
      <p:guideLst>
        <p:guide orient="horz" pos="2024"/>
        <p:guide/>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388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8195"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8196"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8197"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FD760A10-92D6-E64E-83D4-602FD2599EA1}" type="slidenum">
              <a:rPr lang="de-DE"/>
              <a:pPr/>
              <a:t>‹Nr.›</a:t>
            </a:fld>
            <a:endParaRPr lang="de-DE"/>
          </a:p>
        </p:txBody>
      </p:sp>
    </p:spTree>
    <p:extLst>
      <p:ext uri="{BB962C8B-B14F-4D97-AF65-F5344CB8AC3E}">
        <p14:creationId xmlns:p14="http://schemas.microsoft.com/office/powerpoint/2010/main" val="4146506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4099"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4100" name="Rectangle 4"/>
          <p:cNvSpPr>
            <a:spLocks noGrp="1" noRot="1" noChangeAspect="1" noChangeArrowheads="1" noTextEdit="1"/>
          </p:cNvSpPr>
          <p:nvPr>
            <p:ph type="sldImg" idx="2"/>
          </p:nvPr>
        </p:nvSpPr>
        <p:spPr bwMode="auto">
          <a:xfrm>
            <a:off x="238125" y="722313"/>
            <a:ext cx="6411913" cy="3608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de-DE"/>
              <a:t>Klicken Sie, um die Textformatierung des Masters zu bearbeiten.</a:t>
            </a:r>
          </a:p>
          <a:p>
            <a:pPr lvl="0"/>
            <a:r>
              <a:rPr lang="de-DE"/>
              <a:t>Zweite Ebene</a:t>
            </a:r>
          </a:p>
          <a:p>
            <a:pPr lvl="0"/>
            <a:r>
              <a:rPr lang="de-DE"/>
              <a:t>Dritte Ebene</a:t>
            </a:r>
          </a:p>
          <a:p>
            <a:pPr lvl="0"/>
            <a:r>
              <a:rPr lang="de-DE"/>
              <a:t>Vierte Ebene</a:t>
            </a:r>
          </a:p>
          <a:p>
            <a:pPr lvl="0"/>
            <a:r>
              <a:rPr lang="de-DE"/>
              <a:t>Fünfte Ebene</a:t>
            </a:r>
          </a:p>
        </p:txBody>
      </p:sp>
      <p:sp>
        <p:nvSpPr>
          <p:cNvPr id="4102"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4103"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AB9EDB5D-BD4B-C740-8F6C-B28044BEA9E4}" type="slidenum">
              <a:rPr lang="de-DE"/>
              <a:pPr/>
              <a:t>‹Nr.›</a:t>
            </a:fld>
            <a:endParaRPr lang="de-DE"/>
          </a:p>
        </p:txBody>
      </p:sp>
    </p:spTree>
    <p:extLst>
      <p:ext uri="{BB962C8B-B14F-4D97-AF65-F5344CB8AC3E}">
        <p14:creationId xmlns:p14="http://schemas.microsoft.com/office/powerpoint/2010/main" val="174721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0"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1</a:t>
            </a:fld>
            <a:endParaRPr lang="de-DE"/>
          </a:p>
        </p:txBody>
      </p:sp>
    </p:spTree>
    <p:extLst>
      <p:ext uri="{BB962C8B-B14F-4D97-AF65-F5344CB8AC3E}">
        <p14:creationId xmlns:p14="http://schemas.microsoft.com/office/powerpoint/2010/main" val="2601902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heutigen Vortrag dazu möchte ich zunächst einmal das Projekt, als auch ALADIN kurz vorstellen und in den Verbund einordnen, die Projektziele benennen, wie wir diese erreichen möchten und was wir uns tatsächlich davon erwarten.</a:t>
            </a:r>
          </a:p>
        </p:txBody>
      </p:sp>
      <p:sp>
        <p:nvSpPr>
          <p:cNvPr id="4" name="Foliennummernplatzhalter 3"/>
          <p:cNvSpPr>
            <a:spLocks noGrp="1"/>
          </p:cNvSpPr>
          <p:nvPr>
            <p:ph type="sldNum" sz="quarter" idx="5"/>
          </p:nvPr>
        </p:nvSpPr>
        <p:spPr/>
        <p:txBody>
          <a:bodyPr/>
          <a:lstStyle/>
          <a:p>
            <a:fld id="{AB9EDB5D-BD4B-C740-8F6C-B28044BEA9E4}" type="slidenum">
              <a:rPr lang="de-DE" smtClean="0"/>
              <a:pPr/>
              <a:t>2</a:t>
            </a:fld>
            <a:endParaRPr lang="de-DE"/>
          </a:p>
        </p:txBody>
      </p:sp>
    </p:spTree>
    <p:extLst>
      <p:ext uri="{BB962C8B-B14F-4D97-AF65-F5344CB8AC3E}">
        <p14:creationId xmlns:p14="http://schemas.microsoft.com/office/powerpoint/2010/main" val="1834616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Zunächst eine kurze Übersicht zum grundlegenden ALADIN Framework und wie wir uns im Gesamtprojekt einordnen.</a:t>
            </a:r>
          </a:p>
          <a:p>
            <a:r>
              <a:rPr lang="de-DE" dirty="0"/>
              <a:t>Ich versuche mich hier kurz zu halten, wer hierzu jedoch mehr wissen möchte, dem möchte ich den Vortrag zu unserem Beitrag ALADIN II im nächsten Block nahe legen.</a:t>
            </a:r>
          </a:p>
          <a:p>
            <a:endParaRPr lang="de-DE" dirty="0"/>
          </a:p>
          <a:p>
            <a:r>
              <a:rPr lang="de-DE" dirty="0"/>
              <a:t>Aber zunächst zu unserer Ausgangsmotivation, wobei man das ganze immer aus mindestens zwei Perspektiven, der der Lehrkräfte und der der Studierenden betrachten kann.</a:t>
            </a:r>
          </a:p>
          <a:p>
            <a:r>
              <a:rPr lang="de-DE" dirty="0"/>
              <a:t>Ein großer Wunsch den die Studierenden immer wieder anbringen sind mehr Übungsaufgaben und Musterklausuren um sich auf Prüfungen vorzubereiten. Für Lehrkräfte bedeutet das aber immer ein erheblicher Mehraufwand diese manuell zu erstellen.</a:t>
            </a:r>
          </a:p>
          <a:p>
            <a:r>
              <a:rPr lang="de-DE" dirty="0"/>
              <a:t>Das wird natürlich umso aufwändiger je mehr man diese Aufgaben noch hinsichtlich ihrer Komplexität und Schwerpunkte variieren möchte.</a:t>
            </a:r>
          </a:p>
          <a:p>
            <a:r>
              <a:rPr lang="de-DE" dirty="0"/>
              <a:t>Eine weitere Schwierigkeit ist die Gestaltung der Lehre, namentlich von synchron durchgeführten Übungen und Praktika, was die selbstständigen Übungsmöglichkeiten der Studierenden nicht vollständig ausschöpft.</a:t>
            </a:r>
          </a:p>
          <a:p>
            <a:r>
              <a:rPr lang="de-DE" dirty="0"/>
              <a:t>Falls diese dennoch selbstständig Übungen lösen, fehlt ihnen häufig Abgleichungsmöglichkeiten in ausreichendem Umfang, also selbst wenn eine </a:t>
            </a:r>
            <a:r>
              <a:rPr lang="de-DE" dirty="0" err="1"/>
              <a:t>musterlösung</a:t>
            </a:r>
            <a:r>
              <a:rPr lang="de-DE" dirty="0"/>
              <a:t> vorhanden ist, erklärt diese nicht ausreichend das „Warum“</a:t>
            </a:r>
          </a:p>
          <a:p>
            <a:r>
              <a:rPr lang="de-DE" dirty="0"/>
              <a:t>Das kann zu Frustration und zu schlechteren Studienleistungen führen, da keine entsprechenden motivierenden Lernimpulse vorhanden sind</a:t>
            </a:r>
          </a:p>
          <a:p>
            <a:endParaRPr lang="de-DE" dirty="0"/>
          </a:p>
          <a:p>
            <a:r>
              <a:rPr lang="de-DE" dirty="0"/>
              <a:t>U.a. diese Gründe haben wir uns zum Anlass genommen ALADIN zu entwickeln, welches ein Framework ist, welches eine…</a:t>
            </a:r>
          </a:p>
          <a:p>
            <a:r>
              <a:rPr lang="de-DE" dirty="0"/>
              <a:t>…</a:t>
            </a:r>
          </a:p>
          <a:p>
            <a:endParaRPr lang="de-DE" dirty="0"/>
          </a:p>
          <a:p>
            <a:r>
              <a:rPr lang="de-DE" dirty="0"/>
              <a:t>Und bisher Aufgabentypen unterstützt aus den Domänen der ….</a:t>
            </a:r>
          </a:p>
          <a:p>
            <a:endParaRPr lang="de-DE" dirty="0"/>
          </a:p>
          <a:p>
            <a:r>
              <a:rPr lang="de-DE" dirty="0"/>
              <a:t>Damit ordnen wir uns in das Handlungsfeld E-Assessment und Kompetenzmessung ein</a:t>
            </a:r>
          </a:p>
        </p:txBody>
      </p:sp>
      <p:sp>
        <p:nvSpPr>
          <p:cNvPr id="4" name="Foliennummernplatzhalter 3"/>
          <p:cNvSpPr>
            <a:spLocks noGrp="1"/>
          </p:cNvSpPr>
          <p:nvPr>
            <p:ph type="sldNum" sz="quarter" idx="5"/>
          </p:nvPr>
        </p:nvSpPr>
        <p:spPr/>
        <p:txBody>
          <a:bodyPr/>
          <a:lstStyle/>
          <a:p>
            <a:fld id="{AB9EDB5D-BD4B-C740-8F6C-B28044BEA9E4}" type="slidenum">
              <a:rPr lang="de-DE" smtClean="0"/>
              <a:pPr/>
              <a:t>3</a:t>
            </a:fld>
            <a:endParaRPr lang="de-DE"/>
          </a:p>
        </p:txBody>
      </p:sp>
    </p:spTree>
    <p:extLst>
      <p:ext uri="{BB962C8B-B14F-4D97-AF65-F5344CB8AC3E}">
        <p14:creationId xmlns:p14="http://schemas.microsoft.com/office/powerpoint/2010/main" val="3475291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Ziele aus dieser Weiterentwicklung von ALADIN sind dabei zum einen die…</a:t>
            </a:r>
          </a:p>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4</a:t>
            </a:fld>
            <a:endParaRPr lang="de-DE"/>
          </a:p>
        </p:txBody>
      </p:sp>
    </p:spTree>
    <p:extLst>
      <p:ext uri="{BB962C8B-B14F-4D97-AF65-F5344CB8AC3E}">
        <p14:creationId xmlns:p14="http://schemas.microsoft.com/office/powerpoint/2010/main" val="3980919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5</a:t>
            </a:fld>
            <a:endParaRPr lang="de-DE"/>
          </a:p>
        </p:txBody>
      </p:sp>
    </p:spTree>
    <p:extLst>
      <p:ext uri="{BB962C8B-B14F-4D97-AF65-F5344CB8AC3E}">
        <p14:creationId xmlns:p14="http://schemas.microsoft.com/office/powerpoint/2010/main" val="2873996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6</a:t>
            </a:fld>
            <a:endParaRPr lang="de-DE"/>
          </a:p>
        </p:txBody>
      </p:sp>
    </p:spTree>
    <p:extLst>
      <p:ext uri="{BB962C8B-B14F-4D97-AF65-F5344CB8AC3E}">
        <p14:creationId xmlns:p14="http://schemas.microsoft.com/office/powerpoint/2010/main" val="580006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7</a:t>
            </a:fld>
            <a:endParaRPr lang="de-DE"/>
          </a:p>
        </p:txBody>
      </p:sp>
    </p:spTree>
    <p:extLst>
      <p:ext uri="{BB962C8B-B14F-4D97-AF65-F5344CB8AC3E}">
        <p14:creationId xmlns:p14="http://schemas.microsoft.com/office/powerpoint/2010/main" val="2293513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76000" y="1052736"/>
            <a:ext cx="10992608" cy="5256584"/>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37"/>
          <p:cNvSpPr>
            <a:spLocks noGrp="1" noChangeArrowheads="1"/>
          </p:cNvSpPr>
          <p:nvPr>
            <p:ph type="title"/>
          </p:nvPr>
        </p:nvSpPr>
        <p:spPr bwMode="auto">
          <a:xfrm>
            <a:off x="576000" y="180000"/>
            <a:ext cx="7872875"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
        <p:nvSpPr>
          <p:cNvPr id="5" name="Datumsplatzhalter 1">
            <a:extLst>
              <a:ext uri="{FF2B5EF4-FFF2-40B4-BE49-F238E27FC236}">
                <a16:creationId xmlns:a16="http://schemas.microsoft.com/office/drawing/2014/main" id="{73428EE9-B119-46F8-9443-02C6B9F2159A}"/>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r>
              <a:rPr lang="de-DE" dirty="0"/>
              <a:t>22.09.2022</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3" name="Diagrammplatzhalter 2"/>
          <p:cNvSpPr>
            <a:spLocks noGrp="1"/>
          </p:cNvSpPr>
          <p:nvPr>
            <p:ph type="chart" idx="1"/>
          </p:nvPr>
        </p:nvSpPr>
        <p:spPr>
          <a:xfrm>
            <a:off x="576000" y="1052736"/>
            <a:ext cx="10992608" cy="5256584"/>
          </a:xfrm>
          <a:prstGeom prst="rect">
            <a:avLst/>
          </a:prstGeom>
        </p:spPr>
        <p:txBody>
          <a:bodyPr/>
          <a:lstStyle/>
          <a:p>
            <a:endParaRPr lang="de-DE" dirty="0"/>
          </a:p>
        </p:txBody>
      </p:sp>
      <p:sp>
        <p:nvSpPr>
          <p:cNvPr id="4" name="Rectangle 37"/>
          <p:cNvSpPr>
            <a:spLocks noGrp="1" noChangeArrowheads="1"/>
          </p:cNvSpPr>
          <p:nvPr>
            <p:ph type="title"/>
          </p:nvPr>
        </p:nvSpPr>
        <p:spPr bwMode="auto">
          <a:xfrm>
            <a:off x="576000" y="180000"/>
            <a:ext cx="7872875"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
        <p:nvSpPr>
          <p:cNvPr id="5" name="Datumsplatzhalter 1">
            <a:extLst>
              <a:ext uri="{FF2B5EF4-FFF2-40B4-BE49-F238E27FC236}">
                <a16:creationId xmlns:a16="http://schemas.microsoft.com/office/drawing/2014/main" id="{4FFBADCE-9344-4DBA-A01A-D5621D7F99EE}"/>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r>
              <a:rPr lang="de-DE" dirty="0"/>
              <a:t>22.09.2022</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5" name="Text Box 11"/>
          <p:cNvSpPr txBox="1">
            <a:spLocks noChangeArrowheads="1"/>
          </p:cNvSpPr>
          <p:nvPr/>
        </p:nvSpPr>
        <p:spPr bwMode="auto">
          <a:xfrm>
            <a:off x="197698" y="6596792"/>
            <a:ext cx="1991008" cy="215444"/>
          </a:xfrm>
          <a:prstGeom prst="rect">
            <a:avLst/>
          </a:prstGeom>
          <a:noFill/>
          <a:ln w="9525">
            <a:noFill/>
            <a:miter lim="800000"/>
            <a:headEnd/>
            <a:tailEnd/>
          </a:ln>
          <a:effectLst/>
        </p:spPr>
        <p:txBody>
          <a:bodyPr wrap="square" lIns="0">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de-DE" sz="800" dirty="0"/>
              <a:t>Torsten Munkelt und Paul Christ</a:t>
            </a:r>
          </a:p>
        </p:txBody>
      </p:sp>
      <p:sp>
        <p:nvSpPr>
          <p:cNvPr id="6168" name="Text Box 24"/>
          <p:cNvSpPr txBox="1">
            <a:spLocks noChangeArrowheads="1"/>
          </p:cNvSpPr>
          <p:nvPr userDrawn="1"/>
        </p:nvSpPr>
        <p:spPr bwMode="auto">
          <a:xfrm>
            <a:off x="2281694" y="6588000"/>
            <a:ext cx="6632988" cy="215444"/>
          </a:xfrm>
          <a:prstGeom prst="rect">
            <a:avLst/>
          </a:prstGeom>
          <a:noFill/>
          <a:ln w="9525">
            <a:noFill/>
            <a:miter lim="800000"/>
            <a:headEnd/>
            <a:tailEnd/>
          </a:ln>
          <a:effectLst/>
        </p:spPr>
        <p:txBody>
          <a:bodyPr wrap="square" lIns="0">
            <a:prstTxWarp prst="textNoShape">
              <a:avLst/>
            </a:prstTxWarp>
            <a:spAutoFit/>
          </a:bodyPr>
          <a:lstStyle/>
          <a:p>
            <a:pPr algn="ctr"/>
            <a:r>
              <a:rPr lang="de-DE" sz="800" dirty="0"/>
              <a:t>ALADIN </a:t>
            </a:r>
            <a:r>
              <a:rPr lang="de-DE" sz="800" dirty="0" err="1"/>
              <a:t>goes</a:t>
            </a:r>
            <a:r>
              <a:rPr lang="de-DE" sz="800" dirty="0"/>
              <a:t> OPAL</a:t>
            </a:r>
          </a:p>
        </p:txBody>
      </p:sp>
      <p:cxnSp>
        <p:nvCxnSpPr>
          <p:cNvPr id="29" name="Gerade Verbindung 28"/>
          <p:cNvCxnSpPr/>
          <p:nvPr userDrawn="1"/>
        </p:nvCxnSpPr>
        <p:spPr bwMode="auto">
          <a:xfrm>
            <a:off x="0" y="6576864"/>
            <a:ext cx="12192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88275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21219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105547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6" name="Textfeld 15"/>
          <p:cNvSpPr txBox="1"/>
          <p:nvPr userDrawn="1"/>
        </p:nvSpPr>
        <p:spPr>
          <a:xfrm>
            <a:off x="-1320800" y="1066800"/>
            <a:ext cx="184731" cy="523220"/>
          </a:xfrm>
          <a:prstGeom prst="rect">
            <a:avLst/>
          </a:prstGeom>
          <a:noFill/>
        </p:spPr>
        <p:txBody>
          <a:bodyPr wrap="none" rtlCol="0">
            <a:spAutoFit/>
          </a:bodyPr>
          <a:lstStyle/>
          <a:p>
            <a:endParaRPr lang="de-DE" sz="2800" dirty="0"/>
          </a:p>
        </p:txBody>
      </p:sp>
      <p:cxnSp>
        <p:nvCxnSpPr>
          <p:cNvPr id="17" name="Gerade Verbindung 16"/>
          <p:cNvCxnSpPr/>
          <p:nvPr userDrawn="1"/>
        </p:nvCxnSpPr>
        <p:spPr bwMode="auto">
          <a:xfrm>
            <a:off x="480000" y="676957"/>
            <a:ext cx="7920000" cy="158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18" name="Text Box 24"/>
          <p:cNvSpPr txBox="1">
            <a:spLocks noChangeArrowheads="1"/>
          </p:cNvSpPr>
          <p:nvPr userDrawn="1"/>
        </p:nvSpPr>
        <p:spPr bwMode="auto">
          <a:xfrm>
            <a:off x="9120000" y="6588000"/>
            <a:ext cx="13448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Seite </a:t>
            </a:r>
            <a:fld id="{4C790DD4-CCC4-1747-B78A-F5A5F626767F}" type="slidenum">
              <a:rPr lang="de-DE" sz="800" smtClean="0"/>
              <a:pPr algn="l"/>
              <a:t>‹Nr.›</a:t>
            </a:fld>
            <a:endParaRPr lang="de-DE" sz="800" dirty="0"/>
          </a:p>
        </p:txBody>
      </p:sp>
      <p:pic>
        <p:nvPicPr>
          <p:cNvPr id="3" name="Grafik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88288" y="192970"/>
            <a:ext cx="2814571" cy="483987"/>
          </a:xfrm>
          <a:prstGeom prst="rect">
            <a:avLst/>
          </a:prstGeom>
        </p:spPr>
      </p:pic>
      <p:sp>
        <p:nvSpPr>
          <p:cNvPr id="2" name="Datumsplatzhalter 1">
            <a:extLst>
              <a:ext uri="{FF2B5EF4-FFF2-40B4-BE49-F238E27FC236}">
                <a16:creationId xmlns:a16="http://schemas.microsoft.com/office/drawing/2014/main" id="{9FE3E382-4C26-4937-ACD5-5EE7DAACA15B}"/>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r>
              <a:rPr lang="de-DE" dirty="0"/>
              <a:t>22.09.2022</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6111FC7-9C70-45C2-AB9A-ABFC8D0595C3}"/>
              </a:ext>
            </a:extLst>
          </p:cNvPr>
          <p:cNvSpPr>
            <a:spLocks noGrp="1"/>
          </p:cNvSpPr>
          <p:nvPr>
            <p:ph idx="1"/>
          </p:nvPr>
        </p:nvSpPr>
        <p:spPr/>
        <p:txBody>
          <a:bodyPr anchor="t"/>
          <a:lstStyle/>
          <a:p>
            <a:pPr marL="0" indent="0" algn="ctr">
              <a:buNone/>
            </a:pPr>
            <a:endParaRPr lang="de-DE" sz="2800" dirty="0">
              <a:latin typeface="Calibri"/>
              <a:ea typeface="+mn-lt"/>
              <a:cs typeface="+mn-lt"/>
            </a:endParaRPr>
          </a:p>
          <a:p>
            <a:pPr marL="0" indent="0" algn="ctr">
              <a:buNone/>
            </a:pPr>
            <a:endParaRPr lang="de-DE" sz="2800" dirty="0">
              <a:latin typeface="Calibri"/>
              <a:ea typeface="+mn-lt"/>
              <a:cs typeface="+mn-lt"/>
            </a:endParaRPr>
          </a:p>
          <a:p>
            <a:pPr marL="0" indent="0" algn="ctr">
              <a:buNone/>
            </a:pPr>
            <a:endParaRPr lang="de-DE" sz="2800" dirty="0">
              <a:latin typeface="Calibri"/>
              <a:ea typeface="+mn-lt"/>
              <a:cs typeface="+mn-lt"/>
            </a:endParaRPr>
          </a:p>
          <a:p>
            <a:pPr marL="0" indent="0" algn="ctr">
              <a:buNone/>
            </a:pPr>
            <a:endParaRPr lang="de-DE" sz="2800" dirty="0">
              <a:latin typeface="Calibri"/>
              <a:ea typeface="+mn-lt"/>
              <a:cs typeface="+mn-lt"/>
            </a:endParaRPr>
          </a:p>
          <a:p>
            <a:pPr marL="0" indent="0" algn="ctr">
              <a:buNone/>
            </a:pPr>
            <a:r>
              <a:rPr lang="de-DE" sz="2800" b="1" dirty="0">
                <a:latin typeface="Calibri"/>
                <a:ea typeface="+mn-lt"/>
                <a:cs typeface="+mn-lt"/>
              </a:rPr>
              <a:t>ALADIN</a:t>
            </a:r>
            <a:r>
              <a:rPr lang="de-DE" sz="2800" dirty="0">
                <a:latin typeface="Calibri"/>
                <a:ea typeface="+mn-lt"/>
                <a:cs typeface="+mn-lt"/>
              </a:rPr>
              <a:t> </a:t>
            </a:r>
            <a:r>
              <a:rPr lang="de-DE" sz="2800" dirty="0" err="1">
                <a:latin typeface="Calibri"/>
                <a:ea typeface="+mn-lt"/>
                <a:cs typeface="+mn-lt"/>
              </a:rPr>
              <a:t>goes</a:t>
            </a:r>
            <a:r>
              <a:rPr lang="de-DE" sz="2800" dirty="0">
                <a:latin typeface="Calibri"/>
                <a:ea typeface="+mn-lt"/>
                <a:cs typeface="+mn-lt"/>
              </a:rPr>
              <a:t> OPAL (</a:t>
            </a:r>
            <a:r>
              <a:rPr lang="de-DE" sz="2800" b="1" dirty="0">
                <a:latin typeface="Calibri"/>
                <a:ea typeface="+mn-lt"/>
                <a:cs typeface="+mn-lt"/>
              </a:rPr>
              <a:t>OPALADIN</a:t>
            </a:r>
            <a:r>
              <a:rPr lang="de-DE" sz="2800" dirty="0">
                <a:latin typeface="Calibri"/>
                <a:ea typeface="+mn-lt"/>
                <a:cs typeface="+mn-lt"/>
              </a:rPr>
              <a:t>)</a:t>
            </a:r>
            <a:endParaRPr lang="de-DE" sz="2800" dirty="0">
              <a:latin typeface="Calibri"/>
              <a:cs typeface="Arial"/>
            </a:endParaRPr>
          </a:p>
        </p:txBody>
      </p:sp>
      <p:sp>
        <p:nvSpPr>
          <p:cNvPr id="3" name="Titel 2">
            <a:extLst>
              <a:ext uri="{FF2B5EF4-FFF2-40B4-BE49-F238E27FC236}">
                <a16:creationId xmlns:a16="http://schemas.microsoft.com/office/drawing/2014/main" id="{3BB56AB2-54E7-4B96-9928-9B31E670243B}"/>
              </a:ext>
            </a:extLst>
          </p:cNvPr>
          <p:cNvSpPr>
            <a:spLocks noGrp="1"/>
          </p:cNvSpPr>
          <p:nvPr>
            <p:ph type="title"/>
          </p:nvPr>
        </p:nvSpPr>
        <p:spPr/>
        <p:txBody>
          <a:bodyPr/>
          <a:lstStyle/>
          <a:p>
            <a:endParaRPr lang="de-DE" sz="2400" dirty="0">
              <a:latin typeface="Arial"/>
              <a:ea typeface="+mj-lt"/>
              <a:cs typeface="+mj-lt"/>
            </a:endParaRPr>
          </a:p>
        </p:txBody>
      </p:sp>
      <p:sp>
        <p:nvSpPr>
          <p:cNvPr id="4" name="Datumsplatzhalter 1">
            <a:extLst>
              <a:ext uri="{FF2B5EF4-FFF2-40B4-BE49-F238E27FC236}">
                <a16:creationId xmlns:a16="http://schemas.microsoft.com/office/drawing/2014/main" id="{84D74FD2-4090-4E1D-8FFA-339DDC4DB673}"/>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r>
              <a:rPr lang="de-DE" dirty="0"/>
              <a:t>22.09.2022</a:t>
            </a:r>
          </a:p>
        </p:txBody>
      </p:sp>
    </p:spTree>
    <p:extLst>
      <p:ext uri="{BB962C8B-B14F-4D97-AF65-F5344CB8AC3E}">
        <p14:creationId xmlns:p14="http://schemas.microsoft.com/office/powerpoint/2010/main" val="2246005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72C3827-B4DD-4B75-8264-F402A0C1EF48}"/>
              </a:ext>
            </a:extLst>
          </p:cNvPr>
          <p:cNvSpPr>
            <a:spLocks noGrp="1"/>
          </p:cNvSpPr>
          <p:nvPr>
            <p:ph idx="1"/>
          </p:nvPr>
        </p:nvSpPr>
        <p:spPr/>
        <p:txBody>
          <a:bodyPr/>
          <a:lstStyle/>
          <a:p>
            <a:endParaRPr lang="de-DE" dirty="0"/>
          </a:p>
          <a:p>
            <a:r>
              <a:rPr lang="de-DE" dirty="0"/>
              <a:t>Einordnung in den Verbund</a:t>
            </a:r>
          </a:p>
          <a:p>
            <a:endParaRPr lang="de-DE" dirty="0"/>
          </a:p>
          <a:p>
            <a:r>
              <a:rPr lang="de-DE" dirty="0"/>
              <a:t>Projektziele</a:t>
            </a:r>
          </a:p>
          <a:p>
            <a:endParaRPr lang="de-DE" dirty="0"/>
          </a:p>
          <a:p>
            <a:r>
              <a:rPr lang="de-DE" dirty="0"/>
              <a:t>Geplantes Vorgehen</a:t>
            </a:r>
            <a:br>
              <a:rPr lang="de-DE" dirty="0"/>
            </a:br>
            <a:endParaRPr lang="de-DE" dirty="0"/>
          </a:p>
          <a:p>
            <a:r>
              <a:rPr lang="de-DE" dirty="0"/>
              <a:t>Erwartete Ergebnisse</a:t>
            </a:r>
          </a:p>
          <a:p>
            <a:endParaRPr lang="de-DE" dirty="0"/>
          </a:p>
          <a:p>
            <a:endParaRPr lang="de-DE" dirty="0"/>
          </a:p>
        </p:txBody>
      </p:sp>
      <p:sp>
        <p:nvSpPr>
          <p:cNvPr id="3" name="Titel 2">
            <a:extLst>
              <a:ext uri="{FF2B5EF4-FFF2-40B4-BE49-F238E27FC236}">
                <a16:creationId xmlns:a16="http://schemas.microsoft.com/office/drawing/2014/main" id="{E580C7D3-E76E-45E5-AC9F-5588511DB3ED}"/>
              </a:ext>
            </a:extLst>
          </p:cNvPr>
          <p:cNvSpPr>
            <a:spLocks noGrp="1"/>
          </p:cNvSpPr>
          <p:nvPr>
            <p:ph type="title"/>
          </p:nvPr>
        </p:nvSpPr>
        <p:spPr/>
        <p:txBody>
          <a:bodyPr/>
          <a:lstStyle/>
          <a:p>
            <a:r>
              <a:rPr lang="de-DE" dirty="0"/>
              <a:t>Agenda</a:t>
            </a:r>
          </a:p>
        </p:txBody>
      </p:sp>
      <p:sp>
        <p:nvSpPr>
          <p:cNvPr id="4" name="Datumsplatzhalter 3">
            <a:extLst>
              <a:ext uri="{FF2B5EF4-FFF2-40B4-BE49-F238E27FC236}">
                <a16:creationId xmlns:a16="http://schemas.microsoft.com/office/drawing/2014/main" id="{96244014-68E7-4925-BFE8-886FA0363936}"/>
              </a:ext>
            </a:extLst>
          </p:cNvPr>
          <p:cNvSpPr>
            <a:spLocks noGrp="1"/>
          </p:cNvSpPr>
          <p:nvPr>
            <p:ph type="dt" sz="half" idx="2"/>
          </p:nvPr>
        </p:nvSpPr>
        <p:spPr/>
        <p:txBody>
          <a:bodyPr/>
          <a:lstStyle/>
          <a:p>
            <a:r>
              <a:rPr lang="de-DE" dirty="0"/>
              <a:t>22.09.2022</a:t>
            </a:r>
          </a:p>
        </p:txBody>
      </p:sp>
    </p:spTree>
    <p:extLst>
      <p:ext uri="{BB962C8B-B14F-4D97-AF65-F5344CB8AC3E}">
        <p14:creationId xmlns:p14="http://schemas.microsoft.com/office/powerpoint/2010/main" val="467167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85BD0EB-08B6-44D4-825D-4DF9D813F782}"/>
              </a:ext>
            </a:extLst>
          </p:cNvPr>
          <p:cNvSpPr>
            <a:spLocks noGrp="1"/>
          </p:cNvSpPr>
          <p:nvPr>
            <p:ph idx="1"/>
          </p:nvPr>
        </p:nvSpPr>
        <p:spPr>
          <a:xfrm>
            <a:off x="539828" y="800708"/>
            <a:ext cx="10992608" cy="5652628"/>
          </a:xfrm>
        </p:spPr>
        <p:txBody>
          <a:bodyPr/>
          <a:lstStyle/>
          <a:p>
            <a:r>
              <a:rPr lang="de-DE" sz="1800" dirty="0"/>
              <a:t>Motivation:</a:t>
            </a:r>
          </a:p>
          <a:p>
            <a:pPr lvl="1"/>
            <a:r>
              <a:rPr lang="de-DE" sz="1600" dirty="0"/>
              <a:t>nur wenige Übungsaufgaben/Musterklausuren (manuelle Erstellung)</a:t>
            </a:r>
          </a:p>
          <a:p>
            <a:pPr lvl="1"/>
            <a:r>
              <a:rPr lang="de-DE" sz="1600" dirty="0"/>
              <a:t>keine Skalierung der Aufgaben hinsichtlich Schwierigkeitsgrad und Umfang</a:t>
            </a:r>
          </a:p>
          <a:p>
            <a:pPr lvl="1"/>
            <a:r>
              <a:rPr lang="de-DE" sz="1600" dirty="0"/>
              <a:t>keine orts- und zeitflexible Lehre (synchrone Lehre)</a:t>
            </a:r>
          </a:p>
          <a:p>
            <a:pPr lvl="1"/>
            <a:r>
              <a:rPr lang="de-DE" sz="1600" dirty="0"/>
              <a:t>keine Selbstkontrolle beim Lernen durch Abgleich mit Musterlösungen</a:t>
            </a:r>
          </a:p>
          <a:p>
            <a:pPr lvl="1"/>
            <a:r>
              <a:rPr lang="de-DE" sz="1600" dirty="0">
                <a:sym typeface="Wingdings" panose="05000000000000000000" pitchFamily="2" charset="2"/>
              </a:rPr>
              <a:t>keine </a:t>
            </a:r>
            <a:r>
              <a:rPr lang="de-DE" sz="1600" dirty="0"/>
              <a:t>motivierenden Impulse für Lernprozesse</a:t>
            </a:r>
            <a:endParaRPr lang="de-DE" sz="1200" dirty="0"/>
          </a:p>
          <a:p>
            <a:endParaRPr lang="de-DE" sz="1800" dirty="0"/>
          </a:p>
          <a:p>
            <a:r>
              <a:rPr lang="de-DE" sz="1800" dirty="0"/>
              <a:t>Framework …</a:t>
            </a:r>
          </a:p>
          <a:p>
            <a:pPr lvl="1"/>
            <a:r>
              <a:rPr lang="de-DE" sz="1600" dirty="0"/>
              <a:t>… zur deklarativen Modellierung von Aufgabentypen,</a:t>
            </a:r>
          </a:p>
          <a:p>
            <a:pPr lvl="1"/>
            <a:r>
              <a:rPr lang="de-DE" sz="1600" dirty="0"/>
              <a:t>… zur automatischen Generierung von Aufgaben und Lösung(</a:t>
            </a:r>
            <a:r>
              <a:rPr lang="de-DE" sz="1600" dirty="0" err="1"/>
              <a:t>shilf</a:t>
            </a:r>
            <a:r>
              <a:rPr lang="de-DE" sz="1600" dirty="0"/>
              <a:t>)en,</a:t>
            </a:r>
          </a:p>
          <a:p>
            <a:pPr lvl="1"/>
            <a:r>
              <a:rPr lang="de-DE" sz="1600" dirty="0"/>
              <a:t>… zur interaktiven Bearbeitung von individualisierten Übungsaufgaben,</a:t>
            </a:r>
          </a:p>
          <a:p>
            <a:pPr lvl="1"/>
            <a:r>
              <a:rPr lang="de-DE" sz="1600" dirty="0"/>
              <a:t>… zum asynchronen Austausch und Nachvollziehen von Lösungsversuchen.</a:t>
            </a:r>
          </a:p>
          <a:p>
            <a:pPr marL="457200" lvl="1" indent="0">
              <a:buNone/>
            </a:pPr>
            <a:endParaRPr lang="de-DE" sz="1600" dirty="0"/>
          </a:p>
          <a:p>
            <a:r>
              <a:rPr lang="de-DE" sz="1800" dirty="0"/>
              <a:t>Bisherige Einsatzgebiete sind …</a:t>
            </a:r>
          </a:p>
          <a:p>
            <a:pPr lvl="1"/>
            <a:r>
              <a:rPr lang="de-DE" sz="1600" dirty="0"/>
              <a:t>… (Wirtschafts-)Informatik (Stücklistenauflösung, SQL-Abfragen, …),</a:t>
            </a:r>
          </a:p>
          <a:p>
            <a:pPr lvl="1"/>
            <a:r>
              <a:rPr lang="de-DE" sz="1600" dirty="0"/>
              <a:t>… Betriebswirtschaft (Projektmanagement, Terminierung, …),</a:t>
            </a:r>
          </a:p>
          <a:p>
            <a:pPr lvl="1"/>
            <a:r>
              <a:rPr lang="de-DE" sz="1600" dirty="0"/>
              <a:t>… Geoinformatik (Geostatistische Interpolationsverfahren, …).</a:t>
            </a:r>
          </a:p>
          <a:p>
            <a:pPr lvl="1"/>
            <a:endParaRPr lang="de-DE" sz="1600" dirty="0"/>
          </a:p>
          <a:p>
            <a:r>
              <a:rPr lang="de-DE" sz="1800" dirty="0"/>
              <a:t>Handlungsfeld „E-Assessment und Kompetenzmessung“</a:t>
            </a:r>
          </a:p>
        </p:txBody>
      </p:sp>
      <p:sp>
        <p:nvSpPr>
          <p:cNvPr id="3" name="Titel 2">
            <a:extLst>
              <a:ext uri="{FF2B5EF4-FFF2-40B4-BE49-F238E27FC236}">
                <a16:creationId xmlns:a16="http://schemas.microsoft.com/office/drawing/2014/main" id="{E2A322D4-34B9-4301-97B6-7D5D01FDD979}"/>
              </a:ext>
            </a:extLst>
          </p:cNvPr>
          <p:cNvSpPr>
            <a:spLocks noGrp="1"/>
          </p:cNvSpPr>
          <p:nvPr>
            <p:ph type="title"/>
          </p:nvPr>
        </p:nvSpPr>
        <p:spPr/>
        <p:txBody>
          <a:bodyPr/>
          <a:lstStyle/>
          <a:p>
            <a:r>
              <a:rPr lang="de-DE" dirty="0"/>
              <a:t>Einordnung in den Verbund</a:t>
            </a:r>
          </a:p>
        </p:txBody>
      </p:sp>
      <p:sp>
        <p:nvSpPr>
          <p:cNvPr id="4" name="Datumsplatzhalter 3">
            <a:extLst>
              <a:ext uri="{FF2B5EF4-FFF2-40B4-BE49-F238E27FC236}">
                <a16:creationId xmlns:a16="http://schemas.microsoft.com/office/drawing/2014/main" id="{DBC90605-5B36-40BD-86E6-C76AF211E53E}"/>
              </a:ext>
            </a:extLst>
          </p:cNvPr>
          <p:cNvSpPr>
            <a:spLocks noGrp="1"/>
          </p:cNvSpPr>
          <p:nvPr>
            <p:ph type="dt" sz="half" idx="2"/>
          </p:nvPr>
        </p:nvSpPr>
        <p:spPr/>
        <p:txBody>
          <a:bodyPr/>
          <a:lstStyle/>
          <a:p>
            <a:r>
              <a:rPr lang="de-DE" dirty="0"/>
              <a:t>22.09.2022</a:t>
            </a:r>
          </a:p>
        </p:txBody>
      </p:sp>
    </p:spTree>
    <p:extLst>
      <p:ext uri="{BB962C8B-B14F-4D97-AF65-F5344CB8AC3E}">
        <p14:creationId xmlns:p14="http://schemas.microsoft.com/office/powerpoint/2010/main" val="1777542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EAE490A-B555-4D74-854A-D5EAF40DF007}"/>
              </a:ext>
            </a:extLst>
          </p:cNvPr>
          <p:cNvSpPr>
            <a:spLocks noGrp="1"/>
          </p:cNvSpPr>
          <p:nvPr>
            <p:ph idx="1"/>
          </p:nvPr>
        </p:nvSpPr>
        <p:spPr/>
        <p:txBody>
          <a:bodyPr/>
          <a:lstStyle/>
          <a:p>
            <a:r>
              <a:rPr lang="de-DE" dirty="0"/>
              <a:t>Generierung beliebig vieler Aufgaben inkl. Lösungshilfen</a:t>
            </a:r>
          </a:p>
          <a:p>
            <a:endParaRPr lang="de-DE" dirty="0"/>
          </a:p>
          <a:p>
            <a:r>
              <a:rPr lang="de-DE" dirty="0"/>
              <a:t>Individuell anpassbarer Komplexitätsgrad anhand der Nutzerhistorie</a:t>
            </a:r>
          </a:p>
          <a:p>
            <a:endParaRPr lang="de-DE" dirty="0"/>
          </a:p>
          <a:p>
            <a:r>
              <a:rPr lang="de-DE" dirty="0"/>
              <a:t>Einsetzbarkeit in </a:t>
            </a:r>
            <a:r>
              <a:rPr lang="de-DE" dirty="0" err="1"/>
              <a:t>Blended</a:t>
            </a:r>
            <a:r>
              <a:rPr lang="de-DE" dirty="0"/>
              <a:t>-Learning- und Prüfungsszenarien</a:t>
            </a:r>
          </a:p>
          <a:p>
            <a:endParaRPr lang="de-DE" dirty="0"/>
          </a:p>
          <a:p>
            <a:r>
              <a:rPr lang="de-DE" dirty="0"/>
              <a:t>Deklarative Konfigurierbarkeit neuer Inhalte</a:t>
            </a:r>
          </a:p>
          <a:p>
            <a:endParaRPr lang="de-DE" dirty="0"/>
          </a:p>
          <a:p>
            <a:r>
              <a:rPr lang="de-DE" dirty="0"/>
              <a:t>Minderung der Betreuungsaufwände von Lehrkräften und </a:t>
            </a:r>
            <a:br>
              <a:rPr lang="de-DE" dirty="0"/>
            </a:br>
            <a:r>
              <a:rPr lang="de-DE" dirty="0"/>
              <a:t>Steigerung der Selbstermächtigung der Studierenden</a:t>
            </a:r>
          </a:p>
          <a:p>
            <a:endParaRPr lang="de-DE" dirty="0"/>
          </a:p>
          <a:p>
            <a:r>
              <a:rPr lang="de-DE" dirty="0"/>
              <a:t>Internationalisierung der Inhalte</a:t>
            </a:r>
          </a:p>
        </p:txBody>
      </p:sp>
      <p:sp>
        <p:nvSpPr>
          <p:cNvPr id="3" name="Titel 2">
            <a:extLst>
              <a:ext uri="{FF2B5EF4-FFF2-40B4-BE49-F238E27FC236}">
                <a16:creationId xmlns:a16="http://schemas.microsoft.com/office/drawing/2014/main" id="{8612EF9D-E89C-48CA-B646-A255828314A0}"/>
              </a:ext>
            </a:extLst>
          </p:cNvPr>
          <p:cNvSpPr>
            <a:spLocks noGrp="1"/>
          </p:cNvSpPr>
          <p:nvPr>
            <p:ph type="title"/>
          </p:nvPr>
        </p:nvSpPr>
        <p:spPr/>
        <p:txBody>
          <a:bodyPr/>
          <a:lstStyle/>
          <a:p>
            <a:r>
              <a:rPr lang="de-DE" dirty="0"/>
              <a:t>Projektziele</a:t>
            </a:r>
          </a:p>
        </p:txBody>
      </p:sp>
      <p:sp>
        <p:nvSpPr>
          <p:cNvPr id="4" name="Datumsplatzhalter 3">
            <a:extLst>
              <a:ext uri="{FF2B5EF4-FFF2-40B4-BE49-F238E27FC236}">
                <a16:creationId xmlns:a16="http://schemas.microsoft.com/office/drawing/2014/main" id="{3CB55FE0-B622-4639-BFAD-BA18122751BF}"/>
              </a:ext>
            </a:extLst>
          </p:cNvPr>
          <p:cNvSpPr>
            <a:spLocks noGrp="1"/>
          </p:cNvSpPr>
          <p:nvPr>
            <p:ph type="dt" sz="half" idx="2"/>
          </p:nvPr>
        </p:nvSpPr>
        <p:spPr/>
        <p:txBody>
          <a:bodyPr/>
          <a:lstStyle/>
          <a:p>
            <a:r>
              <a:rPr lang="de-DE" dirty="0"/>
              <a:t>22.09.2022</a:t>
            </a:r>
          </a:p>
        </p:txBody>
      </p:sp>
    </p:spTree>
    <p:extLst>
      <p:ext uri="{BB962C8B-B14F-4D97-AF65-F5344CB8AC3E}">
        <p14:creationId xmlns:p14="http://schemas.microsoft.com/office/powerpoint/2010/main" val="424618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EAE490A-B555-4D74-854A-D5EAF40DF007}"/>
              </a:ext>
            </a:extLst>
          </p:cNvPr>
          <p:cNvSpPr>
            <a:spLocks noGrp="1"/>
          </p:cNvSpPr>
          <p:nvPr>
            <p:ph idx="1"/>
          </p:nvPr>
        </p:nvSpPr>
        <p:spPr/>
        <p:txBody>
          <a:bodyPr/>
          <a:lstStyle/>
          <a:p>
            <a:pPr marL="457200" indent="-457200">
              <a:buFont typeface="+mj-lt"/>
              <a:buAutoNum type="arabicPeriod"/>
            </a:pPr>
            <a:r>
              <a:rPr lang="de-DE" dirty="0"/>
              <a:t>Anforderungsanalyse</a:t>
            </a:r>
          </a:p>
          <a:p>
            <a:pPr marL="457200" lvl="1" indent="0">
              <a:buNone/>
            </a:pPr>
            <a:r>
              <a:rPr lang="de-DE" dirty="0"/>
              <a:t>Kompatible Disziplinen, Anforderungen der Schnittstellen, Datenschutzkonformität</a:t>
            </a:r>
          </a:p>
          <a:p>
            <a:pPr marL="457200" indent="-457200">
              <a:buFont typeface="+mj-lt"/>
              <a:buAutoNum type="arabicPeriod"/>
            </a:pPr>
            <a:r>
              <a:rPr lang="de-DE" dirty="0"/>
              <a:t>Analyse des Standes der Technik</a:t>
            </a:r>
          </a:p>
          <a:p>
            <a:pPr marL="457200" lvl="1" indent="0">
              <a:buNone/>
            </a:pPr>
            <a:r>
              <a:rPr lang="de-DE" dirty="0"/>
              <a:t>Forschungsstand, Schnittstellenkompatibilität (OPAL/ONYX)</a:t>
            </a:r>
          </a:p>
          <a:p>
            <a:pPr marL="457200" indent="-457200">
              <a:buFont typeface="+mj-lt"/>
              <a:buAutoNum type="arabicPeriod"/>
            </a:pPr>
            <a:r>
              <a:rPr lang="de-DE" dirty="0"/>
              <a:t>Entwurf</a:t>
            </a:r>
          </a:p>
          <a:p>
            <a:pPr marL="457200" lvl="1" indent="0">
              <a:buNone/>
            </a:pPr>
            <a:r>
              <a:rPr lang="de-DE" dirty="0"/>
              <a:t>UI-</a:t>
            </a:r>
            <a:r>
              <a:rPr lang="de-DE" dirty="0" err="1"/>
              <a:t>Wireframing</a:t>
            </a:r>
            <a:r>
              <a:rPr lang="de-DE" dirty="0"/>
              <a:t>, Schnittstellendefinition, Datenschutzkonzept, Pipeline-Modellierung</a:t>
            </a:r>
          </a:p>
          <a:p>
            <a:pPr marL="457200" indent="-457200">
              <a:buFont typeface="+mj-lt"/>
              <a:buAutoNum type="arabicPeriod"/>
            </a:pPr>
            <a:r>
              <a:rPr lang="de-DE" dirty="0"/>
              <a:t>Implementierung</a:t>
            </a:r>
          </a:p>
          <a:p>
            <a:pPr marL="457200" lvl="1" indent="0">
              <a:buNone/>
            </a:pPr>
            <a:r>
              <a:rPr lang="de-DE" dirty="0"/>
              <a:t>…</a:t>
            </a:r>
          </a:p>
          <a:p>
            <a:pPr marL="457200" indent="-457200">
              <a:buFont typeface="+mj-lt"/>
              <a:buAutoNum type="arabicPeriod"/>
            </a:pPr>
            <a:r>
              <a:rPr lang="de-DE" dirty="0"/>
              <a:t>Test</a:t>
            </a:r>
          </a:p>
          <a:p>
            <a:pPr marL="457200" lvl="1" indent="0">
              <a:buNone/>
            </a:pPr>
            <a:r>
              <a:rPr lang="de-DE" dirty="0"/>
              <a:t>Funktions-, Last- und Feldtests, empirische Studien</a:t>
            </a:r>
          </a:p>
          <a:p>
            <a:pPr marL="457200" indent="-457200">
              <a:buFont typeface="+mj-lt"/>
              <a:buAutoNum type="arabicPeriod"/>
            </a:pPr>
            <a:r>
              <a:rPr lang="de-DE" dirty="0"/>
              <a:t>Dokumentation</a:t>
            </a:r>
          </a:p>
          <a:p>
            <a:pPr marL="457200" lvl="1" indent="0">
              <a:buNone/>
            </a:pPr>
            <a:r>
              <a:rPr lang="de-DE" dirty="0"/>
              <a:t>Schnittstellen- und Komponentendokumentation, Anleitungen/Tutorials zur Nutzung </a:t>
            </a:r>
            <a:br>
              <a:rPr lang="de-DE" dirty="0"/>
            </a:br>
            <a:r>
              <a:rPr lang="de-DE" dirty="0"/>
              <a:t>(von Seiten der Studierenden und der Lehrkräfte)</a:t>
            </a:r>
          </a:p>
        </p:txBody>
      </p:sp>
      <p:sp>
        <p:nvSpPr>
          <p:cNvPr id="3" name="Titel 2">
            <a:extLst>
              <a:ext uri="{FF2B5EF4-FFF2-40B4-BE49-F238E27FC236}">
                <a16:creationId xmlns:a16="http://schemas.microsoft.com/office/drawing/2014/main" id="{8612EF9D-E89C-48CA-B646-A255828314A0}"/>
              </a:ext>
            </a:extLst>
          </p:cNvPr>
          <p:cNvSpPr>
            <a:spLocks noGrp="1"/>
          </p:cNvSpPr>
          <p:nvPr>
            <p:ph type="title"/>
          </p:nvPr>
        </p:nvSpPr>
        <p:spPr/>
        <p:txBody>
          <a:bodyPr/>
          <a:lstStyle/>
          <a:p>
            <a:r>
              <a:rPr lang="de-DE" dirty="0"/>
              <a:t>Geplantes Vorgehen</a:t>
            </a:r>
          </a:p>
        </p:txBody>
      </p:sp>
      <p:sp>
        <p:nvSpPr>
          <p:cNvPr id="4" name="Datumsplatzhalter 3">
            <a:extLst>
              <a:ext uri="{FF2B5EF4-FFF2-40B4-BE49-F238E27FC236}">
                <a16:creationId xmlns:a16="http://schemas.microsoft.com/office/drawing/2014/main" id="{3CB55FE0-B622-4639-BFAD-BA18122751BF}"/>
              </a:ext>
            </a:extLst>
          </p:cNvPr>
          <p:cNvSpPr>
            <a:spLocks noGrp="1"/>
          </p:cNvSpPr>
          <p:nvPr>
            <p:ph type="dt" sz="half" idx="2"/>
          </p:nvPr>
        </p:nvSpPr>
        <p:spPr/>
        <p:txBody>
          <a:bodyPr/>
          <a:lstStyle/>
          <a:p>
            <a:r>
              <a:rPr lang="de-DE" dirty="0"/>
              <a:t>22.09.2022</a:t>
            </a:r>
          </a:p>
        </p:txBody>
      </p:sp>
    </p:spTree>
    <p:extLst>
      <p:ext uri="{BB962C8B-B14F-4D97-AF65-F5344CB8AC3E}">
        <p14:creationId xmlns:p14="http://schemas.microsoft.com/office/powerpoint/2010/main" val="3875803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189ECDE-412C-4BDF-98C4-2B2949BE961E}"/>
              </a:ext>
            </a:extLst>
          </p:cNvPr>
          <p:cNvSpPr>
            <a:spLocks noGrp="1"/>
          </p:cNvSpPr>
          <p:nvPr>
            <p:ph idx="1"/>
          </p:nvPr>
        </p:nvSpPr>
        <p:spPr/>
        <p:txBody>
          <a:bodyPr/>
          <a:lstStyle/>
          <a:p>
            <a:r>
              <a:rPr lang="de-DE" dirty="0"/>
              <a:t>Ausgewählte zukünftige Einsatzgebiete</a:t>
            </a:r>
          </a:p>
          <a:p>
            <a:pPr lvl="1"/>
            <a:r>
              <a:rPr lang="de-DE" dirty="0"/>
              <a:t>Juristerei (Prüfmuster und Paragraphennetzwerke zu Rechtsfällen)</a:t>
            </a:r>
          </a:p>
          <a:p>
            <a:pPr lvl="1"/>
            <a:r>
              <a:rPr lang="de-DE" dirty="0"/>
              <a:t>Chemie (chemische Strukturformeln von Molekülverbindungen)</a:t>
            </a:r>
          </a:p>
          <a:p>
            <a:pPr lvl="1"/>
            <a:r>
              <a:rPr lang="de-DE" dirty="0"/>
              <a:t>Musiktheorie (triadische Transformationen in der neo-</a:t>
            </a:r>
            <a:r>
              <a:rPr lang="de-DE" dirty="0" err="1"/>
              <a:t>Riemannschen</a:t>
            </a:r>
            <a:r>
              <a:rPr lang="de-DE" dirty="0"/>
              <a:t> Theorie)</a:t>
            </a:r>
          </a:p>
          <a:p>
            <a:pPr lvl="1"/>
            <a:r>
              <a:rPr lang="de-DE" dirty="0"/>
              <a:t>…</a:t>
            </a:r>
          </a:p>
          <a:p>
            <a:pPr marL="457200" lvl="1" indent="0">
              <a:buNone/>
            </a:pPr>
            <a:endParaRPr lang="de-DE" dirty="0"/>
          </a:p>
          <a:p>
            <a:r>
              <a:rPr lang="de-DE" dirty="0"/>
              <a:t>LTI-Schnittstelle zur Kopplung an Lernsysteme (OPAL, </a:t>
            </a:r>
            <a:r>
              <a:rPr lang="de-DE" dirty="0" err="1"/>
              <a:t>moodle</a:t>
            </a:r>
            <a:r>
              <a:rPr lang="de-DE" dirty="0"/>
              <a:t>, etc.)</a:t>
            </a:r>
          </a:p>
          <a:p>
            <a:endParaRPr lang="de-DE" dirty="0"/>
          </a:p>
          <a:p>
            <a:r>
              <a:rPr lang="de-DE" dirty="0"/>
              <a:t>Visueller Editor und Konfigurator zur Erstellung neuer Aufgabentypen</a:t>
            </a:r>
          </a:p>
          <a:p>
            <a:endParaRPr lang="de-DE" dirty="0"/>
          </a:p>
          <a:p>
            <a:r>
              <a:rPr lang="de-DE" dirty="0"/>
              <a:t>Forschungsergebnisse zur Generierung semantisch sinnvoller Aufgaben ausreichender </a:t>
            </a:r>
            <a:r>
              <a:rPr lang="de-DE" dirty="0" err="1"/>
              <a:t>Typikalität</a:t>
            </a:r>
            <a:endParaRPr lang="de-DE" dirty="0"/>
          </a:p>
          <a:p>
            <a:endParaRPr lang="de-DE" dirty="0"/>
          </a:p>
        </p:txBody>
      </p:sp>
      <p:sp>
        <p:nvSpPr>
          <p:cNvPr id="3" name="Titel 2">
            <a:extLst>
              <a:ext uri="{FF2B5EF4-FFF2-40B4-BE49-F238E27FC236}">
                <a16:creationId xmlns:a16="http://schemas.microsoft.com/office/drawing/2014/main" id="{2B7A0BEE-5201-4591-888A-8E5890752AC9}"/>
              </a:ext>
            </a:extLst>
          </p:cNvPr>
          <p:cNvSpPr>
            <a:spLocks noGrp="1"/>
          </p:cNvSpPr>
          <p:nvPr>
            <p:ph type="title"/>
          </p:nvPr>
        </p:nvSpPr>
        <p:spPr/>
        <p:txBody>
          <a:bodyPr/>
          <a:lstStyle/>
          <a:p>
            <a:r>
              <a:rPr lang="de-DE" dirty="0"/>
              <a:t>Erwartete Ergebnisse</a:t>
            </a:r>
          </a:p>
        </p:txBody>
      </p:sp>
      <p:sp>
        <p:nvSpPr>
          <p:cNvPr id="4" name="Datumsplatzhalter 3">
            <a:extLst>
              <a:ext uri="{FF2B5EF4-FFF2-40B4-BE49-F238E27FC236}">
                <a16:creationId xmlns:a16="http://schemas.microsoft.com/office/drawing/2014/main" id="{92285BB6-4EB6-4672-9977-E17B78009CF7}"/>
              </a:ext>
            </a:extLst>
          </p:cNvPr>
          <p:cNvSpPr>
            <a:spLocks noGrp="1"/>
          </p:cNvSpPr>
          <p:nvPr>
            <p:ph type="dt" sz="half" idx="2"/>
          </p:nvPr>
        </p:nvSpPr>
        <p:spPr/>
        <p:txBody>
          <a:bodyPr/>
          <a:lstStyle/>
          <a:p>
            <a:r>
              <a:rPr lang="de-DE" dirty="0"/>
              <a:t>22.09.2022</a:t>
            </a:r>
          </a:p>
        </p:txBody>
      </p:sp>
    </p:spTree>
    <p:extLst>
      <p:ext uri="{BB962C8B-B14F-4D97-AF65-F5344CB8AC3E}">
        <p14:creationId xmlns:p14="http://schemas.microsoft.com/office/powerpoint/2010/main" val="3667574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p:txBody>
          <a:bodyPr/>
          <a:lstStyle/>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r>
              <a:rPr lang="de-DE" dirty="0"/>
              <a:t>Vielen Dank für die Aufmerksamkeit!</a:t>
            </a:r>
          </a:p>
        </p:txBody>
      </p:sp>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Fragen &amp; Diskussion</a:t>
            </a:r>
          </a:p>
        </p:txBody>
      </p:sp>
      <p:sp>
        <p:nvSpPr>
          <p:cNvPr id="4" name="Datumsplatzhalter 1">
            <a:extLst>
              <a:ext uri="{FF2B5EF4-FFF2-40B4-BE49-F238E27FC236}">
                <a16:creationId xmlns:a16="http://schemas.microsoft.com/office/drawing/2014/main" id="{74CC8990-7CDD-4036-8A59-E4CC764EC632}"/>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r>
              <a:rPr lang="de-DE" dirty="0"/>
              <a:t>22.09.2022</a:t>
            </a:r>
          </a:p>
        </p:txBody>
      </p:sp>
    </p:spTree>
    <p:extLst>
      <p:ext uri="{BB962C8B-B14F-4D97-AF65-F5344CB8AC3E}">
        <p14:creationId xmlns:p14="http://schemas.microsoft.com/office/powerpoint/2010/main" val="3365206507"/>
      </p:ext>
    </p:extLst>
  </p:cSld>
  <p:clrMapOvr>
    <a:masterClrMapping/>
  </p:clrMapOvr>
</p:sld>
</file>

<file path=ppt/theme/theme1.xml><?xml version="1.0" encoding="utf-8"?>
<a:theme xmlns:a="http://schemas.openxmlformats.org/drawingml/2006/main" name="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625FA15-0317-4D8B-843F-83A7F4B53AF5}">
  <we:reference id="wa104038830" version="1.0.0.3" store="de-DE"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0</TotalTime>
  <Words>617</Words>
  <Application>Microsoft Office PowerPoint</Application>
  <PresentationFormat>Breitbild</PresentationFormat>
  <Paragraphs>111</Paragraphs>
  <Slides>7</Slides>
  <Notes>7</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vt:i4>
      </vt:variant>
    </vt:vector>
  </HeadingPairs>
  <TitlesOfParts>
    <vt:vector size="12" baseType="lpstr">
      <vt:lpstr>Arial</vt:lpstr>
      <vt:lpstr>Calibri</vt:lpstr>
      <vt:lpstr>Wingdings</vt:lpstr>
      <vt:lpstr>ヒラギノ角ゴ Pro W3</vt:lpstr>
      <vt:lpstr>Powerpoint_Vorlage</vt:lpstr>
      <vt:lpstr>PowerPoint-Präsentation</vt:lpstr>
      <vt:lpstr>Agenda</vt:lpstr>
      <vt:lpstr>Einordnung in den Verbund</vt:lpstr>
      <vt:lpstr>Projektziele</vt:lpstr>
      <vt:lpstr>Geplantes Vorgehen</vt:lpstr>
      <vt:lpstr>Erwartete Ergebnisse</vt:lpstr>
      <vt:lpstr>Fragen &amp; Diskussion</vt:lpstr>
    </vt:vector>
  </TitlesOfParts>
  <Company>HTW Dresden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Folienüberschrift 1</dc:title>
  <dc:subject>testthema</dc:subject>
  <dc:creator>niehues</dc:creator>
  <cp:lastModifiedBy>Paul Christ</cp:lastModifiedBy>
  <cp:revision>802</cp:revision>
  <cp:lastPrinted>2011-09-28T10:49:02Z</cp:lastPrinted>
  <dcterms:created xsi:type="dcterms:W3CDTF">2011-12-19T14:51:39Z</dcterms:created>
  <dcterms:modified xsi:type="dcterms:W3CDTF">2022-09-21T16:39:55Z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earbeiter">
    <vt:lpwstr>H. Mustermann</vt:lpwstr>
  </property>
</Properties>
</file>