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348" r:id="rId3"/>
    <p:sldId id="343" r:id="rId4"/>
    <p:sldId id="356" r:id="rId5"/>
    <p:sldId id="357" r:id="rId6"/>
    <p:sldId id="354" r:id="rId7"/>
    <p:sldId id="313" r:id="rId8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45" autoAdjust="0"/>
  </p:normalViewPr>
  <p:slideViewPr>
    <p:cSldViewPr showGuides="1">
      <p:cViewPr varScale="1">
        <p:scale>
          <a:sx n="106" d="100"/>
          <a:sy n="106" d="100"/>
        </p:scale>
        <p:origin x="954" y="114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0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 für Aufgabentypen/Einsatzgebiete substituieren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9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22.09.2022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22.09.2022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 </a:t>
            </a:r>
            <a:r>
              <a:rPr lang="de-DE" sz="800" dirty="0" err="1"/>
              <a:t>goes</a:t>
            </a:r>
            <a:r>
              <a:rPr lang="de-DE" sz="800" dirty="0"/>
              <a:t> OPAL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22.09.2022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b="1" dirty="0">
                <a:latin typeface="Calibri"/>
                <a:ea typeface="+mn-lt"/>
                <a:cs typeface="+mn-lt"/>
              </a:rPr>
              <a:t>ALADIN</a:t>
            </a:r>
            <a:r>
              <a:rPr lang="de-DE" sz="2800" dirty="0">
                <a:latin typeface="Calibri"/>
                <a:ea typeface="+mn-lt"/>
                <a:cs typeface="+mn-lt"/>
              </a:rPr>
              <a:t> </a:t>
            </a:r>
            <a:r>
              <a:rPr lang="de-DE" sz="2800" dirty="0" err="1">
                <a:latin typeface="Calibri"/>
                <a:ea typeface="+mn-lt"/>
                <a:cs typeface="+mn-lt"/>
              </a:rPr>
              <a:t>goes</a:t>
            </a:r>
            <a:r>
              <a:rPr lang="de-DE" sz="2800" dirty="0">
                <a:latin typeface="Calibri"/>
                <a:ea typeface="+mn-lt"/>
                <a:cs typeface="+mn-lt"/>
              </a:rPr>
              <a:t> OPAL (</a:t>
            </a:r>
            <a:r>
              <a:rPr lang="de-DE" sz="2800" b="1" dirty="0">
                <a:latin typeface="Calibri"/>
                <a:ea typeface="+mn-lt"/>
                <a:cs typeface="+mn-lt"/>
              </a:rPr>
              <a:t>OPALADIN</a:t>
            </a:r>
            <a:r>
              <a:rPr lang="de-DE" sz="2800" dirty="0">
                <a:latin typeface="Calibri"/>
                <a:ea typeface="+mn-lt"/>
                <a:cs typeface="+mn-lt"/>
              </a:rPr>
              <a:t>)</a:t>
            </a:r>
            <a:endParaRPr lang="de-DE" sz="2800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2C3827-B4DD-4B75-8264-F402A0C1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Einordnung in den Verbund</a:t>
            </a:r>
          </a:p>
          <a:p>
            <a:endParaRPr lang="de-DE" dirty="0"/>
          </a:p>
          <a:p>
            <a:r>
              <a:rPr lang="de-DE" dirty="0"/>
              <a:t>Projektziele</a:t>
            </a:r>
          </a:p>
          <a:p>
            <a:endParaRPr lang="de-DE" dirty="0"/>
          </a:p>
          <a:p>
            <a:r>
              <a:rPr lang="de-DE" dirty="0"/>
              <a:t>Geplantes Vorgehen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Erwartete Ergebnisse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80C7D3-E76E-45E5-AC9F-5588511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4014-68E7-4925-BFE8-886FA03639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4671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28" y="800708"/>
            <a:ext cx="10992608" cy="5652628"/>
          </a:xfrm>
        </p:spPr>
        <p:txBody>
          <a:bodyPr/>
          <a:lstStyle/>
          <a:p>
            <a:r>
              <a:rPr lang="de-DE" sz="1800" dirty="0"/>
              <a:t>Motivation:</a:t>
            </a:r>
          </a:p>
          <a:p>
            <a:pPr lvl="1"/>
            <a:r>
              <a:rPr lang="de-DE" sz="1600" dirty="0"/>
              <a:t>nur wenige Übungsaufgaben/Musterklausuren (manuelle Erstellung)</a:t>
            </a:r>
          </a:p>
          <a:p>
            <a:pPr lvl="1"/>
            <a:r>
              <a:rPr lang="de-DE" sz="1600" dirty="0"/>
              <a:t>keine Skalierung der Aufgaben hinsichtlich Schwierigkeitsgrad und Umfang</a:t>
            </a:r>
          </a:p>
          <a:p>
            <a:pPr lvl="1"/>
            <a:r>
              <a:rPr lang="de-DE" sz="1600" dirty="0"/>
              <a:t>keine orts- und zeitflexible Lehre (synchrone Lehre)</a:t>
            </a:r>
          </a:p>
          <a:p>
            <a:pPr lvl="1"/>
            <a:r>
              <a:rPr lang="de-DE" sz="1600" dirty="0"/>
              <a:t>keine Selbstkontrolle beim Lernen durch Abgleich mit Musterlösungen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keine </a:t>
            </a:r>
            <a:r>
              <a:rPr lang="de-DE" sz="1600" dirty="0"/>
              <a:t>motivierenden Impulse für Lernprozesse</a:t>
            </a:r>
            <a:endParaRPr lang="de-DE" sz="1200" dirty="0"/>
          </a:p>
          <a:p>
            <a:endParaRPr lang="de-DE" sz="1800" dirty="0"/>
          </a:p>
          <a:p>
            <a:r>
              <a:rPr lang="de-DE" sz="1800" dirty="0"/>
              <a:t>Framework …</a:t>
            </a:r>
          </a:p>
          <a:p>
            <a:pPr lvl="1"/>
            <a:r>
              <a:rPr lang="de-DE" sz="1600" dirty="0"/>
              <a:t>… zur deklarativen Modellierung von Aufgabentypen,</a:t>
            </a:r>
          </a:p>
          <a:p>
            <a:pPr lvl="1"/>
            <a:r>
              <a:rPr lang="de-DE" sz="1600" dirty="0"/>
              <a:t>… zur automatischen Generierung von Aufgaben und Lösung(</a:t>
            </a:r>
            <a:r>
              <a:rPr lang="de-DE" sz="1600" dirty="0" err="1"/>
              <a:t>shilf</a:t>
            </a:r>
            <a:r>
              <a:rPr lang="de-DE" sz="1600" dirty="0"/>
              <a:t>)en,</a:t>
            </a:r>
          </a:p>
          <a:p>
            <a:pPr lvl="1"/>
            <a:r>
              <a:rPr lang="de-DE" sz="1600" dirty="0"/>
              <a:t>… zur interaktiven Bearbeitung von individualisierten Übungsaufgaben,</a:t>
            </a:r>
          </a:p>
          <a:p>
            <a:pPr lvl="1"/>
            <a:r>
              <a:rPr lang="de-DE" sz="1600" dirty="0"/>
              <a:t>… zum asynchronen Austausch und Nachvollziehen von Lösungsversuchen.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800" dirty="0"/>
              <a:t>Bisherige Einsatzgebiete sind …</a:t>
            </a:r>
          </a:p>
          <a:p>
            <a:pPr lvl="1"/>
            <a:r>
              <a:rPr lang="de-DE" sz="1600" dirty="0"/>
              <a:t>… (Wirtschafts-)Informatik (Stücklistenauflösung, SQL-Abfragen, …),</a:t>
            </a:r>
          </a:p>
          <a:p>
            <a:pPr lvl="1"/>
            <a:r>
              <a:rPr lang="de-DE" sz="1600" dirty="0"/>
              <a:t>… Betriebswirtschaft (Projektmanagement, Terminierung, …),</a:t>
            </a:r>
          </a:p>
          <a:p>
            <a:pPr lvl="1"/>
            <a:r>
              <a:rPr lang="de-DE" sz="1600" dirty="0"/>
              <a:t>… Geoinformatik (Geostatistische Interpolationsverfahren, …).</a:t>
            </a:r>
          </a:p>
          <a:p>
            <a:pPr lvl="1"/>
            <a:endParaRPr lang="de-DE" sz="1600" dirty="0"/>
          </a:p>
          <a:p>
            <a:r>
              <a:rPr lang="de-DE" sz="1800" dirty="0"/>
              <a:t>Handlungsfeld „E-Assessment und Kompetenzmessung“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Verbund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AE490A-B555-4D74-854A-D5EAF40D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Generierung beliebig vieler Aufgaben inkl. Lösungshilfen</a:t>
            </a:r>
          </a:p>
          <a:p>
            <a:endParaRPr lang="de-DE" dirty="0"/>
          </a:p>
          <a:p>
            <a:r>
              <a:rPr lang="de-DE" dirty="0"/>
              <a:t>Individuell anpassbarer Komplexitätsgrad anhand der Nutzerhistorie</a:t>
            </a:r>
          </a:p>
          <a:p>
            <a:endParaRPr lang="de-DE" dirty="0"/>
          </a:p>
          <a:p>
            <a:r>
              <a:rPr lang="de-DE" dirty="0"/>
              <a:t>Einsetzbarkeit in </a:t>
            </a:r>
            <a:r>
              <a:rPr lang="de-DE" dirty="0" err="1"/>
              <a:t>Blended</a:t>
            </a:r>
            <a:r>
              <a:rPr lang="de-DE" dirty="0"/>
              <a:t>-Learning- und Prüfungsszenarien</a:t>
            </a:r>
          </a:p>
          <a:p>
            <a:endParaRPr lang="de-DE" dirty="0"/>
          </a:p>
          <a:p>
            <a:r>
              <a:rPr lang="de-DE" dirty="0"/>
              <a:t>Deklarative Konfigurierbarkeit neuer Inhalte</a:t>
            </a:r>
          </a:p>
          <a:p>
            <a:endParaRPr lang="de-DE" dirty="0"/>
          </a:p>
          <a:p>
            <a:r>
              <a:rPr lang="de-DE" dirty="0"/>
              <a:t>Minderung der Betreuungsaufwände von Lehrkräften und </a:t>
            </a:r>
            <a:br>
              <a:rPr lang="de-DE" dirty="0"/>
            </a:br>
            <a:r>
              <a:rPr lang="de-DE" dirty="0"/>
              <a:t>Steigerung der Selbstermächtigung der Studierenden</a:t>
            </a:r>
          </a:p>
          <a:p>
            <a:endParaRPr lang="de-DE" dirty="0"/>
          </a:p>
          <a:p>
            <a:r>
              <a:rPr lang="de-DE" dirty="0"/>
              <a:t>Internationalisierung der Inhalte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12EF9D-E89C-48CA-B646-A2558283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55FE0-B622-4639-BFAD-BA18122751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42461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AE490A-B555-4D74-854A-D5EAF40D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Anforderungsanalyse</a:t>
            </a:r>
          </a:p>
          <a:p>
            <a:pPr marL="457200" lvl="1" indent="0">
              <a:buNone/>
            </a:pPr>
            <a:r>
              <a:rPr lang="de-DE" dirty="0"/>
              <a:t>Kompatible Disziplinen, Anforderungen der Schnittstellen, Datenschutzkonformität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Analyse des Standes der Technik</a:t>
            </a:r>
          </a:p>
          <a:p>
            <a:pPr marL="457200" lvl="1" indent="0">
              <a:buNone/>
            </a:pPr>
            <a:r>
              <a:rPr lang="de-DE" dirty="0"/>
              <a:t>Forschungsstand, Schnittstellenkompatibilität (OPAL/ONYX)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Entwurf</a:t>
            </a:r>
          </a:p>
          <a:p>
            <a:pPr marL="457200" lvl="1" indent="0">
              <a:buNone/>
            </a:pPr>
            <a:r>
              <a:rPr lang="de-DE" dirty="0"/>
              <a:t>UI-</a:t>
            </a:r>
            <a:r>
              <a:rPr lang="de-DE" dirty="0" err="1"/>
              <a:t>Wireframing</a:t>
            </a:r>
            <a:r>
              <a:rPr lang="de-DE" dirty="0"/>
              <a:t>, Schnittstellendefinition, Datenschutzkonzept, Pipeline-Modellierung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457200" lvl="1" indent="0">
              <a:buNone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</a:t>
            </a:r>
          </a:p>
          <a:p>
            <a:pPr marL="457200" lvl="1" indent="0">
              <a:buNone/>
            </a:pPr>
            <a:r>
              <a:rPr lang="de-DE" dirty="0"/>
              <a:t>Funktions-, Last- und Feldtests, empirische Studien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457200" lvl="1" indent="0">
              <a:buNone/>
            </a:pPr>
            <a:r>
              <a:rPr lang="de-DE" dirty="0"/>
              <a:t>Schnittstellen- und Komponentendokumentation, Anleitungen/Tutorials zur Nutzung </a:t>
            </a:r>
            <a:br>
              <a:rPr lang="de-DE" dirty="0"/>
            </a:br>
            <a:r>
              <a:rPr lang="de-DE" dirty="0"/>
              <a:t>(von Seiten der Studierenden und der Lehrkräfte)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12EF9D-E89C-48CA-B646-A2558283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Geplantes Vorgehen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55FE0-B622-4639-BFAD-BA18122751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3875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89ECDE-412C-4BDF-98C4-2B2949BE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Ausgewählte zukünftige Einsatzgebiete</a:t>
            </a:r>
          </a:p>
          <a:p>
            <a:pPr lvl="1"/>
            <a:r>
              <a:rPr lang="de-DE" dirty="0"/>
              <a:t>Juristerei (Prüfmuster und Paragraphennetzwerke zu Rechtsfällen)</a:t>
            </a:r>
          </a:p>
          <a:p>
            <a:pPr lvl="1"/>
            <a:r>
              <a:rPr lang="de-DE" dirty="0"/>
              <a:t>Chemie (chemische Strukturformeln von Molekülverbindungen)</a:t>
            </a:r>
          </a:p>
          <a:p>
            <a:pPr lvl="1"/>
            <a:r>
              <a:rPr lang="de-DE" dirty="0"/>
              <a:t>Musiktheorie (triadische Transformationen in der neo-</a:t>
            </a:r>
            <a:r>
              <a:rPr lang="de-DE" dirty="0" err="1"/>
              <a:t>Riemannschen</a:t>
            </a:r>
            <a:r>
              <a:rPr lang="de-DE" dirty="0"/>
              <a:t> Theorie)</a:t>
            </a:r>
          </a:p>
          <a:p>
            <a:pPr lvl="1"/>
            <a:r>
              <a:rPr lang="de-DE" dirty="0"/>
              <a:t>…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LTI-Schnittstelle zur Kopplung an Lernsysteme (OPAL, </a:t>
            </a:r>
            <a:r>
              <a:rPr lang="de-DE" dirty="0" err="1"/>
              <a:t>moodle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Visueller Editor und Konfigurator zur Erstellung neuer Aufgabentypen</a:t>
            </a:r>
          </a:p>
          <a:p>
            <a:endParaRPr lang="de-DE" dirty="0"/>
          </a:p>
          <a:p>
            <a:r>
              <a:rPr lang="de-DE" dirty="0"/>
              <a:t>Forschungsergebnisse zur Generierung semantisch sinnvoller Aufgaben ausreichender </a:t>
            </a:r>
            <a:r>
              <a:rPr lang="de-DE" dirty="0" err="1"/>
              <a:t>Typikalität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7A0BEE-5201-4591-888A-8E589075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Erwartete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85BB6-4EB6-4672-9977-E17B78009C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36675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22.09.2022</a:t>
            </a:r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Breitbild</PresentationFormat>
  <Paragraphs>90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ヒラギノ角ゴ Pro W3</vt:lpstr>
      <vt:lpstr>Powerpoint_Vorlage</vt:lpstr>
      <vt:lpstr>PowerPoint-Präsentation</vt:lpstr>
      <vt:lpstr>Agenda</vt:lpstr>
      <vt:lpstr>Einordnung in den Verbund</vt:lpstr>
      <vt:lpstr>Projektziele</vt:lpstr>
      <vt:lpstr>Geplantes Vorgehen</vt:lpstr>
      <vt:lpstr>Erwartete Ergebnisse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793</cp:revision>
  <cp:lastPrinted>2011-09-28T10:49:02Z</cp:lastPrinted>
  <dcterms:created xsi:type="dcterms:W3CDTF">2011-12-19T14:51:39Z</dcterms:created>
  <dcterms:modified xsi:type="dcterms:W3CDTF">2022-09-16T11:32:52Z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