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7" r:id="rId2"/>
    <p:sldId id="348" r:id="rId3"/>
    <p:sldId id="364" r:id="rId4"/>
    <p:sldId id="343" r:id="rId5"/>
    <p:sldId id="335" r:id="rId6"/>
    <p:sldId id="362" r:id="rId7"/>
    <p:sldId id="367" r:id="rId8"/>
    <p:sldId id="368" r:id="rId9"/>
    <p:sldId id="369" r:id="rId10"/>
    <p:sldId id="374" r:id="rId11"/>
    <p:sldId id="372" r:id="rId12"/>
    <p:sldId id="373" r:id="rId13"/>
    <p:sldId id="366" r:id="rId14"/>
    <p:sldId id="363" r:id="rId15"/>
    <p:sldId id="354" r:id="rId16"/>
    <p:sldId id="313" r:id="rId17"/>
  </p:sldIdLst>
  <p:sldSz cx="12192000" cy="6858000"/>
  <p:notesSz cx="6888163" cy="96234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CC6600"/>
    <a:srgbClr val="B9C5FF"/>
    <a:srgbClr val="CC89FF"/>
    <a:srgbClr val="FF9EFF"/>
    <a:srgbClr val="5DF971"/>
    <a:srgbClr val="F99B1C"/>
    <a:srgbClr val="F5AD36"/>
    <a:srgbClr val="F88C21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919" autoAdjust="0"/>
  </p:normalViewPr>
  <p:slideViewPr>
    <p:cSldViewPr showGuides="1">
      <p:cViewPr varScale="1">
        <p:scale>
          <a:sx n="86" d="100"/>
          <a:sy n="86" d="100"/>
        </p:scale>
        <p:origin x="1470" y="96"/>
      </p:cViewPr>
      <p:guideLst>
        <p:guide orient="horz" pos="2024"/>
        <p:guide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88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FD760A10-92D6-E64E-83D4-602FD2599EA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506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8125" y="722313"/>
            <a:ext cx="64119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570413"/>
            <a:ext cx="504983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  <a:p>
            <a:pPr lvl="0"/>
            <a:r>
              <a:rPr lang="de-DE"/>
              <a:t>Zweite Ebene</a:t>
            </a:r>
          </a:p>
          <a:p>
            <a:pPr lvl="0"/>
            <a:r>
              <a:rPr lang="de-DE"/>
              <a:t>Dritte Ebene</a:t>
            </a:r>
          </a:p>
          <a:p>
            <a:pPr lvl="0"/>
            <a:r>
              <a:rPr lang="de-DE"/>
              <a:t>Vierte Ebene</a:t>
            </a:r>
          </a:p>
          <a:p>
            <a:pPr lvl="0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AB9EDB5D-BD4B-C740-8F6C-B28044BEA9E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21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902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70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291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722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618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458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51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6000" y="1052736"/>
            <a:ext cx="10992608" cy="5256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576000" y="180000"/>
            <a:ext cx="78728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  <p:sp>
        <p:nvSpPr>
          <p:cNvPr id="5" name="Datumsplatzhalter 1">
            <a:extLst>
              <a:ext uri="{FF2B5EF4-FFF2-40B4-BE49-F238E27FC236}">
                <a16:creationId xmlns:a16="http://schemas.microsoft.com/office/drawing/2014/main" id="{73428EE9-B119-46F8-9443-02C6B9F21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21.09.2022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Split-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6000" y="1052736"/>
            <a:ext cx="5303976" cy="5256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576000" y="180000"/>
            <a:ext cx="78728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  <p:sp>
        <p:nvSpPr>
          <p:cNvPr id="5" name="Datumsplatzhalter 1">
            <a:extLst>
              <a:ext uri="{FF2B5EF4-FFF2-40B4-BE49-F238E27FC236}">
                <a16:creationId xmlns:a16="http://schemas.microsoft.com/office/drawing/2014/main" id="{73428EE9-B119-46F8-9443-02C6B9F21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21.09.2022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1DC27C3C-1874-4C2D-ABBE-4AC29E5EDE9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09426" y="1052736"/>
            <a:ext cx="5303976" cy="5256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6578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76000" y="1052736"/>
            <a:ext cx="10992608" cy="5256584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576000" y="180000"/>
            <a:ext cx="78728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  <p:sp>
        <p:nvSpPr>
          <p:cNvPr id="5" name="Datumsplatzhalter 1">
            <a:extLst>
              <a:ext uri="{FF2B5EF4-FFF2-40B4-BE49-F238E27FC236}">
                <a16:creationId xmlns:a16="http://schemas.microsoft.com/office/drawing/2014/main" id="{4FFBADCE-9344-4DBA-A01A-D5621D7F9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21.09.2022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197698" y="6596792"/>
            <a:ext cx="19910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/>
              <a:t>Torsten Munkelt und Paul Christ</a:t>
            </a:r>
          </a:p>
        </p:txBody>
      </p:sp>
      <p:sp>
        <p:nvSpPr>
          <p:cNvPr id="6168" name="Text Box 24"/>
          <p:cNvSpPr txBox="1">
            <a:spLocks noChangeArrowheads="1"/>
          </p:cNvSpPr>
          <p:nvPr userDrawn="1"/>
        </p:nvSpPr>
        <p:spPr bwMode="auto">
          <a:xfrm>
            <a:off x="2281694" y="6588000"/>
            <a:ext cx="66329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ctr"/>
            <a:r>
              <a:rPr lang="de-DE" sz="800" dirty="0"/>
              <a:t>ALADIN II: Generator für Aufgaben und Lösung(</a:t>
            </a:r>
            <a:r>
              <a:rPr lang="de-DE" sz="800" dirty="0" err="1"/>
              <a:t>shilf</a:t>
            </a:r>
            <a:r>
              <a:rPr lang="de-DE" sz="800" dirty="0"/>
              <a:t>)en aus der Informatik und angrenzenden Disziplinen II</a:t>
            </a:r>
          </a:p>
        </p:txBody>
      </p:sp>
      <p:cxnSp>
        <p:nvCxnSpPr>
          <p:cNvPr id="29" name="Gerade Verbindung 28"/>
          <p:cNvCxnSpPr/>
          <p:nvPr userDrawn="1"/>
        </p:nvCxnSpPr>
        <p:spPr bwMode="auto">
          <a:xfrm>
            <a:off x="0" y="6576864"/>
            <a:ext cx="12192000" cy="16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 Verbindung 38"/>
          <p:cNvCxnSpPr/>
          <p:nvPr userDrawn="1"/>
        </p:nvCxnSpPr>
        <p:spPr bwMode="auto">
          <a:xfrm rot="5400000">
            <a:off x="8827559" y="6690174"/>
            <a:ext cx="228600" cy="2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 Verbindung 39"/>
          <p:cNvCxnSpPr/>
          <p:nvPr userDrawn="1"/>
        </p:nvCxnSpPr>
        <p:spPr bwMode="auto">
          <a:xfrm rot="5400000">
            <a:off x="2121959" y="6690174"/>
            <a:ext cx="228600" cy="2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 Verbindung 12"/>
          <p:cNvCxnSpPr/>
          <p:nvPr userDrawn="1"/>
        </p:nvCxnSpPr>
        <p:spPr bwMode="auto">
          <a:xfrm rot="5400000">
            <a:off x="10554759" y="6690174"/>
            <a:ext cx="228600" cy="2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feld 15"/>
          <p:cNvSpPr txBox="1"/>
          <p:nvPr userDrawn="1"/>
        </p:nvSpPr>
        <p:spPr>
          <a:xfrm>
            <a:off x="-1320800" y="106680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800" dirty="0"/>
          </a:p>
        </p:txBody>
      </p:sp>
      <p:cxnSp>
        <p:nvCxnSpPr>
          <p:cNvPr id="17" name="Gerade Verbindung 16"/>
          <p:cNvCxnSpPr/>
          <p:nvPr userDrawn="1"/>
        </p:nvCxnSpPr>
        <p:spPr bwMode="auto">
          <a:xfrm>
            <a:off x="480000" y="676957"/>
            <a:ext cx="7920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 Box 24"/>
          <p:cNvSpPr txBox="1">
            <a:spLocks noChangeArrowheads="1"/>
          </p:cNvSpPr>
          <p:nvPr userDrawn="1"/>
        </p:nvSpPr>
        <p:spPr bwMode="auto">
          <a:xfrm>
            <a:off x="9120000" y="6588000"/>
            <a:ext cx="1344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/>
              <a:t>Seite </a:t>
            </a:r>
            <a:fld id="{4C790DD4-CCC4-1747-B78A-F5A5F626767F}" type="slidenum">
              <a:rPr lang="de-DE" sz="800" smtClean="0"/>
              <a:pPr algn="l"/>
              <a:t>‹Nr.›</a:t>
            </a:fld>
            <a:endParaRPr lang="de-DE" sz="800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192970"/>
            <a:ext cx="2814571" cy="483987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E3E382-4C26-4937-ACD5-5EE7DAACA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19.01.2022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6111FC7-9C70-45C2-AB9A-ABFC8D059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ctr">
              <a:buNone/>
            </a:pPr>
            <a:endParaRPr lang="de-DE" sz="2800" dirty="0">
              <a:latin typeface="Calibri"/>
              <a:ea typeface="+mn-lt"/>
              <a:cs typeface="+mn-lt"/>
            </a:endParaRPr>
          </a:p>
          <a:p>
            <a:pPr marL="0" indent="0" algn="ctr">
              <a:buNone/>
            </a:pPr>
            <a:endParaRPr lang="de-DE" sz="2800" dirty="0">
              <a:latin typeface="Calibri"/>
              <a:ea typeface="+mn-lt"/>
              <a:cs typeface="+mn-lt"/>
            </a:endParaRPr>
          </a:p>
          <a:p>
            <a:pPr marL="0" indent="0" algn="ctr">
              <a:buNone/>
            </a:pPr>
            <a:endParaRPr lang="de-DE" sz="2800" dirty="0">
              <a:latin typeface="Calibri"/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de-DE" sz="2800" b="1" dirty="0">
                <a:latin typeface="Calibri"/>
                <a:ea typeface="+mn-lt"/>
                <a:cs typeface="+mn-lt"/>
              </a:rPr>
              <a:t>ALADIN</a:t>
            </a:r>
            <a:r>
              <a:rPr lang="de-DE" sz="2800" dirty="0">
                <a:latin typeface="Calibri"/>
                <a:ea typeface="+mn-lt"/>
                <a:cs typeface="+mn-lt"/>
              </a:rPr>
              <a:t> II: Generator für </a:t>
            </a:r>
            <a:r>
              <a:rPr lang="de-DE" sz="2800" b="1" dirty="0">
                <a:latin typeface="Calibri"/>
                <a:ea typeface="+mn-lt"/>
                <a:cs typeface="+mn-lt"/>
              </a:rPr>
              <a:t>A</a:t>
            </a:r>
            <a:r>
              <a:rPr lang="de-DE" sz="2800" dirty="0">
                <a:latin typeface="Calibri"/>
                <a:ea typeface="+mn-lt"/>
                <a:cs typeface="+mn-lt"/>
              </a:rPr>
              <a:t>ufgaben und </a:t>
            </a:r>
            <a:r>
              <a:rPr lang="de-DE" sz="2800" b="1" dirty="0">
                <a:latin typeface="Calibri"/>
                <a:ea typeface="+mn-lt"/>
                <a:cs typeface="+mn-lt"/>
              </a:rPr>
              <a:t>L</a:t>
            </a:r>
            <a:r>
              <a:rPr lang="de-DE" sz="2800" dirty="0">
                <a:latin typeface="Calibri"/>
                <a:ea typeface="+mn-lt"/>
                <a:cs typeface="+mn-lt"/>
              </a:rPr>
              <a:t>ösung(shilf)en</a:t>
            </a:r>
            <a:br>
              <a:rPr lang="de-DE" sz="2800" dirty="0">
                <a:latin typeface="Calibri"/>
                <a:ea typeface="+mn-lt"/>
                <a:cs typeface="+mn-lt"/>
              </a:rPr>
            </a:br>
            <a:r>
              <a:rPr lang="de-DE" sz="2800" b="1" dirty="0">
                <a:latin typeface="Calibri"/>
                <a:ea typeface="+mn-lt"/>
                <a:cs typeface="+mn-lt"/>
              </a:rPr>
              <a:t>a</a:t>
            </a:r>
            <a:r>
              <a:rPr lang="de-DE" sz="2800" dirty="0">
                <a:latin typeface="Calibri"/>
                <a:ea typeface="+mn-lt"/>
                <a:cs typeface="+mn-lt"/>
              </a:rPr>
              <a:t>us </a:t>
            </a:r>
            <a:r>
              <a:rPr lang="de-DE" sz="2800" b="1" dirty="0">
                <a:latin typeface="Calibri"/>
                <a:ea typeface="+mn-lt"/>
                <a:cs typeface="+mn-lt"/>
              </a:rPr>
              <a:t>d</a:t>
            </a:r>
            <a:r>
              <a:rPr lang="de-DE" sz="2800" dirty="0">
                <a:latin typeface="Calibri"/>
                <a:ea typeface="+mn-lt"/>
                <a:cs typeface="+mn-lt"/>
              </a:rPr>
              <a:t>er </a:t>
            </a:r>
            <a:r>
              <a:rPr lang="de-DE" sz="2800" b="1" dirty="0">
                <a:latin typeface="Calibri"/>
                <a:ea typeface="+mn-lt"/>
                <a:cs typeface="+mn-lt"/>
              </a:rPr>
              <a:t>I</a:t>
            </a:r>
            <a:r>
              <a:rPr lang="de-DE" sz="2800" dirty="0">
                <a:latin typeface="Calibri"/>
                <a:ea typeface="+mn-lt"/>
                <a:cs typeface="+mn-lt"/>
              </a:rPr>
              <a:t>nformatik und angrenzenden Diszipline</a:t>
            </a:r>
            <a:r>
              <a:rPr lang="de-DE" sz="2800" b="1" dirty="0">
                <a:latin typeface="Calibri"/>
                <a:ea typeface="+mn-lt"/>
                <a:cs typeface="+mn-lt"/>
              </a:rPr>
              <a:t>n </a:t>
            </a:r>
            <a:r>
              <a:rPr lang="de-DE" sz="2800" dirty="0">
                <a:latin typeface="Calibri"/>
                <a:ea typeface="+mn-lt"/>
                <a:cs typeface="+mn-lt"/>
              </a:rPr>
              <a:t>II</a:t>
            </a:r>
            <a:endParaRPr lang="de-DE" sz="2800" dirty="0">
              <a:latin typeface="Calibri"/>
              <a:cs typeface="Arial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B56AB2-54E7-4B96-9928-9B31E6702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sz="2400" dirty="0">
              <a:latin typeface="Arial"/>
              <a:ea typeface="+mj-lt"/>
              <a:cs typeface="+mj-lt"/>
            </a:endParaRPr>
          </a:p>
        </p:txBody>
      </p:sp>
      <p:sp>
        <p:nvSpPr>
          <p:cNvPr id="4" name="Datumsplatzhalter 1">
            <a:extLst>
              <a:ext uri="{FF2B5EF4-FFF2-40B4-BE49-F238E27FC236}">
                <a16:creationId xmlns:a16="http://schemas.microsoft.com/office/drawing/2014/main" id="{84D74FD2-4090-4E1D-8FFA-339DDC4DB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21.09.2022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6005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0BAFEDC-F17C-4612-B65B-3ED1445D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Record</a:t>
            </a:r>
            <a:endParaRPr lang="de-DE" dirty="0"/>
          </a:p>
          <a:p>
            <a:pPr lvl="1"/>
            <a:r>
              <a:rPr lang="de-DE" dirty="0"/>
              <a:t>Aufzeichnung aller Nutzerinteraktionen </a:t>
            </a:r>
          </a:p>
          <a:p>
            <a:endParaRPr lang="de-DE" dirty="0"/>
          </a:p>
          <a:p>
            <a:r>
              <a:rPr lang="de-DE" dirty="0"/>
              <a:t>Redirect</a:t>
            </a:r>
          </a:p>
          <a:p>
            <a:pPr lvl="1"/>
            <a:r>
              <a:rPr lang="de-DE" dirty="0"/>
              <a:t>Weiterleitung an andere Nutzer</a:t>
            </a:r>
          </a:p>
          <a:p>
            <a:pPr lvl="1"/>
            <a:endParaRPr lang="de-DE" dirty="0"/>
          </a:p>
          <a:p>
            <a:r>
              <a:rPr lang="de-DE" dirty="0"/>
              <a:t>Replay</a:t>
            </a:r>
          </a:p>
          <a:p>
            <a:pPr lvl="1"/>
            <a:r>
              <a:rPr lang="de-DE" dirty="0"/>
              <a:t>Wiedergabe der Aufzeichnung</a:t>
            </a:r>
          </a:p>
          <a:p>
            <a:endParaRPr lang="de-DE" dirty="0"/>
          </a:p>
          <a:p>
            <a:r>
              <a:rPr lang="de-DE" dirty="0" err="1"/>
              <a:t>Resume</a:t>
            </a:r>
            <a:endParaRPr lang="de-DE" dirty="0"/>
          </a:p>
          <a:p>
            <a:pPr lvl="1"/>
            <a:r>
              <a:rPr lang="de-DE" dirty="0"/>
              <a:t>Fortführung des Lösungsversuchs an beliebiger Stelle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EBE1773-42F8-40CD-BB15-78C71B09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4R-Prinzip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E31E10-BE96-4314-B455-3839C6DD320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21.09.2022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4F91781-23B8-449C-B3E6-45027812E38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Erlaubt …</a:t>
            </a:r>
          </a:p>
          <a:p>
            <a:pPr lvl="1"/>
            <a:r>
              <a:rPr lang="de-DE" dirty="0"/>
              <a:t>… Wiederaufnahme des Lösungsversuchs zu späterem Zeitpunkt,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… asynchrones Feedback zu Lösungsversuchen durch Kommilitonen und Lehrkräfte,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… automatische Aus- und Bewertung der Lösungsversuche,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… statistische Vergleichbarkeit von Kompetenzen verschiedener Gruppen,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… Erkennen von Kompetenzschwächen innerhalb einer Gruppe.</a:t>
            </a:r>
          </a:p>
        </p:txBody>
      </p:sp>
    </p:spTree>
    <p:extLst>
      <p:ext uri="{BB962C8B-B14F-4D97-AF65-F5344CB8AC3E}">
        <p14:creationId xmlns:p14="http://schemas.microsoft.com/office/powerpoint/2010/main" val="150422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A591283-F61B-4E09-B6CB-D31FC1F3A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484784"/>
            <a:ext cx="5303976" cy="5256584"/>
          </a:xfrm>
        </p:spPr>
        <p:txBody>
          <a:bodyPr/>
          <a:lstStyle/>
          <a:p>
            <a:r>
              <a:rPr lang="de-DE" dirty="0"/>
              <a:t>2.6.1 Zu wenige Lösungsmethoden für </a:t>
            </a:r>
            <a:r>
              <a:rPr lang="de-DE" dirty="0" err="1"/>
              <a:t>Aufabentypen</a:t>
            </a:r>
            <a:endParaRPr lang="de-DE" dirty="0"/>
          </a:p>
          <a:p>
            <a:pPr lvl="1"/>
            <a:r>
              <a:rPr lang="de-DE" dirty="0"/>
              <a:t>Mindert womöglich den Lerneffekt</a:t>
            </a:r>
          </a:p>
          <a:p>
            <a:pPr lvl="1"/>
            <a:r>
              <a:rPr lang="de-DE" dirty="0"/>
              <a:t>Erschwert Zugang für Studierende mit anderen Vorkenntnissen / Präferenzen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2.6.2 Zu hoher Abstraktionsgrad und zu geringe fachliche Semantik der generierten Aufgaben</a:t>
            </a:r>
          </a:p>
          <a:p>
            <a:pPr lvl="1"/>
            <a:r>
              <a:rPr lang="de-DE" dirty="0"/>
              <a:t>Verhältnis von optimalem Abstraktionsgrad zu maximalem Lernerfolg unbekannt</a:t>
            </a:r>
          </a:p>
          <a:p>
            <a:pPr lvl="1"/>
            <a:r>
              <a:rPr lang="de-DE" dirty="0"/>
              <a:t>Aufgabentypen in bspw. Geschäftsprozessmodellierung erfordern Semantik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06E6BF4-8BF2-4E3E-8258-E0F3991E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2.6 Fehlende Variabilität der Aufgabenrepräsentation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53A59B-8CBD-430C-8C00-D72E0A794ED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21.09.2022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58ECA7F-ADF3-4A11-AB03-53F64A0A309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09426" y="1484784"/>
            <a:ext cx="5303976" cy="5256584"/>
          </a:xfrm>
        </p:spPr>
        <p:txBody>
          <a:bodyPr/>
          <a:lstStyle/>
          <a:p>
            <a:r>
              <a:rPr lang="de-DE" dirty="0"/>
              <a:t>Visueller Konfigurator</a:t>
            </a:r>
          </a:p>
          <a:p>
            <a:pPr lvl="1"/>
            <a:r>
              <a:rPr lang="de-DE" dirty="0"/>
              <a:t>Vereinfachung der Modellierung neuer Aufgabentypen und Lösungsmethoden</a:t>
            </a:r>
          </a:p>
          <a:p>
            <a:pPr lvl="1"/>
            <a:r>
              <a:rPr lang="de-DE" dirty="0"/>
              <a:t>Modellierung direkt durch Fachexperten möglich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Staffelung des Abstraktionsgrads</a:t>
            </a:r>
          </a:p>
          <a:p>
            <a:pPr lvl="1"/>
            <a:r>
              <a:rPr lang="de-DE" dirty="0"/>
              <a:t>Anschaulich </a:t>
            </a:r>
            <a:r>
              <a:rPr lang="de-DE" dirty="0">
                <a:sym typeface="Wingdings" panose="05000000000000000000" pitchFamily="2" charset="2"/>
              </a:rPr>
              <a:t> Formal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„Rauschreduktion“ als Prozess des Begreifens</a:t>
            </a:r>
            <a:endParaRPr lang="de-DE" dirty="0"/>
          </a:p>
          <a:p>
            <a:endParaRPr lang="de-DE" dirty="0"/>
          </a:p>
          <a:p>
            <a:r>
              <a:rPr lang="de-DE" dirty="0"/>
              <a:t>Generierung textueller Problembeschreibungen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52845BC-E71C-45B8-8C3A-B28F968E450F}"/>
              </a:ext>
            </a:extLst>
          </p:cNvPr>
          <p:cNvSpPr txBox="1"/>
          <p:nvPr/>
        </p:nvSpPr>
        <p:spPr>
          <a:xfrm>
            <a:off x="1559496" y="929424"/>
            <a:ext cx="800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Herausforderung				Lösungsvorschlag</a:t>
            </a:r>
          </a:p>
        </p:txBody>
      </p:sp>
    </p:spTree>
    <p:extLst>
      <p:ext uri="{BB962C8B-B14F-4D97-AF65-F5344CB8AC3E}">
        <p14:creationId xmlns:p14="http://schemas.microsoft.com/office/powerpoint/2010/main" val="3221440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0258356-3FBC-42E0-A4F0-2F8B5EA9F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56792"/>
            <a:ext cx="5303976" cy="5256584"/>
          </a:xfrm>
        </p:spPr>
        <p:txBody>
          <a:bodyPr/>
          <a:lstStyle/>
          <a:p>
            <a:r>
              <a:rPr lang="de-DE" dirty="0"/>
              <a:t>Anschauliche Aufgaben benötigen Kontext der…</a:t>
            </a:r>
          </a:p>
          <a:p>
            <a:pPr lvl="1"/>
            <a:r>
              <a:rPr lang="de-DE" dirty="0"/>
              <a:t>semantisch plausibel</a:t>
            </a:r>
          </a:p>
          <a:p>
            <a:pPr lvl="1"/>
            <a:r>
              <a:rPr lang="de-DE" dirty="0"/>
              <a:t>und ausreichend </a:t>
            </a:r>
            <a:r>
              <a:rPr lang="de-DE" dirty="0" err="1"/>
              <a:t>typikalisch</a:t>
            </a:r>
            <a:r>
              <a:rPr lang="de-DE" dirty="0"/>
              <a:t> ist.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277672B-A0A3-4C2F-9DAE-E54E96DB1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16632"/>
            <a:ext cx="7872875" cy="533400"/>
          </a:xfrm>
        </p:spPr>
        <p:txBody>
          <a:bodyPr/>
          <a:lstStyle/>
          <a:p>
            <a:r>
              <a:rPr lang="de-DE" dirty="0"/>
              <a:t>2.7 Unzureichende semantische Plausibilität und </a:t>
            </a:r>
            <a:r>
              <a:rPr lang="de-DE" dirty="0" err="1"/>
              <a:t>Typikalität</a:t>
            </a:r>
            <a:r>
              <a:rPr lang="de-DE" dirty="0"/>
              <a:t>  der generierten Aufgaben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574EC1-445E-42FE-9A86-E4B2F92E7D8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21.09.2022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8CA4E0A-19E4-486D-9605-645874EFAD9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09426" y="1556792"/>
            <a:ext cx="5303976" cy="5256584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Zugrundelegung eines Metamodels</a:t>
            </a:r>
          </a:p>
          <a:p>
            <a:pPr lvl="1"/>
            <a:r>
              <a:rPr lang="de-DE" dirty="0"/>
              <a:t>Ableitung eines Aufgabenkontexts</a:t>
            </a:r>
          </a:p>
          <a:p>
            <a:pPr lvl="1"/>
            <a:endParaRPr lang="de-DE" dirty="0"/>
          </a:p>
          <a:p>
            <a:r>
              <a:rPr lang="de-DE" dirty="0"/>
              <a:t>Skalierbare Bereitstellung solcher Metamodelle ist noch Thema aktueller Forschung</a:t>
            </a:r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29AF47F-E1ED-4E2E-933B-356F4E03C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56" y="3284984"/>
            <a:ext cx="5976664" cy="150961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CC23B30-E2B7-470B-AD44-873A089DCDD4}"/>
              </a:ext>
            </a:extLst>
          </p:cNvPr>
          <p:cNvSpPr txBox="1"/>
          <p:nvPr/>
        </p:nvSpPr>
        <p:spPr>
          <a:xfrm>
            <a:off x="1559496" y="929424"/>
            <a:ext cx="800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Herausforderung				Lösungsvorschlag</a:t>
            </a:r>
          </a:p>
        </p:txBody>
      </p:sp>
    </p:spTree>
    <p:extLst>
      <p:ext uri="{BB962C8B-B14F-4D97-AF65-F5344CB8AC3E}">
        <p14:creationId xmlns:p14="http://schemas.microsoft.com/office/powerpoint/2010/main" val="1362911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ABFD3B9-DD39-47ED-B886-C1B00B802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390668"/>
              </p:ext>
            </p:extLst>
          </p:nvPr>
        </p:nvGraphicFramePr>
        <p:xfrm>
          <a:off x="263352" y="836712"/>
          <a:ext cx="11363926" cy="566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886">
                  <a:extLst>
                    <a:ext uri="{9D8B030D-6E8A-4147-A177-3AD203B41FA5}">
                      <a16:colId xmlns:a16="http://schemas.microsoft.com/office/drawing/2014/main" val="3217264800"/>
                    </a:ext>
                  </a:extLst>
                </a:gridCol>
                <a:gridCol w="3345180">
                  <a:extLst>
                    <a:ext uri="{9D8B030D-6E8A-4147-A177-3AD203B41FA5}">
                      <a16:colId xmlns:a16="http://schemas.microsoft.com/office/drawing/2014/main" val="3750502223"/>
                    </a:ext>
                  </a:extLst>
                </a:gridCol>
                <a:gridCol w="699970">
                  <a:extLst>
                    <a:ext uri="{9D8B030D-6E8A-4147-A177-3AD203B41FA5}">
                      <a16:colId xmlns:a16="http://schemas.microsoft.com/office/drawing/2014/main" val="2009584307"/>
                    </a:ext>
                  </a:extLst>
                </a:gridCol>
                <a:gridCol w="699970">
                  <a:extLst>
                    <a:ext uri="{9D8B030D-6E8A-4147-A177-3AD203B41FA5}">
                      <a16:colId xmlns:a16="http://schemas.microsoft.com/office/drawing/2014/main" val="2071075869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885550842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158011919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686795847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96528872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3023725834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720408039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127604750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1975745084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1933136438"/>
                    </a:ext>
                  </a:extLst>
                </a:gridCol>
              </a:tblGrid>
              <a:tr h="360264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Herausforderung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385009"/>
                  </a:ext>
                </a:extLst>
              </a:tr>
              <a:tr h="360264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2.1.1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2.1.2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2.2.1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2.2.2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2.3.1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2.3.2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2.6.1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2.6.2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2.7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92341"/>
                  </a:ext>
                </a:extLst>
              </a:tr>
              <a:tr h="354320">
                <a:tc rowSpan="12"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Lösungsvorschlag</a:t>
                      </a:r>
                    </a:p>
                  </a:txBody>
                  <a:tcPr vert="vert27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Einsatz in Vorlesungen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507408"/>
                  </a:ext>
                </a:extLst>
              </a:tr>
              <a:tr h="34860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Einsatz in Praktika/Übungen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61125"/>
                  </a:ext>
                </a:extLst>
              </a:tr>
              <a:tr h="34288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Gamification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173717"/>
                  </a:ext>
                </a:extLst>
              </a:tr>
              <a:tr h="33716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err="1"/>
                        <a:t>Spaced</a:t>
                      </a:r>
                      <a:r>
                        <a:rPr lang="de-DE" b="1" dirty="0"/>
                        <a:t>-Repetition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06171"/>
                  </a:ext>
                </a:extLst>
              </a:tr>
              <a:tr h="3314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Neue Aufgabentypen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798608"/>
                  </a:ext>
                </a:extLst>
              </a:tr>
              <a:tr h="32572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4R-Prinzip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932859"/>
                  </a:ext>
                </a:extLst>
              </a:tr>
              <a:tr h="247992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Bearbeitungsmodi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20422"/>
                  </a:ext>
                </a:extLst>
              </a:tr>
              <a:tr h="170264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vert="vert27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LTI-Schnittstelle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965730"/>
                  </a:ext>
                </a:extLst>
              </a:tr>
              <a:tr h="16454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Visueller Konfigurator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502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vert="vert27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Staffelung des Abstraktionsgrads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3607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vert="vert27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Semantische Metamodelle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001430"/>
                  </a:ext>
                </a:extLst>
              </a:tr>
              <a:tr h="225112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vert="vert27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Generierung textueller Problembeschreibungen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101520"/>
                  </a:ext>
                </a:extLst>
              </a:tr>
            </a:tbl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EA73E879-739B-42FD-A29D-8C3F626C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Herausforderungsmatrix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A08760-3E20-4225-820C-423FEE7F457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21.09.2022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6540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72C3827-B4DD-4B75-8264-F402A0C1E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Motivation für und Übersicht über ALADIN</a:t>
            </a:r>
          </a:p>
          <a:p>
            <a:endParaRPr lang="de-DE" dirty="0"/>
          </a:p>
          <a:p>
            <a:r>
              <a:rPr lang="de-DE" dirty="0"/>
              <a:t>Didaktische Herausforderungen</a:t>
            </a:r>
            <a:br>
              <a:rPr lang="de-DE" dirty="0"/>
            </a:br>
            <a:endParaRPr lang="de-DE" dirty="0"/>
          </a:p>
          <a:p>
            <a:r>
              <a:rPr lang="de-DE" b="1" dirty="0"/>
              <a:t>Ausblick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580C7D3-E76E-45E5-AC9F-5588511D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244014-68E7-4925-BFE8-886FA036393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21.09.2022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8946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189ECDE-412C-4BDF-98C4-2B2949BE9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Auszug zukünftiger Einsatzgebiete</a:t>
            </a:r>
          </a:p>
          <a:p>
            <a:pPr lvl="1"/>
            <a:r>
              <a:rPr lang="de-DE" dirty="0"/>
              <a:t>Juristerei (Prüfmuster und Paragraphennetzwerke zu Rechtsfällen)</a:t>
            </a:r>
          </a:p>
          <a:p>
            <a:pPr lvl="1"/>
            <a:r>
              <a:rPr lang="de-DE" dirty="0"/>
              <a:t>Chemie (chemische Strukturformeln von Molekülverbindungen)</a:t>
            </a:r>
          </a:p>
          <a:p>
            <a:pPr lvl="1"/>
            <a:r>
              <a:rPr lang="de-DE" dirty="0"/>
              <a:t>Musiktheorie (triadische Transformationen in der neo-</a:t>
            </a:r>
            <a:r>
              <a:rPr lang="de-DE" dirty="0" err="1"/>
              <a:t>Riemannschen</a:t>
            </a:r>
            <a:r>
              <a:rPr lang="de-DE" dirty="0"/>
              <a:t> Theorie)</a:t>
            </a:r>
          </a:p>
          <a:p>
            <a:pPr lvl="1"/>
            <a:endParaRPr lang="de-DE" dirty="0"/>
          </a:p>
          <a:p>
            <a:r>
              <a:rPr lang="de-DE" dirty="0"/>
              <a:t>Zusätzliche Bearbeitungsmodi</a:t>
            </a:r>
          </a:p>
          <a:p>
            <a:pPr lvl="1"/>
            <a:r>
              <a:rPr lang="de-DE" dirty="0"/>
              <a:t>Kollaborationsmodus</a:t>
            </a:r>
          </a:p>
          <a:p>
            <a:pPr lvl="1"/>
            <a:r>
              <a:rPr lang="de-DE" dirty="0"/>
              <a:t>Prüfungsmodus</a:t>
            </a:r>
          </a:p>
          <a:p>
            <a:pPr lvl="1"/>
            <a:endParaRPr lang="de-DE" dirty="0"/>
          </a:p>
          <a:p>
            <a:r>
              <a:rPr lang="de-DE" dirty="0"/>
              <a:t>LTI-Schnittstelle zur Kopplung an Lernsysteme (OPAL, </a:t>
            </a:r>
            <a:r>
              <a:rPr lang="de-DE" dirty="0" err="1"/>
              <a:t>moodle</a:t>
            </a:r>
            <a:r>
              <a:rPr lang="de-DE" dirty="0"/>
              <a:t>, etc.)</a:t>
            </a:r>
          </a:p>
          <a:p>
            <a:endParaRPr lang="de-DE" dirty="0"/>
          </a:p>
          <a:p>
            <a:r>
              <a:rPr lang="de-DE" dirty="0"/>
              <a:t>Visueller Editor und Konfigurator zur Erstellung neuer Aufgabentypen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B7A0BEE-5201-4591-888A-8E5890752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285BB6-4EB6-4672-9977-E17B78009CF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21.09.2022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7574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D5D6A5-B792-48C1-8136-6DBC113BC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Vielen Dank für die Aufmerksamkeit!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51F0EB4-A2BF-4204-AD63-60EF19F0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 &amp; Diskussion</a:t>
            </a:r>
          </a:p>
        </p:txBody>
      </p:sp>
      <p:sp>
        <p:nvSpPr>
          <p:cNvPr id="4" name="Datumsplatzhalter 1">
            <a:extLst>
              <a:ext uri="{FF2B5EF4-FFF2-40B4-BE49-F238E27FC236}">
                <a16:creationId xmlns:a16="http://schemas.microsoft.com/office/drawing/2014/main" id="{74CC8990-7CDD-4036-8A59-E4CC764E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21.09.2022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520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72C3827-B4DD-4B75-8264-F402A0C1E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Motivation für und Übersicht über ALADIN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Didaktische Herausforderungen</a:t>
            </a:r>
            <a:br>
              <a:rPr lang="de-DE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Ausblick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580C7D3-E76E-45E5-AC9F-5588511D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244014-68E7-4925-BFE8-886FA036393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21.09.2022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7167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EBDEDD7-B405-4B15-BE8A-19F56B7F0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052736"/>
            <a:ext cx="10992608" cy="4896544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nur wenige Übungsaufgaben/Musterklausuren (manuelle Erstellung)</a:t>
            </a:r>
          </a:p>
          <a:p>
            <a:endParaRPr lang="de-DE" dirty="0"/>
          </a:p>
          <a:p>
            <a:r>
              <a:rPr lang="de-DE" dirty="0"/>
              <a:t>keine Skalierung der Aufgaben hinsichtlich Schwierigkeitsgrad und Umfang</a:t>
            </a:r>
          </a:p>
          <a:p>
            <a:endParaRPr lang="de-DE" dirty="0"/>
          </a:p>
          <a:p>
            <a:r>
              <a:rPr lang="de-DE" dirty="0"/>
              <a:t>keine orts- und zeitflexible Lehre (synchrone Lehre)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keine Selbstkontrolle beim Lernen durch Abgleich mit Musterlösungen</a:t>
            </a:r>
          </a:p>
          <a:p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keine </a:t>
            </a:r>
            <a:r>
              <a:rPr lang="de-DE" dirty="0"/>
              <a:t>motivierenden Impulse für Lernprozesse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B87F198-7D03-49A3-9F0D-01CC61FC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1.1 Motivation für ALADIN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4E4385-6C33-46CC-8FF0-0AE68FCC05E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21.09.2022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832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85BD0EB-08B6-44D4-825D-4DF9D813F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793" y="1268760"/>
            <a:ext cx="10992608" cy="5256584"/>
          </a:xfrm>
        </p:spPr>
        <p:txBody>
          <a:bodyPr/>
          <a:lstStyle/>
          <a:p>
            <a:r>
              <a:rPr lang="de-DE" sz="1800" dirty="0"/>
              <a:t>Framework …</a:t>
            </a:r>
          </a:p>
          <a:p>
            <a:pPr lvl="1"/>
            <a:r>
              <a:rPr lang="de-DE" sz="1600" dirty="0"/>
              <a:t>… zur deklarativen Modellierung von Aufgabentypen</a:t>
            </a:r>
          </a:p>
          <a:p>
            <a:pPr lvl="1"/>
            <a:r>
              <a:rPr lang="de-DE" sz="1600" dirty="0"/>
              <a:t>… zur automatischen Generierung von Aufgaben und Lösung(</a:t>
            </a:r>
            <a:r>
              <a:rPr lang="de-DE" sz="1600" dirty="0" err="1"/>
              <a:t>shilf</a:t>
            </a:r>
            <a:r>
              <a:rPr lang="de-DE" sz="1600" dirty="0"/>
              <a:t>)en</a:t>
            </a:r>
          </a:p>
          <a:p>
            <a:pPr lvl="1"/>
            <a:r>
              <a:rPr lang="de-DE" sz="1600" dirty="0"/>
              <a:t>… zur interaktiven Bearbeitung von individualisierten Übungsaufgaben</a:t>
            </a:r>
          </a:p>
          <a:p>
            <a:pPr lvl="1"/>
            <a:r>
              <a:rPr lang="de-DE" sz="1600" dirty="0"/>
              <a:t>… zum asynchronen Austausch und Nachvollziehen von Lösungsversuchen</a:t>
            </a:r>
          </a:p>
          <a:p>
            <a:pPr lvl="1"/>
            <a:endParaRPr lang="de-DE" sz="1600" dirty="0"/>
          </a:p>
          <a:p>
            <a:r>
              <a:rPr lang="de-DE" sz="1800" dirty="0"/>
              <a:t>Aufgabentypen basieren auf Graphen</a:t>
            </a:r>
          </a:p>
          <a:p>
            <a:pPr lvl="1"/>
            <a:r>
              <a:rPr lang="de-DE" sz="1600" dirty="0"/>
              <a:t>Stücklistenauflösung (</a:t>
            </a:r>
            <a:r>
              <a:rPr lang="de-DE" sz="1600" dirty="0" err="1"/>
              <a:t>Gozintograph</a:t>
            </a:r>
            <a:r>
              <a:rPr lang="de-DE" sz="1600" dirty="0"/>
              <a:t>)</a:t>
            </a:r>
          </a:p>
          <a:p>
            <a:pPr lvl="1"/>
            <a:r>
              <a:rPr lang="de-DE" sz="1600" dirty="0"/>
              <a:t>SQL-Abfragen (Abstract Syntax </a:t>
            </a:r>
            <a:r>
              <a:rPr lang="de-DE" sz="1600" dirty="0" err="1"/>
              <a:t>Tree</a:t>
            </a:r>
            <a:r>
              <a:rPr lang="de-DE" sz="1600" dirty="0"/>
              <a:t>)</a:t>
            </a:r>
          </a:p>
          <a:p>
            <a:pPr lvl="1"/>
            <a:r>
              <a:rPr lang="de-DE" sz="1600" dirty="0"/>
              <a:t>Finden kürzester Pfade (Dijkstra)</a:t>
            </a:r>
          </a:p>
          <a:p>
            <a:pPr lvl="1"/>
            <a:r>
              <a:rPr lang="de-DE" sz="1600" dirty="0"/>
              <a:t>…</a:t>
            </a:r>
          </a:p>
          <a:p>
            <a:pPr lvl="1"/>
            <a:endParaRPr lang="de-DE" sz="1600" dirty="0"/>
          </a:p>
          <a:p>
            <a:r>
              <a:rPr lang="de-DE" sz="1800" dirty="0"/>
              <a:t>Einsatzgebiete sind …</a:t>
            </a:r>
          </a:p>
          <a:p>
            <a:pPr lvl="1"/>
            <a:r>
              <a:rPr lang="de-DE" sz="1600" dirty="0"/>
              <a:t>… (Wirtschafts-)Informatik</a:t>
            </a:r>
          </a:p>
          <a:p>
            <a:pPr lvl="1"/>
            <a:r>
              <a:rPr lang="de-DE" sz="1600" dirty="0"/>
              <a:t>… Betriebswirtschaft</a:t>
            </a:r>
          </a:p>
          <a:p>
            <a:pPr lvl="1"/>
            <a:r>
              <a:rPr lang="de-DE" sz="1600" dirty="0"/>
              <a:t>… Geoinformatik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2A322D4-34B9-4301-97B6-7D5D01FD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1.2 Leistungsumfang und Basis von ALADIN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C90605-5B36-40BD-86E6-C76AF211E5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21.09.2022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754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EC558A0-6B04-4BE2-A5CD-1E37A2DB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1.3 Integration von ALADIN in die Lehre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69940-0D50-41AC-BB06-5C7E10BE606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21.09.2022</a:t>
            </a:fld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668E3F5-FB11-4C53-A13C-AA0399D93547}"/>
              </a:ext>
            </a:extLst>
          </p:cNvPr>
          <p:cNvSpPr txBox="1"/>
          <p:nvPr/>
        </p:nvSpPr>
        <p:spPr>
          <a:xfrm>
            <a:off x="1634224" y="1391298"/>
            <a:ext cx="2538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Ablauf ohne ALADIN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A2146FF-18BE-442A-9186-638F0820DFCF}"/>
              </a:ext>
            </a:extLst>
          </p:cNvPr>
          <p:cNvSpPr txBox="1"/>
          <p:nvPr/>
        </p:nvSpPr>
        <p:spPr>
          <a:xfrm>
            <a:off x="7698986" y="1390132"/>
            <a:ext cx="2308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Ablauf mit ALADIN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00E67C7-063A-4777-9C60-7EF29AEF6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576" y="3007444"/>
            <a:ext cx="3781425" cy="19526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438C60-9BC9-4704-877E-B562AFFA4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812" y="1916831"/>
            <a:ext cx="55721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72C3827-B4DD-4B75-8264-F402A0C1E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Motivation für und Übersicht über ALADIN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Didaktische Herausforderungen</a:t>
            </a:r>
            <a:br>
              <a:rPr lang="de-DE" b="1" dirty="0"/>
            </a:b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Ausblick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580C7D3-E76E-45E5-AC9F-5588511D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244014-68E7-4925-BFE8-886FA036393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21.09.2022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035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3B5472A-09D7-4159-80F4-5F530A504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484784"/>
            <a:ext cx="5303976" cy="5256584"/>
          </a:xfrm>
        </p:spPr>
        <p:txBody>
          <a:bodyPr/>
          <a:lstStyle/>
          <a:p>
            <a:r>
              <a:rPr lang="de-DE" dirty="0"/>
              <a:t>2.1.1 Initiale Nutzung</a:t>
            </a:r>
          </a:p>
          <a:p>
            <a:pPr lvl="1"/>
            <a:r>
              <a:rPr lang="de-DE" dirty="0"/>
              <a:t>Berührungsängste nehmen</a:t>
            </a:r>
          </a:p>
          <a:p>
            <a:pPr lvl="1"/>
            <a:r>
              <a:rPr lang="de-DE" dirty="0"/>
              <a:t>Lernkurve möglichst minimieren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2.1.2 Fortführende Nutzung</a:t>
            </a:r>
          </a:p>
          <a:p>
            <a:pPr lvl="1"/>
            <a:r>
              <a:rPr lang="de-DE" dirty="0"/>
              <a:t>Anreize zur selbstständigen Verwendung nötig</a:t>
            </a:r>
          </a:p>
          <a:p>
            <a:pPr lvl="1"/>
            <a:r>
              <a:rPr lang="de-DE" dirty="0"/>
              <a:t>Studierende, die am meisten profitieren würden, sind meist auch diejenigen, die am schwersten zu motivieren sind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FC9E8B3-B2D5-43FC-B674-80838F1E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 Motivierung der Studierenden zur Nutzung von ALADIN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167CC5-F035-4588-A1EE-B98F6D7FD45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21.09.2022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37699F9-221B-48E7-ADD0-263208B656E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09426" y="1484784"/>
            <a:ext cx="5303976" cy="5256584"/>
          </a:xfrm>
        </p:spPr>
        <p:txBody>
          <a:bodyPr/>
          <a:lstStyle/>
          <a:p>
            <a:r>
              <a:rPr lang="de-DE" dirty="0"/>
              <a:t>Einsatz in der Vorlesung</a:t>
            </a:r>
          </a:p>
          <a:p>
            <a:pPr lvl="1"/>
            <a:r>
              <a:rPr lang="de-DE" dirty="0"/>
              <a:t>Illustration durch die Lehrkraft</a:t>
            </a:r>
          </a:p>
          <a:p>
            <a:pPr lvl="1"/>
            <a:r>
              <a:rPr lang="de-DE" dirty="0"/>
              <a:t>Bearbeiten einer Aufgabe durch die Studierenden</a:t>
            </a:r>
          </a:p>
          <a:p>
            <a:pPr lvl="1"/>
            <a:r>
              <a:rPr lang="de-DE" dirty="0"/>
              <a:t>Interaktive Rückfragemöglichkeit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Einsatz in Praktika und Übungen (APL, PVL)</a:t>
            </a:r>
          </a:p>
          <a:p>
            <a:pPr lvl="1"/>
            <a:r>
              <a:rPr lang="de-DE" dirty="0"/>
              <a:t>Umsetzung der Übungsformate in ALADIN</a:t>
            </a:r>
          </a:p>
          <a:p>
            <a:pPr lvl="1"/>
            <a:r>
              <a:rPr lang="de-DE" dirty="0"/>
              <a:t>Umsetzung zusätzlicher </a:t>
            </a:r>
            <a:br>
              <a:rPr lang="de-DE" dirty="0"/>
            </a:br>
            <a:r>
              <a:rPr lang="de-DE" dirty="0"/>
              <a:t>(Vor-)Prüfungsleistungen in ALADIN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Spaced</a:t>
            </a:r>
            <a:r>
              <a:rPr lang="de-DE" dirty="0"/>
              <a:t>-Repetition-Algorithmen und Gamification-Elemente als Motivation für intelligente Lernstrategien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A15B134-2B0D-4EA9-B139-1E578554B934}"/>
              </a:ext>
            </a:extLst>
          </p:cNvPr>
          <p:cNvSpPr txBox="1"/>
          <p:nvPr/>
        </p:nvSpPr>
        <p:spPr>
          <a:xfrm>
            <a:off x="1559496" y="929424"/>
            <a:ext cx="800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Herausforderung				Lösungsvorschlag</a:t>
            </a:r>
          </a:p>
        </p:txBody>
      </p:sp>
    </p:spTree>
    <p:extLst>
      <p:ext uri="{BB962C8B-B14F-4D97-AF65-F5344CB8AC3E}">
        <p14:creationId xmlns:p14="http://schemas.microsoft.com/office/powerpoint/2010/main" val="646367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AEB5EE8-C047-42CF-9BB7-41372338C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484784"/>
            <a:ext cx="5303976" cy="5256584"/>
          </a:xfrm>
        </p:spPr>
        <p:txBody>
          <a:bodyPr/>
          <a:lstStyle/>
          <a:p>
            <a:r>
              <a:rPr lang="de-DE" dirty="0"/>
              <a:t>2.2.1 Nutzung in Lehrveranstaltungen</a:t>
            </a:r>
          </a:p>
          <a:p>
            <a:pPr lvl="1"/>
            <a:r>
              <a:rPr lang="de-DE" dirty="0"/>
              <a:t>Abhängig von… </a:t>
            </a:r>
          </a:p>
          <a:p>
            <a:pPr lvl="2"/>
            <a:r>
              <a:rPr lang="de-DE" dirty="0"/>
              <a:t>… der Modellierungsmächtigkeit</a:t>
            </a:r>
          </a:p>
          <a:p>
            <a:pPr lvl="2"/>
            <a:r>
              <a:rPr lang="de-DE" dirty="0"/>
              <a:t>… der möglichen Anwendungsszenarien</a:t>
            </a:r>
          </a:p>
          <a:p>
            <a:pPr lvl="1"/>
            <a:r>
              <a:rPr lang="de-DE" dirty="0"/>
              <a:t>Einbindungsmöglichkeit in bestehende Systeme</a:t>
            </a:r>
          </a:p>
          <a:p>
            <a:endParaRPr lang="de-DE" dirty="0"/>
          </a:p>
          <a:p>
            <a:r>
              <a:rPr lang="de-DE" dirty="0"/>
              <a:t>2.2.2 Anwendung in weiteren Disziplinen</a:t>
            </a:r>
          </a:p>
          <a:p>
            <a:pPr lvl="1"/>
            <a:r>
              <a:rPr lang="de-DE" dirty="0"/>
              <a:t>Erstellen neuer Aufgabentypen erfordert bisher grundlegende Programmierkenntnisse</a:t>
            </a:r>
          </a:p>
          <a:p>
            <a:pPr lvl="2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C4FCFE3-7D21-4E87-A5C1-6668F668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2.2 Motivierung der Lehrenden zur Nutzung von ALADIN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8E1BFF-6D22-472F-8CD0-B9587D66556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21.09.2022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F2D2F30-16B2-492F-90EC-8A56810B11D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09426" y="1484784"/>
            <a:ext cx="5303976" cy="5256584"/>
          </a:xfrm>
        </p:spPr>
        <p:txBody>
          <a:bodyPr/>
          <a:lstStyle/>
          <a:p>
            <a:r>
              <a:rPr lang="de-DE" dirty="0"/>
              <a:t>Neue Bearbeitungsmodi</a:t>
            </a:r>
          </a:p>
          <a:p>
            <a:pPr lvl="1"/>
            <a:r>
              <a:rPr lang="de-DE" dirty="0"/>
              <a:t>Individueller Übungsmodus</a:t>
            </a:r>
          </a:p>
          <a:p>
            <a:pPr lvl="1"/>
            <a:r>
              <a:rPr lang="de-DE" dirty="0"/>
              <a:t>Kooperative Bearbeitung</a:t>
            </a:r>
          </a:p>
          <a:p>
            <a:pPr lvl="1"/>
            <a:r>
              <a:rPr lang="de-DE" dirty="0"/>
              <a:t>Prüfungsszenarien</a:t>
            </a:r>
          </a:p>
          <a:p>
            <a:r>
              <a:rPr lang="de-DE" dirty="0"/>
              <a:t>LTI-Schnittstelle zur Kopplung an LMS (OPAL, </a:t>
            </a:r>
            <a:r>
              <a:rPr lang="de-DE" dirty="0" err="1"/>
              <a:t>moodle</a:t>
            </a:r>
            <a:r>
              <a:rPr lang="de-DE" dirty="0"/>
              <a:t>, etc.)</a:t>
            </a:r>
          </a:p>
          <a:p>
            <a:endParaRPr lang="de-DE" dirty="0"/>
          </a:p>
          <a:p>
            <a:r>
              <a:rPr lang="de-DE" dirty="0"/>
              <a:t>Visueller Konfigurator (Low-Code)</a:t>
            </a:r>
          </a:p>
          <a:p>
            <a:pPr lvl="1"/>
            <a:r>
              <a:rPr lang="de-DE" dirty="0"/>
              <a:t>UI zur Komposition bestehender Komponenten</a:t>
            </a:r>
          </a:p>
          <a:p>
            <a:pPr lvl="1"/>
            <a:r>
              <a:rPr lang="de-DE" dirty="0"/>
              <a:t>Erweiterung der Komponenten durch gezielte Code </a:t>
            </a:r>
            <a:r>
              <a:rPr lang="de-DE" dirty="0" err="1"/>
              <a:t>Injection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0945B3C-7DD1-4163-A4FB-3E17C18DBB1B}"/>
              </a:ext>
            </a:extLst>
          </p:cNvPr>
          <p:cNvSpPr txBox="1"/>
          <p:nvPr/>
        </p:nvSpPr>
        <p:spPr>
          <a:xfrm>
            <a:off x="1559496" y="929424"/>
            <a:ext cx="800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Herausforderung				Lösungsvorschlag</a:t>
            </a:r>
          </a:p>
        </p:txBody>
      </p:sp>
    </p:spTree>
    <p:extLst>
      <p:ext uri="{BB962C8B-B14F-4D97-AF65-F5344CB8AC3E}">
        <p14:creationId xmlns:p14="http://schemas.microsoft.com/office/powerpoint/2010/main" val="2702368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2D3708D-0F7C-4FF3-AC5E-3012170C8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052736"/>
            <a:ext cx="5303976" cy="5256584"/>
          </a:xfrm>
        </p:spPr>
        <p:txBody>
          <a:bodyPr/>
          <a:lstStyle/>
          <a:p>
            <a:r>
              <a:rPr lang="de-DE" dirty="0"/>
              <a:t>2.3 Messbarkeit von Kompetenzen in ALADIN</a:t>
            </a:r>
          </a:p>
          <a:p>
            <a:pPr lvl="1"/>
            <a:r>
              <a:rPr lang="de-DE" dirty="0"/>
              <a:t>2.3.1 Generelle Messbarkeit von Kompetenzen einer Person</a:t>
            </a:r>
          </a:p>
          <a:p>
            <a:pPr lvl="2"/>
            <a:r>
              <a:rPr lang="de-DE" dirty="0"/>
              <a:t>Selbsteinschätzungen liegen meist falsch</a:t>
            </a:r>
          </a:p>
          <a:p>
            <a:pPr lvl="2"/>
            <a:r>
              <a:rPr lang="de-DE" dirty="0"/>
              <a:t>Benötigt Bearbeitung einer Aufgabe, welche diese Kompetenz erfordert</a:t>
            </a:r>
          </a:p>
          <a:p>
            <a:pPr lvl="2"/>
            <a:r>
              <a:rPr lang="de-DE" dirty="0"/>
              <a:t>Reduktion auf Lösungsabgleich nicht ausreichend</a:t>
            </a:r>
          </a:p>
          <a:p>
            <a:pPr marL="0" indent="0">
              <a:buNone/>
            </a:pPr>
            <a:endParaRPr lang="de-DE" dirty="0"/>
          </a:p>
          <a:p>
            <a:pPr lvl="1"/>
            <a:r>
              <a:rPr lang="de-DE" dirty="0"/>
              <a:t>2.3.2 Messbarkeit von Kompetenzen in heterogenen Gruppen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CF13DED-251A-46D5-8739-33E57E45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2.3 – 2.5 Kompetenzmessung, Vernetzung und Rückmeldung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F450F2-FE9B-4FF0-B8CE-4AF42C8A906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21.09.2022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DEE3EA7-EFCC-43F5-9A9C-C194F0A2120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09426" y="1052736"/>
            <a:ext cx="5303976" cy="5256584"/>
          </a:xfrm>
        </p:spPr>
        <p:txBody>
          <a:bodyPr/>
          <a:lstStyle/>
          <a:p>
            <a:r>
              <a:rPr lang="de-DE" dirty="0"/>
              <a:t>2.4 Fehlende Vernetzung der Studierenden Untereinander</a:t>
            </a:r>
          </a:p>
          <a:p>
            <a:pPr lvl="1"/>
            <a:r>
              <a:rPr lang="de-DE" dirty="0"/>
              <a:t>Schwelle zur Vernetzung ist im Vergleich zur Präsenzlehre höher</a:t>
            </a:r>
          </a:p>
          <a:p>
            <a:pPr lvl="1"/>
            <a:r>
              <a:rPr lang="de-DE" dirty="0"/>
              <a:t>Führt womöglich zu:</a:t>
            </a:r>
          </a:p>
          <a:p>
            <a:pPr lvl="2"/>
            <a:r>
              <a:rPr lang="de-DE" dirty="0"/>
              <a:t>Überforderung der Studierenden</a:t>
            </a:r>
          </a:p>
          <a:p>
            <a:pPr lvl="2"/>
            <a:r>
              <a:rPr lang="de-DE" dirty="0"/>
              <a:t>Verlängerung ihres Studiums </a:t>
            </a:r>
          </a:p>
          <a:p>
            <a:pPr lvl="2"/>
            <a:r>
              <a:rPr lang="de-DE" dirty="0"/>
              <a:t>erhöhten Abbruchquoten</a:t>
            </a:r>
          </a:p>
          <a:p>
            <a:endParaRPr lang="de-DE" dirty="0"/>
          </a:p>
          <a:p>
            <a:r>
              <a:rPr lang="de-DE" dirty="0"/>
              <a:t>2.5 Fehlende Rückmeldung an Studierende</a:t>
            </a:r>
          </a:p>
          <a:p>
            <a:pPr lvl="1"/>
            <a:r>
              <a:rPr lang="de-DE" dirty="0"/>
              <a:t>Unzureichende oder fehlende Rückmeldungen bei Fehlern führt zu Motivationsverlust</a:t>
            </a:r>
          </a:p>
          <a:p>
            <a:pPr lvl="1"/>
            <a:r>
              <a:rPr lang="de-DE" dirty="0"/>
              <a:t>Generierte Lösungshilfen können das „Warum“ nicht ausreichend erklären</a:t>
            </a:r>
          </a:p>
        </p:txBody>
      </p:sp>
    </p:spTree>
    <p:extLst>
      <p:ext uri="{BB962C8B-B14F-4D97-AF65-F5344CB8AC3E}">
        <p14:creationId xmlns:p14="http://schemas.microsoft.com/office/powerpoint/2010/main" val="425862496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Vorlage">
  <a:themeElements>
    <a:clrScheme name="Benutzerdefiniert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99B1C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Powerpoin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_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625FA15-0317-4D8B-843F-83A7F4B53AF5}">
  <we:reference id="wa104038830" version="1.0.0.3" store="de-DE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792</Words>
  <Application>Microsoft Office PowerPoint</Application>
  <PresentationFormat>Breitbild</PresentationFormat>
  <Paragraphs>252</Paragraphs>
  <Slides>16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Wingdings</vt:lpstr>
      <vt:lpstr>ヒラギノ角ゴ Pro W3</vt:lpstr>
      <vt:lpstr>Powerpoint_Vorlage</vt:lpstr>
      <vt:lpstr>PowerPoint-Präsentation</vt:lpstr>
      <vt:lpstr>Gliederung</vt:lpstr>
      <vt:lpstr>1.1 Motivation für ALADIN</vt:lpstr>
      <vt:lpstr>1.2 Leistungsumfang und Basis von ALADIN</vt:lpstr>
      <vt:lpstr>1.3 Integration von ALADIN in die Lehre</vt:lpstr>
      <vt:lpstr>Gliederung</vt:lpstr>
      <vt:lpstr>2.1 Motivierung der Studierenden zur Nutzung von ALADIN</vt:lpstr>
      <vt:lpstr>2.2 Motivierung der Lehrenden zur Nutzung von ALADIN</vt:lpstr>
      <vt:lpstr>2.3 – 2.5 Kompetenzmessung, Vernetzung und Rückmeldung</vt:lpstr>
      <vt:lpstr>4R-Prinzip</vt:lpstr>
      <vt:lpstr>2.6 Fehlende Variabilität der Aufgabenrepräsentation</vt:lpstr>
      <vt:lpstr>2.7 Unzureichende semantische Plausibilität und Typikalität  der generierten Aufgaben </vt:lpstr>
      <vt:lpstr>Herausforderungsmatrix</vt:lpstr>
      <vt:lpstr>Gliederung</vt:lpstr>
      <vt:lpstr>Ausblick</vt:lpstr>
      <vt:lpstr>Fragen &amp; Diskussion</vt:lpstr>
    </vt:vector>
  </TitlesOfParts>
  <Company>HTW Dresden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Folienüberschrift 1</dc:title>
  <dc:subject>testthema</dc:subject>
  <dc:creator>niehues</dc:creator>
  <cp:lastModifiedBy>Paul Christ</cp:lastModifiedBy>
  <cp:revision>818</cp:revision>
  <cp:lastPrinted>2011-09-28T10:49:02Z</cp:lastPrinted>
  <dcterms:created xsi:type="dcterms:W3CDTF">2011-12-19T14:51:39Z</dcterms:created>
  <dcterms:modified xsi:type="dcterms:W3CDTF">2022-09-21T16:39:53Z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earbeiter">
    <vt:lpwstr>H. Mustermann</vt:lpwstr>
  </property>
</Properties>
</file>