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rsten Munkelt" initials="TM" lastIdx="4" clrIdx="0">
    <p:extLst>
      <p:ext uri="{19B8F6BF-5375-455C-9EA6-DF929625EA0E}">
        <p15:presenceInfo xmlns:p15="http://schemas.microsoft.com/office/powerpoint/2012/main" userId="S-1-5-21-492433167-3996512854-4160196905-13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222" autoAdjust="0"/>
  </p:normalViewPr>
  <p:slideViewPr>
    <p:cSldViewPr snapToGrid="0">
      <p:cViewPr>
        <p:scale>
          <a:sx n="110" d="100"/>
          <a:sy n="110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27T00:07:38.823" idx="2">
    <p:pos x="3104" y="1080"/>
    <p:text>Wie(so) tragen Literaturrecherchen zur Netzwerkentwicklung bei?</p:text>
    <p:extLst>
      <p:ext uri="{C676402C-5697-4E1C-873F-D02D1690AC5C}">
        <p15:threadingInfo xmlns:p15="http://schemas.microsoft.com/office/powerpoint/2012/main" timeZoneBias="-120"/>
      </p:ext>
    </p:extLst>
  </p:cm>
  <p:cm authorId="1" dt="2023-06-27T00:08:48.105" idx="3">
    <p:pos x="1667" y="1019"/>
    <p:text>Bis auf den anderen Kommentar ist die Grafik gut undschlüssig, aber sie sieht (noch) nicht gut aus. Schriftgrößen? Pfeilstärken? Schrift in Pfeilen? ...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27T00:10:58.569" idx="4">
    <p:pos x="2446" y="1173"/>
    <p:text>Da die Grafik die gleiche ist wie die vorher (nur waagerecht), habe ich sie nicht extra kommentiert.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27T00:03:01.575" idx="1">
    <p:pos x="3654" y="2200"/>
    <p:text>Bitte einen Deming-Cycle daraus machen, weil es wieder von neuem startet. Paul weiß, was das ist. oder sollte es zumindest wissen. ;-P Die hiesigen Bezeichnungen der Phasen können/sollten durchaus beibehalten werden. https://de.wikipedia.org/wiki/Demingkreis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6BCE7-A335-13C7-22BD-631954C65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8A86E1-DED3-57F6-08DC-51B6C5DD2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AEB75F-F808-CCDD-C306-C09CFC04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074-8A98-419D-862C-82F65ACBA0F3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5B113A-6FC1-402D-CFEE-8C1F9208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516F57-5513-8DF4-2960-D50AEB89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8EBE-D621-4667-BD27-F49E0F6B8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39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C88D2-BDCE-F603-D37B-67D49B30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CDFFDD2-48EA-052D-BED7-2ACF3EE07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617B55-04C8-571D-F18D-708E7F80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074-8A98-419D-862C-82F65ACBA0F3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F2E5E1-C759-3138-8994-43B51309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0BB5F8-4B74-5169-334C-9243C422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8EBE-D621-4667-BD27-F49E0F6B8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16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21F4122-B51F-F7C8-235F-C7FA0BD4A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56648A-5CFB-8CB1-EFCC-FB4220092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923491-7359-3555-A94D-2DD08FF8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074-8A98-419D-862C-82F65ACBA0F3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CDCAEC-E344-106A-CC69-9BC6B259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888DA2-2CB3-3AE1-6D25-97A22ADE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8EBE-D621-4667-BD27-F49E0F6B8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0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977744-E2F7-DB83-AEF6-5A091551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039841-F779-4A27-0B74-7FB596613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5F2C6E-8124-D929-6B59-AA441390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074-8A98-419D-862C-82F65ACBA0F3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3927B8-5ED5-7B20-9A0C-C8211358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BB66C9-833C-06B5-41ED-F422C665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8EBE-D621-4667-BD27-F49E0F6B8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30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2FE31-EA76-ED52-20D8-4986B1FB6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94114E-74F6-889E-906A-0E2714653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BA6C95-D634-19A1-39ED-3E0EA959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074-8A98-419D-862C-82F65ACBA0F3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CF2FBE-FBE4-5ABB-60ED-2DC112BCA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57B04C-47D7-1616-2E1B-81A14FB3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8EBE-D621-4667-BD27-F49E0F6B8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47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A72F2B-0E17-D430-0C83-079EFB7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7CE594-DCEF-BA78-6216-A42B248E0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27C14E-274C-C2BD-8ED9-7ACBDF8FE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DC5F5B-15F9-F522-B64F-8D7E4470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074-8A98-419D-862C-82F65ACBA0F3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2D8060-D804-5155-3292-6389BE99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9B58C4-CCA1-4146-672F-41B4CC76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8EBE-D621-4667-BD27-F49E0F6B8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57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7C3A1-438F-B4F9-0CAD-310AE978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500E57-E5AC-5D3F-C854-A5237A46D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87FF52-DDD2-BF10-6C7C-80FFA5A89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67D8C3-CD35-09C4-1046-26D290BCD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9BA8E0-7BD3-D831-FA07-CE5761580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2558204-FE3C-CB15-A33E-ED5F3376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074-8A98-419D-862C-82F65ACBA0F3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760E52-E219-4346-EA9A-82C875BF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16C3058-5D2D-05E9-78CB-595FBD38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8EBE-D621-4667-BD27-F49E0F6B8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50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8856A-0A79-611D-F644-2D86035F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1358FA6-7EFA-6DD9-26D4-39743740E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074-8A98-419D-862C-82F65ACBA0F3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2BB7C0-21C9-D668-3625-86600C4F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192018-EEBE-0310-09BF-786EFC08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8EBE-D621-4667-BD27-F49E0F6B8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D89BC89-10D2-5E6A-14EA-11FE6279F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074-8A98-419D-862C-82F65ACBA0F3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C307F2A-733E-7B08-41EE-368AD5AF7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7B4264-FD1B-EFCE-033D-012DC39AD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8EBE-D621-4667-BD27-F49E0F6B8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46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25778D-8E50-186B-BC2F-36C79469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60B7B0-B568-C71A-8802-55075125F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5623DC-224A-2352-5E27-799B8A8C9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848807-5CB7-86E5-496E-98EE83C0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074-8A98-419D-862C-82F65ACBA0F3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ACFEA0-DA0F-06C8-41AD-87318F29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07469A-F7B3-938B-0D1E-BF4DD7B6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8EBE-D621-4667-BD27-F49E0F6B8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65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5628A4-43A8-90C9-9E9D-98B463CB8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ABB5E0A-FA7A-4CCF-4343-7F44073A8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D0013A-62D3-C2C6-6503-9DE0AA65E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A4C30B-7E90-C7CD-BE77-1BEAF76E6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074-8A98-419D-862C-82F65ACBA0F3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ED21E7-7970-6451-9403-041865D1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BB9CA5-043C-088B-CCAD-FF350348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98EBE-D621-4667-BD27-F49E0F6B8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67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449A774-3CF5-058F-4663-CFCEB5EF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5D4DD5-2063-7DE7-AB18-4F7C2FA68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5B164B-53C1-FF84-63D4-D281F8DE2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D7074-8A98-419D-862C-82F65ACBA0F3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7A17CF-2C89-C9C2-5F45-30A6B0D69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1B8EA-B023-52D8-8DBE-D82BEC182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98EBE-D621-4667-BD27-F49E0F6B8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09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A067500-1450-5752-6D76-87B0D2BC995D}"/>
              </a:ext>
            </a:extLst>
          </p:cNvPr>
          <p:cNvSpPr/>
          <p:nvPr/>
        </p:nvSpPr>
        <p:spPr>
          <a:xfrm>
            <a:off x="5481767" y="552451"/>
            <a:ext cx="2663849" cy="958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Netzwerk-entwicklung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5E358D5-8130-0D0B-CBC5-31D00BFDC89B}"/>
              </a:ext>
            </a:extLst>
          </p:cNvPr>
          <p:cNvSpPr/>
          <p:nvPr/>
        </p:nvSpPr>
        <p:spPr>
          <a:xfrm>
            <a:off x="5487980" y="4871241"/>
            <a:ext cx="2663849" cy="958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Transfer und Verstetigung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BAA45C3-EEDB-EE97-2D27-BAD14A72D9AE}"/>
              </a:ext>
            </a:extLst>
          </p:cNvPr>
          <p:cNvSpPr/>
          <p:nvPr/>
        </p:nvSpPr>
        <p:spPr>
          <a:xfrm>
            <a:off x="3643476" y="552451"/>
            <a:ext cx="576446" cy="52768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800" dirty="0"/>
              <a:t>Flankierende Forschungsaktivitäten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B488AAA-7A9B-ABA8-D56E-D0E9A8BFC482}"/>
              </a:ext>
            </a:extLst>
          </p:cNvPr>
          <p:cNvSpPr/>
          <p:nvPr/>
        </p:nvSpPr>
        <p:spPr>
          <a:xfrm>
            <a:off x="5465776" y="2711767"/>
            <a:ext cx="2663849" cy="958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OER/OEP-Werkzeugkasten</a:t>
            </a:r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3FC177D7-26F2-73CE-DDA8-C228CFA8757C}"/>
              </a:ext>
            </a:extLst>
          </p:cNvPr>
          <p:cNvSpPr/>
          <p:nvPr/>
        </p:nvSpPr>
        <p:spPr>
          <a:xfrm>
            <a:off x="6580966" y="3664875"/>
            <a:ext cx="465450" cy="12062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77F1F82-FF0E-FE50-50D5-8B1E6FC3AD4C}"/>
              </a:ext>
            </a:extLst>
          </p:cNvPr>
          <p:cNvSpPr txBox="1"/>
          <p:nvPr/>
        </p:nvSpPr>
        <p:spPr>
          <a:xfrm>
            <a:off x="8794536" y="2741545"/>
            <a:ext cx="1235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Wachstum </a:t>
            </a:r>
          </a:p>
          <a:p>
            <a:r>
              <a:rPr lang="de-DE" dirty="0"/>
              <a:t>des </a:t>
            </a:r>
          </a:p>
          <a:p>
            <a:r>
              <a:rPr lang="de-DE" dirty="0"/>
              <a:t>Netzwerks</a:t>
            </a:r>
          </a:p>
        </p:txBody>
      </p:sp>
      <p:sp>
        <p:nvSpPr>
          <p:cNvPr id="16" name="Pfeil: nach unten gekrümmt 15">
            <a:extLst>
              <a:ext uri="{FF2B5EF4-FFF2-40B4-BE49-F238E27FC236}">
                <a16:creationId xmlns:a16="http://schemas.microsoft.com/office/drawing/2014/main" id="{6228DDB9-BB28-80D9-0E3D-049C6F2CA9A6}"/>
              </a:ext>
            </a:extLst>
          </p:cNvPr>
          <p:cNvSpPr/>
          <p:nvPr/>
        </p:nvSpPr>
        <p:spPr>
          <a:xfrm rot="16200000">
            <a:off x="6054130" y="1972137"/>
            <a:ext cx="1206206" cy="257175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Pfeil: nach unten gekrümmt 16">
            <a:extLst>
              <a:ext uri="{FF2B5EF4-FFF2-40B4-BE49-F238E27FC236}">
                <a16:creationId xmlns:a16="http://schemas.microsoft.com/office/drawing/2014/main" id="{78912AD3-E322-8067-7715-D0F00831654B}"/>
              </a:ext>
            </a:extLst>
          </p:cNvPr>
          <p:cNvSpPr/>
          <p:nvPr/>
        </p:nvSpPr>
        <p:spPr>
          <a:xfrm rot="5400000">
            <a:off x="6361995" y="2001948"/>
            <a:ext cx="1206209" cy="257175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Pfeil: nach unten 17">
            <a:extLst>
              <a:ext uri="{FF2B5EF4-FFF2-40B4-BE49-F238E27FC236}">
                <a16:creationId xmlns:a16="http://schemas.microsoft.com/office/drawing/2014/main" id="{77EC991C-B63A-21FF-3F3A-6E5D14ABE412}"/>
              </a:ext>
            </a:extLst>
          </p:cNvPr>
          <p:cNvSpPr/>
          <p:nvPr/>
        </p:nvSpPr>
        <p:spPr>
          <a:xfrm rot="16200000">
            <a:off x="4626778" y="313724"/>
            <a:ext cx="465450" cy="12569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nach unten 18">
            <a:extLst>
              <a:ext uri="{FF2B5EF4-FFF2-40B4-BE49-F238E27FC236}">
                <a16:creationId xmlns:a16="http://schemas.microsoft.com/office/drawing/2014/main" id="{2921DDE0-0F8D-DC17-FAAC-DAC6C5FF9E7C}"/>
              </a:ext>
            </a:extLst>
          </p:cNvPr>
          <p:cNvSpPr/>
          <p:nvPr/>
        </p:nvSpPr>
        <p:spPr>
          <a:xfrm rot="16200000">
            <a:off x="4615676" y="2582078"/>
            <a:ext cx="465450" cy="12569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B3BC72EC-D12C-14CF-CC56-1D4B318FFABB}"/>
              </a:ext>
            </a:extLst>
          </p:cNvPr>
          <p:cNvSpPr/>
          <p:nvPr/>
        </p:nvSpPr>
        <p:spPr>
          <a:xfrm rot="16200000">
            <a:off x="4624757" y="4578346"/>
            <a:ext cx="465450" cy="12569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: nach unten gekrümmt 20">
            <a:extLst>
              <a:ext uri="{FF2B5EF4-FFF2-40B4-BE49-F238E27FC236}">
                <a16:creationId xmlns:a16="http://schemas.microsoft.com/office/drawing/2014/main" id="{FC4BB6A2-8071-87B0-BD94-ADDF37AA6E8B}"/>
              </a:ext>
            </a:extLst>
          </p:cNvPr>
          <p:cNvSpPr/>
          <p:nvPr/>
        </p:nvSpPr>
        <p:spPr>
          <a:xfrm rot="5400000">
            <a:off x="6105565" y="2916779"/>
            <a:ext cx="4684119" cy="587550"/>
          </a:xfrm>
          <a:prstGeom prst="curvedDownArrow">
            <a:avLst>
              <a:gd name="adj1" fmla="val 25000"/>
              <a:gd name="adj2" fmla="val 55692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87703CC-D883-C637-96F8-43B14FC22D0D}"/>
              </a:ext>
            </a:extLst>
          </p:cNvPr>
          <p:cNvSpPr txBox="1"/>
          <p:nvPr/>
        </p:nvSpPr>
        <p:spPr>
          <a:xfrm>
            <a:off x="4162816" y="1046715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Literatur-</a:t>
            </a:r>
          </a:p>
          <a:p>
            <a:r>
              <a:rPr lang="de-DE" dirty="0" err="1"/>
              <a:t>recherchen</a:t>
            </a:r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39D08EB-27FB-67D1-8BDC-8A3E5EAAEFE0}"/>
              </a:ext>
            </a:extLst>
          </p:cNvPr>
          <p:cNvSpPr txBox="1"/>
          <p:nvPr/>
        </p:nvSpPr>
        <p:spPr>
          <a:xfrm>
            <a:off x="4162816" y="3322738"/>
            <a:ext cx="1710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Studien zu </a:t>
            </a:r>
            <a:br>
              <a:rPr lang="de-DE" dirty="0"/>
            </a:br>
            <a:r>
              <a:rPr lang="de-DE" dirty="0"/>
              <a:t>Nutzerverhalten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7447645-DF26-4A8F-533E-92F2D8CC7003}"/>
              </a:ext>
            </a:extLst>
          </p:cNvPr>
          <p:cNvSpPr txBox="1"/>
          <p:nvPr/>
        </p:nvSpPr>
        <p:spPr>
          <a:xfrm>
            <a:off x="4131090" y="5349203"/>
            <a:ext cx="1472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Open Access</a:t>
            </a:r>
            <a:br>
              <a:rPr lang="de-DE" dirty="0"/>
            </a:br>
            <a:r>
              <a:rPr lang="de-DE" dirty="0"/>
              <a:t>Publikationen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D0F1ED0-0514-EA09-69B0-4DAAD61CD6E9}"/>
              </a:ext>
            </a:extLst>
          </p:cNvPr>
          <p:cNvSpPr txBox="1"/>
          <p:nvPr/>
        </p:nvSpPr>
        <p:spPr>
          <a:xfrm>
            <a:off x="6988502" y="3667814"/>
            <a:ext cx="15302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Best Practices </a:t>
            </a:r>
          </a:p>
          <a:p>
            <a:r>
              <a:rPr lang="de-DE" dirty="0"/>
              <a:t>und </a:t>
            </a:r>
          </a:p>
          <a:p>
            <a:r>
              <a:rPr lang="de-DE" dirty="0"/>
              <a:t>Multiplikator-</a:t>
            </a:r>
          </a:p>
          <a:p>
            <a:r>
              <a:rPr lang="de-DE" dirty="0" err="1"/>
              <a:t>konzepte</a:t>
            </a:r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BBFC731-3D45-F15D-67FB-26AA62CC74DB}"/>
              </a:ext>
            </a:extLst>
          </p:cNvPr>
          <p:cNvSpPr txBox="1"/>
          <p:nvPr/>
        </p:nvSpPr>
        <p:spPr>
          <a:xfrm>
            <a:off x="7093687" y="1693046"/>
            <a:ext cx="1235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Wachstum </a:t>
            </a:r>
          </a:p>
          <a:p>
            <a:r>
              <a:rPr lang="de-DE" dirty="0"/>
              <a:t>des </a:t>
            </a:r>
          </a:p>
          <a:p>
            <a:r>
              <a:rPr lang="de-DE" dirty="0"/>
              <a:t>Netzwerks</a:t>
            </a:r>
          </a:p>
        </p:txBody>
      </p:sp>
    </p:spTree>
    <p:extLst>
      <p:ext uri="{BB962C8B-B14F-4D97-AF65-F5344CB8AC3E}">
        <p14:creationId xmlns:p14="http://schemas.microsoft.com/office/powerpoint/2010/main" val="191929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5FA08DE-F1E3-16EB-A219-B205C437FAB0}"/>
              </a:ext>
            </a:extLst>
          </p:cNvPr>
          <p:cNvSpPr/>
          <p:nvPr/>
        </p:nvSpPr>
        <p:spPr>
          <a:xfrm>
            <a:off x="1000125" y="4554224"/>
            <a:ext cx="10349549" cy="4654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sz="2800" dirty="0"/>
              <a:t>4. Flankierende Forschungsaktivitäten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54F5A0E-7472-A1CD-E9E7-242F5A8EB4A2}"/>
              </a:ext>
            </a:extLst>
          </p:cNvPr>
          <p:cNvSpPr/>
          <p:nvPr/>
        </p:nvSpPr>
        <p:spPr>
          <a:xfrm>
            <a:off x="1000125" y="2949891"/>
            <a:ext cx="2019301" cy="958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1. Netzwerk-entwicklung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A88BC92-A463-2EC3-2335-C05C0246B5DD}"/>
              </a:ext>
            </a:extLst>
          </p:cNvPr>
          <p:cNvSpPr/>
          <p:nvPr/>
        </p:nvSpPr>
        <p:spPr>
          <a:xfrm>
            <a:off x="8959069" y="2943878"/>
            <a:ext cx="2390605" cy="958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3. Transfer und Verstetigung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CF3FEB7-1FF9-AC36-30DF-58DF2C46B359}"/>
              </a:ext>
            </a:extLst>
          </p:cNvPr>
          <p:cNvSpPr/>
          <p:nvPr/>
        </p:nvSpPr>
        <p:spPr>
          <a:xfrm>
            <a:off x="4520835" y="2949891"/>
            <a:ext cx="2559779" cy="958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2. OER/OEP-Werkzeugkasten</a:t>
            </a:r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46423DCA-6F5D-CEFD-5635-4B9556ABE293}"/>
              </a:ext>
            </a:extLst>
          </p:cNvPr>
          <p:cNvSpPr/>
          <p:nvPr/>
        </p:nvSpPr>
        <p:spPr>
          <a:xfrm rot="10800000">
            <a:off x="1224601" y="3908103"/>
            <a:ext cx="465450" cy="6463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E383E65-A609-6350-42F0-4243413F986D}"/>
              </a:ext>
            </a:extLst>
          </p:cNvPr>
          <p:cNvSpPr txBox="1"/>
          <p:nvPr/>
        </p:nvSpPr>
        <p:spPr>
          <a:xfrm>
            <a:off x="1690051" y="3939881"/>
            <a:ext cx="1403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4.1 Literatur-</a:t>
            </a:r>
          </a:p>
          <a:p>
            <a:r>
              <a:rPr lang="de-DE" dirty="0" err="1"/>
              <a:t>recherchen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0BE23A7-0789-B554-41AA-8A6A795A9AE3}"/>
              </a:ext>
            </a:extLst>
          </p:cNvPr>
          <p:cNvSpPr txBox="1"/>
          <p:nvPr/>
        </p:nvSpPr>
        <p:spPr>
          <a:xfrm>
            <a:off x="5177443" y="3942940"/>
            <a:ext cx="1710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4.2 Studien zu </a:t>
            </a:r>
          </a:p>
          <a:p>
            <a:r>
              <a:rPr lang="de-DE" dirty="0"/>
              <a:t>Nutzerverhalten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F948190-8484-637A-335E-5817A0086EDD}"/>
              </a:ext>
            </a:extLst>
          </p:cNvPr>
          <p:cNvSpPr txBox="1"/>
          <p:nvPr/>
        </p:nvSpPr>
        <p:spPr>
          <a:xfrm>
            <a:off x="9531936" y="3939881"/>
            <a:ext cx="1717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4.3 Open Access</a:t>
            </a:r>
            <a:br>
              <a:rPr lang="de-DE" dirty="0"/>
            </a:br>
            <a:r>
              <a:rPr lang="de-DE" dirty="0"/>
              <a:t>Publikationen</a:t>
            </a:r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134A9AB8-7D64-16A6-C6E0-C3B33DDC973E}"/>
              </a:ext>
            </a:extLst>
          </p:cNvPr>
          <p:cNvSpPr/>
          <p:nvPr/>
        </p:nvSpPr>
        <p:spPr>
          <a:xfrm rot="10800000">
            <a:off x="4729799" y="3908105"/>
            <a:ext cx="465450" cy="6463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5CD04C15-1F9D-5D96-BA2A-22B71D9DA033}"/>
              </a:ext>
            </a:extLst>
          </p:cNvPr>
          <p:cNvSpPr/>
          <p:nvPr/>
        </p:nvSpPr>
        <p:spPr>
          <a:xfrm rot="10800000">
            <a:off x="9035100" y="3908104"/>
            <a:ext cx="465450" cy="6463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64EF934-6602-F430-61F8-5C9CA1E749E2}"/>
              </a:ext>
            </a:extLst>
          </p:cNvPr>
          <p:cNvSpPr txBox="1"/>
          <p:nvPr/>
        </p:nvSpPr>
        <p:spPr>
          <a:xfrm>
            <a:off x="5257659" y="2268726"/>
            <a:ext cx="1544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b) Wachstum </a:t>
            </a:r>
          </a:p>
          <a:p>
            <a:r>
              <a:rPr lang="de-DE" dirty="0"/>
              <a:t>des Netzwerks</a:t>
            </a:r>
          </a:p>
        </p:txBody>
      </p:sp>
      <p:sp>
        <p:nvSpPr>
          <p:cNvPr id="17" name="Pfeil: nach unten gekrümmt 16">
            <a:extLst>
              <a:ext uri="{FF2B5EF4-FFF2-40B4-BE49-F238E27FC236}">
                <a16:creationId xmlns:a16="http://schemas.microsoft.com/office/drawing/2014/main" id="{BADE0E16-3C12-7FD6-F14A-501CFDB41EDD}"/>
              </a:ext>
            </a:extLst>
          </p:cNvPr>
          <p:cNvSpPr/>
          <p:nvPr/>
        </p:nvSpPr>
        <p:spPr>
          <a:xfrm>
            <a:off x="1690051" y="2220975"/>
            <a:ext cx="8749349" cy="728913"/>
          </a:xfrm>
          <a:prstGeom prst="curvedDownArrow">
            <a:avLst>
              <a:gd name="adj1" fmla="val 25000"/>
              <a:gd name="adj2" fmla="val 41799"/>
              <a:gd name="adj3" fmla="val 201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Pfeil: nach unten 20">
            <a:extLst>
              <a:ext uri="{FF2B5EF4-FFF2-40B4-BE49-F238E27FC236}">
                <a16:creationId xmlns:a16="http://schemas.microsoft.com/office/drawing/2014/main" id="{D03FC3B8-C5CE-C2D9-DDAC-05C1F29BC585}"/>
              </a:ext>
            </a:extLst>
          </p:cNvPr>
          <p:cNvSpPr/>
          <p:nvPr/>
        </p:nvSpPr>
        <p:spPr>
          <a:xfrm rot="16200000">
            <a:off x="7786324" y="2743909"/>
            <a:ext cx="465450" cy="188004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CC6441C-E565-41ED-53EF-624201B31B95}"/>
              </a:ext>
            </a:extLst>
          </p:cNvPr>
          <p:cNvSpPr txBox="1"/>
          <p:nvPr/>
        </p:nvSpPr>
        <p:spPr>
          <a:xfrm>
            <a:off x="7146763" y="2663473"/>
            <a:ext cx="1888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c) Best Practices </a:t>
            </a:r>
          </a:p>
          <a:p>
            <a:r>
              <a:rPr lang="de-DE" dirty="0"/>
              <a:t>und Multiplikator-</a:t>
            </a:r>
          </a:p>
          <a:p>
            <a:r>
              <a:rPr lang="de-DE" dirty="0" err="1"/>
              <a:t>konzepte</a:t>
            </a:r>
            <a:endParaRPr lang="de-DE" dirty="0"/>
          </a:p>
        </p:txBody>
      </p:sp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561353F1-CAF7-1445-7283-AF486007964A}"/>
              </a:ext>
            </a:extLst>
          </p:cNvPr>
          <p:cNvSpPr/>
          <p:nvPr/>
        </p:nvSpPr>
        <p:spPr>
          <a:xfrm rot="16200000">
            <a:off x="3537406" y="2924674"/>
            <a:ext cx="465450" cy="15014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37E255C-99CB-F01B-3FAB-186511268803}"/>
              </a:ext>
            </a:extLst>
          </p:cNvPr>
          <p:cNvSpPr txBox="1"/>
          <p:nvPr/>
        </p:nvSpPr>
        <p:spPr>
          <a:xfrm>
            <a:off x="3176635" y="2873106"/>
            <a:ext cx="119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a) Bedarfs-</a:t>
            </a:r>
          </a:p>
          <a:p>
            <a:r>
              <a:rPr lang="de-DE" dirty="0" err="1"/>
              <a:t>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894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9FB13FF3-C0AD-1526-FB7E-935997BB72B8}"/>
              </a:ext>
            </a:extLst>
          </p:cNvPr>
          <p:cNvSpPr/>
          <p:nvPr/>
        </p:nvSpPr>
        <p:spPr>
          <a:xfrm>
            <a:off x="5010150" y="2638425"/>
            <a:ext cx="1800000" cy="1800000"/>
          </a:xfrm>
          <a:custGeom>
            <a:avLst/>
            <a:gdLst>
              <a:gd name="connsiteX0" fmla="*/ 898163 w 1800000"/>
              <a:gd name="connsiteY0" fmla="*/ 360000 h 1800000"/>
              <a:gd name="connsiteX1" fmla="*/ 358163 w 1800000"/>
              <a:gd name="connsiteY1" fmla="*/ 900000 h 1800000"/>
              <a:gd name="connsiteX2" fmla="*/ 898163 w 1800000"/>
              <a:gd name="connsiteY2" fmla="*/ 1440000 h 1800000"/>
              <a:gd name="connsiteX3" fmla="*/ 1438163 w 1800000"/>
              <a:gd name="connsiteY3" fmla="*/ 900000 h 1800000"/>
              <a:gd name="connsiteX4" fmla="*/ 898163 w 1800000"/>
              <a:gd name="connsiteY4" fmla="*/ 360000 h 1800000"/>
              <a:gd name="connsiteX5" fmla="*/ 900000 w 1800000"/>
              <a:gd name="connsiteY5" fmla="*/ 0 h 1800000"/>
              <a:gd name="connsiteX6" fmla="*/ 1800000 w 1800000"/>
              <a:gd name="connsiteY6" fmla="*/ 900000 h 1800000"/>
              <a:gd name="connsiteX7" fmla="*/ 900000 w 1800000"/>
              <a:gd name="connsiteY7" fmla="*/ 1800000 h 1800000"/>
              <a:gd name="connsiteX8" fmla="*/ 0 w 1800000"/>
              <a:gd name="connsiteY8" fmla="*/ 900000 h 1800000"/>
              <a:gd name="connsiteX9" fmla="*/ 900000 w 1800000"/>
              <a:gd name="connsiteY9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000" h="1800000">
                <a:moveTo>
                  <a:pt x="898163" y="360000"/>
                </a:moveTo>
                <a:cubicBezTo>
                  <a:pt x="599929" y="360000"/>
                  <a:pt x="358163" y="601766"/>
                  <a:pt x="358163" y="900000"/>
                </a:cubicBezTo>
                <a:cubicBezTo>
                  <a:pt x="358163" y="1198234"/>
                  <a:pt x="599929" y="1440000"/>
                  <a:pt x="898163" y="1440000"/>
                </a:cubicBezTo>
                <a:cubicBezTo>
                  <a:pt x="1196397" y="1440000"/>
                  <a:pt x="1438163" y="1198234"/>
                  <a:pt x="1438163" y="900000"/>
                </a:cubicBezTo>
                <a:cubicBezTo>
                  <a:pt x="1438163" y="601766"/>
                  <a:pt x="1196397" y="360000"/>
                  <a:pt x="898163" y="360000"/>
                </a:cubicBezTo>
                <a:close/>
                <a:moveTo>
                  <a:pt x="900000" y="0"/>
                </a:moveTo>
                <a:cubicBezTo>
                  <a:pt x="1397056" y="0"/>
                  <a:pt x="1800000" y="402944"/>
                  <a:pt x="1800000" y="900000"/>
                </a:cubicBezTo>
                <a:cubicBezTo>
                  <a:pt x="1800000" y="1397056"/>
                  <a:pt x="1397056" y="1800000"/>
                  <a:pt x="900000" y="1800000"/>
                </a:cubicBezTo>
                <a:cubicBezTo>
                  <a:pt x="402944" y="1800000"/>
                  <a:pt x="0" y="1397056"/>
                  <a:pt x="0" y="900000"/>
                </a:cubicBezTo>
                <a:cubicBezTo>
                  <a:pt x="0" y="402944"/>
                  <a:pt x="402944" y="0"/>
                  <a:pt x="900000" y="0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9DC07D40-28CB-F97D-68D9-894D7841103D}"/>
              </a:ext>
            </a:extLst>
          </p:cNvPr>
          <p:cNvSpPr/>
          <p:nvPr/>
        </p:nvSpPr>
        <p:spPr>
          <a:xfrm>
            <a:off x="5910150" y="2638425"/>
            <a:ext cx="900000" cy="1800000"/>
          </a:xfrm>
          <a:custGeom>
            <a:avLst/>
            <a:gdLst>
              <a:gd name="connsiteX0" fmla="*/ 0 w 900000"/>
              <a:gd name="connsiteY0" fmla="*/ 0 h 1800000"/>
              <a:gd name="connsiteX1" fmla="*/ 900000 w 900000"/>
              <a:gd name="connsiteY1" fmla="*/ 900000 h 1800000"/>
              <a:gd name="connsiteX2" fmla="*/ 0 w 900000"/>
              <a:gd name="connsiteY2" fmla="*/ 1800000 h 1800000"/>
              <a:gd name="connsiteX3" fmla="*/ 0 w 900000"/>
              <a:gd name="connsiteY3" fmla="*/ 1439815 h 1800000"/>
              <a:gd name="connsiteX4" fmla="*/ 106992 w 900000"/>
              <a:gd name="connsiteY4" fmla="*/ 1429029 h 1800000"/>
              <a:gd name="connsiteX5" fmla="*/ 538163 w 900000"/>
              <a:gd name="connsiteY5" fmla="*/ 900000 h 1800000"/>
              <a:gd name="connsiteX6" fmla="*/ 106992 w 900000"/>
              <a:gd name="connsiteY6" fmla="*/ 370971 h 1800000"/>
              <a:gd name="connsiteX7" fmla="*/ 0 w 900000"/>
              <a:gd name="connsiteY7" fmla="*/ 360185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0000" h="1800000">
                <a:moveTo>
                  <a:pt x="0" y="0"/>
                </a:moveTo>
                <a:cubicBezTo>
                  <a:pt x="497056" y="0"/>
                  <a:pt x="900000" y="402944"/>
                  <a:pt x="900000" y="900000"/>
                </a:cubicBezTo>
                <a:cubicBezTo>
                  <a:pt x="900000" y="1397056"/>
                  <a:pt x="497056" y="1800000"/>
                  <a:pt x="0" y="1800000"/>
                </a:cubicBezTo>
                <a:lnTo>
                  <a:pt x="0" y="1439815"/>
                </a:lnTo>
                <a:lnTo>
                  <a:pt x="106992" y="1429029"/>
                </a:lnTo>
                <a:cubicBezTo>
                  <a:pt x="353061" y="1378676"/>
                  <a:pt x="538163" y="1160955"/>
                  <a:pt x="538163" y="900000"/>
                </a:cubicBezTo>
                <a:cubicBezTo>
                  <a:pt x="538163" y="639045"/>
                  <a:pt x="353061" y="421324"/>
                  <a:pt x="106992" y="370971"/>
                </a:cubicBezTo>
                <a:lnTo>
                  <a:pt x="0" y="360185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BD184D03-3C3A-CA54-679E-397A995D36F3}"/>
              </a:ext>
            </a:extLst>
          </p:cNvPr>
          <p:cNvSpPr/>
          <p:nvPr/>
        </p:nvSpPr>
        <p:spPr>
          <a:xfrm rot="10800000">
            <a:off x="5591063" y="2476275"/>
            <a:ext cx="328612" cy="657225"/>
          </a:xfrm>
          <a:custGeom>
            <a:avLst/>
            <a:gdLst>
              <a:gd name="connsiteX0" fmla="*/ 0 w 328612"/>
              <a:gd name="connsiteY0" fmla="*/ 657225 h 657225"/>
              <a:gd name="connsiteX1" fmla="*/ 0 w 328612"/>
              <a:gd name="connsiteY1" fmla="*/ 328613 h 657225"/>
              <a:gd name="connsiteX2" fmla="*/ 0 w 328612"/>
              <a:gd name="connsiteY2" fmla="*/ 0 h 657225"/>
              <a:gd name="connsiteX3" fmla="*/ 328612 w 328612"/>
              <a:gd name="connsiteY3" fmla="*/ 328613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612" h="657225">
                <a:moveTo>
                  <a:pt x="0" y="657225"/>
                </a:moveTo>
                <a:lnTo>
                  <a:pt x="0" y="328613"/>
                </a:lnTo>
                <a:lnTo>
                  <a:pt x="0" y="0"/>
                </a:lnTo>
                <a:lnTo>
                  <a:pt x="328612" y="328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DDF30BC2-3402-B379-6E03-63854F48E3EF}"/>
              </a:ext>
            </a:extLst>
          </p:cNvPr>
          <p:cNvSpPr/>
          <p:nvPr/>
        </p:nvSpPr>
        <p:spPr>
          <a:xfrm>
            <a:off x="5895499" y="3901441"/>
            <a:ext cx="1800000" cy="714374"/>
          </a:xfrm>
          <a:custGeom>
            <a:avLst/>
            <a:gdLst>
              <a:gd name="connsiteX0" fmla="*/ 2727484 w 3056096"/>
              <a:gd name="connsiteY0" fmla="*/ 0 h 657225"/>
              <a:gd name="connsiteX1" fmla="*/ 3056096 w 3056096"/>
              <a:gd name="connsiteY1" fmla="*/ 328613 h 657225"/>
              <a:gd name="connsiteX2" fmla="*/ 2727484 w 3056096"/>
              <a:gd name="connsiteY2" fmla="*/ 657225 h 657225"/>
              <a:gd name="connsiteX3" fmla="*/ 2727484 w 3056096"/>
              <a:gd name="connsiteY3" fmla="*/ 492919 h 657225"/>
              <a:gd name="connsiteX4" fmla="*/ 0 w 3056096"/>
              <a:gd name="connsiteY4" fmla="*/ 492919 h 657225"/>
              <a:gd name="connsiteX5" fmla="*/ 164306 w 3056096"/>
              <a:gd name="connsiteY5" fmla="*/ 328613 h 657225"/>
              <a:gd name="connsiteX6" fmla="*/ 0 w 3056096"/>
              <a:gd name="connsiteY6" fmla="*/ 164306 h 657225"/>
              <a:gd name="connsiteX7" fmla="*/ 2727484 w 3056096"/>
              <a:gd name="connsiteY7" fmla="*/ 164306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56096" h="657225">
                <a:moveTo>
                  <a:pt x="2727484" y="0"/>
                </a:moveTo>
                <a:lnTo>
                  <a:pt x="3056096" y="328613"/>
                </a:lnTo>
                <a:lnTo>
                  <a:pt x="2727484" y="657225"/>
                </a:lnTo>
                <a:lnTo>
                  <a:pt x="2727484" y="492919"/>
                </a:lnTo>
                <a:lnTo>
                  <a:pt x="0" y="492919"/>
                </a:lnTo>
                <a:lnTo>
                  <a:pt x="164306" y="328613"/>
                </a:lnTo>
                <a:lnTo>
                  <a:pt x="0" y="164306"/>
                </a:lnTo>
                <a:lnTo>
                  <a:pt x="2727484" y="164306"/>
                </a:lnTo>
                <a:close/>
              </a:path>
            </a:pathLst>
          </a:cu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de-DE" dirty="0"/>
              <a:t>4. Etablieren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26FEC18F-0B05-2297-B3E2-162F4A54F15F}"/>
              </a:ext>
            </a:extLst>
          </p:cNvPr>
          <p:cNvSpPr/>
          <p:nvPr/>
        </p:nvSpPr>
        <p:spPr>
          <a:xfrm>
            <a:off x="4290285" y="3935730"/>
            <a:ext cx="1800000" cy="657225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1. Analysieren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FDF2DE5-0A20-91EC-E15F-36289597DE07}"/>
              </a:ext>
            </a:extLst>
          </p:cNvPr>
          <p:cNvSpPr txBox="1"/>
          <p:nvPr/>
        </p:nvSpPr>
        <p:spPr>
          <a:xfrm rot="5400000">
            <a:off x="5363027" y="3134996"/>
            <a:ext cx="1423851" cy="967779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r>
              <a:rPr lang="de-DE" dirty="0"/>
              <a:t>2. Entwickeln</a:t>
            </a:r>
          </a:p>
        </p:txBody>
      </p: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90F7C146-0C79-792B-32BE-C0145BC3776A}"/>
              </a:ext>
            </a:extLst>
          </p:cNvPr>
          <p:cNvSpPr/>
          <p:nvPr/>
        </p:nvSpPr>
        <p:spPr>
          <a:xfrm rot="3031622">
            <a:off x="5266156" y="3731623"/>
            <a:ext cx="328612" cy="657225"/>
          </a:xfrm>
          <a:custGeom>
            <a:avLst/>
            <a:gdLst>
              <a:gd name="connsiteX0" fmla="*/ 0 w 328612"/>
              <a:gd name="connsiteY0" fmla="*/ 657225 h 657225"/>
              <a:gd name="connsiteX1" fmla="*/ 0 w 328612"/>
              <a:gd name="connsiteY1" fmla="*/ 328613 h 657225"/>
              <a:gd name="connsiteX2" fmla="*/ 0 w 328612"/>
              <a:gd name="connsiteY2" fmla="*/ 0 h 657225"/>
              <a:gd name="connsiteX3" fmla="*/ 328612 w 328612"/>
              <a:gd name="connsiteY3" fmla="*/ 328613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612" h="657225">
                <a:moveTo>
                  <a:pt x="0" y="657225"/>
                </a:moveTo>
                <a:lnTo>
                  <a:pt x="0" y="328613"/>
                </a:lnTo>
                <a:lnTo>
                  <a:pt x="0" y="0"/>
                </a:lnTo>
                <a:lnTo>
                  <a:pt x="328612" y="3286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896D2FF-088F-59B1-8C9C-1B40BD2DDEED}"/>
              </a:ext>
            </a:extLst>
          </p:cNvPr>
          <p:cNvSpPr txBox="1"/>
          <p:nvPr/>
        </p:nvSpPr>
        <p:spPr>
          <a:xfrm rot="18703653">
            <a:off x="5130113" y="2807882"/>
            <a:ext cx="1423851" cy="967779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r>
              <a:rPr lang="de-DE" dirty="0"/>
              <a:t>3. Erproben</a:t>
            </a:r>
          </a:p>
        </p:txBody>
      </p:sp>
    </p:spTree>
    <p:extLst>
      <p:ext uri="{BB962C8B-B14F-4D97-AF65-F5344CB8AC3E}">
        <p14:creationId xmlns:p14="http://schemas.microsoft.com/office/powerpoint/2010/main" val="116097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D70331A0-F1BE-76E6-9925-BC6D7F2F10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4" t="13889" r="39519" b="21805"/>
          <a:stretch/>
        </p:blipFill>
        <p:spPr>
          <a:xfrm>
            <a:off x="2647951" y="952500"/>
            <a:ext cx="4229100" cy="4410075"/>
          </a:xfrm>
          <a:custGeom>
            <a:avLst/>
            <a:gdLst>
              <a:gd name="connsiteX0" fmla="*/ 0 w 4229100"/>
              <a:gd name="connsiteY0" fmla="*/ 0 h 4410075"/>
              <a:gd name="connsiteX1" fmla="*/ 4229100 w 4229100"/>
              <a:gd name="connsiteY1" fmla="*/ 0 h 4410075"/>
              <a:gd name="connsiteX2" fmla="*/ 4229100 w 4229100"/>
              <a:gd name="connsiteY2" fmla="*/ 133350 h 4410075"/>
              <a:gd name="connsiteX3" fmla="*/ 3590925 w 4229100"/>
              <a:gd name="connsiteY3" fmla="*/ 133350 h 4410075"/>
              <a:gd name="connsiteX4" fmla="*/ 3590925 w 4229100"/>
              <a:gd name="connsiteY4" fmla="*/ 2905125 h 4410075"/>
              <a:gd name="connsiteX5" fmla="*/ 4229100 w 4229100"/>
              <a:gd name="connsiteY5" fmla="*/ 2905125 h 4410075"/>
              <a:gd name="connsiteX6" fmla="*/ 4229100 w 4229100"/>
              <a:gd name="connsiteY6" fmla="*/ 4410075 h 4410075"/>
              <a:gd name="connsiteX7" fmla="*/ 2889249 w 4229100"/>
              <a:gd name="connsiteY7" fmla="*/ 4410075 h 4410075"/>
              <a:gd name="connsiteX8" fmla="*/ 2889249 w 4229100"/>
              <a:gd name="connsiteY8" fmla="*/ 3943350 h 4410075"/>
              <a:gd name="connsiteX9" fmla="*/ 0 w 4229100"/>
              <a:gd name="connsiteY9" fmla="*/ 3943350 h 441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9100" h="4410075">
                <a:moveTo>
                  <a:pt x="0" y="0"/>
                </a:moveTo>
                <a:lnTo>
                  <a:pt x="4229100" y="0"/>
                </a:lnTo>
                <a:lnTo>
                  <a:pt x="4229100" y="133350"/>
                </a:lnTo>
                <a:lnTo>
                  <a:pt x="3590925" y="133350"/>
                </a:lnTo>
                <a:lnTo>
                  <a:pt x="3590925" y="2905125"/>
                </a:lnTo>
                <a:lnTo>
                  <a:pt x="4229100" y="2905125"/>
                </a:lnTo>
                <a:lnTo>
                  <a:pt x="4229100" y="4410075"/>
                </a:lnTo>
                <a:lnTo>
                  <a:pt x="2889249" y="4410075"/>
                </a:lnTo>
                <a:lnTo>
                  <a:pt x="2889249" y="3943350"/>
                </a:lnTo>
                <a:lnTo>
                  <a:pt x="0" y="39433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12398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Breitbild</PresentationFormat>
  <Paragraphs>38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Christ</dc:creator>
  <cp:lastModifiedBy>Torsten Munkelt</cp:lastModifiedBy>
  <cp:revision>7</cp:revision>
  <dcterms:created xsi:type="dcterms:W3CDTF">2023-06-23T15:36:01Z</dcterms:created>
  <dcterms:modified xsi:type="dcterms:W3CDTF">2023-06-26T22:11:39Z</dcterms:modified>
</cp:coreProperties>
</file>