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2" r:id="rId2"/>
    <p:sldId id="293" r:id="rId3"/>
    <p:sldId id="366" r:id="rId4"/>
    <p:sldId id="292" r:id="rId5"/>
    <p:sldId id="367" r:id="rId6"/>
    <p:sldId id="291" r:id="rId7"/>
    <p:sldId id="335" r:id="rId8"/>
    <p:sldId id="355" r:id="rId9"/>
    <p:sldId id="368" r:id="rId10"/>
    <p:sldId id="299" r:id="rId11"/>
    <p:sldId id="326" r:id="rId12"/>
    <p:sldId id="307" r:id="rId13"/>
    <p:sldId id="322" r:id="rId14"/>
    <p:sldId id="308" r:id="rId15"/>
    <p:sldId id="281" r:id="rId16"/>
    <p:sldId id="356" r:id="rId17"/>
    <p:sldId id="357" r:id="rId18"/>
    <p:sldId id="358" r:id="rId19"/>
    <p:sldId id="364" r:id="rId20"/>
    <p:sldId id="283" r:id="rId21"/>
    <p:sldId id="278" r:id="rId22"/>
    <p:sldId id="300" r:id="rId23"/>
    <p:sldId id="360" r:id="rId24"/>
    <p:sldId id="359" r:id="rId25"/>
    <p:sldId id="315" r:id="rId26"/>
    <p:sldId id="369" r:id="rId27"/>
    <p:sldId id="310" r:id="rId28"/>
    <p:sldId id="327" r:id="rId29"/>
    <p:sldId id="372" r:id="rId30"/>
    <p:sldId id="371" r:id="rId31"/>
    <p:sldId id="323" r:id="rId32"/>
    <p:sldId id="313" r:id="rId33"/>
    <p:sldId id="370" r:id="rId34"/>
    <p:sldId id="31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6CBF5"/>
    <a:srgbClr val="9E9E9E"/>
    <a:srgbClr val="F195F1"/>
    <a:srgbClr val="0070C0"/>
    <a:srgbClr val="0D0D0D"/>
    <a:srgbClr val="996600"/>
    <a:srgbClr val="7030A0"/>
    <a:srgbClr val="C9C7C7"/>
    <a:srgbClr val="4C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0523" autoAdjust="0"/>
  </p:normalViewPr>
  <p:slideViewPr>
    <p:cSldViewPr snapToGrid="0" showGuides="1">
      <p:cViewPr varScale="1">
        <p:scale>
          <a:sx n="107" d="100"/>
          <a:sy n="107" d="100"/>
        </p:scale>
        <p:origin x="636" y="102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7DA-CEE7-4534-BD1C-8BE043D8FD1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EFE80E-5D79-4008-8E9A-227B796F4BA6}">
      <dgm:prSet phldrT="[Text]" custT="1"/>
      <dgm:spPr/>
      <dgm:t>
        <a:bodyPr/>
        <a:lstStyle/>
        <a:p>
          <a:r>
            <a:rPr lang="de-DE" sz="1600" dirty="0" err="1"/>
            <a:t>Define</a:t>
          </a:r>
          <a:r>
            <a:rPr lang="de-DE" sz="1600" dirty="0"/>
            <a:t> </a:t>
          </a:r>
          <a:r>
            <a:rPr lang="de-DE" sz="1600" dirty="0" err="1"/>
            <a:t>relations</a:t>
          </a:r>
          <a:r>
            <a:rPr lang="de-DE" sz="1600" dirty="0"/>
            <a:t> </a:t>
          </a:r>
          <a:br>
            <a:rPr lang="de-DE" sz="1400" dirty="0"/>
          </a:br>
          <a:r>
            <a:rPr lang="de-DE" sz="1200" i="1" dirty="0"/>
            <a:t>(</a:t>
          </a:r>
          <a:r>
            <a:rPr lang="de-DE" sz="1200" i="1" dirty="0" err="1"/>
            <a:t>isA</a:t>
          </a:r>
          <a:r>
            <a:rPr lang="de-DE" sz="1200" i="1" dirty="0"/>
            <a:t>, </a:t>
          </a:r>
          <a:r>
            <a:rPr lang="de-DE" sz="1200" i="1" dirty="0" err="1"/>
            <a:t>hasA</a:t>
          </a:r>
          <a:r>
            <a:rPr lang="de-DE" sz="1200" i="1" dirty="0"/>
            <a:t>, </a:t>
          </a:r>
          <a:r>
            <a:rPr lang="de-DE" sz="1200" i="1" dirty="0" err="1"/>
            <a:t>hasEffect</a:t>
          </a:r>
          <a:r>
            <a:rPr lang="de-DE" sz="1200" i="1" dirty="0"/>
            <a:t>, </a:t>
          </a:r>
          <a:r>
            <a:rPr lang="de-DE" sz="1200" i="1" dirty="0" err="1"/>
            <a:t>requires</a:t>
          </a:r>
          <a:r>
            <a:rPr lang="de-DE" sz="1200" i="1" dirty="0"/>
            <a:t>…)</a:t>
          </a:r>
          <a:endParaRPr lang="de-DE" sz="1400" i="1" dirty="0"/>
        </a:p>
      </dgm:t>
    </dgm:pt>
    <dgm:pt modelId="{18D4292A-33E9-49BB-9D71-22D996A88036}" type="parTrans" cxnId="{421B0297-23A7-417B-A104-8F5824A196F3}">
      <dgm:prSet/>
      <dgm:spPr/>
      <dgm:t>
        <a:bodyPr/>
        <a:lstStyle/>
        <a:p>
          <a:endParaRPr lang="de-DE"/>
        </a:p>
      </dgm:t>
    </dgm:pt>
    <dgm:pt modelId="{DFB51262-E308-4079-A385-3D05C3EB9A84}" type="sibTrans" cxnId="{421B0297-23A7-417B-A104-8F5824A196F3}">
      <dgm:prSet/>
      <dgm:spPr/>
      <dgm:t>
        <a:bodyPr/>
        <a:lstStyle/>
        <a:p>
          <a:endParaRPr lang="de-DE"/>
        </a:p>
      </dgm:t>
    </dgm:pt>
    <dgm:pt modelId="{A1F3FC78-83AB-4EA9-BC29-EA30F58B46FC}">
      <dgm:prSet phldrT="[Text]" custT="1"/>
      <dgm:spPr/>
      <dgm:t>
        <a:bodyPr/>
        <a:lstStyle/>
        <a:p>
          <a:r>
            <a:rPr lang="de-DE" sz="1600" dirty="0" err="1"/>
            <a:t>Manually</a:t>
          </a:r>
          <a:r>
            <a:rPr lang="de-DE" sz="1600" dirty="0"/>
            <a:t> </a:t>
          </a:r>
          <a:r>
            <a:rPr lang="de-DE" sz="1600" dirty="0" err="1"/>
            <a:t>create</a:t>
          </a:r>
          <a:r>
            <a:rPr lang="de-DE" sz="1600" dirty="0"/>
            <a:t> a </a:t>
          </a:r>
          <a:r>
            <a:rPr lang="de-DE" sz="1600" dirty="0" err="1"/>
            <a:t>small</a:t>
          </a:r>
          <a:r>
            <a:rPr lang="de-DE" sz="1600" dirty="0"/>
            <a:t> sample</a:t>
          </a:r>
        </a:p>
      </dgm:t>
    </dgm:pt>
    <dgm:pt modelId="{BF83E8E7-B3C8-4125-B4AC-E823B262748A}" type="parTrans" cxnId="{2F90DF53-57EA-428C-94BE-8FF9B8C107D6}">
      <dgm:prSet/>
      <dgm:spPr/>
      <dgm:t>
        <a:bodyPr/>
        <a:lstStyle/>
        <a:p>
          <a:endParaRPr lang="de-DE"/>
        </a:p>
      </dgm:t>
    </dgm:pt>
    <dgm:pt modelId="{7B7C4176-0E75-4960-8024-A8C7C1F47A70}" type="sibTrans" cxnId="{2F90DF53-57EA-428C-94BE-8FF9B8C107D6}">
      <dgm:prSet/>
      <dgm:spPr/>
      <dgm:t>
        <a:bodyPr/>
        <a:lstStyle/>
        <a:p>
          <a:endParaRPr lang="de-DE"/>
        </a:p>
      </dgm:t>
    </dgm:pt>
    <dgm:pt modelId="{689CDB22-257C-4360-8CF3-D30697852B50}">
      <dgm:prSet phldrT="[Text]" custT="1"/>
      <dgm:spPr/>
      <dgm:t>
        <a:bodyPr/>
        <a:lstStyle/>
        <a:p>
          <a:r>
            <a:rPr lang="de-DE" sz="1600" dirty="0"/>
            <a:t>Natural </a:t>
          </a:r>
          <a:r>
            <a:rPr lang="de-DE" sz="1600" dirty="0" err="1"/>
            <a:t>language</a:t>
          </a:r>
          <a:r>
            <a:rPr lang="de-DE" sz="1600" dirty="0"/>
            <a:t> </a:t>
          </a:r>
          <a:r>
            <a:rPr lang="de-DE" sz="1600" dirty="0" err="1"/>
            <a:t>representation</a:t>
          </a:r>
          <a:endParaRPr lang="de-DE" sz="1600" dirty="0"/>
        </a:p>
      </dgm:t>
    </dgm:pt>
    <dgm:pt modelId="{F06644A3-5E2A-4419-B846-1F904314AC9F}" type="parTrans" cxnId="{DDD362A5-C738-4828-A2AB-53C143E26899}">
      <dgm:prSet/>
      <dgm:spPr/>
      <dgm:t>
        <a:bodyPr/>
        <a:lstStyle/>
        <a:p>
          <a:endParaRPr lang="de-DE"/>
        </a:p>
      </dgm:t>
    </dgm:pt>
    <dgm:pt modelId="{7F555EDB-7F0B-49F3-A925-833E0A42DD9B}" type="sibTrans" cxnId="{DDD362A5-C738-4828-A2AB-53C143E26899}">
      <dgm:prSet/>
      <dgm:spPr/>
      <dgm:t>
        <a:bodyPr/>
        <a:lstStyle/>
        <a:p>
          <a:endParaRPr lang="de-DE"/>
        </a:p>
      </dgm:t>
    </dgm:pt>
    <dgm:pt modelId="{E2FE51CB-CC77-42AA-A05C-E9D26C3D40E9}" type="pres">
      <dgm:prSet presAssocID="{10A117DA-CEE7-4534-BD1C-8BE043D8FD10}" presName="Name0" presStyleCnt="0">
        <dgm:presLayoutVars>
          <dgm:dir/>
          <dgm:animLvl val="lvl"/>
          <dgm:resizeHandles val="exact"/>
        </dgm:presLayoutVars>
      </dgm:prSet>
      <dgm:spPr/>
    </dgm:pt>
    <dgm:pt modelId="{564C5239-5F49-40D3-B1EC-F533BC12B851}" type="pres">
      <dgm:prSet presAssocID="{43EFE80E-5D79-4008-8E9A-227B796F4B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36119D-5AE3-4C08-A454-8599C91C35FC}" type="pres">
      <dgm:prSet presAssocID="{DFB51262-E308-4079-A385-3D05C3EB9A84}" presName="parTxOnlySpace" presStyleCnt="0"/>
      <dgm:spPr/>
    </dgm:pt>
    <dgm:pt modelId="{6A27B704-C617-4043-9FF0-7D2F6E44712F}" type="pres">
      <dgm:prSet presAssocID="{A1F3FC78-83AB-4EA9-BC29-EA30F58B46F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E53A9E-A5BA-44EB-B7EB-DB69ECBD0985}" type="pres">
      <dgm:prSet presAssocID="{7B7C4176-0E75-4960-8024-A8C7C1F47A70}" presName="parTxOnlySpace" presStyleCnt="0"/>
      <dgm:spPr/>
    </dgm:pt>
    <dgm:pt modelId="{4175EEF6-635C-4DC4-B246-E0353B43143C}" type="pres">
      <dgm:prSet presAssocID="{689CDB22-257C-4360-8CF3-D30697852B5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83E30A-E6E5-42A8-A36E-D9AF592A0747}" type="presOf" srcId="{A1F3FC78-83AB-4EA9-BC29-EA30F58B46FC}" destId="{6A27B704-C617-4043-9FF0-7D2F6E44712F}" srcOrd="0" destOrd="0" presId="urn:microsoft.com/office/officeart/2005/8/layout/chevron1"/>
    <dgm:cxn modelId="{2F90DF53-57EA-428C-94BE-8FF9B8C107D6}" srcId="{10A117DA-CEE7-4534-BD1C-8BE043D8FD10}" destId="{A1F3FC78-83AB-4EA9-BC29-EA30F58B46FC}" srcOrd="1" destOrd="0" parTransId="{BF83E8E7-B3C8-4125-B4AC-E823B262748A}" sibTransId="{7B7C4176-0E75-4960-8024-A8C7C1F47A70}"/>
    <dgm:cxn modelId="{421B0297-23A7-417B-A104-8F5824A196F3}" srcId="{10A117DA-CEE7-4534-BD1C-8BE043D8FD10}" destId="{43EFE80E-5D79-4008-8E9A-227B796F4BA6}" srcOrd="0" destOrd="0" parTransId="{18D4292A-33E9-49BB-9D71-22D996A88036}" sibTransId="{DFB51262-E308-4079-A385-3D05C3EB9A84}"/>
    <dgm:cxn modelId="{DDD362A5-C738-4828-A2AB-53C143E26899}" srcId="{10A117DA-CEE7-4534-BD1C-8BE043D8FD10}" destId="{689CDB22-257C-4360-8CF3-D30697852B50}" srcOrd="2" destOrd="0" parTransId="{F06644A3-5E2A-4419-B846-1F904314AC9F}" sibTransId="{7F555EDB-7F0B-49F3-A925-833E0A42DD9B}"/>
    <dgm:cxn modelId="{92015CB1-EAD7-4C7E-AC66-833B3F62E9E4}" type="presOf" srcId="{10A117DA-CEE7-4534-BD1C-8BE043D8FD10}" destId="{E2FE51CB-CC77-42AA-A05C-E9D26C3D40E9}" srcOrd="0" destOrd="0" presId="urn:microsoft.com/office/officeart/2005/8/layout/chevron1"/>
    <dgm:cxn modelId="{BFC9FAC4-C8D7-471A-B614-9185E8F9B212}" type="presOf" srcId="{689CDB22-257C-4360-8CF3-D30697852B50}" destId="{4175EEF6-635C-4DC4-B246-E0353B43143C}" srcOrd="0" destOrd="0" presId="urn:microsoft.com/office/officeart/2005/8/layout/chevron1"/>
    <dgm:cxn modelId="{BD9454FE-6543-4CE1-8D86-0FC7D53705D9}" type="presOf" srcId="{43EFE80E-5D79-4008-8E9A-227B796F4BA6}" destId="{564C5239-5F49-40D3-B1EC-F533BC12B851}" srcOrd="0" destOrd="0" presId="urn:microsoft.com/office/officeart/2005/8/layout/chevron1"/>
    <dgm:cxn modelId="{623A1EE8-E9CB-422A-B5F0-CA50E32114DB}" type="presParOf" srcId="{E2FE51CB-CC77-42AA-A05C-E9D26C3D40E9}" destId="{564C5239-5F49-40D3-B1EC-F533BC12B851}" srcOrd="0" destOrd="0" presId="urn:microsoft.com/office/officeart/2005/8/layout/chevron1"/>
    <dgm:cxn modelId="{A622E728-811C-4A62-962C-3FDA7530C572}" type="presParOf" srcId="{E2FE51CB-CC77-42AA-A05C-E9D26C3D40E9}" destId="{D336119D-5AE3-4C08-A454-8599C91C35FC}" srcOrd="1" destOrd="0" presId="urn:microsoft.com/office/officeart/2005/8/layout/chevron1"/>
    <dgm:cxn modelId="{2D37F32F-3466-48E8-A7E6-2671B6D71C2D}" type="presParOf" srcId="{E2FE51CB-CC77-42AA-A05C-E9D26C3D40E9}" destId="{6A27B704-C617-4043-9FF0-7D2F6E44712F}" srcOrd="2" destOrd="0" presId="urn:microsoft.com/office/officeart/2005/8/layout/chevron1"/>
    <dgm:cxn modelId="{54D7FF08-9C8E-4167-816F-651C671E0743}" type="presParOf" srcId="{E2FE51CB-CC77-42AA-A05C-E9D26C3D40E9}" destId="{1BE53A9E-A5BA-44EB-B7EB-DB69ECBD0985}" srcOrd="3" destOrd="0" presId="urn:microsoft.com/office/officeart/2005/8/layout/chevron1"/>
    <dgm:cxn modelId="{BB641DE8-8D07-4EEE-9242-CE4691E8060C}" type="presParOf" srcId="{E2FE51CB-CC77-42AA-A05C-E9D26C3D40E9}" destId="{4175EEF6-635C-4DC4-B246-E0353B43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5239-5F49-40D3-B1EC-F533BC12B851}">
      <dsp:nvSpPr>
        <dsp:cNvPr id="0" name=""/>
        <dsp:cNvSpPr/>
      </dsp:nvSpPr>
      <dsp:spPr>
        <a:xfrm>
          <a:off x="2430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Define</a:t>
          </a:r>
          <a:r>
            <a:rPr lang="de-DE" sz="1600" kern="1200" dirty="0"/>
            <a:t> </a:t>
          </a:r>
          <a:r>
            <a:rPr lang="de-DE" sz="1600" kern="1200" dirty="0" err="1"/>
            <a:t>relations</a:t>
          </a:r>
          <a:r>
            <a:rPr lang="de-DE" sz="1600" kern="1200" dirty="0"/>
            <a:t> </a:t>
          </a:r>
          <a:br>
            <a:rPr lang="de-DE" sz="1400" kern="1200" dirty="0"/>
          </a:br>
          <a:r>
            <a:rPr lang="de-DE" sz="1200" i="1" kern="1200" dirty="0"/>
            <a:t>(</a:t>
          </a:r>
          <a:r>
            <a:rPr lang="de-DE" sz="1200" i="1" kern="1200" dirty="0" err="1"/>
            <a:t>isA</a:t>
          </a:r>
          <a:r>
            <a:rPr lang="de-DE" sz="1200" i="1" kern="1200" dirty="0"/>
            <a:t>, </a:t>
          </a:r>
          <a:r>
            <a:rPr lang="de-DE" sz="1200" i="1" kern="1200" dirty="0" err="1"/>
            <a:t>hasA</a:t>
          </a:r>
          <a:r>
            <a:rPr lang="de-DE" sz="1200" i="1" kern="1200" dirty="0"/>
            <a:t>, </a:t>
          </a:r>
          <a:r>
            <a:rPr lang="de-DE" sz="1200" i="1" kern="1200" dirty="0" err="1"/>
            <a:t>hasEffect</a:t>
          </a:r>
          <a:r>
            <a:rPr lang="de-DE" sz="1200" i="1" kern="1200" dirty="0"/>
            <a:t>, </a:t>
          </a:r>
          <a:r>
            <a:rPr lang="de-DE" sz="1200" i="1" kern="1200" dirty="0" err="1"/>
            <a:t>requires</a:t>
          </a:r>
          <a:r>
            <a:rPr lang="de-DE" sz="1200" i="1" kern="1200" dirty="0"/>
            <a:t>…)</a:t>
          </a:r>
          <a:endParaRPr lang="de-DE" sz="1400" i="1" kern="1200" dirty="0"/>
        </a:p>
      </dsp:txBody>
      <dsp:txXfrm>
        <a:off x="417973" y="0"/>
        <a:ext cx="2129822" cy="831086"/>
      </dsp:txXfrm>
    </dsp:sp>
    <dsp:sp modelId="{6A27B704-C617-4043-9FF0-7D2F6E44712F}">
      <dsp:nvSpPr>
        <dsp:cNvPr id="0" name=""/>
        <dsp:cNvSpPr/>
      </dsp:nvSpPr>
      <dsp:spPr>
        <a:xfrm>
          <a:off x="2667248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Manually</a:t>
          </a:r>
          <a:r>
            <a:rPr lang="de-DE" sz="1600" kern="1200" dirty="0"/>
            <a:t> </a:t>
          </a:r>
          <a:r>
            <a:rPr lang="de-DE" sz="1600" kern="1200" dirty="0" err="1"/>
            <a:t>create</a:t>
          </a:r>
          <a:r>
            <a:rPr lang="de-DE" sz="1600" kern="1200" dirty="0"/>
            <a:t> a </a:t>
          </a:r>
          <a:r>
            <a:rPr lang="de-DE" sz="1600" kern="1200" dirty="0" err="1"/>
            <a:t>small</a:t>
          </a:r>
          <a:r>
            <a:rPr lang="de-DE" sz="1600" kern="1200" dirty="0"/>
            <a:t> sample</a:t>
          </a:r>
        </a:p>
      </dsp:txBody>
      <dsp:txXfrm>
        <a:off x="3082791" y="0"/>
        <a:ext cx="2129822" cy="831086"/>
      </dsp:txXfrm>
    </dsp:sp>
    <dsp:sp modelId="{4175EEF6-635C-4DC4-B246-E0353B43143C}">
      <dsp:nvSpPr>
        <dsp:cNvPr id="0" name=""/>
        <dsp:cNvSpPr/>
      </dsp:nvSpPr>
      <dsp:spPr>
        <a:xfrm>
          <a:off x="5332065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Natural </a:t>
          </a:r>
          <a:r>
            <a:rPr lang="de-DE" sz="1600" kern="1200" dirty="0" err="1"/>
            <a:t>language</a:t>
          </a:r>
          <a:r>
            <a:rPr lang="de-DE" sz="1600" kern="1200" dirty="0"/>
            <a:t> </a:t>
          </a:r>
          <a:r>
            <a:rPr lang="de-DE" sz="1600" kern="1200" dirty="0" err="1"/>
            <a:t>representation</a:t>
          </a:r>
          <a:endParaRPr lang="de-DE" sz="1600" kern="1200" dirty="0"/>
        </a:p>
      </dsp:txBody>
      <dsp:txXfrm>
        <a:off x="5747608" y="0"/>
        <a:ext cx="2129822" cy="83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Inferenz von 1-n Beziehung</a:t>
            </a:r>
          </a:p>
          <a:p>
            <a:r>
              <a:rPr lang="de-DE" dirty="0"/>
              <a:t>Und n-m Beziehung über Auslesen der tatsächlich vorhanden </a:t>
            </a:r>
            <a:r>
              <a:rPr lang="de-DE" dirty="0" err="1"/>
              <a:t>Datenkardinalitäten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Semantische Beziehung und Interaktionsrichtung liegt vor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 Schluss auf </a:t>
            </a:r>
            <a:r>
              <a:rPr lang="de-DE" dirty="0" err="1"/>
              <a:t>Colab</a:t>
            </a:r>
            <a:r>
              <a:rPr lang="de-DE" dirty="0"/>
              <a:t> wechseln und Beispiel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3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 zwischen menschlich generierten und maschinell generierten </a:t>
            </a:r>
            <a:r>
              <a:rPr lang="de-DE" dirty="0" err="1"/>
              <a:t>KnowledgeGraph</a:t>
            </a:r>
            <a:r>
              <a:rPr lang="de-DE" dirty="0"/>
              <a:t> </a:t>
            </a:r>
          </a:p>
          <a:p>
            <a:r>
              <a:rPr lang="de-DE" dirty="0"/>
              <a:t>Domäne: </a:t>
            </a:r>
            <a:r>
              <a:rPr lang="de-DE" dirty="0" err="1"/>
              <a:t>CommonSense</a:t>
            </a:r>
            <a:r>
              <a:rPr lang="de-DE" dirty="0"/>
              <a:t> Knowledge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30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an der Stelle:</a:t>
            </a:r>
          </a:p>
          <a:p>
            <a:r>
              <a:rPr lang="de-DE" dirty="0"/>
              <a:t>  Sie erreichen eine limitierte Version von ALADIN unter aladin.htw-dresden.de, zukünftig werden dort Dokumentation, Beispiele und eine vollwertige Installation von OPALADIN gehostet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1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89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1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4R Prinzip für einen asynchronen Austausch Illustriert anhand von Screenshots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mal kurz zusammenfassen, was ALADIN macht und wie es prinzipiell arbeitet; vielleicht sogar anhand eines Diagramms?!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89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JSON, Beispiel auf nächster Folie</a:t>
            </a:r>
          </a:p>
          <a:p>
            <a:r>
              <a:rPr lang="de-DE" dirty="0"/>
              <a:t>MVVM – Model </a:t>
            </a:r>
            <a:r>
              <a:rPr lang="de-DE" dirty="0" err="1"/>
              <a:t>ViewModel</a:t>
            </a:r>
            <a:r>
              <a:rPr lang="de-DE" dirty="0"/>
              <a:t> View</a:t>
            </a:r>
          </a:p>
          <a:p>
            <a:r>
              <a:rPr lang="de-DE" dirty="0"/>
              <a:t>Abwandlung von MVC Entwurfsmuster – Model View Controller</a:t>
            </a:r>
          </a:p>
          <a:p>
            <a:r>
              <a:rPr lang="de-DE" dirty="0"/>
              <a:t>Nutzer denkt er kommuniziert mit Oberfläche, Oberfläche aktualisiert </a:t>
            </a:r>
            <a:r>
              <a:rPr lang="de-DE" dirty="0" err="1"/>
              <a:t>ViewModel</a:t>
            </a:r>
            <a:r>
              <a:rPr lang="de-DE" dirty="0"/>
              <a:t>, Interaktion mit Backend über Model, und Propagierung der Daten über </a:t>
            </a:r>
            <a:r>
              <a:rPr lang="de-DE" dirty="0" err="1"/>
              <a:t>ViewModel</a:t>
            </a:r>
            <a:r>
              <a:rPr lang="de-DE" dirty="0"/>
              <a:t> zurück an View;</a:t>
            </a:r>
          </a:p>
          <a:p>
            <a:r>
              <a:rPr lang="de-DE" dirty="0"/>
              <a:t>Schnittstelle/Web kümmert sich um Load </a:t>
            </a:r>
            <a:r>
              <a:rPr lang="de-DE" dirty="0" err="1"/>
              <a:t>Balancing</a:t>
            </a:r>
            <a:r>
              <a:rPr lang="de-DE" dirty="0"/>
              <a:t>, Reverse Proxy implementiert Round Robin Verfahren, langlaufende Prozesse über RPC an Message Queue</a:t>
            </a:r>
          </a:p>
          <a:p>
            <a:r>
              <a:rPr lang="de-DE" dirty="0"/>
              <a:t>Backend hält Broker und vordefinierte Queues, </a:t>
            </a:r>
            <a:r>
              <a:rPr lang="de-DE" dirty="0" err="1"/>
              <a:t>Worker</a:t>
            </a:r>
            <a:r>
              <a:rPr lang="de-DE" dirty="0"/>
              <a:t> können skaliert werden, nach Bedarf/Menge an Tasks in Queues.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3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1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https://link.springer.com/chapter/10.1007/978-3-658-22648-0_3#citeas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http://www.staud.info/epk/ep_f_9.htm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9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2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SQL-Statement wird generiert</a:t>
            </a:r>
          </a:p>
          <a:p>
            <a:r>
              <a:rPr lang="de-DE" dirty="0"/>
              <a:t>-&gt; daraus wird NLP übersetzt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5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30.03.2023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1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ALADIN </a:t>
            </a:r>
            <a:r>
              <a:rPr lang="de-DE" sz="900" dirty="0" err="1"/>
              <a:t>goes</a:t>
            </a:r>
            <a:r>
              <a:rPr lang="de-DE" sz="900" dirty="0"/>
              <a:t> OPAL</a:t>
            </a:r>
          </a:p>
          <a:p>
            <a:r>
              <a:rPr lang="de-DE" sz="900" dirty="0"/>
              <a:t>HTW Dresden // Faculty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Informatics</a:t>
            </a:r>
            <a:r>
              <a:rPr lang="de-DE" sz="900" dirty="0"/>
              <a:t>/</a:t>
            </a:r>
            <a:r>
              <a:rPr lang="de-DE" sz="900" dirty="0" err="1"/>
              <a:t>Mathematics</a:t>
            </a:r>
            <a:endParaRPr lang="de-DE" sz="900" dirty="0"/>
          </a:p>
          <a:p>
            <a:r>
              <a:rPr lang="de-DE" sz="900" dirty="0"/>
              <a:t>Torsten Munkelt and Paul Christ // März.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7.jpe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8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1.png"/><Relationship Id="rId5" Type="http://schemas.openxmlformats.org/officeDocument/2006/relationships/diagramData" Target="../diagrams/data1.xml"/><Relationship Id="rId10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hyperlink" Target="https://arxiv.org/abs/2110.07178" TargetMode="Externa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.png"/><Relationship Id="rId3" Type="http://schemas.openxmlformats.org/officeDocument/2006/relationships/image" Target="../media/image59.png"/><Relationship Id="rId7" Type="http://schemas.openxmlformats.org/officeDocument/2006/relationships/image" Target="../media/image34.png"/><Relationship Id="rId12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hyperlink" Target="https://www.bps-system.de/help/display/LMS/LTI-Too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3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ALADIN </a:t>
            </a:r>
            <a:r>
              <a:rPr lang="de-DE" dirty="0" err="1"/>
              <a:t>goes</a:t>
            </a:r>
            <a:r>
              <a:rPr lang="de-DE" dirty="0"/>
              <a:t> OPAL (OPALADIN)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de-DE" b="1" dirty="0"/>
              <a:t>a</a:t>
            </a:r>
            <a:r>
              <a:rPr lang="de-DE" dirty="0"/>
              <a:t>sks and </a:t>
            </a:r>
            <a:r>
              <a:rPr lang="de-DE" dirty="0" err="1"/>
              <a:t>so</a:t>
            </a:r>
            <a:r>
              <a:rPr lang="de-DE" b="1" dirty="0" err="1"/>
              <a:t>l</a:t>
            </a:r>
            <a:r>
              <a:rPr lang="de-DE" dirty="0" err="1"/>
              <a:t>ution</a:t>
            </a:r>
            <a:r>
              <a:rPr lang="de-DE" dirty="0"/>
              <a:t>(-</a:t>
            </a:r>
            <a:r>
              <a:rPr lang="de-DE" dirty="0" err="1"/>
              <a:t>hint</a:t>
            </a:r>
            <a:r>
              <a:rPr lang="de-DE" dirty="0"/>
              <a:t>)s </a:t>
            </a:r>
            <a:r>
              <a:rPr lang="de-DE" dirty="0" err="1"/>
              <a:t>gener</a:t>
            </a:r>
            <a:r>
              <a:rPr lang="de-DE" b="1" dirty="0" err="1"/>
              <a:t>a</a:t>
            </a:r>
            <a:r>
              <a:rPr lang="de-DE" dirty="0" err="1"/>
              <a:t>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</a:t>
            </a:r>
            <a:r>
              <a:rPr lang="de-DE" b="1" dirty="0" err="1"/>
              <a:t>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I</a:t>
            </a:r>
            <a:r>
              <a:rPr lang="de-DE" dirty="0" err="1"/>
              <a:t>nformatics</a:t>
            </a:r>
            <a:r>
              <a:rPr lang="de-DE" dirty="0"/>
              <a:t> and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discipli</a:t>
            </a:r>
            <a:r>
              <a:rPr lang="de-DE" b="1" dirty="0" err="1"/>
              <a:t>n</a:t>
            </a:r>
            <a:r>
              <a:rPr lang="de-DE" dirty="0" err="1"/>
              <a:t>es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OPAL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6882F5A-707C-DDB7-C25B-92A78A0B4E7A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666983" y="1970298"/>
            <a:ext cx="2890370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96FD2A2-795D-0CE0-FC77-9DA1FAB559B9}"/>
              </a:ext>
            </a:extLst>
          </p:cNvPr>
          <p:cNvCxnSpPr>
            <a:cxnSpLocks/>
            <a:stCxn id="51" idx="0"/>
            <a:endCxn id="34" idx="5"/>
          </p:cNvCxnSpPr>
          <p:nvPr/>
        </p:nvCxnSpPr>
        <p:spPr>
          <a:xfrm flipH="1" flipV="1">
            <a:off x="6575587" y="1970298"/>
            <a:ext cx="2915467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3.1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in (OP)ALADIN</a:t>
            </a:r>
            <a:br>
              <a:rPr lang="de-DE" dirty="0"/>
            </a:br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AD19AA-1DD7-104D-B102-7BB4947A1B71}"/>
              </a:ext>
            </a:extLst>
          </p:cNvPr>
          <p:cNvGrpSpPr/>
          <p:nvPr/>
        </p:nvGrpSpPr>
        <p:grpSpPr>
          <a:xfrm>
            <a:off x="5259873" y="741181"/>
            <a:ext cx="1672253" cy="1440000"/>
            <a:chOff x="5226547" y="1260908"/>
            <a:chExt cx="1672253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4834861-4D99-DD78-F721-3F7633B961BD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851E9E6-3656-44A4-DB51-7AD14CBB9E25}"/>
                </a:ext>
              </a:extLst>
            </p:cNvPr>
            <p:cNvSpPr txBox="1"/>
            <p:nvPr/>
          </p:nvSpPr>
          <p:spPr>
            <a:xfrm>
              <a:off x="5226547" y="1790298"/>
              <a:ext cx="1672253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Exercise</a:t>
              </a:r>
              <a:r>
                <a:rPr lang="de-DE" b="1" dirty="0"/>
                <a:t> type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BE1D445-A76A-BC79-4888-290FE77F2B0E}"/>
              </a:ext>
            </a:extLst>
          </p:cNvPr>
          <p:cNvGrpSpPr/>
          <p:nvPr/>
        </p:nvGrpSpPr>
        <p:grpSpPr>
          <a:xfrm>
            <a:off x="1269419" y="2398739"/>
            <a:ext cx="2782579" cy="3760014"/>
            <a:chOff x="1269419" y="2398739"/>
            <a:chExt cx="2782579" cy="376001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569C2C1-287F-E9F5-02B4-6BCD5E4BD5B2}"/>
                </a:ext>
              </a:extLst>
            </p:cNvPr>
            <p:cNvSpPr/>
            <p:nvPr/>
          </p:nvSpPr>
          <p:spPr>
            <a:xfrm>
              <a:off x="1269419" y="2552013"/>
              <a:ext cx="2782579" cy="3606740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DF43BFD-820D-4611-A27F-287D8DDBEFD0}"/>
                </a:ext>
              </a:extLst>
            </p:cNvPr>
            <p:cNvSpPr/>
            <p:nvPr/>
          </p:nvSpPr>
          <p:spPr>
            <a:xfrm>
              <a:off x="1269419" y="2813246"/>
              <a:ext cx="2782579" cy="5333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 </a:t>
              </a:r>
              <a:r>
                <a:rPr lang="de-DE" b="1" dirty="0" err="1"/>
                <a:t>syntax</a:t>
              </a:r>
              <a:endParaRPr lang="de-DE" b="1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A3AFDEE-834A-AB8F-282D-423A55C6FEDD}"/>
                </a:ext>
              </a:extLst>
            </p:cNvPr>
            <p:cNvSpPr/>
            <p:nvPr/>
          </p:nvSpPr>
          <p:spPr>
            <a:xfrm>
              <a:off x="2515783" y="2398739"/>
              <a:ext cx="302400" cy="30654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BC2F140-CCEA-74F8-6F02-0C4DDF308053}"/>
              </a:ext>
            </a:extLst>
          </p:cNvPr>
          <p:cNvCxnSpPr>
            <a:cxnSpLocks/>
            <a:stCxn id="45" idx="0"/>
            <a:endCxn id="34" idx="4"/>
          </p:cNvCxnSpPr>
          <p:nvPr/>
        </p:nvCxnSpPr>
        <p:spPr>
          <a:xfrm flipV="1">
            <a:off x="6063119" y="2181181"/>
            <a:ext cx="3351" cy="21755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E5934-2C3A-E87D-B36F-74E9C65F97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9419" y="3921543"/>
            <a:ext cx="2793497" cy="2193064"/>
          </a:xfrm>
        </p:spPr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elements</a:t>
            </a:r>
            <a:r>
              <a:rPr lang="de-DE" dirty="0"/>
              <a:t> and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Exercises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lvl="1"/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syntactical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EE6BF6-89F7-899E-CCB8-D0415F9C510B}"/>
              </a:ext>
            </a:extLst>
          </p:cNvPr>
          <p:cNvGrpSpPr/>
          <p:nvPr/>
        </p:nvGrpSpPr>
        <p:grpSpPr>
          <a:xfrm>
            <a:off x="2369900" y="3410944"/>
            <a:ext cx="581615" cy="439161"/>
            <a:chOff x="2369900" y="3410944"/>
            <a:chExt cx="581615" cy="439161"/>
          </a:xfrm>
        </p:grpSpPr>
        <p:grpSp>
          <p:nvGrpSpPr>
            <p:cNvPr id="2048" name="Gruppieren 2047">
              <a:extLst>
                <a:ext uri="{FF2B5EF4-FFF2-40B4-BE49-F238E27FC236}">
                  <a16:creationId xmlns:a16="http://schemas.microsoft.com/office/drawing/2014/main" id="{4F333383-CE31-7002-7485-4B2C833CCCFA}"/>
                </a:ext>
              </a:extLst>
            </p:cNvPr>
            <p:cNvGrpSpPr/>
            <p:nvPr/>
          </p:nvGrpSpPr>
          <p:grpSpPr>
            <a:xfrm>
              <a:off x="2369900" y="3410944"/>
              <a:ext cx="581615" cy="439161"/>
              <a:chOff x="9717417" y="1237366"/>
              <a:chExt cx="800301" cy="626334"/>
            </a:xfrm>
          </p:grpSpPr>
          <p:pic>
            <p:nvPicPr>
              <p:cNvPr id="2054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0C40356B-EC8B-0281-B941-A80675596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7417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ECEDB3B6-B1B7-640A-056F-D9C02AD84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1384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3B5AD07E-7B61-C75D-0A1E-86955E34CCB1}"/>
                </a:ext>
              </a:extLst>
            </p:cNvPr>
            <p:cNvSpPr/>
            <p:nvPr/>
          </p:nvSpPr>
          <p:spPr>
            <a:xfrm>
              <a:off x="2461351" y="3434225"/>
              <a:ext cx="392442" cy="3786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82155D4-EA29-DF2A-FA50-E4BDFF645085}"/>
              </a:ext>
            </a:extLst>
          </p:cNvPr>
          <p:cNvGrpSpPr/>
          <p:nvPr/>
        </p:nvGrpSpPr>
        <p:grpSpPr>
          <a:xfrm>
            <a:off x="4640458" y="2398739"/>
            <a:ext cx="2915467" cy="3751049"/>
            <a:chOff x="4640458" y="2398739"/>
            <a:chExt cx="2915467" cy="375104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D932B1D-C9B1-E54E-D230-A0536A121F2F}"/>
                </a:ext>
              </a:extLst>
            </p:cNvPr>
            <p:cNvGrpSpPr/>
            <p:nvPr/>
          </p:nvGrpSpPr>
          <p:grpSpPr>
            <a:xfrm>
              <a:off x="4640458" y="2398739"/>
              <a:ext cx="2915467" cy="3751049"/>
              <a:chOff x="343336" y="1591048"/>
              <a:chExt cx="3621049" cy="4457439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D92E1A54-D254-5FC1-5701-710F29E1EE5F}"/>
                  </a:ext>
                </a:extLst>
              </p:cNvPr>
              <p:cNvSpPr/>
              <p:nvPr/>
            </p:nvSpPr>
            <p:spPr>
              <a:xfrm>
                <a:off x="343336" y="1771048"/>
                <a:ext cx="3621049" cy="4277439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1B4A4B7-0446-078F-E164-41BBC2DA1C72}"/>
                  </a:ext>
                </a:extLst>
              </p:cNvPr>
              <p:cNvSpPr/>
              <p:nvPr/>
            </p:nvSpPr>
            <p:spPr>
              <a:xfrm>
                <a:off x="343336" y="2077831"/>
                <a:ext cx="3621049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 </a:t>
                </a:r>
                <a:r>
                  <a:rPr lang="de-DE" b="1" dirty="0" err="1"/>
                  <a:t>semantics</a:t>
                </a:r>
                <a:endParaRPr lang="de-DE" b="1" dirty="0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1B18BCC-1700-0573-20C5-B8856897F4A6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55" name="Gruppieren 2054">
              <a:extLst>
                <a:ext uri="{FF2B5EF4-FFF2-40B4-BE49-F238E27FC236}">
                  <a16:creationId xmlns:a16="http://schemas.microsoft.com/office/drawing/2014/main" id="{B46C93E4-FE4A-C1DF-D02F-8E000C70816A}"/>
                </a:ext>
              </a:extLst>
            </p:cNvPr>
            <p:cNvGrpSpPr/>
            <p:nvPr/>
          </p:nvGrpSpPr>
          <p:grpSpPr>
            <a:xfrm>
              <a:off x="5868573" y="3429000"/>
              <a:ext cx="392442" cy="378627"/>
              <a:chOff x="9754551" y="1591671"/>
              <a:chExt cx="392442" cy="378627"/>
            </a:xfrm>
          </p:grpSpPr>
          <p:pic>
            <p:nvPicPr>
              <p:cNvPr id="2052" name="Picture 4" descr="Network Diagram Images - Free Download on Freepik">
                <a:extLst>
                  <a:ext uri="{FF2B5EF4-FFF2-40B4-BE49-F238E27FC236}">
                    <a16:creationId xmlns:a16="http://schemas.microsoft.com/office/drawing/2014/main" id="{C9C0C816-30FD-583A-683E-C4DCCB093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518" y="1608396"/>
                <a:ext cx="307758" cy="30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3" name="Ellipse 2052">
                <a:extLst>
                  <a:ext uri="{FF2B5EF4-FFF2-40B4-BE49-F238E27FC236}">
                    <a16:creationId xmlns:a16="http://schemas.microsoft.com/office/drawing/2014/main" id="{9A431CCE-8206-AC8C-EF97-B43407B06962}"/>
                  </a:ext>
                </a:extLst>
              </p:cNvPr>
              <p:cNvSpPr/>
              <p:nvPr/>
            </p:nvSpPr>
            <p:spPr>
              <a:xfrm>
                <a:off x="9754551" y="1591671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1" name="Inhaltsplatzhalter 3">
              <a:extLst>
                <a:ext uri="{FF2B5EF4-FFF2-40B4-BE49-F238E27FC236}">
                  <a16:creationId xmlns:a16="http://schemas.microsoft.com/office/drawing/2014/main" id="{9F5B0B21-8C9F-CC24-2203-C7DDB4753823}"/>
                </a:ext>
              </a:extLst>
            </p:cNvPr>
            <p:cNvSpPr txBox="1">
              <a:spLocks/>
            </p:cNvSpPr>
            <p:nvPr/>
          </p:nvSpPr>
          <p:spPr>
            <a:xfrm>
              <a:off x="4640458" y="3921543"/>
              <a:ext cx="2915467" cy="21930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Meaning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 </a:t>
              </a:r>
              <a:r>
                <a:rPr lang="de-DE" dirty="0" err="1"/>
                <a:t>elements</a:t>
              </a:r>
              <a:r>
                <a:rPr lang="de-DE" dirty="0"/>
                <a:t> and </a:t>
              </a:r>
              <a:r>
                <a:rPr lang="de-DE" dirty="0" err="1"/>
                <a:t>linking</a:t>
              </a:r>
              <a:r>
                <a:rPr lang="de-DE" dirty="0"/>
                <a:t> </a:t>
              </a:r>
              <a:r>
                <a:rPr lang="de-DE" dirty="0" err="1"/>
                <a:t>rules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Exercises</a:t>
              </a:r>
              <a:r>
                <a:rPr lang="de-DE" dirty="0"/>
                <a:t>:</a:t>
              </a:r>
            </a:p>
            <a:p>
              <a:pPr lvl="1"/>
              <a:r>
                <a:rPr lang="de-DE" dirty="0" err="1"/>
                <a:t>Completion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lvl="1"/>
              <a:r>
                <a:rPr lang="de-DE" dirty="0" err="1"/>
                <a:t>Detection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semantical</a:t>
              </a:r>
              <a:r>
                <a:rPr lang="de-DE" dirty="0"/>
                <a:t> </a:t>
              </a:r>
              <a:r>
                <a:rPr lang="de-DE" dirty="0" err="1"/>
                <a:t>errors</a:t>
              </a:r>
              <a:endParaRPr lang="de-DE" dirty="0"/>
            </a:p>
            <a:p>
              <a:pPr marL="457200" lvl="1" indent="0">
                <a:buNone/>
              </a:pPr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558C96-0E78-43E2-142B-32E9AE90D9B7}"/>
              </a:ext>
            </a:extLst>
          </p:cNvPr>
          <p:cNvGrpSpPr/>
          <p:nvPr/>
        </p:nvGrpSpPr>
        <p:grpSpPr>
          <a:xfrm>
            <a:off x="8093490" y="2398739"/>
            <a:ext cx="2793972" cy="3742085"/>
            <a:chOff x="8093490" y="2398739"/>
            <a:chExt cx="2793972" cy="3742085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9E33F9C-3CC5-573C-1B74-470FC1BC80A8}"/>
                </a:ext>
              </a:extLst>
            </p:cNvPr>
            <p:cNvGrpSpPr/>
            <p:nvPr/>
          </p:nvGrpSpPr>
          <p:grpSpPr>
            <a:xfrm>
              <a:off x="8093490" y="2398739"/>
              <a:ext cx="2782579" cy="3742085"/>
              <a:chOff x="374507" y="1591048"/>
              <a:chExt cx="3456000" cy="4446787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0ABC64F-5318-5D53-2ACF-1B3453BC5AE8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4266787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36B42D4-6330-E0BA-6717-6CD91AE2CAB0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/>
                  <a:t>Subject</a:t>
                </a:r>
                <a:r>
                  <a:rPr lang="de-DE" b="1" dirty="0"/>
                  <a:t> </a:t>
                </a:r>
                <a:r>
                  <a:rPr lang="de-DE" b="1" dirty="0" err="1"/>
                  <a:t>semantics</a:t>
                </a:r>
                <a:endParaRPr lang="de-DE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D1454A89-7FD9-E320-237E-2A1027B0169E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60" name="Gruppieren 2059">
              <a:extLst>
                <a:ext uri="{FF2B5EF4-FFF2-40B4-BE49-F238E27FC236}">
                  <a16:creationId xmlns:a16="http://schemas.microsoft.com/office/drawing/2014/main" id="{FC414D74-02C8-68A1-9CEA-04BBC84115B5}"/>
                </a:ext>
              </a:extLst>
            </p:cNvPr>
            <p:cNvGrpSpPr/>
            <p:nvPr/>
          </p:nvGrpSpPr>
          <p:grpSpPr>
            <a:xfrm>
              <a:off x="9288558" y="3421960"/>
              <a:ext cx="392442" cy="378627"/>
              <a:chOff x="8725224" y="1417932"/>
              <a:chExt cx="392442" cy="378627"/>
            </a:xfrm>
          </p:grpSpPr>
          <p:pic>
            <p:nvPicPr>
              <p:cNvPr id="2056" name="Picture 8" descr="Semantic Icon - Download in Glyph Style">
                <a:extLst>
                  <a:ext uri="{FF2B5EF4-FFF2-40B4-BE49-F238E27FC236}">
                    <a16:creationId xmlns:a16="http://schemas.microsoft.com/office/drawing/2014/main" id="{F5F90E08-F24A-F832-70D3-1307285A5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000" y="1443978"/>
                <a:ext cx="333794" cy="33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9" name="Ellipse 2058">
                <a:extLst>
                  <a:ext uri="{FF2B5EF4-FFF2-40B4-BE49-F238E27FC236}">
                    <a16:creationId xmlns:a16="http://schemas.microsoft.com/office/drawing/2014/main" id="{70FBE809-9E1B-735E-7E90-272DD3F44168}"/>
                  </a:ext>
                </a:extLst>
              </p:cNvPr>
              <p:cNvSpPr/>
              <p:nvPr/>
            </p:nvSpPr>
            <p:spPr>
              <a:xfrm>
                <a:off x="8725224" y="1417932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2" name="Inhaltsplatzhalter 3">
              <a:extLst>
                <a:ext uri="{FF2B5EF4-FFF2-40B4-BE49-F238E27FC236}">
                  <a16:creationId xmlns:a16="http://schemas.microsoft.com/office/drawing/2014/main" id="{85D2A07A-0535-BFBF-2E94-A4A98273871C}"/>
                </a:ext>
              </a:extLst>
            </p:cNvPr>
            <p:cNvSpPr txBox="1">
              <a:spLocks/>
            </p:cNvSpPr>
            <p:nvPr/>
          </p:nvSpPr>
          <p:spPr>
            <a:xfrm>
              <a:off x="8104646" y="3921543"/>
              <a:ext cx="2782816" cy="219781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Modelling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subject</a:t>
              </a:r>
              <a:r>
                <a:rPr lang="de-DE" dirty="0"/>
                <a:t> matter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Exercises</a:t>
              </a:r>
              <a:r>
                <a:rPr lang="de-DE" dirty="0"/>
                <a:t>:</a:t>
              </a:r>
            </a:p>
            <a:p>
              <a:pPr lvl="1"/>
              <a:r>
                <a:rPr lang="de-DE" dirty="0"/>
                <a:t>Model </a:t>
              </a:r>
              <a:r>
                <a:rPr lang="de-DE" dirty="0" err="1"/>
                <a:t>translation</a:t>
              </a:r>
              <a:r>
                <a:rPr lang="de-DE" dirty="0"/>
                <a:t>: Natural </a:t>
              </a:r>
              <a:r>
                <a:rPr lang="de-DE" dirty="0" err="1"/>
                <a:t>language</a:t>
              </a:r>
              <a:r>
                <a:rPr lang="de-DE" dirty="0"/>
                <a:t> </a:t>
              </a:r>
              <a:br>
                <a:rPr lang="de-DE" dirty="0"/>
              </a:br>
              <a:r>
                <a:rPr lang="de-DE" dirty="0"/>
                <a:t>&lt;-&gt; Model</a:t>
              </a:r>
            </a:p>
            <a:p>
              <a:pPr lvl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49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332E1C-D58F-C06C-AE1C-93F38122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71AF56-32B6-DA8E-584A-FCF2C2AC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behavioral </a:t>
            </a:r>
            <a:r>
              <a:rPr lang="de-DE" dirty="0" err="1"/>
              <a:t>diagrams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A8E1A3-E070-930E-11C9-91C6B8A6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" b="-1"/>
          <a:stretch/>
        </p:blipFill>
        <p:spPr>
          <a:xfrm>
            <a:off x="0" y="875934"/>
            <a:ext cx="12192000" cy="59820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BCE7EC-4A1F-7132-8DB8-6D8E2913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2" y="1013012"/>
            <a:ext cx="3761018" cy="5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68E74D-A860-084D-1801-8D0BB24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behavioral </a:t>
            </a:r>
            <a:r>
              <a:rPr lang="de-DE" dirty="0" err="1"/>
              <a:t>diagrams</a:t>
            </a:r>
            <a:br>
              <a:rPr lang="de-DE" dirty="0"/>
            </a:b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3EF913-F6CB-CE91-6EAB-D739ADF9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37" y="1087404"/>
            <a:ext cx="3411606" cy="35584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5F3470-4557-F107-C82A-066965F0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" t="28421" r="1696" b="14671"/>
          <a:stretch/>
        </p:blipFill>
        <p:spPr>
          <a:xfrm>
            <a:off x="3957570" y="4903137"/>
            <a:ext cx="3994484" cy="39463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5F4E9E0-3335-C0DE-606B-C89DFBE0BAA5}"/>
              </a:ext>
            </a:extLst>
          </p:cNvPr>
          <p:cNvGrpSpPr/>
          <p:nvPr/>
        </p:nvGrpSpPr>
        <p:grpSpPr>
          <a:xfrm>
            <a:off x="3957569" y="5621454"/>
            <a:ext cx="3994484" cy="394635"/>
            <a:chOff x="3349593" y="3096929"/>
            <a:chExt cx="3994484" cy="39463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9847729-62CD-8124-6F73-FC134A1D2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3" t="28421" r="1696" b="14671"/>
            <a:stretch/>
          </p:blipFill>
          <p:spPr>
            <a:xfrm>
              <a:off x="3349593" y="3096929"/>
              <a:ext cx="3994484" cy="394635"/>
            </a:xfrm>
            <a:prstGeom prst="rect">
              <a:avLst/>
            </a:prstGeom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AFC3977-919E-4820-4279-7A4F2CD4AD44}"/>
                </a:ext>
              </a:extLst>
            </p:cNvPr>
            <p:cNvSpPr/>
            <p:nvPr/>
          </p:nvSpPr>
          <p:spPr>
            <a:xfrm>
              <a:off x="3445844" y="3164305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F81F0DC-B8A5-4BD5-BE8B-3FE3C98AEFC4}"/>
                </a:ext>
              </a:extLst>
            </p:cNvPr>
            <p:cNvSpPr/>
            <p:nvPr/>
          </p:nvSpPr>
          <p:spPr>
            <a:xfrm>
              <a:off x="4531894" y="3164304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D587813-3828-5AA9-2522-026C1F788E2E}"/>
                </a:ext>
              </a:extLst>
            </p:cNvPr>
            <p:cNvSpPr/>
            <p:nvPr/>
          </p:nvSpPr>
          <p:spPr>
            <a:xfrm>
              <a:off x="5486825" y="3229272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D2F7B24-D502-5A85-A153-A304800BA5FF}"/>
                </a:ext>
              </a:extLst>
            </p:cNvPr>
            <p:cNvSpPr/>
            <p:nvPr/>
          </p:nvSpPr>
          <p:spPr>
            <a:xfrm>
              <a:off x="6572875" y="3229272"/>
              <a:ext cx="609175" cy="1203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BC6A12-D885-AE7A-6136-9AEEF11D3BB6}"/>
              </a:ext>
            </a:extLst>
          </p:cNvPr>
          <p:cNvGrpSpPr/>
          <p:nvPr/>
        </p:nvGrpSpPr>
        <p:grpSpPr>
          <a:xfrm>
            <a:off x="1890460" y="1029800"/>
            <a:ext cx="11225372" cy="5101690"/>
            <a:chOff x="2163832" y="1039227"/>
            <a:chExt cx="11225372" cy="510169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56FDE2-3A3C-090B-6320-F81C1EC7C5D3}"/>
                </a:ext>
              </a:extLst>
            </p:cNvPr>
            <p:cNvSpPr/>
            <p:nvPr/>
          </p:nvSpPr>
          <p:spPr>
            <a:xfrm>
              <a:off x="2163832" y="5478203"/>
              <a:ext cx="1961671" cy="6627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46A66AD-0A24-9AEB-1481-0FB4B753D703}"/>
                </a:ext>
              </a:extLst>
            </p:cNvPr>
            <p:cNvSpPr/>
            <p:nvPr/>
          </p:nvSpPr>
          <p:spPr>
            <a:xfrm>
              <a:off x="2170727" y="4770695"/>
              <a:ext cx="1961671" cy="69503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Modellsemantik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B6AC707-4979-691B-93FA-F2E43B63D271}"/>
                </a:ext>
              </a:extLst>
            </p:cNvPr>
            <p:cNvSpPr/>
            <p:nvPr/>
          </p:nvSpPr>
          <p:spPr>
            <a:xfrm>
              <a:off x="2170725" y="1043892"/>
              <a:ext cx="1961671" cy="37268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Fachliche Semantik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56754B7-2639-00F5-522B-A53F58C5E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4770695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6A88F29-0D2E-0531-1462-7D0AFC4A0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5478202"/>
              <a:ext cx="924461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49C220B-F483-96E1-7FB4-6CAC07B76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6140916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8D112C3-7C77-FF68-8C3A-CC7040D79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1039227"/>
              <a:ext cx="92446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>
            <a:extLst>
              <a:ext uri="{FF2B5EF4-FFF2-40B4-BE49-F238E27FC236}">
                <a16:creationId xmlns:a16="http://schemas.microsoft.com/office/drawing/2014/main" id="{63C0D10A-AC6E-7C5B-B8ED-4D9566A3FA5A}"/>
              </a:ext>
            </a:extLst>
          </p:cNvPr>
          <p:cNvSpPr/>
          <p:nvPr/>
        </p:nvSpPr>
        <p:spPr>
          <a:xfrm>
            <a:off x="1544703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Flowchart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7EC56A-1AF7-02C8-C34F-FA6268906F75}"/>
              </a:ext>
            </a:extLst>
          </p:cNvPr>
          <p:cNvSpPr/>
          <p:nvPr/>
        </p:nvSpPr>
        <p:spPr>
          <a:xfrm>
            <a:off x="1198894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UML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655579-7A2B-4C00-E4E0-1EF4BF619835}"/>
              </a:ext>
            </a:extLst>
          </p:cNvPr>
          <p:cNvSpPr/>
          <p:nvPr/>
        </p:nvSpPr>
        <p:spPr>
          <a:xfrm>
            <a:off x="84750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EPK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5B86F6C-1CE0-9A34-2E99-57F474C1571A}"/>
              </a:ext>
            </a:extLst>
          </p:cNvPr>
          <p:cNvSpPr/>
          <p:nvPr/>
        </p:nvSpPr>
        <p:spPr>
          <a:xfrm>
            <a:off x="50043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BPMN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A9D464-A2AF-B347-8240-7E3DE9399EFA}"/>
              </a:ext>
            </a:extLst>
          </p:cNvPr>
          <p:cNvSpPr/>
          <p:nvPr/>
        </p:nvSpPr>
        <p:spPr>
          <a:xfrm rot="10800000">
            <a:off x="145563" y="1039227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t" anchorCtr="0">
            <a:noAutofit/>
          </a:bodyPr>
          <a:lstStyle/>
          <a:p>
            <a:pPr algn="ctr"/>
            <a:r>
              <a:rPr lang="de-DE" sz="2400" b="1" dirty="0"/>
              <a:t>…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92DA097-A394-1A1C-9213-93817DDA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07" y="1104463"/>
            <a:ext cx="3034121" cy="3541403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29948E2-45E0-8CDB-1D78-054B4097D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72" y="4892630"/>
            <a:ext cx="1441377" cy="556158"/>
          </a:xfrm>
          <a:prstGeom prst="rect">
            <a:avLst/>
          </a:prstGeom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8C915EB-2751-E3D0-ACD7-0B39D3CAA47A}"/>
              </a:ext>
            </a:extLst>
          </p:cNvPr>
          <p:cNvGrpSpPr/>
          <p:nvPr/>
        </p:nvGrpSpPr>
        <p:grpSpPr>
          <a:xfrm>
            <a:off x="3986143" y="5543439"/>
            <a:ext cx="1523129" cy="559344"/>
            <a:chOff x="6958201" y="6184031"/>
            <a:chExt cx="1523129" cy="559344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AA8722CE-16D7-FEF8-A316-A6F8B94D8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9954" y="6184031"/>
              <a:ext cx="1441376" cy="556158"/>
            </a:xfrm>
            <a:prstGeom prst="rect">
              <a:avLst/>
            </a:prstGeom>
          </p:spPr>
        </p:pic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E07C3C0C-29C5-A13B-2B13-9398684D2780}"/>
                </a:ext>
              </a:extLst>
            </p:cNvPr>
            <p:cNvSpPr/>
            <p:nvPr/>
          </p:nvSpPr>
          <p:spPr>
            <a:xfrm>
              <a:off x="6995133" y="6404949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7AFA9221-FFBA-38F9-04A4-5CF825BF6BC1}"/>
                </a:ext>
              </a:extLst>
            </p:cNvPr>
            <p:cNvSpPr/>
            <p:nvPr/>
          </p:nvSpPr>
          <p:spPr>
            <a:xfrm>
              <a:off x="6958201" y="6697656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4385E09-B7D0-BCE5-5A73-1C2258A7321F}"/>
                </a:ext>
              </a:extLst>
            </p:cNvPr>
            <p:cNvSpPr/>
            <p:nvPr/>
          </p:nvSpPr>
          <p:spPr>
            <a:xfrm>
              <a:off x="7760642" y="6266852"/>
              <a:ext cx="220715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5509E4C-D9B3-1FA3-9675-F3383ED9F488}"/>
                </a:ext>
              </a:extLst>
            </p:cNvPr>
            <p:cNvSpPr/>
            <p:nvPr/>
          </p:nvSpPr>
          <p:spPr>
            <a:xfrm>
              <a:off x="8161041" y="6295432"/>
              <a:ext cx="320289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CF81529C-84BC-1CAD-FB35-E891488FF896}"/>
                </a:ext>
              </a:extLst>
            </p:cNvPr>
            <p:cNvSpPr/>
            <p:nvPr/>
          </p:nvSpPr>
          <p:spPr>
            <a:xfrm>
              <a:off x="7760642" y="6551238"/>
              <a:ext cx="252142" cy="9465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100E7B2E-846B-A00B-933E-B6D6A12EC5C3}"/>
                </a:ext>
              </a:extLst>
            </p:cNvPr>
            <p:cNvSpPr/>
            <p:nvPr/>
          </p:nvSpPr>
          <p:spPr>
            <a:xfrm>
              <a:off x="8182466" y="6532775"/>
              <a:ext cx="258998" cy="11312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1" name="Grafik 80">
            <a:extLst>
              <a:ext uri="{FF2B5EF4-FFF2-40B4-BE49-F238E27FC236}">
                <a16:creationId xmlns:a16="http://schemas.microsoft.com/office/drawing/2014/main" id="{6C9A6BED-4DF3-83A6-A874-F0F536671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51" y="4895576"/>
            <a:ext cx="4038950" cy="518205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6B898C7A-0766-2D6B-681C-A16F6F03B086}"/>
              </a:ext>
            </a:extLst>
          </p:cNvPr>
          <p:cNvGrpSpPr/>
          <p:nvPr/>
        </p:nvGrpSpPr>
        <p:grpSpPr>
          <a:xfrm>
            <a:off x="3957851" y="5595745"/>
            <a:ext cx="4038950" cy="518205"/>
            <a:chOff x="6453965" y="1787543"/>
            <a:chExt cx="4038950" cy="518205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317AA6D-96A0-11E8-A1AF-B58E2ADD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3965" y="1787543"/>
              <a:ext cx="4038950" cy="518205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810E237D-EFB6-B0CA-8D6F-28E3F8890E35}"/>
                </a:ext>
              </a:extLst>
            </p:cNvPr>
            <p:cNvSpPr/>
            <p:nvPr/>
          </p:nvSpPr>
          <p:spPr>
            <a:xfrm>
              <a:off x="7449954" y="1857675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DFD00F6F-0A9E-2A05-AE8B-C6C5DBA52910}"/>
                </a:ext>
              </a:extLst>
            </p:cNvPr>
            <p:cNvSpPr/>
            <p:nvPr/>
          </p:nvSpPr>
          <p:spPr>
            <a:xfrm>
              <a:off x="6626130" y="1895395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8D8B6CD-F949-6706-C406-5713CE3C4BF2}"/>
                </a:ext>
              </a:extLst>
            </p:cNvPr>
            <p:cNvSpPr/>
            <p:nvPr/>
          </p:nvSpPr>
          <p:spPr>
            <a:xfrm>
              <a:off x="8253796" y="1951088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55CA26B-993A-4209-DE84-EBB4210E465A}"/>
                </a:ext>
              </a:extLst>
            </p:cNvPr>
            <p:cNvSpPr/>
            <p:nvPr/>
          </p:nvSpPr>
          <p:spPr>
            <a:xfrm>
              <a:off x="8977798" y="2080683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E73BC505-9E1A-4F98-47AD-BA4093FF08F2}"/>
                </a:ext>
              </a:extLst>
            </p:cNvPr>
            <p:cNvSpPr/>
            <p:nvPr/>
          </p:nvSpPr>
          <p:spPr>
            <a:xfrm>
              <a:off x="9469758" y="2080682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7B2E1055-C793-5197-780A-01EEB5307C06}"/>
                </a:ext>
              </a:extLst>
            </p:cNvPr>
            <p:cNvSpPr/>
            <p:nvPr/>
          </p:nvSpPr>
          <p:spPr>
            <a:xfrm>
              <a:off x="9795618" y="2095467"/>
              <a:ext cx="697296" cy="2102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0" name="Grafik 89">
            <a:extLst>
              <a:ext uri="{FF2B5EF4-FFF2-40B4-BE49-F238E27FC236}">
                <a16:creationId xmlns:a16="http://schemas.microsoft.com/office/drawing/2014/main" id="{E573DCE7-6499-5804-44D5-754D8D4C2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569" y="1122383"/>
            <a:ext cx="2893800" cy="3565237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C494B8E0-0AC5-F4E5-9039-871FFF809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2030" y="4868493"/>
            <a:ext cx="1460249" cy="580295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846C287-5FF7-735B-2BAF-82BA702BF2DD}"/>
              </a:ext>
            </a:extLst>
          </p:cNvPr>
          <p:cNvGrpSpPr/>
          <p:nvPr/>
        </p:nvGrpSpPr>
        <p:grpSpPr>
          <a:xfrm>
            <a:off x="4405465" y="5532296"/>
            <a:ext cx="1460248" cy="569263"/>
            <a:chOff x="7594013" y="1517471"/>
            <a:chExt cx="2434033" cy="929721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2429A11F-E88B-53D6-61F3-F6BD75C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8503" y="1517471"/>
              <a:ext cx="2339543" cy="929721"/>
            </a:xfrm>
            <a:prstGeom prst="rect">
              <a:avLst/>
            </a:prstGeom>
          </p:spPr>
        </p:pic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0C582676-E5C7-0B06-5949-66F18B74BDF6}"/>
                </a:ext>
              </a:extLst>
            </p:cNvPr>
            <p:cNvSpPr/>
            <p:nvPr/>
          </p:nvSpPr>
          <p:spPr>
            <a:xfrm>
              <a:off x="7594013" y="2187386"/>
              <a:ext cx="1238902" cy="14103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5F68B575-E330-0B57-0529-D7ABC200A3B6}"/>
                </a:ext>
              </a:extLst>
            </p:cNvPr>
            <p:cNvSpPr/>
            <p:nvPr/>
          </p:nvSpPr>
          <p:spPr>
            <a:xfrm>
              <a:off x="7688504" y="1789747"/>
              <a:ext cx="795620" cy="14103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8E228BF-0CFA-F743-D53B-85FFF2305957}"/>
                </a:ext>
              </a:extLst>
            </p:cNvPr>
            <p:cNvSpPr/>
            <p:nvPr/>
          </p:nvSpPr>
          <p:spPr>
            <a:xfrm>
              <a:off x="8629140" y="1642195"/>
              <a:ext cx="326324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F0D95F8E-4D06-A8BA-7886-E24EC3931C9B}"/>
                </a:ext>
              </a:extLst>
            </p:cNvPr>
            <p:cNvSpPr/>
            <p:nvPr/>
          </p:nvSpPr>
          <p:spPr>
            <a:xfrm>
              <a:off x="9144000" y="1691514"/>
              <a:ext cx="404317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F48DB7C3-AA27-E970-55D6-6AF709934D83}"/>
                </a:ext>
              </a:extLst>
            </p:cNvPr>
            <p:cNvSpPr/>
            <p:nvPr/>
          </p:nvSpPr>
          <p:spPr>
            <a:xfrm>
              <a:off x="9615340" y="1750363"/>
              <a:ext cx="412706" cy="8062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9" name="Grafik 98">
            <a:extLst>
              <a:ext uri="{FF2B5EF4-FFF2-40B4-BE49-F238E27FC236}">
                <a16:creationId xmlns:a16="http://schemas.microsoft.com/office/drawing/2014/main" id="{4DE6C09A-D70C-AEF7-49C1-5000DA9735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1750" y="1272915"/>
            <a:ext cx="2768687" cy="3263096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4B8A7ACE-857F-DC8D-E145-3B12421B4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702" y="1068243"/>
            <a:ext cx="4989482" cy="3639178"/>
          </a:xfrm>
          <a:prstGeom prst="rect">
            <a:avLst/>
          </a:prstGeom>
        </p:spPr>
      </p:pic>
      <p:pic>
        <p:nvPicPr>
          <p:cNvPr id="102" name="Picture 4" descr="The Virtual Knowledge Graph System Ontop (Extended Abstract)">
            <a:extLst>
              <a:ext uri="{FF2B5EF4-FFF2-40B4-BE49-F238E27FC236}">
                <a16:creationId xmlns:a16="http://schemas.microsoft.com/office/drawing/2014/main" id="{52A920B5-FE06-B2F1-78E1-2FE585E93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2580" r="20003" b="4051"/>
          <a:stretch/>
        </p:blipFill>
        <p:spPr bwMode="auto">
          <a:xfrm>
            <a:off x="8942346" y="1757164"/>
            <a:ext cx="3171097" cy="23189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981ED79-4C1F-9DE9-2FED-1CBD81FD7F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09289"/>
            <a:ext cx="12192000" cy="59307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53F9710-95B9-9493-72D1-7EEBDB93A10A}"/>
              </a:ext>
            </a:extLst>
          </p:cNvPr>
          <p:cNvSpPr/>
          <p:nvPr/>
        </p:nvSpPr>
        <p:spPr>
          <a:xfrm>
            <a:off x="4972003" y="2603097"/>
            <a:ext cx="2782579" cy="527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Meta-model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4BBC14-2262-B260-27A1-6506D6BEB6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42" y="1013012"/>
            <a:ext cx="3761018" cy="5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3.4 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generators</a:t>
            </a:r>
            <a:r>
              <a:rPr lang="de-DE" dirty="0"/>
              <a:t> in (OP)ALADIN</a:t>
            </a:r>
            <a:br>
              <a:rPr lang="de-DE" dirty="0"/>
            </a:br>
            <a:endParaRPr lang="de-DE" dirty="0"/>
          </a:p>
        </p:txBody>
      </p:sp>
      <p:pic>
        <p:nvPicPr>
          <p:cNvPr id="2" name="Picture 2" descr="Lehrer - Kostenlose bildung Icons">
            <a:extLst>
              <a:ext uri="{FF2B5EF4-FFF2-40B4-BE49-F238E27FC236}">
                <a16:creationId xmlns:a16="http://schemas.microsoft.com/office/drawing/2014/main" id="{AD825576-6B5F-64A4-DA3B-E60595B1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3" y="1689064"/>
            <a:ext cx="732876" cy="732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814FFE81-80CF-A8B6-8AA7-E28ED37A5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7" t="12723" r="62815" b="50000"/>
          <a:stretch/>
        </p:blipFill>
        <p:spPr bwMode="auto">
          <a:xfrm>
            <a:off x="2902656" y="807412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5C7B2569-B4DF-D728-A8A5-FE3B7994B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7" t="12347" r="47555" b="50376"/>
          <a:stretch/>
        </p:blipFill>
        <p:spPr bwMode="auto">
          <a:xfrm>
            <a:off x="2902656" y="1986307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2EFEB59-91B3-B773-ECEC-FBB63873E7B5}"/>
              </a:ext>
            </a:extLst>
          </p:cNvPr>
          <p:cNvGrpSpPr/>
          <p:nvPr/>
        </p:nvGrpSpPr>
        <p:grpSpPr>
          <a:xfrm>
            <a:off x="4775681" y="1033807"/>
            <a:ext cx="1905000" cy="1905000"/>
            <a:chOff x="5143500" y="2476500"/>
            <a:chExt cx="19050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6" name="Picture 4" descr="Black Box Icons - Free SVG &amp; PNG Black Box Images - Noun Project">
              <a:extLst>
                <a:ext uri="{FF2B5EF4-FFF2-40B4-BE49-F238E27FC236}">
                  <a16:creationId xmlns:a16="http://schemas.microsoft.com/office/drawing/2014/main" id="{7FA6D9AA-B621-8B1F-8540-7CDEFF73E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24765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9D5F06B-51AB-2E61-0938-84E820846E7D}"/>
                </a:ext>
              </a:extLst>
            </p:cNvPr>
            <p:cNvSpPr txBox="1"/>
            <p:nvPr/>
          </p:nvSpPr>
          <p:spPr>
            <a:xfrm>
              <a:off x="5267460" y="35052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ALADIN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98E646-5C7A-A24E-6878-C859DDB6B8D8}"/>
              </a:ext>
            </a:extLst>
          </p:cNvPr>
          <p:cNvGrpSpPr/>
          <p:nvPr/>
        </p:nvGrpSpPr>
        <p:grpSpPr>
          <a:xfrm>
            <a:off x="7691250" y="1446185"/>
            <a:ext cx="2933897" cy="1675920"/>
            <a:chOff x="369715" y="1462534"/>
            <a:chExt cx="2933897" cy="1675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C83617A-BA0E-90C6-BE53-8AE519065B1E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1675919"/>
              <a:chOff x="186568" y="1771048"/>
              <a:chExt cx="3643939" cy="1991524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D111E25-F0D6-7A5D-25E9-FE852865D457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1991524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A2976BB-C09D-05F4-F49F-0B7FE7C21728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C79B299-6F53-5329-ACCA-DBF0E76F8272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9" name="Inhaltsplatzhalter 3">
              <a:extLst>
                <a:ext uri="{FF2B5EF4-FFF2-40B4-BE49-F238E27FC236}">
                  <a16:creationId xmlns:a16="http://schemas.microsoft.com/office/drawing/2014/main" id="{855AD67D-4278-9459-991F-11085B2413CC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modellsemantisch korrekt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2D4705-A65D-F4FE-7F14-517E6635165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99729" y="1382581"/>
            <a:ext cx="778322" cy="67292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1C33DB1-AA6D-929F-B715-37B36371E6A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99729" y="2055502"/>
            <a:ext cx="778322" cy="57633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313D91B-C5A5-C1F8-BE89-FB0565CD7986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3876541" y="1318187"/>
            <a:ext cx="899140" cy="6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D093D4E-0240-0CEA-CB50-EF5B51B1D1CC}"/>
              </a:ext>
            </a:extLst>
          </p:cNvPr>
          <p:cNvCxnSpPr>
            <a:cxnSpLocks/>
            <a:endCxn id="3076" idx="1"/>
          </p:cNvCxnSpPr>
          <p:nvPr/>
        </p:nvCxnSpPr>
        <p:spPr>
          <a:xfrm flipV="1">
            <a:off x="3825025" y="1986307"/>
            <a:ext cx="950656" cy="61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AB74E0A-70CD-2165-BA5D-F8A5C7E698FC}"/>
              </a:ext>
            </a:extLst>
          </p:cNvPr>
          <p:cNvCxnSpPr>
            <a:cxnSpLocks/>
            <a:stCxn id="3076" idx="3"/>
            <a:endCxn id="14" idx="2"/>
          </p:cNvCxnSpPr>
          <p:nvPr/>
        </p:nvCxnSpPr>
        <p:spPr>
          <a:xfrm flipV="1">
            <a:off x="6680681" y="1981825"/>
            <a:ext cx="1010569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Google Knowledge Graph by Eli Brumbaugh, via Behance | Knowledge graph,  Graphing, Graphic design class">
            <a:extLst>
              <a:ext uri="{FF2B5EF4-FFF2-40B4-BE49-F238E27FC236}">
                <a16:creationId xmlns:a16="http://schemas.microsoft.com/office/drawing/2014/main" id="{4F9751F0-01B5-B67F-2B7E-F228F40C9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18696" r="9531" b="17294"/>
          <a:stretch/>
        </p:blipFill>
        <p:spPr bwMode="auto">
          <a:xfrm>
            <a:off x="2816622" y="4533017"/>
            <a:ext cx="1356132" cy="10849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C55193A-B5F3-652D-2216-D1ADFFFD29B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494688" y="2021983"/>
            <a:ext cx="1270495" cy="251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uppieren 1027">
            <a:extLst>
              <a:ext uri="{FF2B5EF4-FFF2-40B4-BE49-F238E27FC236}">
                <a16:creationId xmlns:a16="http://schemas.microsoft.com/office/drawing/2014/main" id="{F1FADE8C-A7F9-405A-354F-9C11633CF03A}"/>
              </a:ext>
            </a:extLst>
          </p:cNvPr>
          <p:cNvGrpSpPr/>
          <p:nvPr/>
        </p:nvGrpSpPr>
        <p:grpSpPr>
          <a:xfrm>
            <a:off x="7691250" y="1448900"/>
            <a:ext cx="2933897" cy="2324610"/>
            <a:chOff x="369715" y="1462534"/>
            <a:chExt cx="2933897" cy="2324610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A1D8C89F-D945-2759-FF5C-E5EDFBA208A3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2324610"/>
              <a:chOff x="186568" y="1771048"/>
              <a:chExt cx="3643939" cy="2762375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5B53EB7-939E-28A1-47F0-DE8172965F8A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2762375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0D05F6ED-82E9-33CF-3A4A-293D3630A265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</a:t>
                </a:r>
              </a:p>
            </p:txBody>
          </p:sp>
          <p:sp>
            <p:nvSpPr>
              <p:cNvPr id="1034" name="Ellipse 1033">
                <a:extLst>
                  <a:ext uri="{FF2B5EF4-FFF2-40B4-BE49-F238E27FC236}">
                    <a16:creationId xmlns:a16="http://schemas.microsoft.com/office/drawing/2014/main" id="{571EB1E4-0E64-CFBD-FFC7-AAA21A81F79C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1031" name="Inhaltsplatzhalter 3">
              <a:extLst>
                <a:ext uri="{FF2B5EF4-FFF2-40B4-BE49-F238E27FC236}">
                  <a16:creationId xmlns:a16="http://schemas.microsoft.com/office/drawing/2014/main" id="{29D3D661-9000-EB68-5A88-C743DADA54F8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Syntactically</a:t>
              </a:r>
              <a:r>
                <a:rPr lang="de-DE" dirty="0"/>
                <a:t> and model-</a:t>
              </a:r>
              <a:r>
                <a:rPr lang="de-DE" dirty="0" err="1"/>
                <a:t>semantically</a:t>
              </a:r>
              <a:r>
                <a:rPr lang="de-DE" dirty="0"/>
                <a:t> </a:t>
              </a:r>
              <a:r>
                <a:rPr lang="de-DE" dirty="0" err="1"/>
                <a:t>correct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Semantically</a:t>
              </a:r>
              <a:r>
                <a:rPr lang="de-DE" dirty="0"/>
                <a:t> plausible (</a:t>
              </a:r>
              <a:r>
                <a:rPr lang="de-DE" dirty="0" err="1"/>
                <a:t>subject</a:t>
              </a:r>
              <a:r>
                <a:rPr lang="de-DE" dirty="0"/>
                <a:t> matter) </a:t>
              </a:r>
            </a:p>
          </p:txBody>
        </p:sp>
      </p:grp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30433108-E030-2033-720C-752A37DBCCC6}"/>
              </a:ext>
            </a:extLst>
          </p:cNvPr>
          <p:cNvSpPr txBox="1"/>
          <p:nvPr/>
        </p:nvSpPr>
        <p:spPr>
          <a:xfrm>
            <a:off x="3002141" y="565540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89014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0988"/>
              </p:ext>
            </p:extLst>
          </p:nvPr>
        </p:nvGraphicFramePr>
        <p:xfrm>
          <a:off x="219228" y="1199946"/>
          <a:ext cx="6240346" cy="490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346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0683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38402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="1" dirty="0"/>
              <a:t>.5 </a:t>
            </a: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meaningful</a:t>
            </a:r>
            <a:r>
              <a:rPr lang="de-DE" b="1" dirty="0"/>
              <a:t> EPC </a:t>
            </a:r>
            <a:r>
              <a:rPr lang="de-DE" b="1" dirty="0" err="1"/>
              <a:t>modeling</a:t>
            </a:r>
            <a:r>
              <a:rPr lang="de-DE" b="1" dirty="0"/>
              <a:t> </a:t>
            </a:r>
            <a:r>
              <a:rPr lang="de-DE" b="1" dirty="0" err="1"/>
              <a:t>exercise</a:t>
            </a:r>
            <a:br>
              <a:rPr lang="de-DE" b="1" dirty="0"/>
            </a:b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7208116" y="350647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9227" y="1299434"/>
            <a:ext cx="626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:</a:t>
            </a:r>
          </a:p>
          <a:p>
            <a:pPr algn="ctr"/>
            <a:r>
              <a:rPr lang="en-US" dirty="0"/>
              <a:t>Model an event-driven process chain that represents the business process described in the text.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365244" y="2230584"/>
            <a:ext cx="59483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Natural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description</a:t>
            </a:r>
            <a:r>
              <a:rPr lang="de-DE" b="1" dirty="0"/>
              <a:t>:</a:t>
            </a:r>
            <a:br>
              <a:rPr lang="de-DE" b="1" dirty="0"/>
            </a:br>
            <a:endParaRPr lang="de-DE" b="1" dirty="0"/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The business process is started on the basis of a customer inquiry. This can be received by mail, fax, e-mail or telephone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  <a:r>
              <a:rPr lang="de-DE" sz="1400" dirty="0"/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If it is received by phone, the sales department prepares a written document that records the request (request fixation).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en-US" sz="1400" dirty="0">
                <a:solidFill>
                  <a:srgbClr val="0070C0"/>
                </a:solidFill>
              </a:rPr>
              <a:t>Regardless of the type of receipt, the central secretariat receives the request, checks it for formal correctness and then forwards it to the responsible sales area manager and the management.</a:t>
            </a:r>
          </a:p>
          <a:p>
            <a:pPr algn="ctr"/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sales area manager passes the request on to one of his sales engineers, who checks the feasibility of the offer. This initially concerns the requested range of services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If this is not within the company's range of services, a rejection will be made</a:t>
            </a:r>
            <a:r>
              <a:rPr lang="de-DE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996600"/>
                </a:solidFill>
                <a:effectLst/>
                <a:latin typeface="Arial" panose="020B0604020202020204" pitchFamily="34" charset="0"/>
              </a:rPr>
              <a:t>If only parts of the requested services can be provided, partner companies are asked for support and involved either as cooperation partners or subcontractors.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If no suitable partners are found, the request is rejected.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799344" y="350647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172BB5-6C77-FE69-52D9-C83A37AE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" t="784" r="5143"/>
          <a:stretch/>
        </p:blipFill>
        <p:spPr>
          <a:xfrm>
            <a:off x="7990680" y="914880"/>
            <a:ext cx="2812052" cy="519368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3A01C5-6251-65B5-E21E-1D7A52B71967}"/>
              </a:ext>
            </a:extLst>
          </p:cNvPr>
          <p:cNvSpPr/>
          <p:nvPr/>
        </p:nvSpPr>
        <p:spPr>
          <a:xfrm>
            <a:off x="8194803" y="1941922"/>
            <a:ext cx="2250095" cy="641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EEA5CC-ED1C-4E40-AE9C-EB927FC78D86}"/>
              </a:ext>
            </a:extLst>
          </p:cNvPr>
          <p:cNvSpPr/>
          <p:nvPr/>
        </p:nvSpPr>
        <p:spPr>
          <a:xfrm>
            <a:off x="8620582" y="1574276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0F6571-A109-52B5-6D4B-20CD64D310C2}"/>
              </a:ext>
            </a:extLst>
          </p:cNvPr>
          <p:cNvSpPr/>
          <p:nvPr/>
        </p:nvSpPr>
        <p:spPr>
          <a:xfrm>
            <a:off x="9443841" y="857081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72EE3A-274C-109F-4A05-3A448B7877DC}"/>
              </a:ext>
            </a:extLst>
          </p:cNvPr>
          <p:cNvSpPr/>
          <p:nvPr/>
        </p:nvSpPr>
        <p:spPr>
          <a:xfrm>
            <a:off x="9443840" y="1256962"/>
            <a:ext cx="1316107" cy="647251"/>
          </a:xfrm>
          <a:prstGeom prst="rect">
            <a:avLst/>
          </a:prstGeom>
          <a:noFill/>
          <a:ln w="19050">
            <a:solidFill>
              <a:srgbClr val="D79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B644E4-ECDD-7570-EDE7-D1A76F87D843}"/>
              </a:ext>
            </a:extLst>
          </p:cNvPr>
          <p:cNvSpPr/>
          <p:nvPr/>
        </p:nvSpPr>
        <p:spPr>
          <a:xfrm>
            <a:off x="8436744" y="2649689"/>
            <a:ext cx="2365988" cy="1318996"/>
          </a:xfrm>
          <a:prstGeom prst="rect">
            <a:avLst/>
          </a:prstGeom>
          <a:noFill/>
          <a:ln w="190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D171E9-1A2E-F89D-55EB-426855778ECB}"/>
              </a:ext>
            </a:extLst>
          </p:cNvPr>
          <p:cNvSpPr/>
          <p:nvPr/>
        </p:nvSpPr>
        <p:spPr>
          <a:xfrm>
            <a:off x="8436744" y="4007630"/>
            <a:ext cx="2008154" cy="1431636"/>
          </a:xfrm>
          <a:prstGeom prst="rect">
            <a:avLst/>
          </a:prstGeom>
          <a:noFill/>
          <a:ln w="19050">
            <a:solidFill>
              <a:srgbClr val="C9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0F3ABD-1D9E-7AB7-6797-E86DB13C9542}"/>
              </a:ext>
            </a:extLst>
          </p:cNvPr>
          <p:cNvSpPr/>
          <p:nvPr/>
        </p:nvSpPr>
        <p:spPr>
          <a:xfrm>
            <a:off x="7968316" y="5759297"/>
            <a:ext cx="608260" cy="36764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C1EE11-236F-3F9E-2BD6-321E32556135}"/>
              </a:ext>
            </a:extLst>
          </p:cNvPr>
          <p:cNvSpPr/>
          <p:nvPr/>
        </p:nvSpPr>
        <p:spPr>
          <a:xfrm>
            <a:off x="9044001" y="5750110"/>
            <a:ext cx="608260" cy="367646"/>
          </a:xfrm>
          <a:prstGeom prst="rect">
            <a:avLst/>
          </a:prstGeom>
          <a:noFill/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9F8CC6-0D4E-1982-E832-BBC70F19259B}"/>
              </a:ext>
            </a:extLst>
          </p:cNvPr>
          <p:cNvSpPr/>
          <p:nvPr/>
        </p:nvSpPr>
        <p:spPr>
          <a:xfrm>
            <a:off x="9869576" y="5759297"/>
            <a:ext cx="608260" cy="367646"/>
          </a:xfrm>
          <a:prstGeom prst="rect">
            <a:avLst/>
          </a:prstGeom>
          <a:noFill/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3.6.1 </a:t>
            </a: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meaningful</a:t>
            </a:r>
            <a:r>
              <a:rPr lang="de-DE" b="1" dirty="0"/>
              <a:t> SQL-</a:t>
            </a:r>
            <a:r>
              <a:rPr lang="de-DE" b="1" dirty="0" err="1"/>
              <a:t>query</a:t>
            </a:r>
            <a:r>
              <a:rPr lang="de-DE" b="1" dirty="0"/>
              <a:t> </a:t>
            </a:r>
            <a:r>
              <a:rPr lang="de-DE" b="1" dirty="0" err="1"/>
              <a:t>exercise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7911" y="1280297"/>
            <a:ext cx="611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:</a:t>
            </a:r>
          </a:p>
          <a:p>
            <a:pPr algn="ctr"/>
            <a:r>
              <a:rPr lang="en-US" dirty="0"/>
              <a:t>Write an SQL query that extracts the information </a:t>
            </a:r>
          </a:p>
          <a:p>
            <a:pPr algn="ctr"/>
            <a:r>
              <a:rPr lang="en-US" dirty="0"/>
              <a:t>described in the text from the database shown below.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1618424" y="253718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Natural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description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233975" y="37548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Database </a:t>
            </a:r>
            <a:r>
              <a:rPr lang="de-DE" b="1" dirty="0" err="1"/>
              <a:t>schema</a:t>
            </a:r>
            <a:r>
              <a:rPr lang="de-DE" b="1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1.1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5074D97-F861-4747-AA8E-959E0ACB2AE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3649728"/>
              </p:ext>
            </p:extLst>
          </p:nvPr>
        </p:nvGraphicFramePr>
        <p:xfrm>
          <a:off x="7562430" y="922128"/>
          <a:ext cx="417185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9099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6296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22360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22360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92B619ED-630C-4B32-9115-B7A1CBBA9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701474"/>
              </p:ext>
            </p:extLst>
          </p:nvPr>
        </p:nvGraphicFramePr>
        <p:xfrm>
          <a:off x="1236211" y="1196448"/>
          <a:ext cx="5158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1138408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259229">
                <a:tc gridSpan="5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86ED8FE-D675-45DA-B12E-9C91185F960A}"/>
              </a:ext>
            </a:extLst>
          </p:cNvPr>
          <p:cNvSpPr txBox="1">
            <a:spLocks/>
          </p:cNvSpPr>
          <p:nvPr/>
        </p:nvSpPr>
        <p:spPr>
          <a:xfrm>
            <a:off x="831209" y="3582308"/>
            <a:ext cx="8964377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r>
              <a:rPr lang="de-DE" kern="0" dirty="0" err="1"/>
              <a:t>Which</a:t>
            </a:r>
            <a:r>
              <a:rPr lang="de-DE" kern="0" dirty="0"/>
              <a:t> </a:t>
            </a:r>
            <a:r>
              <a:rPr lang="de-DE" kern="0" dirty="0" err="1"/>
              <a:t>patients</a:t>
            </a:r>
            <a:r>
              <a:rPr lang="de-DE" kern="0" dirty="0"/>
              <a:t> </a:t>
            </a:r>
            <a:r>
              <a:rPr lang="de-DE" kern="0" dirty="0" err="1"/>
              <a:t>were</a:t>
            </a:r>
            <a:r>
              <a:rPr lang="de-DE" kern="0" dirty="0"/>
              <a:t> </a:t>
            </a:r>
            <a:r>
              <a:rPr lang="de-DE" kern="0" dirty="0" err="1"/>
              <a:t>infected</a:t>
            </a:r>
            <a:r>
              <a:rPr lang="de-DE" kern="0" dirty="0"/>
              <a:t>, </a:t>
            </a:r>
            <a:r>
              <a:rPr lang="de-DE" kern="0" dirty="0" err="1"/>
              <a:t>despite</a:t>
            </a:r>
            <a:r>
              <a:rPr lang="de-DE" kern="0" dirty="0"/>
              <a:t> </a:t>
            </a:r>
            <a:r>
              <a:rPr lang="de-DE" kern="0" dirty="0" err="1"/>
              <a:t>being</a:t>
            </a:r>
            <a:r>
              <a:rPr lang="de-DE" kern="0" dirty="0"/>
              <a:t> </a:t>
            </a:r>
            <a:r>
              <a:rPr lang="de-DE" kern="0" dirty="0" err="1"/>
              <a:t>vaccinated</a:t>
            </a:r>
            <a:r>
              <a:rPr lang="de-DE" kern="0" dirty="0"/>
              <a:t>?</a:t>
            </a:r>
          </a:p>
          <a:p>
            <a:r>
              <a:rPr lang="de-DE" kern="0" dirty="0"/>
              <a:t>SQL-Abfrage:</a:t>
            </a:r>
          </a:p>
          <a:p>
            <a:pPr marL="0" indent="0">
              <a:buNone/>
            </a:pPr>
            <a:r>
              <a:rPr lang="de-DE" sz="1600" kern="0" dirty="0"/>
              <a:t>SELECT </a:t>
            </a:r>
            <a:r>
              <a:rPr lang="de-DE" sz="1600" kern="0" dirty="0" err="1"/>
              <a:t>p.Surname</a:t>
            </a:r>
            <a:r>
              <a:rPr lang="de-DE" sz="1600" kern="0" dirty="0"/>
              <a:t>, </a:t>
            </a:r>
            <a:r>
              <a:rPr lang="de-DE" sz="1600" kern="0" dirty="0" err="1"/>
              <a:t>p.Name</a:t>
            </a:r>
            <a:r>
              <a:rPr lang="de-DE" sz="1600" kern="0" dirty="0"/>
              <a:t> FROM Patient AS p</a:t>
            </a:r>
          </a:p>
          <a:p>
            <a:pPr marL="0" indent="0">
              <a:buNone/>
            </a:pPr>
            <a:r>
              <a:rPr lang="de-DE" sz="1600" kern="0" dirty="0"/>
              <a:t>JOIN </a:t>
            </a:r>
            <a:r>
              <a:rPr lang="de-DE" sz="1600" kern="0" dirty="0" err="1"/>
              <a:t>PatientCondition</a:t>
            </a:r>
            <a:r>
              <a:rPr lang="de-DE" sz="1600" kern="0" dirty="0"/>
              <a:t> AS </a:t>
            </a:r>
            <a:r>
              <a:rPr lang="de-DE" sz="1600" kern="0" dirty="0" err="1"/>
              <a:t>pz</a:t>
            </a:r>
            <a:r>
              <a:rPr lang="de-DE" sz="1600" kern="0" dirty="0"/>
              <a:t> ON p.ID = </a:t>
            </a:r>
            <a:r>
              <a:rPr lang="de-DE" sz="1600" kern="0" dirty="0" err="1"/>
              <a:t>pz</a:t>
            </a:r>
            <a:r>
              <a:rPr lang="de-DE" sz="1600" kern="0" dirty="0"/>
              <a:t>. </a:t>
            </a:r>
            <a:r>
              <a:rPr lang="de-DE" sz="1600" kern="0" dirty="0" err="1"/>
              <a:t>PatientID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WHERE </a:t>
            </a:r>
            <a:r>
              <a:rPr lang="de-DE" sz="1600" kern="0" dirty="0" err="1"/>
              <a:t>pz.Status</a:t>
            </a:r>
            <a:r>
              <a:rPr lang="de-DE" sz="1600" kern="0" dirty="0"/>
              <a:t> = ‘</a:t>
            </a:r>
            <a:r>
              <a:rPr lang="de-DE" sz="1600" kern="0" dirty="0" err="1"/>
              <a:t>Infected</a:t>
            </a:r>
            <a:r>
              <a:rPr lang="de-DE" sz="1600" kern="0" dirty="0"/>
              <a:t>‘ </a:t>
            </a:r>
          </a:p>
          <a:p>
            <a:pPr marL="0" indent="0">
              <a:buNone/>
            </a:pPr>
            <a:r>
              <a:rPr lang="de-DE" sz="1600" kern="0" dirty="0"/>
              <a:t>AND </a:t>
            </a:r>
            <a:r>
              <a:rPr lang="de-DE" sz="1600" kern="0" dirty="0" err="1"/>
              <a:t>pz.PatientID</a:t>
            </a:r>
            <a:r>
              <a:rPr lang="de-DE" sz="1600" kern="0" dirty="0"/>
              <a:t> IN</a:t>
            </a:r>
          </a:p>
          <a:p>
            <a:pPr marL="0" indent="0">
              <a:buNone/>
            </a:pPr>
            <a:r>
              <a:rPr lang="de-DE" sz="1600" kern="0" dirty="0"/>
              <a:t>	(SELECT </a:t>
            </a:r>
            <a:r>
              <a:rPr lang="de-DE" sz="1600" kern="0" dirty="0" err="1"/>
              <a:t>PatientID</a:t>
            </a:r>
            <a:r>
              <a:rPr lang="de-DE" sz="1600" kern="0" dirty="0"/>
              <a:t> FROM </a:t>
            </a:r>
            <a:r>
              <a:rPr lang="de-DE" sz="1600" kern="0" dirty="0" err="1"/>
              <a:t>PatientenCondition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	WHERE Status = ‘</a:t>
            </a:r>
            <a:r>
              <a:rPr lang="de-DE" sz="1600" kern="0" dirty="0" err="1"/>
              <a:t>Vaccinated</a:t>
            </a:r>
            <a:r>
              <a:rPr lang="de-DE" sz="1600" kern="0" dirty="0"/>
              <a:t>‘ AND „Entry date“ &lt; </a:t>
            </a:r>
            <a:r>
              <a:rPr lang="de-DE" sz="1600" kern="0" dirty="0" err="1"/>
              <a:t>pz</a:t>
            </a:r>
            <a:r>
              <a:rPr lang="de-DE" sz="1600" kern="0" dirty="0"/>
              <a:t>.„Entry date“);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C2B321-138B-4AB6-BBE2-9FB0EDCA36C8}"/>
              </a:ext>
            </a:extLst>
          </p:cNvPr>
          <p:cNvGrpSpPr/>
          <p:nvPr/>
        </p:nvGrpSpPr>
        <p:grpSpPr>
          <a:xfrm>
            <a:off x="1186060" y="2810787"/>
            <a:ext cx="6924999" cy="559590"/>
            <a:chOff x="1186060" y="2810787"/>
            <a:chExt cx="6924999" cy="55959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88718F7-833D-4ED2-8506-8D150FA8C5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4403B7F-BB7F-4152-933B-CA6169FB8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FA6FB4B-D18D-444E-AE5E-09ADA0674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7665773-91B8-40AE-A60C-501D5300DA25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4CCF3A4-9992-44E5-A41A-A5B573A89B7C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721D232-1EF7-4F6E-85A4-A95E47A46BB5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26" name="Inhaltsplatzhalter 4">
            <a:extLst>
              <a:ext uri="{FF2B5EF4-FFF2-40B4-BE49-F238E27FC236}">
                <a16:creationId xmlns:a16="http://schemas.microsoft.com/office/drawing/2014/main" id="{9388A1DA-DCE3-4ECE-976D-5BAE2009C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5659"/>
              </p:ext>
            </p:extLst>
          </p:nvPr>
        </p:nvGraphicFramePr>
        <p:xfrm>
          <a:off x="8804444" y="4098327"/>
          <a:ext cx="216706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4740B00D-2E12-4800-9DFF-B9DB70EF1AAC}"/>
              </a:ext>
            </a:extLst>
          </p:cNvPr>
          <p:cNvSpPr txBox="1">
            <a:spLocks/>
          </p:cNvSpPr>
          <p:nvPr/>
        </p:nvSpPr>
        <p:spPr>
          <a:xfrm>
            <a:off x="6674894" y="1348575"/>
            <a:ext cx="5520000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de-DE" sz="1600" kern="0" dirty="0">
                <a:solidFill>
                  <a:srgbClr val="00B050"/>
                </a:solidFill>
              </a:rPr>
              <a:t>	</a:t>
            </a: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de-DE" sz="1600" kern="0" dirty="0">
                <a:solidFill>
                  <a:srgbClr val="00B050"/>
                </a:solidFill>
              </a:rPr>
              <a:t>	AND Erfassungsdatum &lt; </a:t>
            </a:r>
            <a:r>
              <a:rPr lang="de-DE" sz="1600" kern="0" dirty="0" err="1">
                <a:solidFill>
                  <a:srgbClr val="00B050"/>
                </a:solidFill>
              </a:rPr>
              <a:t>pz.Erfassungsdatum</a:t>
            </a:r>
            <a:endParaRPr lang="de-DE" sz="1800" kern="0" dirty="0">
              <a:solidFill>
                <a:srgbClr val="00B05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54D791-062D-48E0-9C5C-975DA8E1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1.2</a:t>
            </a:r>
            <a:br>
              <a:rPr lang="de-DE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7DFF25-874F-4795-88EC-128E96B430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72263" y="1052513"/>
            <a:ext cx="5519737" cy="23764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1600" dirty="0">
                <a:solidFill>
                  <a:srgbClr val="0070C0"/>
                </a:solidFill>
              </a:rPr>
              <a:t>SELECT </a:t>
            </a:r>
            <a:r>
              <a:rPr lang="de-DE" sz="1600" dirty="0" err="1">
                <a:solidFill>
                  <a:srgbClr val="0070C0"/>
                </a:solidFill>
              </a:rPr>
              <a:t>p.Name</a:t>
            </a:r>
            <a:r>
              <a:rPr lang="de-DE" sz="1600" dirty="0">
                <a:solidFill>
                  <a:srgbClr val="0070C0"/>
                </a:solidFill>
              </a:rPr>
              <a:t>, </a:t>
            </a:r>
            <a:r>
              <a:rPr lang="de-DE" sz="1600" dirty="0" err="1">
                <a:solidFill>
                  <a:srgbClr val="0070C0"/>
                </a:solidFill>
              </a:rPr>
              <a:t>p.Vorname</a:t>
            </a:r>
            <a:r>
              <a:rPr lang="de-DE" sz="1600" dirty="0">
                <a:solidFill>
                  <a:srgbClr val="0070C0"/>
                </a:solidFill>
              </a:rPr>
              <a:t> FROM Patient AS p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195F1"/>
                </a:solidFill>
              </a:rPr>
              <a:t>JOIN Patientenzustand</a:t>
            </a:r>
            <a:r>
              <a:rPr lang="de-DE" sz="1600" dirty="0"/>
              <a:t> AS </a:t>
            </a:r>
            <a:r>
              <a:rPr lang="de-DE" sz="1600" dirty="0" err="1"/>
              <a:t>pz</a:t>
            </a:r>
            <a:r>
              <a:rPr lang="de-DE" sz="1600" dirty="0"/>
              <a:t> ON p.ID = </a:t>
            </a:r>
            <a:r>
              <a:rPr lang="de-DE" sz="1600" dirty="0" err="1"/>
              <a:t>pz.PatientenID</a:t>
            </a:r>
            <a:endParaRPr lang="de-DE" sz="1600" dirty="0"/>
          </a:p>
          <a:p>
            <a:pPr marL="0" indent="0">
              <a:buNone/>
            </a:pPr>
            <a:r>
              <a:rPr lang="de-DE" sz="1600" dirty="0">
                <a:solidFill>
                  <a:srgbClr val="9E9E9E"/>
                </a:solidFill>
              </a:rPr>
              <a:t>WHERE </a:t>
            </a:r>
            <a:r>
              <a:rPr lang="de-DE" sz="1600" dirty="0" err="1">
                <a:solidFill>
                  <a:srgbClr val="9E9E9E"/>
                </a:solidFill>
              </a:rPr>
              <a:t>pz.Status</a:t>
            </a:r>
            <a:r>
              <a:rPr lang="de-DE" sz="1600" dirty="0">
                <a:solidFill>
                  <a:srgbClr val="9E9E9E"/>
                </a:solidFill>
              </a:rPr>
              <a:t> = ‘Infiziert‘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0000"/>
                </a:solidFill>
              </a:rPr>
              <a:t>AND </a:t>
            </a:r>
            <a:r>
              <a:rPr lang="de-DE" sz="1600" dirty="0" err="1">
                <a:solidFill>
                  <a:srgbClr val="FF0000"/>
                </a:solidFill>
              </a:rPr>
              <a:t>pz.PatientenID</a:t>
            </a:r>
            <a:r>
              <a:rPr lang="de-DE" sz="1600" dirty="0">
                <a:solidFill>
                  <a:srgbClr val="FF0000"/>
                </a:solidFill>
              </a:rPr>
              <a:t> IN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>
                <a:solidFill>
                  <a:srgbClr val="56CBF5"/>
                </a:solidFill>
              </a:rPr>
              <a:t>(</a:t>
            </a:r>
            <a:r>
              <a:rPr lang="de-DE" sz="1600" dirty="0"/>
              <a:t>SELECT </a:t>
            </a:r>
            <a:r>
              <a:rPr lang="de-DE" sz="1600" dirty="0" err="1"/>
              <a:t>PatientenID</a:t>
            </a:r>
            <a:r>
              <a:rPr lang="de-DE" sz="1600" dirty="0"/>
              <a:t> FROM Patientenzustand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56CBF5"/>
                </a:solidFill>
              </a:rPr>
              <a:t>	WHERE Status = ‘Geimpft‘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B050"/>
                </a:solidFill>
              </a:rPr>
              <a:t>	AND Erfassungsdatum &lt; </a:t>
            </a:r>
            <a:r>
              <a:rPr lang="de-DE" sz="1600" dirty="0" err="1">
                <a:solidFill>
                  <a:srgbClr val="00B050"/>
                </a:solidFill>
              </a:rPr>
              <a:t>pz.Erfassungsdatum</a:t>
            </a:r>
            <a:r>
              <a:rPr lang="de-DE" sz="1600" dirty="0">
                <a:solidFill>
                  <a:srgbClr val="56CBF5"/>
                </a:solidFill>
              </a:rPr>
              <a:t>)</a:t>
            </a:r>
            <a:r>
              <a:rPr lang="de-DE" sz="1600" dirty="0"/>
              <a:t>;</a:t>
            </a:r>
            <a:endParaRPr lang="de-DE" sz="18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28B9FB6F-86CC-4F5D-B18F-BE7C7E780F2E}"/>
              </a:ext>
            </a:extLst>
          </p:cNvPr>
          <p:cNvSpPr txBox="1">
            <a:spLocks/>
          </p:cNvSpPr>
          <p:nvPr/>
        </p:nvSpPr>
        <p:spPr>
          <a:xfrm>
            <a:off x="623392" y="980728"/>
            <a:ext cx="5256584" cy="2520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F195F1"/>
                </a:solidFill>
              </a:rPr>
              <a:t>Create the intersection that contains the corresponding entries of the two tables "Patient" and "Patient condition". </a:t>
            </a:r>
            <a:r>
              <a:rPr lang="en-US" sz="1800" kern="0" dirty="0">
                <a:solidFill>
                  <a:srgbClr val="0070C0"/>
                </a:solidFill>
              </a:rPr>
              <a:t>Output the columns "Name" and "First name".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9E9E9E"/>
                </a:solidFill>
              </a:rPr>
              <a:t>Only data for which "State" is "Infected"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FF0000"/>
                </a:solidFill>
              </a:rPr>
              <a:t>and the values of "ID"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00B0F0"/>
                </a:solidFill>
              </a:rPr>
              <a:t>are in a subset, for which "State" is "Vaccinated" </a:t>
            </a:r>
            <a:r>
              <a:rPr lang="en-US" sz="1800" kern="0" dirty="0">
                <a:solidFill>
                  <a:srgbClr val="00B050"/>
                </a:solidFill>
              </a:rPr>
              <a:t>and "Entry date" is smaller than "Entry date" of the superset are to be output.</a:t>
            </a:r>
            <a:endParaRPr lang="de-DE" sz="1800" kern="0" dirty="0">
              <a:solidFill>
                <a:srgbClr val="00B050"/>
              </a:solidFill>
            </a:endParaRP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069DA629-0994-4A1B-B29D-268E8C80848B}"/>
              </a:ext>
            </a:extLst>
          </p:cNvPr>
          <p:cNvSpPr txBox="1">
            <a:spLocks/>
          </p:cNvSpPr>
          <p:nvPr/>
        </p:nvSpPr>
        <p:spPr>
          <a:xfrm>
            <a:off x="576000" y="3861048"/>
            <a:ext cx="5256584" cy="10288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Find the surname and first name of the patients who have the status 'Vaccinated' and subsequently the status 'Infected'.</a:t>
            </a:r>
            <a:endParaRPr lang="de-DE" sz="1800" kern="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828327B-1810-4FE2-AE6D-30DCD82A7C06}"/>
              </a:ext>
            </a:extLst>
          </p:cNvPr>
          <p:cNvSpPr txBox="1">
            <a:spLocks/>
          </p:cNvSpPr>
          <p:nvPr/>
        </p:nvSpPr>
        <p:spPr>
          <a:xfrm>
            <a:off x="576000" y="5219442"/>
            <a:ext cx="5256584" cy="5309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Which patients were infected despite vaccination?</a:t>
            </a:r>
            <a:endParaRPr lang="de-DE" sz="1800" kern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4865A3-9662-465C-AD8C-226D18D9B32C}"/>
              </a:ext>
            </a:extLst>
          </p:cNvPr>
          <p:cNvSpPr txBox="1"/>
          <p:nvPr/>
        </p:nvSpPr>
        <p:spPr>
          <a:xfrm>
            <a:off x="7000254" y="3875270"/>
            <a:ext cx="37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 </a:t>
            </a:r>
            <a:r>
              <a:rPr lang="de-DE" sz="1600" dirty="0" err="1"/>
              <a:t>sufficiently</a:t>
            </a:r>
            <a:r>
              <a:rPr lang="de-DE" sz="1600" dirty="0"/>
              <a:t> </a:t>
            </a:r>
            <a:r>
              <a:rPr lang="de-DE" sz="1600" dirty="0" err="1"/>
              <a:t>inferable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Cardinality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relation</a:t>
            </a:r>
            <a:endParaRPr lang="de-DE" sz="160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E63729-9926-4966-9D8F-FD2475C737FB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6246927" y="2536707"/>
            <a:ext cx="4279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695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3C6BE4-9CD5-4E76-9D68-0904DF6F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1.3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5CC5008-4CD2-4A37-95D2-28E250CC0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076603"/>
              </p:ext>
            </p:extLst>
          </p:nvPr>
        </p:nvGraphicFramePr>
        <p:xfrm>
          <a:off x="8547902" y="2034241"/>
          <a:ext cx="33807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69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87793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08135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13850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13850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1406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EA5C9C2F-7751-49FF-8EC2-FD3343CD0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824036"/>
              </p:ext>
            </p:extLst>
          </p:nvPr>
        </p:nvGraphicFramePr>
        <p:xfrm>
          <a:off x="3976144" y="2348576"/>
          <a:ext cx="4238624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187812">
                <a:tc gridSpan="5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7812"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EBC7444-9A97-4551-8643-41FFE678C1F1}"/>
              </a:ext>
            </a:extLst>
          </p:cNvPr>
          <p:cNvGrpSpPr/>
          <p:nvPr/>
        </p:nvGrpSpPr>
        <p:grpSpPr>
          <a:xfrm>
            <a:off x="3925994" y="3823724"/>
            <a:ext cx="5791533" cy="559590"/>
            <a:chOff x="1186060" y="2810787"/>
            <a:chExt cx="5791533" cy="55959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2B28A20-C7B0-44A1-94B9-4CF62E7B7C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231CD51-AE24-41D1-8FCA-EA9999C346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51358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0FD2E72-0DDF-4DF0-8CC9-A9C3FF9599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8718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C6109F6-21CC-4E49-86AD-D15AD3DB6A59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C875499-F296-4CC7-8D6F-30315111BB7A}"/>
                </a:ext>
              </a:extLst>
            </p:cNvPr>
            <p:cNvSpPr txBox="1"/>
            <p:nvPr/>
          </p:nvSpPr>
          <p:spPr>
            <a:xfrm>
              <a:off x="6689561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CBFDA7F-DC43-42A4-A754-169FEA2E97C0}"/>
                </a:ext>
              </a:extLst>
            </p:cNvPr>
            <p:cNvSpPr txBox="1"/>
            <p:nvPr/>
          </p:nvSpPr>
          <p:spPr>
            <a:xfrm rot="16200000">
              <a:off x="6475244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14" name="Inhaltsplatzhalter 4">
            <a:extLst>
              <a:ext uri="{FF2B5EF4-FFF2-40B4-BE49-F238E27FC236}">
                <a16:creationId xmlns:a16="http://schemas.microsoft.com/office/drawing/2014/main" id="{6F3D2BBB-C8FC-4FC3-A9A8-373BA4917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58123"/>
              </p:ext>
            </p:extLst>
          </p:nvPr>
        </p:nvGraphicFramePr>
        <p:xfrm>
          <a:off x="9269946" y="4365104"/>
          <a:ext cx="2350452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85701">
                <a:tc gridSpan="3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Quacksalber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Wunderheiler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Wilfried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Knochenbrecher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graphicFrame>
        <p:nvGraphicFramePr>
          <p:cNvPr id="15" name="Inhaltsplatzhalter 4">
            <a:extLst>
              <a:ext uri="{FF2B5EF4-FFF2-40B4-BE49-F238E27FC236}">
                <a16:creationId xmlns:a16="http://schemas.microsoft.com/office/drawing/2014/main" id="{740EFD46-91DD-4EED-A80E-EE58B470C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684175"/>
              </p:ext>
            </p:extLst>
          </p:nvPr>
        </p:nvGraphicFramePr>
        <p:xfrm>
          <a:off x="5235533" y="4365104"/>
          <a:ext cx="1615241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643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99598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42496">
                <a:tc gridSpan="2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583B501-715D-4324-8247-E53B44BC53D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1358" y="2780928"/>
            <a:ext cx="324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637B39F-B529-4C42-9048-06B6639027AA}"/>
              </a:ext>
            </a:extLst>
          </p:cNvPr>
          <p:cNvCxnSpPr>
            <a:cxnSpLocks/>
          </p:cNvCxnSpPr>
          <p:nvPr/>
        </p:nvCxnSpPr>
        <p:spPr bwMode="auto">
          <a:xfrm>
            <a:off x="3651358" y="2780928"/>
            <a:ext cx="0" cy="2016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4E3642E-609D-4E86-9D34-748E6C1F53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1358" y="4797151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D72F2A6-4F53-436B-A8FF-87173B9B0AB2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5094" y="4797150"/>
            <a:ext cx="24748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1505656-0005-4B91-BBB6-66DAA770CA34}"/>
              </a:ext>
            </a:extLst>
          </p:cNvPr>
          <p:cNvSpPr txBox="1"/>
          <p:nvPr/>
        </p:nvSpPr>
        <p:spPr>
          <a:xfrm>
            <a:off x="8903336" y="47971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F722A9-C5C6-4475-B2F4-9166596596DA}"/>
              </a:ext>
            </a:extLst>
          </p:cNvPr>
          <p:cNvSpPr txBox="1"/>
          <p:nvPr/>
        </p:nvSpPr>
        <p:spPr>
          <a:xfrm>
            <a:off x="6850775" y="47971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61BE5B-6BCC-4582-B956-E82DE4D3BCD0}"/>
              </a:ext>
            </a:extLst>
          </p:cNvPr>
          <p:cNvSpPr txBox="1"/>
          <p:nvPr/>
        </p:nvSpPr>
        <p:spPr>
          <a:xfrm>
            <a:off x="4862271" y="4816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EC62055-9AB1-44A1-9CF8-7FBE5EE0C01B}"/>
              </a:ext>
            </a:extLst>
          </p:cNvPr>
          <p:cNvSpPr txBox="1"/>
          <p:nvPr/>
        </p:nvSpPr>
        <p:spPr>
          <a:xfrm>
            <a:off x="3640640" y="23992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159A06D-C4BA-4E02-8E1C-1E069ECF489D}"/>
              </a:ext>
            </a:extLst>
          </p:cNvPr>
          <p:cNvSpPr txBox="1"/>
          <p:nvPr/>
        </p:nvSpPr>
        <p:spPr>
          <a:xfrm>
            <a:off x="5047975" y="464326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F55524-9560-438D-B296-B5C8A0BC8634}"/>
              </a:ext>
            </a:extLst>
          </p:cNvPr>
          <p:cNvSpPr txBox="1"/>
          <p:nvPr/>
        </p:nvSpPr>
        <p:spPr>
          <a:xfrm rot="10800000">
            <a:off x="6738078" y="464326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C5FD5AEE-3CD5-4BF0-9562-E314C4F311F7}"/>
              </a:ext>
            </a:extLst>
          </p:cNvPr>
          <p:cNvSpPr txBox="1">
            <a:spLocks/>
          </p:cNvSpPr>
          <p:nvPr/>
        </p:nvSpPr>
        <p:spPr>
          <a:xfrm>
            <a:off x="892660" y="1059552"/>
            <a:ext cx="6319972" cy="10288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Find the name and first name of the patients who have the status 'Vaccinated' and subsequently the status 'Infected' and are treated by 'Quentin </a:t>
            </a:r>
            <a:r>
              <a:rPr lang="en-US" sz="1800" kern="0" dirty="0" err="1"/>
              <a:t>Quacksalber</a:t>
            </a:r>
            <a:r>
              <a:rPr lang="en-US" sz="1800" kern="0" dirty="0"/>
              <a:t>'.</a:t>
            </a:r>
            <a:endParaRPr lang="de-DE" sz="1800" kern="0" dirty="0"/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ED8A2EC1-4A57-466A-A588-76064F5D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77675"/>
              </p:ext>
            </p:extLst>
          </p:nvPr>
        </p:nvGraphicFramePr>
        <p:xfrm>
          <a:off x="266056" y="2475803"/>
          <a:ext cx="31098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1727387548"/>
                    </a:ext>
                  </a:extLst>
                </a:gridCol>
                <a:gridCol w="1457643">
                  <a:extLst>
                    <a:ext uri="{9D8B030D-6E8A-4147-A177-3AD203B41FA5}">
                      <a16:colId xmlns:a16="http://schemas.microsoft.com/office/drawing/2014/main" val="3706368343"/>
                    </a:ext>
                  </a:extLst>
                </a:gridCol>
                <a:gridCol w="794682">
                  <a:extLst>
                    <a:ext uri="{9D8B030D-6E8A-4147-A177-3AD203B41FA5}">
                      <a16:colId xmlns:a16="http://schemas.microsoft.com/office/drawing/2014/main" val="354331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---Treatment 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/>
                        <a:t>Doctor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7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/>
                        <a:t>Recipient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&lt;-------Action--------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/>
                        <a:t>Acteur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2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8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6951BDD-6E53-44C8-9CAA-E3EBD7C2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1.4:</a:t>
            </a:r>
            <a:br>
              <a:rPr lang="de-DE" dirty="0"/>
            </a:br>
            <a:r>
              <a:rPr lang="en-US" dirty="0"/>
              <a:t>Projection of a knowledge graph onto a relational database schema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8FB06B8-2D33-4C46-A4B4-3FD04C154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755435"/>
              </p:ext>
            </p:extLst>
          </p:nvPr>
        </p:nvGraphicFramePr>
        <p:xfrm>
          <a:off x="8763926" y="2466291"/>
          <a:ext cx="33807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69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24169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44978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13850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13850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1406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93545458-AE7E-46C8-8249-BCECBD889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3578"/>
              </p:ext>
            </p:extLst>
          </p:nvPr>
        </p:nvGraphicFramePr>
        <p:xfrm>
          <a:off x="4192168" y="2780624"/>
          <a:ext cx="4238624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187812">
                <a:tc gridSpan="5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7812"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1B84E0C-CA48-4DD7-A1E1-53D68E590A53}"/>
              </a:ext>
            </a:extLst>
          </p:cNvPr>
          <p:cNvGrpSpPr/>
          <p:nvPr/>
        </p:nvGrpSpPr>
        <p:grpSpPr>
          <a:xfrm>
            <a:off x="4142018" y="4255772"/>
            <a:ext cx="5791533" cy="559590"/>
            <a:chOff x="1186060" y="2810787"/>
            <a:chExt cx="5791533" cy="55959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96F8D98-34CE-4FE8-BD0F-7B5741AF18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8C2D1-D432-4B08-AF8A-A9583D86D5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51358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54A24CC-1411-46EB-A726-4C31C3BB1D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8718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EFA84C-7237-4834-8AC6-61A05FD95DDF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75FC04B-AF60-42CF-9D0A-673426D218E1}"/>
                </a:ext>
              </a:extLst>
            </p:cNvPr>
            <p:cNvSpPr txBox="1"/>
            <p:nvPr/>
          </p:nvSpPr>
          <p:spPr>
            <a:xfrm>
              <a:off x="6689561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73E34E5-87DF-4333-913A-07861005EE15}"/>
                </a:ext>
              </a:extLst>
            </p:cNvPr>
            <p:cNvSpPr txBox="1"/>
            <p:nvPr/>
          </p:nvSpPr>
          <p:spPr>
            <a:xfrm rot="16200000">
              <a:off x="6475244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14" name="Inhaltsplatzhalter 4">
            <a:extLst>
              <a:ext uri="{FF2B5EF4-FFF2-40B4-BE49-F238E27FC236}">
                <a16:creationId xmlns:a16="http://schemas.microsoft.com/office/drawing/2014/main" id="{A87A8977-E332-4F41-B33A-1438FEFAC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385436"/>
              </p:ext>
            </p:extLst>
          </p:nvPr>
        </p:nvGraphicFramePr>
        <p:xfrm>
          <a:off x="9485970" y="4797152"/>
          <a:ext cx="2350452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85701">
                <a:tc gridSpan="3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Quacksalber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Wunderheiler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Wilfried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Knochenbrecher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graphicFrame>
        <p:nvGraphicFramePr>
          <p:cNvPr id="15" name="Inhaltsplatzhalter 4">
            <a:extLst>
              <a:ext uri="{FF2B5EF4-FFF2-40B4-BE49-F238E27FC236}">
                <a16:creationId xmlns:a16="http://schemas.microsoft.com/office/drawing/2014/main" id="{8289586D-404C-4EF2-9D54-AC0E309B4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888703"/>
              </p:ext>
            </p:extLst>
          </p:nvPr>
        </p:nvGraphicFramePr>
        <p:xfrm>
          <a:off x="5451557" y="4797152"/>
          <a:ext cx="1624313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850408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424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17AAE80-BA54-487D-80BD-4F11E8F695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7382" y="3212976"/>
            <a:ext cx="324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6687DB-9E48-41EB-A2F2-3CD96B4C9E0C}"/>
              </a:ext>
            </a:extLst>
          </p:cNvPr>
          <p:cNvCxnSpPr>
            <a:cxnSpLocks/>
          </p:cNvCxnSpPr>
          <p:nvPr/>
        </p:nvCxnSpPr>
        <p:spPr bwMode="auto">
          <a:xfrm>
            <a:off x="3867382" y="3212976"/>
            <a:ext cx="0" cy="2016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B260A57-DDAD-45F1-9310-4E38A5792E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7382" y="5229199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14825C8-9B8C-4419-BC4D-268BDEE9116A}"/>
              </a:ext>
            </a:extLst>
          </p:cNvPr>
          <p:cNvCxnSpPr>
            <a:cxnSpLocks/>
          </p:cNvCxnSpPr>
          <p:nvPr/>
        </p:nvCxnSpPr>
        <p:spPr bwMode="auto">
          <a:xfrm>
            <a:off x="7136205" y="5229197"/>
            <a:ext cx="23497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0C003B5-0BBA-4E01-B9FA-FAF33257D673}"/>
              </a:ext>
            </a:extLst>
          </p:cNvPr>
          <p:cNvSpPr txBox="1"/>
          <p:nvPr/>
        </p:nvSpPr>
        <p:spPr>
          <a:xfrm>
            <a:off x="9119360" y="5229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046AA0-6BEB-4922-950E-3A8D66510DC7}"/>
              </a:ext>
            </a:extLst>
          </p:cNvPr>
          <p:cNvSpPr txBox="1"/>
          <p:nvPr/>
        </p:nvSpPr>
        <p:spPr>
          <a:xfrm>
            <a:off x="7066799" y="5229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A1C70AC-CB74-4A02-9001-4E3EB13C9C9D}"/>
              </a:ext>
            </a:extLst>
          </p:cNvPr>
          <p:cNvSpPr txBox="1"/>
          <p:nvPr/>
        </p:nvSpPr>
        <p:spPr>
          <a:xfrm>
            <a:off x="5078295" y="52483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E8C1A4-9C5F-464F-B580-8A82C43B7B2E}"/>
              </a:ext>
            </a:extLst>
          </p:cNvPr>
          <p:cNvSpPr txBox="1"/>
          <p:nvPr/>
        </p:nvSpPr>
        <p:spPr>
          <a:xfrm>
            <a:off x="3856664" y="28312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6FEC919-062A-452B-B293-E51E3D2B99CF}"/>
              </a:ext>
            </a:extLst>
          </p:cNvPr>
          <p:cNvSpPr txBox="1"/>
          <p:nvPr/>
        </p:nvSpPr>
        <p:spPr>
          <a:xfrm>
            <a:off x="5263999" y="507531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642C9F5-8055-4B0F-9B06-3F39367642A1}"/>
              </a:ext>
            </a:extLst>
          </p:cNvPr>
          <p:cNvSpPr txBox="1"/>
          <p:nvPr/>
        </p:nvSpPr>
        <p:spPr>
          <a:xfrm rot="10800000">
            <a:off x="6972404" y="507530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21148A6-1A8B-49EC-BBBE-4DC3688F6F1A}"/>
              </a:ext>
            </a:extLst>
          </p:cNvPr>
          <p:cNvSpPr/>
          <p:nvPr/>
        </p:nvSpPr>
        <p:spPr bwMode="auto">
          <a:xfrm>
            <a:off x="2154577" y="1232532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D5B827D-47E1-4F25-A96A-87FC18A29492}"/>
              </a:ext>
            </a:extLst>
          </p:cNvPr>
          <p:cNvSpPr/>
          <p:nvPr/>
        </p:nvSpPr>
        <p:spPr bwMode="auto">
          <a:xfrm>
            <a:off x="3030006" y="895809"/>
            <a:ext cx="599779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Dirk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C5E277B-28E5-4C3C-8789-E6CE1FD2A8C6}"/>
              </a:ext>
            </a:extLst>
          </p:cNvPr>
          <p:cNvSpPr/>
          <p:nvPr/>
        </p:nvSpPr>
        <p:spPr bwMode="auto">
          <a:xfrm>
            <a:off x="3770867" y="1113682"/>
            <a:ext cx="953368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Decker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77C036-C6D7-4209-946E-5C4825F30153}"/>
              </a:ext>
            </a:extLst>
          </p:cNvPr>
          <p:cNvCxnSpPr>
            <a:cxnSpLocks/>
            <a:stCxn id="26" idx="7"/>
            <a:endCxn id="27" idx="2"/>
          </p:cNvCxnSpPr>
          <p:nvPr/>
        </p:nvCxnSpPr>
        <p:spPr bwMode="auto">
          <a:xfrm flipV="1">
            <a:off x="2616081" y="1077939"/>
            <a:ext cx="413925" cy="219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A107C6E-7530-43E7-A45F-21F61129FA58}"/>
              </a:ext>
            </a:extLst>
          </p:cNvPr>
          <p:cNvSpPr txBox="1"/>
          <p:nvPr/>
        </p:nvSpPr>
        <p:spPr>
          <a:xfrm>
            <a:off x="2175228" y="956875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369A0C7-AEFB-4584-9EE6-9208FC646838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 bwMode="auto">
          <a:xfrm flipV="1">
            <a:off x="2695263" y="1276409"/>
            <a:ext cx="1075604" cy="178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9CD88CB-CFD9-4688-9079-2A98CCD5FD4D}"/>
              </a:ext>
            </a:extLst>
          </p:cNvPr>
          <p:cNvSpPr txBox="1"/>
          <p:nvPr/>
        </p:nvSpPr>
        <p:spPr>
          <a:xfrm>
            <a:off x="2782879" y="1380008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AB2455C-3B72-462B-8A3F-664347008D53}"/>
              </a:ext>
            </a:extLst>
          </p:cNvPr>
          <p:cNvSpPr/>
          <p:nvPr/>
        </p:nvSpPr>
        <p:spPr bwMode="auto">
          <a:xfrm>
            <a:off x="3713570" y="1585132"/>
            <a:ext cx="1036247" cy="294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31.12.1999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931D580-D42D-4EC0-BE9C-9D59137DF98B}"/>
              </a:ext>
            </a:extLst>
          </p:cNvPr>
          <p:cNvCxnSpPr>
            <a:cxnSpLocks/>
            <a:stCxn id="26" idx="5"/>
            <a:endCxn id="33" idx="2"/>
          </p:cNvCxnSpPr>
          <p:nvPr/>
        </p:nvCxnSpPr>
        <p:spPr bwMode="auto">
          <a:xfrm>
            <a:off x="2616081" y="1611780"/>
            <a:ext cx="1097489" cy="120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96CBD1-A85B-4DD1-BD22-963515CA648A}"/>
              </a:ext>
            </a:extLst>
          </p:cNvPr>
          <p:cNvSpPr txBox="1"/>
          <p:nvPr/>
        </p:nvSpPr>
        <p:spPr>
          <a:xfrm>
            <a:off x="2737179" y="1664884"/>
            <a:ext cx="85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bornAt</a:t>
            </a:r>
            <a:endParaRPr lang="de-DE" sz="10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5136A37-6BCE-4E43-99CF-90AFA19227B9}"/>
              </a:ext>
            </a:extLst>
          </p:cNvPr>
          <p:cNvSpPr/>
          <p:nvPr/>
        </p:nvSpPr>
        <p:spPr bwMode="auto">
          <a:xfrm>
            <a:off x="273787" y="1451216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Patient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D78AE56-EF9E-45A6-8105-E13FBA495303}"/>
              </a:ext>
            </a:extLst>
          </p:cNvPr>
          <p:cNvCxnSpPr>
            <a:cxnSpLocks/>
            <a:stCxn id="26" idx="2"/>
            <a:endCxn id="36" idx="6"/>
          </p:cNvCxnSpPr>
          <p:nvPr/>
        </p:nvCxnSpPr>
        <p:spPr bwMode="auto">
          <a:xfrm flipH="1">
            <a:off x="1147994" y="1454691"/>
            <a:ext cx="1006583" cy="138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EF3320-0EB5-410D-BC36-4189657FD7CC}"/>
              </a:ext>
            </a:extLst>
          </p:cNvPr>
          <p:cNvSpPr txBox="1"/>
          <p:nvPr/>
        </p:nvSpPr>
        <p:spPr>
          <a:xfrm>
            <a:off x="1354335" y="1294420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31801B6-5DDB-4F4E-B95C-86775403BF07}"/>
              </a:ext>
            </a:extLst>
          </p:cNvPr>
          <p:cNvSpPr/>
          <p:nvPr/>
        </p:nvSpPr>
        <p:spPr bwMode="auto">
          <a:xfrm>
            <a:off x="693272" y="796569"/>
            <a:ext cx="361156" cy="3143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m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C4C0EDD-0389-43C6-9141-CFC6573B055C}"/>
              </a:ext>
            </a:extLst>
          </p:cNvPr>
          <p:cNvCxnSpPr>
            <a:cxnSpLocks/>
            <a:stCxn id="26" idx="1"/>
            <a:endCxn id="39" idx="5"/>
          </p:cNvCxnSpPr>
          <p:nvPr/>
        </p:nvCxnSpPr>
        <p:spPr bwMode="auto">
          <a:xfrm flipH="1" flipV="1">
            <a:off x="1001538" y="1064862"/>
            <a:ext cx="1232221" cy="232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F94EABB-2E66-4EE3-B5DE-EA2C1502220B}"/>
              </a:ext>
            </a:extLst>
          </p:cNvPr>
          <p:cNvSpPr txBox="1"/>
          <p:nvPr/>
        </p:nvSpPr>
        <p:spPr>
          <a:xfrm>
            <a:off x="1109381" y="914330"/>
            <a:ext cx="12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hasGender</a:t>
            </a:r>
            <a:endParaRPr lang="de-DE" sz="1000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2AFD6C8-20B4-4527-8F05-4E20B732CFFA}"/>
              </a:ext>
            </a:extLst>
          </p:cNvPr>
          <p:cNvSpPr/>
          <p:nvPr/>
        </p:nvSpPr>
        <p:spPr bwMode="auto">
          <a:xfrm>
            <a:off x="442974" y="1883235"/>
            <a:ext cx="982743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Vaccinated</a:t>
            </a:r>
            <a:endParaRPr kumimoji="0" 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DAC2BD0-4AD2-4A0D-813F-FB1CCC5DFD94}"/>
              </a:ext>
            </a:extLst>
          </p:cNvPr>
          <p:cNvCxnSpPr>
            <a:cxnSpLocks/>
            <a:stCxn id="26" idx="3"/>
            <a:endCxn id="42" idx="7"/>
          </p:cNvCxnSpPr>
          <p:nvPr/>
        </p:nvCxnSpPr>
        <p:spPr bwMode="auto">
          <a:xfrm flipH="1">
            <a:off x="1281798" y="1611780"/>
            <a:ext cx="951961" cy="304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7F6DE5B-6417-47AB-AB5E-FE37494B3627}"/>
              </a:ext>
            </a:extLst>
          </p:cNvPr>
          <p:cNvSpPr txBox="1"/>
          <p:nvPr/>
        </p:nvSpPr>
        <p:spPr>
          <a:xfrm>
            <a:off x="1450142" y="1746041"/>
            <a:ext cx="7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hasStatus</a:t>
            </a:r>
            <a:endParaRPr lang="de-DE" sz="10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7C1CE57-BBA0-4FEA-8D7F-37CBE3B21C1A}"/>
              </a:ext>
            </a:extLst>
          </p:cNvPr>
          <p:cNvSpPr/>
          <p:nvPr/>
        </p:nvSpPr>
        <p:spPr bwMode="auto">
          <a:xfrm>
            <a:off x="17672" y="2457711"/>
            <a:ext cx="1028319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01.06.2021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313115C-BEC2-4A0D-AC6B-3BCEE8266D12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 bwMode="auto">
          <a:xfrm flipH="1">
            <a:off x="531832" y="2110858"/>
            <a:ext cx="402514" cy="346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E41A6A5-4B8B-4D24-A35C-CB5FB6A7F23F}"/>
              </a:ext>
            </a:extLst>
          </p:cNvPr>
          <p:cNvSpPr txBox="1"/>
          <p:nvPr/>
        </p:nvSpPr>
        <p:spPr>
          <a:xfrm>
            <a:off x="31804" y="2081449"/>
            <a:ext cx="83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enteredAt</a:t>
            </a:r>
            <a:endParaRPr lang="de-DE" sz="1000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81D629B-66FE-45A8-ABB6-709BE33CF07D}"/>
              </a:ext>
            </a:extLst>
          </p:cNvPr>
          <p:cNvSpPr/>
          <p:nvPr/>
        </p:nvSpPr>
        <p:spPr bwMode="auto">
          <a:xfrm>
            <a:off x="1433689" y="2071779"/>
            <a:ext cx="798009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Infected</a:t>
            </a:r>
            <a:endParaRPr kumimoji="0" 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482900F-97CA-445C-AD9A-12DD61665AE8}"/>
              </a:ext>
            </a:extLst>
          </p:cNvPr>
          <p:cNvCxnSpPr>
            <a:cxnSpLocks/>
            <a:stCxn id="26" idx="3"/>
            <a:endCxn id="48" idx="0"/>
          </p:cNvCxnSpPr>
          <p:nvPr/>
        </p:nvCxnSpPr>
        <p:spPr bwMode="auto">
          <a:xfrm flipH="1">
            <a:off x="1832694" y="1611780"/>
            <a:ext cx="401065" cy="459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BCC35162-B404-4506-B29C-DEB8AD4BE76E}"/>
              </a:ext>
            </a:extLst>
          </p:cNvPr>
          <p:cNvSpPr/>
          <p:nvPr/>
        </p:nvSpPr>
        <p:spPr bwMode="auto">
          <a:xfrm>
            <a:off x="735530" y="2768706"/>
            <a:ext cx="1002458" cy="26348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01.01.2022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A0BE55-657B-43A6-83CA-06E74896A44C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 bwMode="auto">
          <a:xfrm flipH="1">
            <a:off x="1236759" y="2299402"/>
            <a:ext cx="595935" cy="469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F063D744-AE75-4F01-B724-CA70EF081D9E}"/>
              </a:ext>
            </a:extLst>
          </p:cNvPr>
          <p:cNvSpPr txBox="1"/>
          <p:nvPr/>
        </p:nvSpPr>
        <p:spPr>
          <a:xfrm>
            <a:off x="1232108" y="2343180"/>
            <a:ext cx="798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enteredAt</a:t>
            </a:r>
            <a:endParaRPr lang="de-DE" sz="1000" dirty="0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C0D9571-048F-45A3-8849-D7B595F37F3E}"/>
              </a:ext>
            </a:extLst>
          </p:cNvPr>
          <p:cNvSpPr/>
          <p:nvPr/>
        </p:nvSpPr>
        <p:spPr bwMode="auto">
          <a:xfrm>
            <a:off x="5835650" y="1125799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983F515D-58E8-4A74-AAFF-46E7E0F2683C}"/>
              </a:ext>
            </a:extLst>
          </p:cNvPr>
          <p:cNvSpPr/>
          <p:nvPr/>
        </p:nvSpPr>
        <p:spPr bwMode="auto">
          <a:xfrm>
            <a:off x="6898837" y="1130204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Patient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A7002C7-F569-4E29-9730-0FC6B0ED17AF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 bwMode="auto">
          <a:xfrm flipV="1">
            <a:off x="6376336" y="1271894"/>
            <a:ext cx="522501" cy="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A9FC849F-73B5-40BE-BED6-9DCFADFD5400}"/>
              </a:ext>
            </a:extLst>
          </p:cNvPr>
          <p:cNvSpPr txBox="1"/>
          <p:nvPr/>
        </p:nvSpPr>
        <p:spPr>
          <a:xfrm>
            <a:off x="6352317" y="1024575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A3D6A32A-3302-4E06-B479-8F782AA46A27}"/>
              </a:ext>
            </a:extLst>
          </p:cNvPr>
          <p:cNvSpPr txBox="1"/>
          <p:nvPr/>
        </p:nvSpPr>
        <p:spPr>
          <a:xfrm>
            <a:off x="5682853" y="7174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09C7D50A-A197-45B3-B99B-A9C91D698387}"/>
              </a:ext>
            </a:extLst>
          </p:cNvPr>
          <p:cNvCxnSpPr>
            <a:cxnSpLocks/>
            <a:stCxn id="135" idx="0"/>
          </p:cNvCxnSpPr>
          <p:nvPr/>
        </p:nvCxnSpPr>
        <p:spPr bwMode="auto">
          <a:xfrm flipV="1">
            <a:off x="6105993" y="921879"/>
            <a:ext cx="0" cy="203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ADCB6BA9-D33A-4E31-AE0B-7D7BE95E2482}"/>
              </a:ext>
            </a:extLst>
          </p:cNvPr>
          <p:cNvCxnSpPr>
            <a:cxnSpLocks/>
            <a:stCxn id="135" idx="1"/>
          </p:cNvCxnSpPr>
          <p:nvPr/>
        </p:nvCxnSpPr>
        <p:spPr bwMode="auto">
          <a:xfrm flipH="1" flipV="1">
            <a:off x="5760771" y="1022744"/>
            <a:ext cx="154061" cy="168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CDA59312-08D7-4600-85A6-A489A41EC273}"/>
              </a:ext>
            </a:extLst>
          </p:cNvPr>
          <p:cNvSpPr txBox="1"/>
          <p:nvPr/>
        </p:nvSpPr>
        <p:spPr>
          <a:xfrm>
            <a:off x="5543135" y="12339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CA997B1-AF4D-4D03-9A04-2613BE55F78B}"/>
              </a:ext>
            </a:extLst>
          </p:cNvPr>
          <p:cNvSpPr/>
          <p:nvPr/>
        </p:nvSpPr>
        <p:spPr bwMode="auto">
          <a:xfrm>
            <a:off x="1337646" y="3918169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908A084-CCAB-4D51-9288-611138E481E1}"/>
              </a:ext>
            </a:extLst>
          </p:cNvPr>
          <p:cNvSpPr/>
          <p:nvPr/>
        </p:nvSpPr>
        <p:spPr bwMode="auto">
          <a:xfrm>
            <a:off x="1170886" y="4632523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Doctor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3A017E6E-8B56-44F8-8B8B-95C5C824A5F4}"/>
              </a:ext>
            </a:extLst>
          </p:cNvPr>
          <p:cNvSpPr txBox="1"/>
          <p:nvPr/>
        </p:nvSpPr>
        <p:spPr>
          <a:xfrm>
            <a:off x="1560088" y="4374092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2CC895F-9EF9-4ACC-9B00-41B3A77272F3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 bwMode="auto">
          <a:xfrm>
            <a:off x="1607989" y="4362486"/>
            <a:ext cx="1" cy="27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Ellipse 162">
            <a:extLst>
              <a:ext uri="{FF2B5EF4-FFF2-40B4-BE49-F238E27FC236}">
                <a16:creationId xmlns:a16="http://schemas.microsoft.com/office/drawing/2014/main" id="{E17EE74B-F48B-4BB3-BEB6-83BFEC72A30B}"/>
              </a:ext>
            </a:extLst>
          </p:cNvPr>
          <p:cNvSpPr/>
          <p:nvPr/>
        </p:nvSpPr>
        <p:spPr bwMode="auto">
          <a:xfrm>
            <a:off x="57508" y="3515607"/>
            <a:ext cx="997932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Wilfried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0DF7DF65-DE39-44CF-BA27-167F5070F807}"/>
              </a:ext>
            </a:extLst>
          </p:cNvPr>
          <p:cNvSpPr/>
          <p:nvPr/>
        </p:nvSpPr>
        <p:spPr bwMode="auto">
          <a:xfrm>
            <a:off x="19956" y="4927448"/>
            <a:ext cx="1444725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Wunderheiler</a:t>
            </a: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0A162641-F0F9-4421-BBE2-ACE5991BF45B}"/>
              </a:ext>
            </a:extLst>
          </p:cNvPr>
          <p:cNvCxnSpPr>
            <a:cxnSpLocks/>
            <a:stCxn id="152" idx="2"/>
            <a:endCxn id="163" idx="5"/>
          </p:cNvCxnSpPr>
          <p:nvPr/>
        </p:nvCxnSpPr>
        <p:spPr bwMode="auto">
          <a:xfrm flipH="1" flipV="1">
            <a:off x="909296" y="3826522"/>
            <a:ext cx="428350" cy="3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8C52F723-FF62-4533-B222-7A47B34D609B}"/>
              </a:ext>
            </a:extLst>
          </p:cNvPr>
          <p:cNvSpPr txBox="1"/>
          <p:nvPr/>
        </p:nvSpPr>
        <p:spPr>
          <a:xfrm>
            <a:off x="335076" y="3929616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CA8403A-04EF-4AC5-9EF1-9652D660AF51}"/>
              </a:ext>
            </a:extLst>
          </p:cNvPr>
          <p:cNvCxnSpPr>
            <a:cxnSpLocks/>
            <a:stCxn id="152" idx="3"/>
            <a:endCxn id="164" idx="0"/>
          </p:cNvCxnSpPr>
          <p:nvPr/>
        </p:nvCxnSpPr>
        <p:spPr bwMode="auto">
          <a:xfrm flipH="1">
            <a:off x="742319" y="4297417"/>
            <a:ext cx="674509" cy="630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0108A490-C95C-4250-B179-DCE0F9A0BD55}"/>
              </a:ext>
            </a:extLst>
          </p:cNvPr>
          <p:cNvSpPr txBox="1"/>
          <p:nvPr/>
        </p:nvSpPr>
        <p:spPr>
          <a:xfrm>
            <a:off x="114054" y="4524138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9142CD6-7BAF-467C-9C8F-131E74207A0A}"/>
              </a:ext>
            </a:extLst>
          </p:cNvPr>
          <p:cNvSpPr/>
          <p:nvPr/>
        </p:nvSpPr>
        <p:spPr bwMode="auto">
          <a:xfrm>
            <a:off x="2949615" y="4975105"/>
            <a:ext cx="448409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59ED1F1A-A45B-4FDC-BF15-292CB363E9FB}"/>
              </a:ext>
            </a:extLst>
          </p:cNvPr>
          <p:cNvSpPr/>
          <p:nvPr/>
        </p:nvSpPr>
        <p:spPr bwMode="auto">
          <a:xfrm>
            <a:off x="3199392" y="5707544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Doctor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875034E6-D2BF-4A36-B9D4-14BCFB091095}"/>
              </a:ext>
            </a:extLst>
          </p:cNvPr>
          <p:cNvSpPr txBox="1"/>
          <p:nvPr/>
        </p:nvSpPr>
        <p:spPr>
          <a:xfrm>
            <a:off x="3411829" y="5361068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35F6D094-DAE2-4CBB-A09E-C5E7BBE17016}"/>
              </a:ext>
            </a:extLst>
          </p:cNvPr>
          <p:cNvCxnSpPr>
            <a:cxnSpLocks/>
            <a:stCxn id="181" idx="5"/>
            <a:endCxn id="182" idx="0"/>
          </p:cNvCxnSpPr>
          <p:nvPr/>
        </p:nvCxnSpPr>
        <p:spPr bwMode="auto">
          <a:xfrm>
            <a:off x="3332356" y="5354353"/>
            <a:ext cx="304140" cy="353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Ellipse 184">
            <a:extLst>
              <a:ext uri="{FF2B5EF4-FFF2-40B4-BE49-F238E27FC236}">
                <a16:creationId xmlns:a16="http://schemas.microsoft.com/office/drawing/2014/main" id="{AB7B9B86-6936-4DFC-9922-5056046A2357}"/>
              </a:ext>
            </a:extLst>
          </p:cNvPr>
          <p:cNvSpPr/>
          <p:nvPr/>
        </p:nvSpPr>
        <p:spPr bwMode="auto">
          <a:xfrm>
            <a:off x="821256" y="5287440"/>
            <a:ext cx="953367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Quentin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F1F5E029-3A86-43D7-9F4E-0CE0326950CE}"/>
              </a:ext>
            </a:extLst>
          </p:cNvPr>
          <p:cNvSpPr/>
          <p:nvPr/>
        </p:nvSpPr>
        <p:spPr bwMode="auto">
          <a:xfrm>
            <a:off x="1824118" y="5804028"/>
            <a:ext cx="1375274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Quacksalber</a:t>
            </a: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6CA8FE22-F01A-435D-8E35-A313D8246FD9}"/>
              </a:ext>
            </a:extLst>
          </p:cNvPr>
          <p:cNvCxnSpPr>
            <a:cxnSpLocks/>
            <a:stCxn id="181" idx="2"/>
            <a:endCxn id="185" idx="6"/>
          </p:cNvCxnSpPr>
          <p:nvPr/>
        </p:nvCxnSpPr>
        <p:spPr bwMode="auto">
          <a:xfrm flipH="1">
            <a:off x="1774623" y="5197264"/>
            <a:ext cx="1174992" cy="272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Textfeld 187">
            <a:extLst>
              <a:ext uri="{FF2B5EF4-FFF2-40B4-BE49-F238E27FC236}">
                <a16:creationId xmlns:a16="http://schemas.microsoft.com/office/drawing/2014/main" id="{B72428AF-42F8-464A-A85C-D73858B82FF1}"/>
              </a:ext>
            </a:extLst>
          </p:cNvPr>
          <p:cNvSpPr txBox="1"/>
          <p:nvPr/>
        </p:nvSpPr>
        <p:spPr>
          <a:xfrm>
            <a:off x="1788281" y="5061056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52296F67-F582-45C0-8B13-083335E67596}"/>
              </a:ext>
            </a:extLst>
          </p:cNvPr>
          <p:cNvCxnSpPr>
            <a:cxnSpLocks/>
            <a:stCxn id="181" idx="3"/>
            <a:endCxn id="186" idx="0"/>
          </p:cNvCxnSpPr>
          <p:nvPr/>
        </p:nvCxnSpPr>
        <p:spPr bwMode="auto">
          <a:xfrm flipH="1">
            <a:off x="2511755" y="5354353"/>
            <a:ext cx="503528" cy="449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0" name="Textfeld 189">
            <a:extLst>
              <a:ext uri="{FF2B5EF4-FFF2-40B4-BE49-F238E27FC236}">
                <a16:creationId xmlns:a16="http://schemas.microsoft.com/office/drawing/2014/main" id="{F5062AA7-3EC1-46A1-B085-8A0BE31314D6}"/>
              </a:ext>
            </a:extLst>
          </p:cNvPr>
          <p:cNvSpPr txBox="1"/>
          <p:nvPr/>
        </p:nvSpPr>
        <p:spPr>
          <a:xfrm>
            <a:off x="1913783" y="5457489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1CA4AF0F-F4CE-4580-A005-7A9DDFC89CF5}"/>
              </a:ext>
            </a:extLst>
          </p:cNvPr>
          <p:cNvCxnSpPr>
            <a:cxnSpLocks/>
            <a:stCxn id="152" idx="7"/>
            <a:endCxn id="26" idx="4"/>
          </p:cNvCxnSpPr>
          <p:nvPr/>
        </p:nvCxnSpPr>
        <p:spPr bwMode="auto">
          <a:xfrm flipV="1">
            <a:off x="1799150" y="1676849"/>
            <a:ext cx="625770" cy="2306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581BF8AA-7B92-4CB7-8C7B-5161696092AB}"/>
              </a:ext>
            </a:extLst>
          </p:cNvPr>
          <p:cNvCxnSpPr>
            <a:cxnSpLocks/>
            <a:stCxn id="181" idx="0"/>
            <a:endCxn id="26" idx="4"/>
          </p:cNvCxnSpPr>
          <p:nvPr/>
        </p:nvCxnSpPr>
        <p:spPr bwMode="auto">
          <a:xfrm flipH="1" flipV="1">
            <a:off x="2424920" y="1676849"/>
            <a:ext cx="748900" cy="3298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5121FED5-523C-4C31-A899-60ABD39289AC}"/>
              </a:ext>
            </a:extLst>
          </p:cNvPr>
          <p:cNvCxnSpPr>
            <a:stCxn id="181" idx="7"/>
            <a:endCxn id="135" idx="4"/>
          </p:cNvCxnSpPr>
          <p:nvPr/>
        </p:nvCxnSpPr>
        <p:spPr bwMode="auto">
          <a:xfrm rot="5400000" flipH="1" flipV="1">
            <a:off x="2984145" y="1918327"/>
            <a:ext cx="3470058" cy="2773637"/>
          </a:xfrm>
          <a:prstGeom prst="curvedConnector3">
            <a:avLst>
              <a:gd name="adj1" fmla="val 786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9BE38A0-1988-4F67-B076-0D3B1022B3ED}"/>
              </a:ext>
            </a:extLst>
          </p:cNvPr>
          <p:cNvSpPr txBox="1"/>
          <p:nvPr/>
        </p:nvSpPr>
        <p:spPr>
          <a:xfrm>
            <a:off x="1651285" y="3460010"/>
            <a:ext cx="13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isInTreatmentWith</a:t>
            </a:r>
            <a:endParaRPr lang="de-DE" sz="1000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203FEA1D-F23F-4F10-A912-7C66426320C9}"/>
              </a:ext>
            </a:extLst>
          </p:cNvPr>
          <p:cNvSpPr txBox="1"/>
          <p:nvPr/>
        </p:nvSpPr>
        <p:spPr>
          <a:xfrm>
            <a:off x="2802444" y="2437567"/>
            <a:ext cx="13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isInTreatmentWith</a:t>
            </a:r>
            <a:endParaRPr lang="de-DE" sz="1000" dirty="0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E9E43A86-30B7-4A3F-B19C-C33E32B07344}"/>
              </a:ext>
            </a:extLst>
          </p:cNvPr>
          <p:cNvSpPr/>
          <p:nvPr/>
        </p:nvSpPr>
        <p:spPr bwMode="auto">
          <a:xfrm>
            <a:off x="0" y="1759276"/>
            <a:ext cx="2404045" cy="140276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46AC1BA7-347D-4594-A56E-48F1B61260AB}"/>
              </a:ext>
            </a:extLst>
          </p:cNvPr>
          <p:cNvSpPr/>
          <p:nvPr/>
        </p:nvSpPr>
        <p:spPr bwMode="auto">
          <a:xfrm>
            <a:off x="4082842" y="4412720"/>
            <a:ext cx="395558" cy="4097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56D62EA2-B0EE-4AB1-93C6-E4DB93132AB0}"/>
              </a:ext>
            </a:extLst>
          </p:cNvPr>
          <p:cNvSpPr/>
          <p:nvPr/>
        </p:nvSpPr>
        <p:spPr bwMode="auto">
          <a:xfrm>
            <a:off x="9608543" y="4374092"/>
            <a:ext cx="395558" cy="4097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9" name="Verbinder: gekrümmt 228">
            <a:extLst>
              <a:ext uri="{FF2B5EF4-FFF2-40B4-BE49-F238E27FC236}">
                <a16:creationId xmlns:a16="http://schemas.microsoft.com/office/drawing/2014/main" id="{419E5ED2-FF44-48CE-812E-3BFD869775F4}"/>
              </a:ext>
            </a:extLst>
          </p:cNvPr>
          <p:cNvCxnSpPr>
            <a:stCxn id="135" idx="4"/>
            <a:endCxn id="152" idx="7"/>
          </p:cNvCxnSpPr>
          <p:nvPr/>
        </p:nvCxnSpPr>
        <p:spPr bwMode="auto">
          <a:xfrm rot="5400000">
            <a:off x="2746011" y="623256"/>
            <a:ext cx="2413122" cy="4306843"/>
          </a:xfrm>
          <a:prstGeom prst="curvedConnector3">
            <a:avLst>
              <a:gd name="adj1" fmla="val 273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Ellipse 230">
            <a:extLst>
              <a:ext uri="{FF2B5EF4-FFF2-40B4-BE49-F238E27FC236}">
                <a16:creationId xmlns:a16="http://schemas.microsoft.com/office/drawing/2014/main" id="{9D95AACF-FBED-4F85-8126-3F8DB400FCCB}"/>
              </a:ext>
            </a:extLst>
          </p:cNvPr>
          <p:cNvSpPr/>
          <p:nvPr/>
        </p:nvSpPr>
        <p:spPr bwMode="auto">
          <a:xfrm>
            <a:off x="1605803" y="3189276"/>
            <a:ext cx="1302928" cy="84481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64C8F02E-D16B-45B2-89CA-9CFD6BD0E410}"/>
              </a:ext>
            </a:extLst>
          </p:cNvPr>
          <p:cNvSpPr/>
          <p:nvPr/>
        </p:nvSpPr>
        <p:spPr bwMode="auto">
          <a:xfrm>
            <a:off x="2189861" y="1695835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3960A7AD-30FA-4D5F-B409-508EA8A021AD}"/>
              </a:ext>
            </a:extLst>
          </p:cNvPr>
          <p:cNvSpPr/>
          <p:nvPr/>
        </p:nvSpPr>
        <p:spPr bwMode="auto">
          <a:xfrm>
            <a:off x="4982229" y="5254144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EB0FE59E-A561-460F-9469-E0C6ABF346CF}"/>
              </a:ext>
            </a:extLst>
          </p:cNvPr>
          <p:cNvSpPr/>
          <p:nvPr/>
        </p:nvSpPr>
        <p:spPr bwMode="auto">
          <a:xfrm>
            <a:off x="7025578" y="5241143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27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3.6.2</a:t>
            </a:r>
            <a:r>
              <a:rPr lang="de-DE" dirty="0"/>
              <a:t> </a:t>
            </a:r>
            <a:r>
              <a:rPr lang="en-US" dirty="0"/>
              <a:t>Requirements for a system for generating </a:t>
            </a:r>
            <a:br>
              <a:rPr lang="en-US" dirty="0"/>
            </a:br>
            <a:r>
              <a:rPr lang="en-US" dirty="0"/>
              <a:t>meaningful SQL query tasks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3420524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17" y="1676097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Parameterization of </a:t>
            </a:r>
          </a:p>
          <a:p>
            <a:r>
              <a:rPr lang="en-US" dirty="0"/>
              <a:t>the SQL query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2399174"/>
            <a:ext cx="1100601" cy="2841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 flipV="1">
            <a:off x="7301243" y="3872804"/>
            <a:ext cx="554829" cy="301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171862" y="3185542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8108810" y="281364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Natural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960619" y="5124284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960619" y="479363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SQL-Query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300471" y="4255491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221017" y="387280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Syntactically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300471" y="4679351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221017" y="429666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Semantically</a:t>
            </a:r>
            <a:r>
              <a:rPr lang="de-DE" dirty="0"/>
              <a:t> plausible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217280" y="2162300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9137826" y="177961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Conclusive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03" y="4220803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5061101" y="5036693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query task </a:t>
            </a:r>
            <a:br>
              <a:rPr lang="en-US" dirty="0"/>
            </a:br>
            <a:r>
              <a:rPr lang="en-US" dirty="0"/>
              <a:t>generation system</a:t>
            </a:r>
            <a:endParaRPr lang="de-DE" dirty="0"/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333644" y="5879618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292763" y="549952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attempts</a:t>
            </a:r>
            <a:endParaRPr lang="de-DE" dirty="0"/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 flipH="1">
            <a:off x="3886395" y="4180186"/>
            <a:ext cx="976434" cy="372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2871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SQL components </a:t>
            </a:r>
            <a:br>
              <a:rPr lang="en-US" dirty="0"/>
            </a:br>
            <a:r>
              <a:rPr lang="en-US" dirty="0"/>
              <a:t>(e.g. WHERE clause)</a:t>
            </a:r>
          </a:p>
          <a:p>
            <a:pPr marL="285750" indent="-285750">
              <a:buFontTx/>
              <a:buChar char="-"/>
            </a:pPr>
            <a:r>
              <a:rPr lang="en-US" dirty="0"/>
              <a:t>SQL components </a:t>
            </a:r>
            <a:br>
              <a:rPr lang="en-US" dirty="0"/>
            </a:br>
            <a:r>
              <a:rPr lang="en-US" dirty="0"/>
              <a:t>(e.g. WHERE clause)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components</a:t>
            </a:r>
            <a:br>
              <a:rPr lang="en-US" dirty="0"/>
            </a:br>
            <a:r>
              <a:rPr lang="en-US" dirty="0"/>
              <a:t>(e.g. 3-5 constraints)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232759" y="2605238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9153305" y="222255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3.6.3</a:t>
            </a:r>
            <a:r>
              <a:rPr lang="de-DE" dirty="0"/>
              <a:t> </a:t>
            </a:r>
            <a:r>
              <a:rPr lang="en-US" dirty="0"/>
              <a:t>Overview of a system for generating </a:t>
            </a:r>
            <a:br>
              <a:rPr lang="en-US" dirty="0"/>
            </a:br>
            <a:r>
              <a:rPr lang="en-US" dirty="0"/>
              <a:t>meaningful SQL query tasks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6FC28705-9BD8-C9AF-D039-2458CD8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05" y="1322056"/>
            <a:ext cx="2901155" cy="301833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4DA7DB-AC03-4391-3378-0108772E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" b="4643"/>
          <a:stretch/>
        </p:blipFill>
        <p:spPr>
          <a:xfrm>
            <a:off x="6237413" y="4309346"/>
            <a:ext cx="5617375" cy="18140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BBE17-4439-7BCA-6ED9-ECBCFCC3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1614" r="11614" b="12106"/>
          <a:stretch/>
        </p:blipFill>
        <p:spPr bwMode="auto">
          <a:xfrm>
            <a:off x="1557156" y="1470910"/>
            <a:ext cx="1263046" cy="12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59A4D3-FD89-2C19-1FB9-A05988AF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5" y="1641790"/>
            <a:ext cx="2466023" cy="1861806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Knowledge </a:t>
            </a:r>
            <a:br>
              <a:rPr lang="de-DE" sz="1600" b="1" dirty="0"/>
            </a:br>
            <a:r>
              <a:rPr lang="de-DE" sz="1600" b="1" dirty="0"/>
              <a:t>Graph:</a:t>
            </a:r>
          </a:p>
          <a:p>
            <a:r>
              <a:rPr lang="de-DE" sz="1600" dirty="0" err="1"/>
              <a:t>Entities</a:t>
            </a:r>
            <a:endParaRPr lang="de-DE" sz="1600" dirty="0"/>
          </a:p>
          <a:p>
            <a:r>
              <a:rPr lang="de-DE" sz="1600" dirty="0" err="1"/>
              <a:t>Instances</a:t>
            </a:r>
            <a:endParaRPr lang="de-DE" sz="1600" dirty="0"/>
          </a:p>
          <a:p>
            <a:r>
              <a:rPr lang="de-DE" sz="1600" dirty="0" err="1"/>
              <a:t>Hyperonymy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1600" dirty="0" err="1"/>
              <a:t>Meronymy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04298A-C6A6-C290-46AF-C967B675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84352"/>
            <a:ext cx="10212245" cy="626334"/>
          </a:xfrm>
        </p:spPr>
        <p:txBody>
          <a:bodyPr/>
          <a:lstStyle/>
          <a:p>
            <a:r>
              <a:rPr lang="de-DE" b="1" dirty="0"/>
              <a:t>3.6.4</a:t>
            </a:r>
            <a:r>
              <a:rPr lang="de-DE" dirty="0"/>
              <a:t> </a:t>
            </a:r>
            <a:r>
              <a:rPr lang="en-US" dirty="0"/>
              <a:t>Creating metamodels and </a:t>
            </a:r>
            <a:br>
              <a:rPr lang="en-US" dirty="0"/>
            </a:br>
            <a:r>
              <a:rPr lang="en-US" dirty="0"/>
              <a:t>knowledge graphs for SQL query tasks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8187-C840-3983-D1DF-01388DE2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82" y="4242234"/>
            <a:ext cx="1532929" cy="15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42E1C97-689A-4273-ABC0-557133F7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9" y="4160931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70323AC-C548-D974-D5FA-802A973B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99" y="2615766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0B90232-3F89-B5D0-67A6-369C8574457C}"/>
              </a:ext>
            </a:extLst>
          </p:cNvPr>
          <p:cNvSpPr/>
          <p:nvPr/>
        </p:nvSpPr>
        <p:spPr>
          <a:xfrm>
            <a:off x="1764336" y="3503596"/>
            <a:ext cx="587141" cy="882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05CAD4D-86B9-BBE4-93EC-2EE4F555E132}"/>
              </a:ext>
            </a:extLst>
          </p:cNvPr>
          <p:cNvSpPr txBox="1">
            <a:spLocks/>
          </p:cNvSpPr>
          <p:nvPr/>
        </p:nvSpPr>
        <p:spPr>
          <a:xfrm>
            <a:off x="3523957" y="1706777"/>
            <a:ext cx="2466023" cy="423092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sz="1600" b="1" dirty="0" err="1"/>
              <a:t>Limitations</a:t>
            </a:r>
            <a:r>
              <a:rPr lang="de-DE" sz="1600" b="1" dirty="0"/>
              <a:t>:</a:t>
            </a:r>
          </a:p>
          <a:p>
            <a:r>
              <a:rPr lang="en-US" sz="1400" dirty="0"/>
              <a:t>Automatic derivation of table structures either too specific or too generic</a:t>
            </a:r>
          </a:p>
          <a:p>
            <a:r>
              <a:rPr lang="en-US" sz="1400" dirty="0"/>
              <a:t>Attribute assignment unclear, because on instance level instead of class level</a:t>
            </a:r>
          </a:p>
          <a:p>
            <a:r>
              <a:rPr lang="en-US" sz="1400" dirty="0"/>
              <a:t>When is entity a class/instance? </a:t>
            </a:r>
            <a:br>
              <a:rPr lang="en-US" sz="1400" dirty="0"/>
            </a:br>
            <a:r>
              <a:rPr lang="en-US" sz="1400" dirty="0"/>
              <a:t>Context is not modeled in </a:t>
            </a:r>
            <a:r>
              <a:rPr lang="en-US" sz="1400" dirty="0" err="1"/>
              <a:t>Wikidata</a:t>
            </a:r>
            <a:endParaRPr lang="en-US" sz="1400" dirty="0"/>
          </a:p>
          <a:p>
            <a:r>
              <a:rPr lang="de-DE" sz="1400" dirty="0"/>
              <a:t>…</a:t>
            </a:r>
            <a:endParaRPr lang="de-DE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394787E-77B3-6124-017F-A90AD8A27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9162BF-3631-F154-599E-378749BD1F47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D06ECA-735C-82CA-B3BD-5787A028F9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67A8DFB3-3FE6-41F9-AD39-6880B19011E5}"/>
              </a:ext>
            </a:extLst>
          </p:cNvPr>
          <p:cNvSpPr txBox="1">
            <a:spLocks/>
          </p:cNvSpPr>
          <p:nvPr/>
        </p:nvSpPr>
        <p:spPr>
          <a:xfrm>
            <a:off x="906135" y="1003028"/>
            <a:ext cx="41596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(</a:t>
            </a:r>
            <a:r>
              <a:rPr lang="de-DE" sz="2000" b="1" dirty="0" err="1"/>
              <a:t>Partially</a:t>
            </a:r>
            <a:r>
              <a:rPr lang="de-DE" sz="2000" b="1" dirty="0"/>
              <a:t>) </a:t>
            </a:r>
            <a:r>
              <a:rPr lang="de-DE" sz="2000" b="1" dirty="0" err="1"/>
              <a:t>Automated</a:t>
            </a:r>
            <a:r>
              <a:rPr lang="de-DE" sz="2000" b="1" dirty="0"/>
              <a:t>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2861628-F893-F183-6BA3-74E5567310BC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AA741CFC-7E1C-26E2-042A-515136F2F17B}"/>
              </a:ext>
            </a:extLst>
          </p:cNvPr>
          <p:cNvSpPr txBox="1">
            <a:spLocks/>
          </p:cNvSpPr>
          <p:nvPr/>
        </p:nvSpPr>
        <p:spPr>
          <a:xfrm>
            <a:off x="7342095" y="1003028"/>
            <a:ext cx="2725030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Manual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6B715FA-F240-B27C-6B51-3ABBB420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81" y="2874844"/>
            <a:ext cx="1216502" cy="9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F8D6DFF-2EE8-F531-F689-A28AAA84CD98}"/>
              </a:ext>
            </a:extLst>
          </p:cNvPr>
          <p:cNvSpPr txBox="1"/>
          <p:nvPr/>
        </p:nvSpPr>
        <p:spPr>
          <a:xfrm>
            <a:off x="6504036" y="2350981"/>
            <a:ext cx="219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Film- and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2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GPT3 Play APK 1.1 - Download APK latest version">
            <a:extLst>
              <a:ext uri="{FF2B5EF4-FFF2-40B4-BE49-F238E27FC236}">
                <a16:creationId xmlns:a16="http://schemas.microsoft.com/office/drawing/2014/main" id="{4860D5F8-C11A-4F26-929F-4C10224D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85" y="5742161"/>
            <a:ext cx="415484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onum – Natural Language Processing">
            <a:extLst>
              <a:ext uri="{FF2B5EF4-FFF2-40B4-BE49-F238E27FC236}">
                <a16:creationId xmlns:a16="http://schemas.microsoft.com/office/drawing/2014/main" id="{5515EF8A-5DF9-4B53-874B-EAAE57D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769" y="4953441"/>
            <a:ext cx="1060723" cy="10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2B216B1-7328-44DF-B276-E0685434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Dynamic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2.1</a:t>
            </a:r>
            <a:br>
              <a:rPr lang="de-DE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95C7F5-326B-4D87-9F5A-D161C2C86F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471" y="1267129"/>
            <a:ext cx="10551457" cy="6263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Generative creation of the knowledge database according to the requirements profile of the respective task type, with minimum effort</a:t>
            </a:r>
            <a:endParaRPr lang="de-DE" sz="2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715280-F0C2-4E3E-83D0-7BEAC1DCD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077378"/>
              </p:ext>
            </p:extLst>
          </p:nvPr>
        </p:nvGraphicFramePr>
        <p:xfrm>
          <a:off x="364734" y="2082142"/>
          <a:ext cx="8295405" cy="83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0425BA1F-BD2C-4422-8D64-57A24DF078C6}"/>
              </a:ext>
            </a:extLst>
          </p:cNvPr>
          <p:cNvSpPr/>
          <p:nvPr/>
        </p:nvSpPr>
        <p:spPr bwMode="auto">
          <a:xfrm rot="5400000">
            <a:off x="4384546" y="-1022861"/>
            <a:ext cx="255779" cy="82954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5890CA-4254-4573-BC47-765B05C41AE5}"/>
              </a:ext>
            </a:extLst>
          </p:cNvPr>
          <p:cNvSpPr txBox="1"/>
          <p:nvPr/>
        </p:nvSpPr>
        <p:spPr>
          <a:xfrm>
            <a:off x="3683299" y="325926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Human </a:t>
            </a:r>
            <a:r>
              <a:rPr lang="de-DE" sz="1800" dirty="0" err="1"/>
              <a:t>labour</a:t>
            </a:r>
            <a:endParaRPr lang="de-DE" sz="1800" dirty="0"/>
          </a:p>
        </p:txBody>
      </p:sp>
      <p:pic>
        <p:nvPicPr>
          <p:cNvPr id="4100" name="Picture 4" descr="https://static.thenounproject.com/png/342863-200.png">
            <a:extLst>
              <a:ext uri="{FF2B5EF4-FFF2-40B4-BE49-F238E27FC236}">
                <a16:creationId xmlns:a16="http://schemas.microsoft.com/office/drawing/2014/main" id="{2FEAC00E-3825-4A4B-9A9D-7F18BD0A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1661311"/>
            <a:ext cx="1672748" cy="16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BCAC916-05F3-4014-A122-2F7751E94A4C}"/>
              </a:ext>
            </a:extLst>
          </p:cNvPr>
          <p:cNvCxnSpPr>
            <a:cxnSpLocks/>
          </p:cNvCxnSpPr>
          <p:nvPr/>
        </p:nvCxnSpPr>
        <p:spPr bwMode="auto">
          <a:xfrm>
            <a:off x="9956710" y="3124841"/>
            <a:ext cx="0" cy="503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B50DA9-0743-440D-BCB1-3E21E5772A0E}"/>
              </a:ext>
            </a:extLst>
          </p:cNvPr>
          <p:cNvCxnSpPr>
            <a:cxnSpLocks/>
          </p:cNvCxnSpPr>
          <p:nvPr/>
        </p:nvCxnSpPr>
        <p:spPr bwMode="auto">
          <a:xfrm flipH="1">
            <a:off x="7680176" y="458228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739FF1E-D0FB-4E82-836B-49F82545F172}"/>
              </a:ext>
            </a:extLst>
          </p:cNvPr>
          <p:cNvSpPr txBox="1"/>
          <p:nvPr/>
        </p:nvSpPr>
        <p:spPr>
          <a:xfrm>
            <a:off x="10478747" y="229806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Small </a:t>
            </a:r>
            <a:r>
              <a:rPr lang="de-DE" sz="1200" dirty="0" err="1"/>
              <a:t>amount</a:t>
            </a:r>
            <a:br>
              <a:rPr lang="de-DE" sz="1200" dirty="0"/>
            </a:b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pic>
        <p:nvPicPr>
          <p:cNvPr id="26" name="Picture 4" descr="https://static.thenounproject.com/png/342863-200.png">
            <a:extLst>
              <a:ext uri="{FF2B5EF4-FFF2-40B4-BE49-F238E27FC236}">
                <a16:creationId xmlns:a16="http://schemas.microsoft.com/office/drawing/2014/main" id="{8036AC89-22AC-48F0-B9A0-ECAE3289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74" y="3745912"/>
            <a:ext cx="1672748" cy="16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E600F2F-8B16-4EA2-B05A-450FCA842638}"/>
              </a:ext>
            </a:extLst>
          </p:cNvPr>
          <p:cNvSpPr txBox="1"/>
          <p:nvPr/>
        </p:nvSpPr>
        <p:spPr>
          <a:xfrm>
            <a:off x="6314918" y="5280496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Large </a:t>
            </a:r>
            <a:r>
              <a:rPr lang="de-DE" sz="1200" dirty="0" err="1"/>
              <a:t>amount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pic>
        <p:nvPicPr>
          <p:cNvPr id="4110" name="Picture 14" descr="Prompt Engineering | Cohere API Documentation">
            <a:extLst>
              <a:ext uri="{FF2B5EF4-FFF2-40B4-BE49-F238E27FC236}">
                <a16:creationId xmlns:a16="http://schemas.microsoft.com/office/drawing/2014/main" id="{746CD5D1-FCF4-4219-A0C9-F33216ED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71" y="3415074"/>
            <a:ext cx="3549660" cy="16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jalammar.github.io/images/word2vec/swiftkey-keyboard.png">
            <a:extLst>
              <a:ext uri="{FF2B5EF4-FFF2-40B4-BE49-F238E27FC236}">
                <a16:creationId xmlns:a16="http://schemas.microsoft.com/office/drawing/2014/main" id="{BFB41693-93B7-4013-9EC4-5BCA1C17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774" y="5106152"/>
            <a:ext cx="1440160" cy="96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rompt Engineering | Cohere API Documentation">
            <a:extLst>
              <a:ext uri="{FF2B5EF4-FFF2-40B4-BE49-F238E27FC236}">
                <a16:creationId xmlns:a16="http://schemas.microsoft.com/office/drawing/2014/main" id="{1AE49EAC-C753-41E0-B119-78E56EE65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4"/>
          <a:stretch/>
        </p:blipFill>
        <p:spPr bwMode="auto">
          <a:xfrm>
            <a:off x="10902420" y="3415073"/>
            <a:ext cx="1181537" cy="16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6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69B0D6-089F-46E3-935C-D846E9BF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86" y="125317"/>
            <a:ext cx="10212245" cy="626334"/>
          </a:xfrm>
        </p:spPr>
        <p:txBody>
          <a:bodyPr/>
          <a:lstStyle/>
          <a:p>
            <a:r>
              <a:rPr lang="de-DE" dirty="0"/>
              <a:t>Digression - Dynamic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2.2:</a:t>
            </a:r>
            <a:br>
              <a:rPr lang="de-DE" dirty="0"/>
            </a:br>
            <a:r>
              <a:rPr lang="de-DE" dirty="0" err="1"/>
              <a:t>Symbolic</a:t>
            </a:r>
            <a:r>
              <a:rPr lang="de-DE" dirty="0"/>
              <a:t> Knowledge </a:t>
            </a:r>
            <a:r>
              <a:rPr lang="de-DE" dirty="0" err="1"/>
              <a:t>Distillation</a:t>
            </a:r>
            <a:r>
              <a:rPr lang="de-DE" dirty="0"/>
              <a:t> [1] 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937B9D-48A0-4A4D-8C80-EA556B619C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32205" y="5141165"/>
            <a:ext cx="4302125" cy="5461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Introduction of the "Critic“-model</a:t>
            </a:r>
            <a:br>
              <a:rPr lang="en-US" sz="1400" dirty="0"/>
            </a:br>
            <a:r>
              <a:rPr lang="en-US" sz="1200" dirty="0"/>
              <a:t>Classification model trained on 10K random tuples evaluated by crowdsourcing.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C4F78-E38E-446B-9ED9-5B2E0430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850" y="874750"/>
            <a:ext cx="2927450" cy="21227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086ADD-CEF6-4081-8A01-1E39A2B7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4" y="3357574"/>
            <a:ext cx="3688442" cy="176297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E5A5D7-2DDA-4E11-B1C2-2DA40309F01C}"/>
              </a:ext>
            </a:extLst>
          </p:cNvPr>
          <p:cNvSpPr txBox="1"/>
          <p:nvPr/>
        </p:nvSpPr>
        <p:spPr>
          <a:xfrm>
            <a:off x="6964348" y="5964448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</a:t>
            </a:r>
            <a:r>
              <a:rPr lang="en-US" sz="800" dirty="0">
                <a:hlinkClick r:id="rId5"/>
              </a:rPr>
              <a:t>Symbolic Knowledge Distillation: from General Language Models to Commonsense Models</a:t>
            </a:r>
            <a:endParaRPr lang="de-DE" sz="7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F3941A-898E-40DF-BD10-E0E943243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92" y="1061384"/>
            <a:ext cx="3639059" cy="212278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717304F-DBFA-429B-85C8-EE31F86B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98928"/>
              </p:ext>
            </p:extLst>
          </p:nvPr>
        </p:nvGraphicFramePr>
        <p:xfrm>
          <a:off x="1234341" y="872866"/>
          <a:ext cx="3703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653">
                  <a:extLst>
                    <a:ext uri="{9D8B030D-6E8A-4147-A177-3AD203B41FA5}">
                      <a16:colId xmlns:a16="http://schemas.microsoft.com/office/drawing/2014/main" val="2647815493"/>
                    </a:ext>
                  </a:extLst>
                </a:gridCol>
                <a:gridCol w="1234653">
                  <a:extLst>
                    <a:ext uri="{9D8B030D-6E8A-4147-A177-3AD203B41FA5}">
                      <a16:colId xmlns:a16="http://schemas.microsoft.com/office/drawing/2014/main" val="596680799"/>
                    </a:ext>
                  </a:extLst>
                </a:gridCol>
                <a:gridCol w="1234653">
                  <a:extLst>
                    <a:ext uri="{9D8B030D-6E8A-4147-A177-3AD203B41FA5}">
                      <a16:colId xmlns:a16="http://schemas.microsoft.com/office/drawing/2014/main" val="1427656211"/>
                    </a:ext>
                  </a:extLst>
                </a:gridCol>
              </a:tblGrid>
              <a:tr h="14999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Event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Inference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5418"/>
                  </a:ext>
                </a:extLst>
              </a:tr>
            </a:tbl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59F4220-9C51-4DA8-9FAB-FE49799BEBD9}"/>
              </a:ext>
            </a:extLst>
          </p:cNvPr>
          <p:cNvCxnSpPr>
            <a:cxnSpLocks/>
          </p:cNvCxnSpPr>
          <p:nvPr/>
        </p:nvCxnSpPr>
        <p:spPr bwMode="auto">
          <a:xfrm>
            <a:off x="1919536" y="3181316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6C19A82-6216-4548-85EE-322D5B8AA7E6}"/>
              </a:ext>
            </a:extLst>
          </p:cNvPr>
          <p:cNvSpPr txBox="1"/>
          <p:nvPr/>
        </p:nvSpPr>
        <p:spPr>
          <a:xfrm>
            <a:off x="1228299" y="343553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100 </a:t>
            </a:r>
            <a:r>
              <a:rPr lang="de-DE" sz="1200" dirty="0" err="1"/>
              <a:t>manually</a:t>
            </a:r>
            <a:r>
              <a:rPr lang="de-DE" sz="1200" dirty="0"/>
              <a:t> </a:t>
            </a:r>
          </a:p>
          <a:p>
            <a:pPr algn="ctr"/>
            <a:r>
              <a:rPr lang="de-DE" sz="1200" dirty="0" err="1"/>
              <a:t>crafted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A258DE0-D8E2-46AC-A63E-714B646DA0FC}"/>
              </a:ext>
            </a:extLst>
          </p:cNvPr>
          <p:cNvSpPr txBox="1"/>
          <p:nvPr/>
        </p:nvSpPr>
        <p:spPr>
          <a:xfrm>
            <a:off x="2615999" y="3455823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Defined</a:t>
            </a:r>
            <a:br>
              <a:rPr lang="de-DE" sz="1200" dirty="0"/>
            </a:br>
            <a:r>
              <a:rPr lang="de-DE" sz="1200" dirty="0" err="1"/>
              <a:t>target</a:t>
            </a:r>
            <a:r>
              <a:rPr lang="de-DE" sz="1200" dirty="0"/>
              <a:t> </a:t>
            </a:r>
            <a:r>
              <a:rPr lang="de-DE" sz="1200" dirty="0" err="1"/>
              <a:t>relations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F932ED-EDA0-4094-9468-001CAA5FC8C3}"/>
              </a:ext>
            </a:extLst>
          </p:cNvPr>
          <p:cNvSpPr txBox="1"/>
          <p:nvPr/>
        </p:nvSpPr>
        <p:spPr>
          <a:xfrm>
            <a:off x="3678426" y="3427830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100 </a:t>
            </a:r>
            <a:r>
              <a:rPr lang="de-DE" sz="1200" dirty="0" err="1"/>
              <a:t>manually</a:t>
            </a:r>
            <a:r>
              <a:rPr lang="de-DE" sz="1200" dirty="0"/>
              <a:t> </a:t>
            </a:r>
          </a:p>
          <a:p>
            <a:pPr algn="ctr"/>
            <a:r>
              <a:rPr lang="de-DE" sz="1200" dirty="0" err="1"/>
              <a:t>crafted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  <a:p>
            <a:pPr algn="ctr"/>
            <a:r>
              <a:rPr lang="de-DE" sz="1200" dirty="0"/>
              <a:t>per </a:t>
            </a:r>
            <a:r>
              <a:rPr lang="de-DE" sz="1200" dirty="0" err="1"/>
              <a:t>target</a:t>
            </a:r>
            <a:r>
              <a:rPr lang="de-DE" sz="1200" dirty="0"/>
              <a:t> </a:t>
            </a:r>
            <a:r>
              <a:rPr lang="de-DE" sz="1200" dirty="0" err="1"/>
              <a:t>relation</a:t>
            </a:r>
            <a:endParaRPr lang="de-DE" sz="1200" dirty="0"/>
          </a:p>
        </p:txBody>
      </p:sp>
      <p:pic>
        <p:nvPicPr>
          <p:cNvPr id="21" name="Picture 6" descr="eonum – Natural Language Processing">
            <a:extLst>
              <a:ext uri="{FF2B5EF4-FFF2-40B4-BE49-F238E27FC236}">
                <a16:creationId xmlns:a16="http://schemas.microsoft.com/office/drawing/2014/main" id="{482AB458-F6DB-4B64-BB88-D1E5A484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89" y="4877017"/>
            <a:ext cx="587295" cy="5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CF9BCC8-48A8-4123-A2E4-1F01088BF7FD}"/>
              </a:ext>
            </a:extLst>
          </p:cNvPr>
          <p:cNvSpPr txBox="1"/>
          <p:nvPr/>
        </p:nvSpPr>
        <p:spPr>
          <a:xfrm>
            <a:off x="1554386" y="579473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176K </a:t>
            </a:r>
          </a:p>
          <a:p>
            <a:pPr algn="ctr"/>
            <a:r>
              <a:rPr lang="de-DE" sz="1200" dirty="0"/>
              <a:t>Events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A09C69-0D2D-4E5A-8651-5250C8D5D290}"/>
              </a:ext>
            </a:extLst>
          </p:cNvPr>
          <p:cNvCxnSpPr>
            <a:cxnSpLocks/>
          </p:cNvCxnSpPr>
          <p:nvPr/>
        </p:nvCxnSpPr>
        <p:spPr bwMode="auto">
          <a:xfrm>
            <a:off x="1919536" y="3901396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81A796B-3EE7-4234-90DB-7CF07685711C}"/>
              </a:ext>
            </a:extLst>
          </p:cNvPr>
          <p:cNvCxnSpPr>
            <a:cxnSpLocks/>
          </p:cNvCxnSpPr>
          <p:nvPr/>
        </p:nvCxnSpPr>
        <p:spPr bwMode="auto">
          <a:xfrm>
            <a:off x="1873714" y="5510897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9" name="Picture 14" descr="Prompt Engineering | Cohere API Documentation">
            <a:extLst>
              <a:ext uri="{FF2B5EF4-FFF2-40B4-BE49-F238E27FC236}">
                <a16:creationId xmlns:a16="http://schemas.microsoft.com/office/drawing/2014/main" id="{B41604F0-E66B-464C-8943-A8C7168E4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3605" r="44214" b="51319"/>
          <a:stretch/>
        </p:blipFill>
        <p:spPr bwMode="auto">
          <a:xfrm>
            <a:off x="1135931" y="4147595"/>
            <a:ext cx="1359669" cy="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7343FE-A76E-47D3-873D-E8E86B53F0F7}"/>
              </a:ext>
            </a:extLst>
          </p:cNvPr>
          <p:cNvCxnSpPr>
            <a:cxnSpLocks/>
          </p:cNvCxnSpPr>
          <p:nvPr/>
        </p:nvCxnSpPr>
        <p:spPr bwMode="auto">
          <a:xfrm>
            <a:off x="1891007" y="4590963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35A614F-9DD2-4A23-B3CC-BB20CA1498C6}"/>
              </a:ext>
            </a:extLst>
          </p:cNvPr>
          <p:cNvSpPr txBox="1"/>
          <p:nvPr/>
        </p:nvSpPr>
        <p:spPr>
          <a:xfrm>
            <a:off x="246910" y="4147595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In </a:t>
            </a:r>
            <a:r>
              <a:rPr lang="de-DE" sz="1000" i="1" dirty="0" err="1"/>
              <a:t>sets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10 </a:t>
            </a:r>
            <a:r>
              <a:rPr lang="de-DE" sz="1000" i="1" dirty="0" err="1"/>
              <a:t>examples</a:t>
            </a:r>
            <a:endParaRPr lang="de-DE" sz="1000" i="1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00919E-1D4F-4529-87BA-E6459AC8564E}"/>
              </a:ext>
            </a:extLst>
          </p:cNvPr>
          <p:cNvCxnSpPr>
            <a:cxnSpLocks/>
          </p:cNvCxnSpPr>
          <p:nvPr/>
        </p:nvCxnSpPr>
        <p:spPr bwMode="auto">
          <a:xfrm>
            <a:off x="3215679" y="3179975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632A0C7-01F0-49F6-AC02-9DD1316FF4C3}"/>
              </a:ext>
            </a:extLst>
          </p:cNvPr>
          <p:cNvCxnSpPr>
            <a:cxnSpLocks/>
          </p:cNvCxnSpPr>
          <p:nvPr/>
        </p:nvCxnSpPr>
        <p:spPr bwMode="auto">
          <a:xfrm>
            <a:off x="4371884" y="3161030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Picture 14" descr="Prompt Engineering | Cohere API Documentation">
            <a:extLst>
              <a:ext uri="{FF2B5EF4-FFF2-40B4-BE49-F238E27FC236}">
                <a16:creationId xmlns:a16="http://schemas.microsoft.com/office/drawing/2014/main" id="{0246F425-273A-402D-A0CA-3517DD3A1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3605" r="44214" b="51319"/>
          <a:stretch/>
        </p:blipFill>
        <p:spPr bwMode="auto">
          <a:xfrm>
            <a:off x="3575720" y="4238236"/>
            <a:ext cx="1359669" cy="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98756-1BF9-45DF-94DB-0444B567DC56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4371885" y="4074161"/>
            <a:ext cx="0" cy="157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0F0B8E8-B025-4C0D-B727-AC26572C37D4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3215683" y="3917488"/>
            <a:ext cx="630915" cy="428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2D6353F-C2A4-4805-B936-A8E931C09E08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 flipV="1">
            <a:off x="2208732" y="4632074"/>
            <a:ext cx="1637866" cy="139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5CA4D70-798A-445B-A6A9-15161801C966}"/>
              </a:ext>
            </a:extLst>
          </p:cNvPr>
          <p:cNvSpPr txBox="1"/>
          <p:nvPr/>
        </p:nvSpPr>
        <p:spPr>
          <a:xfrm>
            <a:off x="5115011" y="4231964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In </a:t>
            </a:r>
            <a:r>
              <a:rPr lang="de-DE" sz="1000" i="1" dirty="0" err="1"/>
              <a:t>sets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10 </a:t>
            </a:r>
            <a:r>
              <a:rPr lang="de-DE" sz="1000" i="1" dirty="0" err="1"/>
              <a:t>examples</a:t>
            </a:r>
            <a:endParaRPr lang="de-DE" sz="1000" i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C7FBD6D-43B7-42C8-97A8-69B109068DD4}"/>
              </a:ext>
            </a:extLst>
          </p:cNvPr>
          <p:cNvSpPr txBox="1"/>
          <p:nvPr/>
        </p:nvSpPr>
        <p:spPr>
          <a:xfrm>
            <a:off x="2446092" y="5055248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i="1" dirty="0"/>
              <a:t>Teilmenge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FCAEE0A-AAD6-47EA-A8DF-09FD2C59961A}"/>
              </a:ext>
            </a:extLst>
          </p:cNvPr>
          <p:cNvCxnSpPr>
            <a:cxnSpLocks/>
          </p:cNvCxnSpPr>
          <p:nvPr/>
        </p:nvCxnSpPr>
        <p:spPr bwMode="auto">
          <a:xfrm>
            <a:off x="4352159" y="4686129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6" descr="eonum – Natural Language Processing">
            <a:extLst>
              <a:ext uri="{FF2B5EF4-FFF2-40B4-BE49-F238E27FC236}">
                <a16:creationId xmlns:a16="http://schemas.microsoft.com/office/drawing/2014/main" id="{B23865DA-062F-4560-A9A0-443A1711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48" y="4888248"/>
            <a:ext cx="587295" cy="5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8EB0D0B-DDDC-4DD8-B598-139A137B8748}"/>
              </a:ext>
            </a:extLst>
          </p:cNvPr>
          <p:cNvCxnSpPr>
            <a:cxnSpLocks/>
          </p:cNvCxnSpPr>
          <p:nvPr/>
        </p:nvCxnSpPr>
        <p:spPr bwMode="auto">
          <a:xfrm>
            <a:off x="4346395" y="5494071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D3536FA-D5FA-4BC1-AAF8-DC14C54FF4CE}"/>
              </a:ext>
            </a:extLst>
          </p:cNvPr>
          <p:cNvSpPr txBox="1"/>
          <p:nvPr/>
        </p:nvSpPr>
        <p:spPr>
          <a:xfrm>
            <a:off x="3891785" y="5752344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6.5M</a:t>
            </a:r>
          </a:p>
          <a:p>
            <a:pPr algn="ctr"/>
            <a:r>
              <a:rPr lang="de-DE" sz="1200" dirty="0"/>
              <a:t>Inferenzen</a:t>
            </a:r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972C7A8-D6FE-462C-AD28-7E631742ABA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76520" y="4059043"/>
            <a:ext cx="13116" cy="900100"/>
          </a:xfrm>
          <a:prstGeom prst="curvedConnector4">
            <a:avLst>
              <a:gd name="adj1" fmla="val -1742909"/>
              <a:gd name="adj2" fmla="val 98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0D32E7F-912D-4695-A205-CCB7346346DB}"/>
              </a:ext>
            </a:extLst>
          </p:cNvPr>
          <p:cNvSpPr txBox="1"/>
          <p:nvPr/>
        </p:nvSpPr>
        <p:spPr>
          <a:xfrm>
            <a:off x="10968541" y="428601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Cutoffs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„</a:t>
            </a:r>
            <a:r>
              <a:rPr lang="de-DE" sz="1000" i="1" dirty="0" err="1"/>
              <a:t>Critic</a:t>
            </a:r>
            <a:r>
              <a:rPr lang="de-DE" sz="1000" i="1" dirty="0"/>
              <a:t>“-model</a:t>
            </a:r>
          </a:p>
        </p:txBody>
      </p:sp>
    </p:spTree>
    <p:extLst>
      <p:ext uri="{BB962C8B-B14F-4D97-AF65-F5344CB8AC3E}">
        <p14:creationId xmlns:p14="http://schemas.microsoft.com/office/powerpoint/2010/main" val="46231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3.6.5</a:t>
            </a:r>
            <a:r>
              <a:rPr lang="de-DE" dirty="0"/>
              <a:t> </a:t>
            </a:r>
            <a:r>
              <a:rPr lang="en-US" dirty="0"/>
              <a:t>Generators for SQL queries and </a:t>
            </a:r>
            <a:br>
              <a:rPr lang="en-US" dirty="0"/>
            </a:br>
            <a:r>
              <a:rPr lang="en-US" dirty="0"/>
              <a:t>associated natural language descriptions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" y="3429000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9" y="3463074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40" y="3472501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9" y="3482531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94047"/>
            <a:ext cx="461914" cy="215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420" y="1764866"/>
            <a:ext cx="3150905" cy="187253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37448" y="1575953"/>
            <a:ext cx="2702352" cy="872668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 rot="5400000">
            <a:off x="900648" y="2691891"/>
            <a:ext cx="73280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170" y="4782714"/>
            <a:ext cx="2046798" cy="1235803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1919175" y="3521697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2294259" y="446717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1. </a:t>
            </a:r>
            <a:r>
              <a:rPr lang="de-DE" sz="1300" b="1" dirty="0">
                <a:solidFill>
                  <a:schemeClr val="accent2"/>
                </a:solidFill>
              </a:rPr>
              <a:t>FROM CLAUSE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2281421" y="4776682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2F3CBB-2D31-7BE9-BFD9-5A5919470A40}"/>
              </a:ext>
            </a:extLst>
          </p:cNvPr>
          <p:cNvSpPr/>
          <p:nvPr/>
        </p:nvSpPr>
        <p:spPr>
          <a:xfrm>
            <a:off x="11165023" y="394047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5D35AB-A98A-682C-3BD7-1497E54320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98" t="10051" r="2437" b="4403"/>
          <a:stretch/>
        </p:blipFill>
        <p:spPr>
          <a:xfrm>
            <a:off x="6681812" y="2370144"/>
            <a:ext cx="5147036" cy="1404593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15AB3BF-9F73-0F17-E2F7-89448B17C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5118" y="5519501"/>
            <a:ext cx="3971013" cy="61547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BCC1F79-EC91-3530-8470-EEB75643CB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5117" y="3771960"/>
            <a:ext cx="3971013" cy="166735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E1A5F2E-27E8-F606-9F41-AF44B4C189B8}"/>
              </a:ext>
            </a:extLst>
          </p:cNvPr>
          <p:cNvSpPr txBox="1"/>
          <p:nvPr/>
        </p:nvSpPr>
        <p:spPr>
          <a:xfrm>
            <a:off x="7149138" y="20391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?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CF40A9-AF3D-D129-5418-FE4927180EF1}"/>
              </a:ext>
            </a:extLst>
          </p:cNvPr>
          <p:cNvSpPr txBox="1"/>
          <p:nvPr/>
        </p:nvSpPr>
        <p:spPr>
          <a:xfrm>
            <a:off x="8900104" y="20175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F531CCC-A49D-8447-5646-BC82D86E30D9}"/>
              </a:ext>
            </a:extLst>
          </p:cNvPr>
          <p:cNvSpPr txBox="1"/>
          <p:nvPr/>
        </p:nvSpPr>
        <p:spPr>
          <a:xfrm>
            <a:off x="10208723" y="20111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form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0D5CBBEC-207C-A6F7-94BF-90CCB443D0A8}"/>
              </a:ext>
            </a:extLst>
          </p:cNvPr>
          <p:cNvSpPr txBox="1">
            <a:spLocks/>
          </p:cNvSpPr>
          <p:nvPr/>
        </p:nvSpPr>
        <p:spPr>
          <a:xfrm>
            <a:off x="1570141" y="1107907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SQL-</a:t>
            </a:r>
            <a:r>
              <a:rPr lang="de-DE" sz="2000" b="1" dirty="0" err="1"/>
              <a:t>query</a:t>
            </a:r>
            <a:r>
              <a:rPr lang="de-DE" sz="2000" b="1" dirty="0"/>
              <a:t>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87930-21E0-0596-0F2B-4C00319AA612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D5275439-8C09-27A3-6B15-B96F6DA92FFC}"/>
              </a:ext>
            </a:extLst>
          </p:cNvPr>
          <p:cNvSpPr txBox="1">
            <a:spLocks/>
          </p:cNvSpPr>
          <p:nvPr/>
        </p:nvSpPr>
        <p:spPr>
          <a:xfrm>
            <a:off x="7690218" y="1171793"/>
            <a:ext cx="3130222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Generation </a:t>
            </a:r>
            <a:r>
              <a:rPr lang="de-DE" sz="2000" b="1" dirty="0" err="1"/>
              <a:t>of</a:t>
            </a:r>
            <a:r>
              <a:rPr lang="de-DE" sz="2000" b="1" dirty="0"/>
              <a:t> a </a:t>
            </a:r>
            <a:r>
              <a:rPr lang="de-DE" sz="2000" b="1" dirty="0" err="1"/>
              <a:t>natural</a:t>
            </a:r>
            <a:r>
              <a:rPr lang="de-DE" sz="2000" b="1" dirty="0"/>
              <a:t> </a:t>
            </a:r>
            <a:r>
              <a:rPr lang="de-DE" sz="2000" b="1" dirty="0" err="1"/>
              <a:t>language</a:t>
            </a:r>
            <a:r>
              <a:rPr lang="de-DE" sz="2000" b="1" dirty="0"/>
              <a:t> </a:t>
            </a:r>
            <a:r>
              <a:rPr lang="de-DE" sz="2000" b="1" dirty="0" err="1"/>
              <a:t>description</a:t>
            </a:r>
            <a:endParaRPr lang="de-DE" sz="2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DE7B611-6AA9-1653-227D-14D06B73760E}"/>
              </a:ext>
            </a:extLst>
          </p:cNvPr>
          <p:cNvSpPr/>
          <p:nvPr/>
        </p:nvSpPr>
        <p:spPr>
          <a:xfrm>
            <a:off x="6148676" y="4457957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Isomorphic</a:t>
            </a:r>
            <a:r>
              <a:rPr lang="de-DE" dirty="0"/>
              <a:t> Translation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DDC3A00-0C6C-6677-03D0-07FE0D659566}"/>
              </a:ext>
            </a:extLst>
          </p:cNvPr>
          <p:cNvSpPr/>
          <p:nvPr/>
        </p:nvSpPr>
        <p:spPr>
          <a:xfrm>
            <a:off x="6148675" y="5565238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Homomorph Translation</a:t>
            </a:r>
          </a:p>
        </p:txBody>
      </p:sp>
    </p:spTree>
    <p:extLst>
      <p:ext uri="{BB962C8B-B14F-4D97-AF65-F5344CB8AC3E}">
        <p14:creationId xmlns:p14="http://schemas.microsoft.com/office/powerpoint/2010/main" val="425058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b="1" dirty="0"/>
              <a:t>4. </a:t>
            </a:r>
            <a:r>
              <a:rPr lang="en-US" b="1" dirty="0"/>
              <a:t>Learning management and didactics in (OP)ALADIN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854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F73054-07CC-B434-768E-B6F796C7C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b="10480"/>
          <a:stretch/>
        </p:blipFill>
        <p:spPr>
          <a:xfrm>
            <a:off x="5879627" y="240175"/>
            <a:ext cx="4709568" cy="362932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153B8-461C-EB1F-E394-7AB91138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2"/>
            <a:ext cx="5312277" cy="4106179"/>
          </a:xfrm>
        </p:spPr>
        <p:txBody>
          <a:bodyPr/>
          <a:lstStyle/>
          <a:p>
            <a:r>
              <a:rPr lang="de-DE" dirty="0" err="1"/>
              <a:t>Publicly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ALADIN</a:t>
            </a:r>
          </a:p>
          <a:p>
            <a:endParaRPr lang="de-DE" dirty="0"/>
          </a:p>
          <a:p>
            <a:r>
              <a:rPr lang="de-DE" dirty="0"/>
              <a:t>Embedding </a:t>
            </a:r>
            <a:r>
              <a:rPr lang="de-DE" dirty="0" err="1"/>
              <a:t>into</a:t>
            </a:r>
            <a:r>
              <a:rPr lang="de-DE" dirty="0"/>
              <a:t> OPAL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LTI-Tool-Course-Module</a:t>
            </a:r>
            <a:endParaRPr lang="de-DE" dirty="0"/>
          </a:p>
          <a:p>
            <a:endParaRPr lang="de-DE" dirty="0"/>
          </a:p>
          <a:p>
            <a:r>
              <a:rPr lang="en-US" dirty="0"/>
              <a:t>Transmission of ALADIN configurations via the "</a:t>
            </a:r>
            <a:r>
              <a:rPr lang="en-US" i="1" dirty="0"/>
              <a:t>Special Configuration</a:t>
            </a:r>
            <a:r>
              <a:rPr lang="en-US" dirty="0"/>
              <a:t>", for the selection of the exercise type and the parameterization of the exercises to be generated</a:t>
            </a:r>
            <a:endParaRPr lang="de-DE" dirty="0"/>
          </a:p>
          <a:p>
            <a:endParaRPr lang="de-DE" dirty="0"/>
          </a:p>
          <a:p>
            <a:r>
              <a:rPr lang="de-DE" dirty="0"/>
              <a:t>Transmission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grading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“-extension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LTI-standard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2F4771-BF0D-BCFE-7029-521ED1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Integration </a:t>
            </a:r>
            <a:r>
              <a:rPr lang="de-DE" dirty="0" err="1"/>
              <a:t>into</a:t>
            </a:r>
            <a:r>
              <a:rPr lang="de-DE" dirty="0"/>
              <a:t> OPAL</a:t>
            </a:r>
          </a:p>
        </p:txBody>
      </p:sp>
      <p:pic>
        <p:nvPicPr>
          <p:cNvPr id="6150" name="Picture 6" descr="[svg-to-png output image]">
            <a:extLst>
              <a:ext uri="{FF2B5EF4-FFF2-40B4-BE49-F238E27FC236}">
                <a16:creationId xmlns:a16="http://schemas.microsoft.com/office/drawing/2014/main" id="{A5FA3D43-2385-A1F4-83C6-3CC5DC3C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3" y="3787620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A2365-D0E9-372C-D2A1-937F838D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385" y="240174"/>
            <a:ext cx="1289265" cy="36293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A27EE1-86A6-310D-7E28-FA3461880EC4}"/>
              </a:ext>
            </a:extLst>
          </p:cNvPr>
          <p:cNvSpPr/>
          <p:nvPr/>
        </p:nvSpPr>
        <p:spPr>
          <a:xfrm>
            <a:off x="8418135" y="2966684"/>
            <a:ext cx="970961" cy="462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CB67EC-FD2F-D213-8AE8-5972682CFFFF}"/>
              </a:ext>
            </a:extLst>
          </p:cNvPr>
          <p:cNvSpPr/>
          <p:nvPr/>
        </p:nvSpPr>
        <p:spPr>
          <a:xfrm>
            <a:off x="8536500" y="5477886"/>
            <a:ext cx="682913" cy="63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0B6E65-D9AC-4A79-87D0-603F49AD8D05}"/>
              </a:ext>
            </a:extLst>
          </p:cNvPr>
          <p:cNvSpPr/>
          <p:nvPr/>
        </p:nvSpPr>
        <p:spPr>
          <a:xfrm>
            <a:off x="10906812" y="1894789"/>
            <a:ext cx="537328" cy="18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9D35DD-182F-076A-3616-13BCECFB5A10}"/>
              </a:ext>
            </a:extLst>
          </p:cNvPr>
          <p:cNvSpPr/>
          <p:nvPr/>
        </p:nvSpPr>
        <p:spPr>
          <a:xfrm>
            <a:off x="8455819" y="3113406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D5CAFE-D44C-B07E-2D67-1D54EC617210}"/>
              </a:ext>
            </a:extLst>
          </p:cNvPr>
          <p:cNvSpPr/>
          <p:nvPr/>
        </p:nvSpPr>
        <p:spPr>
          <a:xfrm>
            <a:off x="9150728" y="3113406"/>
            <a:ext cx="216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98C369-FBD2-A8B6-B008-81E06FFB80D9}"/>
              </a:ext>
            </a:extLst>
          </p:cNvPr>
          <p:cNvSpPr/>
          <p:nvPr/>
        </p:nvSpPr>
        <p:spPr>
          <a:xfrm>
            <a:off x="9061255" y="3129013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A45EBC-72E7-529D-861C-52C8940FC5FC}"/>
              </a:ext>
            </a:extLst>
          </p:cNvPr>
          <p:cNvSpPr/>
          <p:nvPr/>
        </p:nvSpPr>
        <p:spPr>
          <a:xfrm>
            <a:off x="8455819" y="3237231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CA020B-DC48-AEE9-AF94-C0A72C77D984}"/>
              </a:ext>
            </a:extLst>
          </p:cNvPr>
          <p:cNvSpPr/>
          <p:nvPr/>
        </p:nvSpPr>
        <p:spPr>
          <a:xfrm>
            <a:off x="8455819" y="3363976"/>
            <a:ext cx="32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6ED216-43BB-01D4-AFA0-4CBB8FBA69F3}"/>
              </a:ext>
            </a:extLst>
          </p:cNvPr>
          <p:cNvSpPr/>
          <p:nvPr/>
        </p:nvSpPr>
        <p:spPr>
          <a:xfrm>
            <a:off x="8769956" y="3379676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A1C352-964B-87D3-29F2-8CCBDBB39FDD}"/>
              </a:ext>
            </a:extLst>
          </p:cNvPr>
          <p:cNvSpPr/>
          <p:nvPr/>
        </p:nvSpPr>
        <p:spPr>
          <a:xfrm>
            <a:off x="8809872" y="3364387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27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erader Verbinder 4100">
            <a:extLst>
              <a:ext uri="{FF2B5EF4-FFF2-40B4-BE49-F238E27FC236}">
                <a16:creationId xmlns:a16="http://schemas.microsoft.com/office/drawing/2014/main" id="{900C3A58-1576-793D-AD1A-D2448C9483CB}"/>
              </a:ext>
            </a:extLst>
          </p:cNvPr>
          <p:cNvCxnSpPr>
            <a:cxnSpLocks/>
            <a:stCxn id="4121" idx="0"/>
            <a:endCxn id="7" idx="0"/>
          </p:cNvCxnSpPr>
          <p:nvPr/>
        </p:nvCxnSpPr>
        <p:spPr>
          <a:xfrm flipH="1" flipV="1">
            <a:off x="8319930" y="1983124"/>
            <a:ext cx="1212972" cy="88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32868"/>
            <a:ext cx="2251453" cy="19765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Exercise</a:t>
              </a:r>
              <a:r>
                <a:rPr lang="de-DE" b="1" dirty="0"/>
                <a:t> </a:t>
              </a:r>
              <a:r>
                <a:rPr lang="de-DE" b="1" dirty="0" err="1"/>
                <a:t>generator</a:t>
              </a:r>
              <a:endParaRPr lang="de-DE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690838" y="2331101"/>
            <a:ext cx="2492990" cy="711290"/>
            <a:chOff x="4690838" y="2121551"/>
            <a:chExt cx="2492990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690838" y="2318953"/>
              <a:ext cx="2492990" cy="513888"/>
              <a:chOff x="6830110" y="1698170"/>
              <a:chExt cx="2492990" cy="513888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830110" y="1698170"/>
                <a:ext cx="249299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Exercise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324279" y="2312706"/>
            <a:ext cx="2674130" cy="720162"/>
            <a:chOff x="9324279" y="2312706"/>
            <a:chExt cx="2674130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324279" y="2518978"/>
              <a:ext cx="2674130" cy="513890"/>
              <a:chOff x="6610480" y="1698168"/>
              <a:chExt cx="2674130" cy="513890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610480" y="1698168"/>
                <a:ext cx="267413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Exercise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transformer</a:t>
                </a:r>
                <a:endParaRPr lang="de-DE" sz="1400" b="1" dirty="0"/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774845" cy="659114"/>
            <a:chOff x="6235213" y="2614559"/>
            <a:chExt cx="1774845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774845" cy="513890"/>
              <a:chOff x="7148288" y="1698168"/>
              <a:chExt cx="1774845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774845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Solution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765470" y="2871924"/>
            <a:ext cx="1407758" cy="674716"/>
            <a:chOff x="8765470" y="2586174"/>
            <a:chExt cx="1407758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765470" y="2758728"/>
              <a:ext cx="1407758" cy="502162"/>
              <a:chOff x="7257859" y="1709896"/>
              <a:chExt cx="1407758" cy="502162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257859" y="1709896"/>
                <a:ext cx="1407758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Hint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83206" y="3302477"/>
            <a:ext cx="1782604" cy="720002"/>
            <a:chOff x="7383206" y="3016727"/>
            <a:chExt cx="1782604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83206" y="3222838"/>
              <a:ext cx="1782604" cy="513891"/>
              <a:chOff x="7075250" y="1698167"/>
              <a:chExt cx="1782604" cy="513891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75250" y="1698167"/>
                <a:ext cx="1782604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Validation </a:t>
                </a:r>
                <a:r>
                  <a:rPr lang="de-DE" sz="1400" b="1" dirty="0" err="1"/>
                  <a:t>function</a:t>
                </a:r>
                <a:endParaRPr lang="de-DE" sz="1400" b="1" dirty="0"/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39B965-BB04-7E9A-4E5B-7AB7CE5480AF}"/>
              </a:ext>
            </a:extLst>
          </p:cNvPr>
          <p:cNvGrpSpPr/>
          <p:nvPr/>
        </p:nvGrpSpPr>
        <p:grpSpPr>
          <a:xfrm>
            <a:off x="6534093" y="1299178"/>
            <a:ext cx="3801041" cy="683946"/>
            <a:chOff x="6544325" y="1589787"/>
            <a:chExt cx="3801041" cy="683946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CBCF5B6-B713-EE59-E7E3-7469FECEFE80}"/>
                </a:ext>
              </a:extLst>
            </p:cNvPr>
            <p:cNvSpPr/>
            <p:nvPr/>
          </p:nvSpPr>
          <p:spPr>
            <a:xfrm rot="10800000">
              <a:off x="7790162" y="1733733"/>
              <a:ext cx="1080000" cy="54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6544325" y="1589787"/>
              <a:ext cx="3801041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Exercise</a:t>
              </a:r>
              <a:r>
                <a:rPr lang="de-DE" b="1" dirty="0"/>
                <a:t> </a:t>
              </a:r>
              <a:r>
                <a:rPr lang="de-DE" b="1" dirty="0" err="1"/>
                <a:t>generator</a:t>
              </a:r>
              <a:r>
                <a:rPr lang="de-DE" b="1" dirty="0"/>
                <a:t> </a:t>
              </a:r>
              <a:r>
                <a:rPr lang="de-DE" b="1" dirty="0" err="1"/>
                <a:t>configuration</a:t>
              </a:r>
              <a:endParaRPr lang="de-DE" b="1" dirty="0"/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303F64B-65B8-3345-81D1-D812F2AF0E80}"/>
              </a:ext>
            </a:extLst>
          </p:cNvPr>
          <p:cNvCxnSpPr>
            <a:cxnSpLocks/>
            <a:stCxn id="4114" idx="0"/>
            <a:endCxn id="7" idx="0"/>
          </p:cNvCxnSpPr>
          <p:nvPr/>
        </p:nvCxnSpPr>
        <p:spPr>
          <a:xfrm flipV="1">
            <a:off x="5886019" y="1983124"/>
            <a:ext cx="2433911" cy="3479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5D121C-85E6-DEBD-B1AC-1F411B3701AA}"/>
              </a:ext>
            </a:extLst>
          </p:cNvPr>
          <p:cNvCxnSpPr>
            <a:cxnSpLocks/>
            <a:stCxn id="4115" idx="0"/>
            <a:endCxn id="7" idx="0"/>
          </p:cNvCxnSpPr>
          <p:nvPr/>
        </p:nvCxnSpPr>
        <p:spPr>
          <a:xfrm flipV="1">
            <a:off x="7112216" y="1983124"/>
            <a:ext cx="1207714" cy="91718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Gerader Verbinder 4097">
            <a:extLst>
              <a:ext uri="{FF2B5EF4-FFF2-40B4-BE49-F238E27FC236}">
                <a16:creationId xmlns:a16="http://schemas.microsoft.com/office/drawing/2014/main" id="{056CDF71-A3E5-C8C0-05F1-5052455622F4}"/>
              </a:ext>
            </a:extLst>
          </p:cNvPr>
          <p:cNvCxnSpPr>
            <a:cxnSpLocks/>
            <a:stCxn id="4119" idx="0"/>
            <a:endCxn id="7" idx="0"/>
          </p:cNvCxnSpPr>
          <p:nvPr/>
        </p:nvCxnSpPr>
        <p:spPr>
          <a:xfrm flipH="1" flipV="1">
            <a:off x="8319930" y="1983124"/>
            <a:ext cx="13317" cy="131935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Gerader Verbinder 4105">
            <a:extLst>
              <a:ext uri="{FF2B5EF4-FFF2-40B4-BE49-F238E27FC236}">
                <a16:creationId xmlns:a16="http://schemas.microsoft.com/office/drawing/2014/main" id="{D26D528A-AA7C-4721-B8AB-E22941CEB589}"/>
              </a:ext>
            </a:extLst>
          </p:cNvPr>
          <p:cNvCxnSpPr>
            <a:cxnSpLocks/>
            <a:stCxn id="4127" idx="0"/>
            <a:endCxn id="7" idx="0"/>
          </p:cNvCxnSpPr>
          <p:nvPr/>
        </p:nvCxnSpPr>
        <p:spPr>
          <a:xfrm flipH="1" flipV="1">
            <a:off x="8319930" y="1983124"/>
            <a:ext cx="2428685" cy="32958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8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erader Verbinder 4100">
            <a:extLst>
              <a:ext uri="{FF2B5EF4-FFF2-40B4-BE49-F238E27FC236}">
                <a16:creationId xmlns:a16="http://schemas.microsoft.com/office/drawing/2014/main" id="{900C3A58-1576-793D-AD1A-D2448C9483CB}"/>
              </a:ext>
            </a:extLst>
          </p:cNvPr>
          <p:cNvCxnSpPr>
            <a:cxnSpLocks/>
            <a:stCxn id="4121" idx="0"/>
            <a:endCxn id="7" idx="0"/>
          </p:cNvCxnSpPr>
          <p:nvPr/>
        </p:nvCxnSpPr>
        <p:spPr>
          <a:xfrm flipH="1" flipV="1">
            <a:off x="8319930" y="1983124"/>
            <a:ext cx="1212972" cy="88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32868"/>
            <a:ext cx="2251453" cy="19765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Task Data Generator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807845" y="2331101"/>
            <a:ext cx="2203680" cy="711290"/>
            <a:chOff x="4807845" y="2121551"/>
            <a:chExt cx="2203680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807845" y="2322042"/>
              <a:ext cx="2203680" cy="510799"/>
              <a:chOff x="6947117" y="1701259"/>
              <a:chExt cx="2203680" cy="510799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947117" y="1701259"/>
                <a:ext cx="220368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Task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Generator</a:t>
                </a:r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573803" y="2312706"/>
            <a:ext cx="2394182" cy="720162"/>
            <a:chOff x="9573803" y="2312706"/>
            <a:chExt cx="2394182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573803" y="2537212"/>
              <a:ext cx="2394182" cy="495656"/>
              <a:chOff x="6860004" y="1716402"/>
              <a:chExt cx="2394182" cy="495656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860004" y="1716402"/>
                <a:ext cx="2394182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Task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Transformer</a:t>
                </a:r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805302" cy="659114"/>
            <a:chOff x="6235213" y="2614559"/>
            <a:chExt cx="1805302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805302" cy="513890"/>
              <a:chOff x="7148288" y="1698168"/>
              <a:chExt cx="1805302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805302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Solution Generator</a:t>
                </a:r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765470" y="2871924"/>
            <a:ext cx="1438214" cy="674716"/>
            <a:chOff x="8765470" y="2586174"/>
            <a:chExt cx="1438214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765470" y="2758728"/>
              <a:ext cx="1438214" cy="502162"/>
              <a:chOff x="7257859" y="1709896"/>
              <a:chExt cx="1438214" cy="502162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257859" y="1709896"/>
                <a:ext cx="1438214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Hint</a:t>
                </a:r>
                <a:r>
                  <a:rPr lang="de-DE" sz="1400" b="1" dirty="0"/>
                  <a:t> Generator</a:t>
                </a:r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83206" y="3302477"/>
            <a:ext cx="1832296" cy="720002"/>
            <a:chOff x="7383206" y="3016727"/>
            <a:chExt cx="1832296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83206" y="3222838"/>
              <a:ext cx="1832296" cy="513891"/>
              <a:chOff x="7075250" y="1698167"/>
              <a:chExt cx="1832296" cy="513891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75250" y="1698167"/>
                <a:ext cx="1832296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Validation </a:t>
                </a:r>
                <a:r>
                  <a:rPr lang="de-DE" sz="1400" b="1" dirty="0" err="1"/>
                  <a:t>Function</a:t>
                </a:r>
                <a:endParaRPr lang="de-DE" sz="1400" b="1" dirty="0"/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39B965-BB04-7E9A-4E5B-7AB7CE5480AF}"/>
              </a:ext>
            </a:extLst>
          </p:cNvPr>
          <p:cNvGrpSpPr/>
          <p:nvPr/>
        </p:nvGrpSpPr>
        <p:grpSpPr>
          <a:xfrm>
            <a:off x="6344859" y="1325051"/>
            <a:ext cx="3963457" cy="658073"/>
            <a:chOff x="6355091" y="1615660"/>
            <a:chExt cx="3963457" cy="658073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CBCF5B6-B713-EE59-E7E3-7469FECEFE80}"/>
                </a:ext>
              </a:extLst>
            </p:cNvPr>
            <p:cNvSpPr/>
            <p:nvPr/>
          </p:nvSpPr>
          <p:spPr>
            <a:xfrm rot="10800000">
              <a:off x="7790162" y="1733733"/>
              <a:ext cx="1080000" cy="54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6355091" y="1615660"/>
              <a:ext cx="3963457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Task Data Generator </a:t>
              </a:r>
              <a:r>
                <a:rPr lang="de-DE" b="1" dirty="0" err="1"/>
                <a:t>Configuration</a:t>
              </a:r>
              <a:endParaRPr lang="de-DE" b="1" dirty="0"/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303F64B-65B8-3345-81D1-D812F2AF0E80}"/>
              </a:ext>
            </a:extLst>
          </p:cNvPr>
          <p:cNvCxnSpPr>
            <a:cxnSpLocks/>
            <a:stCxn id="4114" idx="0"/>
            <a:endCxn id="7" idx="0"/>
          </p:cNvCxnSpPr>
          <p:nvPr/>
        </p:nvCxnSpPr>
        <p:spPr>
          <a:xfrm flipV="1">
            <a:off x="5886019" y="1983124"/>
            <a:ext cx="2433911" cy="3479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5D121C-85E6-DEBD-B1AC-1F411B3701AA}"/>
              </a:ext>
            </a:extLst>
          </p:cNvPr>
          <p:cNvCxnSpPr>
            <a:cxnSpLocks/>
            <a:stCxn id="4115" idx="0"/>
            <a:endCxn id="7" idx="0"/>
          </p:cNvCxnSpPr>
          <p:nvPr/>
        </p:nvCxnSpPr>
        <p:spPr>
          <a:xfrm flipV="1">
            <a:off x="7112216" y="1983124"/>
            <a:ext cx="1207714" cy="91718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Gerader Verbinder 4097">
            <a:extLst>
              <a:ext uri="{FF2B5EF4-FFF2-40B4-BE49-F238E27FC236}">
                <a16:creationId xmlns:a16="http://schemas.microsoft.com/office/drawing/2014/main" id="{056CDF71-A3E5-C8C0-05F1-5052455622F4}"/>
              </a:ext>
            </a:extLst>
          </p:cNvPr>
          <p:cNvCxnSpPr>
            <a:cxnSpLocks/>
            <a:stCxn id="4119" idx="0"/>
            <a:endCxn id="7" idx="0"/>
          </p:cNvCxnSpPr>
          <p:nvPr/>
        </p:nvCxnSpPr>
        <p:spPr>
          <a:xfrm flipH="1" flipV="1">
            <a:off x="8319930" y="1983124"/>
            <a:ext cx="13317" cy="131935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Gerader Verbinder 4105">
            <a:extLst>
              <a:ext uri="{FF2B5EF4-FFF2-40B4-BE49-F238E27FC236}">
                <a16:creationId xmlns:a16="http://schemas.microsoft.com/office/drawing/2014/main" id="{D26D528A-AA7C-4721-B8AB-E22941CEB589}"/>
              </a:ext>
            </a:extLst>
          </p:cNvPr>
          <p:cNvCxnSpPr>
            <a:cxnSpLocks/>
            <a:stCxn id="4127" idx="0"/>
            <a:endCxn id="7" idx="0"/>
          </p:cNvCxnSpPr>
          <p:nvPr/>
        </p:nvCxnSpPr>
        <p:spPr>
          <a:xfrm flipH="1" flipV="1">
            <a:off x="8319930" y="1983124"/>
            <a:ext cx="2428685" cy="32958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1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1. Motivation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903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erader Verbinder 4100">
            <a:extLst>
              <a:ext uri="{FF2B5EF4-FFF2-40B4-BE49-F238E27FC236}">
                <a16:creationId xmlns:a16="http://schemas.microsoft.com/office/drawing/2014/main" id="{900C3A58-1576-793D-AD1A-D2448C9483CB}"/>
              </a:ext>
            </a:extLst>
          </p:cNvPr>
          <p:cNvCxnSpPr>
            <a:cxnSpLocks/>
            <a:stCxn id="4121" idx="0"/>
            <a:endCxn id="7" idx="0"/>
          </p:cNvCxnSpPr>
          <p:nvPr/>
        </p:nvCxnSpPr>
        <p:spPr>
          <a:xfrm flipH="1" flipV="1">
            <a:off x="8319930" y="1983124"/>
            <a:ext cx="1212972" cy="88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28107"/>
            <a:ext cx="2173928" cy="198131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Assessment </a:t>
              </a:r>
              <a:r>
                <a:rPr lang="de-DE" b="1" dirty="0" err="1"/>
                <a:t>generator</a:t>
              </a:r>
              <a:endParaRPr lang="de-DE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584306" y="2331101"/>
            <a:ext cx="2810385" cy="711290"/>
            <a:chOff x="4584306" y="2121551"/>
            <a:chExt cx="2810385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584306" y="2317581"/>
              <a:ext cx="2810385" cy="515260"/>
              <a:chOff x="6723578" y="1696798"/>
              <a:chExt cx="2810385" cy="515260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723578" y="1696798"/>
                <a:ext cx="2810385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Assessment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180961" y="2307945"/>
            <a:ext cx="2991525" cy="720162"/>
            <a:chOff x="9258486" y="2312706"/>
            <a:chExt cx="2991525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258486" y="2492706"/>
              <a:ext cx="2991525" cy="540162"/>
              <a:chOff x="6544687" y="1671896"/>
              <a:chExt cx="2991525" cy="540162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544687" y="1671896"/>
                <a:ext cx="2991525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Assessment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transformer</a:t>
                </a:r>
                <a:endParaRPr lang="de-DE" sz="1400" b="1" dirty="0"/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774845" cy="659114"/>
            <a:chOff x="6235213" y="2614559"/>
            <a:chExt cx="1774845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774845" cy="513890"/>
              <a:chOff x="7148288" y="1698168"/>
              <a:chExt cx="1774845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774845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Solution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765470" y="2871924"/>
            <a:ext cx="1407758" cy="674716"/>
            <a:chOff x="8765470" y="2586174"/>
            <a:chExt cx="1407758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765470" y="2758728"/>
              <a:ext cx="1407758" cy="502162"/>
              <a:chOff x="7257859" y="1709896"/>
              <a:chExt cx="1407758" cy="502162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257859" y="1709896"/>
                <a:ext cx="1407758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Hint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83206" y="3302477"/>
            <a:ext cx="1782604" cy="720002"/>
            <a:chOff x="7383206" y="3016727"/>
            <a:chExt cx="1782604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83206" y="3222838"/>
              <a:ext cx="1782604" cy="513891"/>
              <a:chOff x="7075250" y="1698167"/>
              <a:chExt cx="1782604" cy="513891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75250" y="1698167"/>
                <a:ext cx="1782604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Validation </a:t>
                </a:r>
                <a:r>
                  <a:rPr lang="de-DE" sz="1400" b="1" dirty="0" err="1"/>
                  <a:t>function</a:t>
                </a:r>
                <a:endParaRPr lang="de-DE" sz="1400" b="1" dirty="0"/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39B965-BB04-7E9A-4E5B-7AB7CE5480AF}"/>
              </a:ext>
            </a:extLst>
          </p:cNvPr>
          <p:cNvGrpSpPr/>
          <p:nvPr/>
        </p:nvGrpSpPr>
        <p:grpSpPr>
          <a:xfrm>
            <a:off x="6264313" y="1262205"/>
            <a:ext cx="4211409" cy="720919"/>
            <a:chOff x="6274545" y="1552814"/>
            <a:chExt cx="4211409" cy="720919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CBCF5B6-B713-EE59-E7E3-7469FECEFE80}"/>
                </a:ext>
              </a:extLst>
            </p:cNvPr>
            <p:cNvSpPr/>
            <p:nvPr/>
          </p:nvSpPr>
          <p:spPr>
            <a:xfrm rot="10800000">
              <a:off x="7790162" y="1733733"/>
              <a:ext cx="1080000" cy="54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6274545" y="1552814"/>
              <a:ext cx="4211409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Assessment </a:t>
              </a:r>
              <a:r>
                <a:rPr lang="de-DE" b="1" dirty="0" err="1"/>
                <a:t>generator</a:t>
              </a:r>
              <a:r>
                <a:rPr lang="de-DE" b="1" dirty="0"/>
                <a:t> </a:t>
              </a:r>
              <a:r>
                <a:rPr lang="de-DE" b="1" dirty="0" err="1"/>
                <a:t>configuration</a:t>
              </a:r>
              <a:endParaRPr lang="de-DE" b="1" dirty="0"/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303F64B-65B8-3345-81D1-D812F2AF0E80}"/>
              </a:ext>
            </a:extLst>
          </p:cNvPr>
          <p:cNvCxnSpPr>
            <a:cxnSpLocks/>
            <a:stCxn id="4114" idx="0"/>
            <a:endCxn id="7" idx="0"/>
          </p:cNvCxnSpPr>
          <p:nvPr/>
        </p:nvCxnSpPr>
        <p:spPr>
          <a:xfrm flipV="1">
            <a:off x="5886019" y="1983124"/>
            <a:ext cx="2433911" cy="3479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5D121C-85E6-DEBD-B1AC-1F411B3701AA}"/>
              </a:ext>
            </a:extLst>
          </p:cNvPr>
          <p:cNvCxnSpPr>
            <a:cxnSpLocks/>
            <a:stCxn id="4115" idx="0"/>
            <a:endCxn id="7" idx="0"/>
          </p:cNvCxnSpPr>
          <p:nvPr/>
        </p:nvCxnSpPr>
        <p:spPr>
          <a:xfrm flipV="1">
            <a:off x="7112216" y="1983124"/>
            <a:ext cx="1207714" cy="91718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Gerader Verbinder 4097">
            <a:extLst>
              <a:ext uri="{FF2B5EF4-FFF2-40B4-BE49-F238E27FC236}">
                <a16:creationId xmlns:a16="http://schemas.microsoft.com/office/drawing/2014/main" id="{056CDF71-A3E5-C8C0-05F1-5052455622F4}"/>
              </a:ext>
            </a:extLst>
          </p:cNvPr>
          <p:cNvCxnSpPr>
            <a:cxnSpLocks/>
            <a:stCxn id="4119" idx="0"/>
            <a:endCxn id="7" idx="0"/>
          </p:cNvCxnSpPr>
          <p:nvPr/>
        </p:nvCxnSpPr>
        <p:spPr>
          <a:xfrm flipH="1" flipV="1">
            <a:off x="8319930" y="1983124"/>
            <a:ext cx="13317" cy="131935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Gerader Verbinder 4105">
            <a:extLst>
              <a:ext uri="{FF2B5EF4-FFF2-40B4-BE49-F238E27FC236}">
                <a16:creationId xmlns:a16="http://schemas.microsoft.com/office/drawing/2014/main" id="{D26D528A-AA7C-4721-B8AB-E22941CEB589}"/>
              </a:ext>
            </a:extLst>
          </p:cNvPr>
          <p:cNvCxnSpPr>
            <a:cxnSpLocks/>
            <a:stCxn id="4127" idx="0"/>
            <a:endCxn id="7" idx="0"/>
          </p:cNvCxnSpPr>
          <p:nvPr/>
        </p:nvCxnSpPr>
        <p:spPr>
          <a:xfrm flipH="1" flipV="1">
            <a:off x="8319930" y="1983124"/>
            <a:ext cx="2351160" cy="3248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9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2" name="Gruppieren 4111">
            <a:extLst>
              <a:ext uri="{FF2B5EF4-FFF2-40B4-BE49-F238E27FC236}">
                <a16:creationId xmlns:a16="http://schemas.microsoft.com/office/drawing/2014/main" id="{22F5A04F-7066-D822-4D50-8EF7E56D88AA}"/>
              </a:ext>
            </a:extLst>
          </p:cNvPr>
          <p:cNvGrpSpPr/>
          <p:nvPr/>
        </p:nvGrpSpPr>
        <p:grpSpPr>
          <a:xfrm>
            <a:off x="5361128" y="1359205"/>
            <a:ext cx="5788865" cy="4761694"/>
            <a:chOff x="6046436" y="1017042"/>
            <a:chExt cx="5788865" cy="4761694"/>
          </a:xfrm>
        </p:grpSpPr>
        <p:grpSp>
          <p:nvGrpSpPr>
            <p:cNvPr id="4113" name="Gruppieren 4112">
              <a:extLst>
                <a:ext uri="{FF2B5EF4-FFF2-40B4-BE49-F238E27FC236}">
                  <a16:creationId xmlns:a16="http://schemas.microsoft.com/office/drawing/2014/main" id="{2EB83386-C6B5-13C2-0E08-3F52E3645BCB}"/>
                </a:ext>
              </a:extLst>
            </p:cNvPr>
            <p:cNvGrpSpPr/>
            <p:nvPr/>
          </p:nvGrpSpPr>
          <p:grpSpPr>
            <a:xfrm>
              <a:off x="7239620" y="1017042"/>
              <a:ext cx="1587294" cy="711290"/>
              <a:chOff x="5125694" y="2121551"/>
              <a:chExt cx="1587294" cy="711290"/>
            </a:xfrm>
          </p:grpSpPr>
          <p:sp>
            <p:nvSpPr>
              <p:cNvPr id="1036" name="Freihandform: Form 1035">
                <a:extLst>
                  <a:ext uri="{FF2B5EF4-FFF2-40B4-BE49-F238E27FC236}">
                    <a16:creationId xmlns:a16="http://schemas.microsoft.com/office/drawing/2014/main" id="{730087D3-2BF3-68C2-8B07-8D19BA86711F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7" name="Gruppieren 1036">
                <a:extLst>
                  <a:ext uri="{FF2B5EF4-FFF2-40B4-BE49-F238E27FC236}">
                    <a16:creationId xmlns:a16="http://schemas.microsoft.com/office/drawing/2014/main" id="{14316B84-C30B-6E58-0F6A-F0A6FE6E9866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87294" cy="526058"/>
                <a:chOff x="7264966" y="1686000"/>
                <a:chExt cx="1587294" cy="526058"/>
              </a:xfrm>
            </p:grpSpPr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0B98488A-15A0-809A-9C74-82D429472476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9" name="Textfeld 1038">
                  <a:extLst>
                    <a:ext uri="{FF2B5EF4-FFF2-40B4-BE49-F238E27FC236}">
                      <a16:creationId xmlns:a16="http://schemas.microsoft.com/office/drawing/2014/main" id="{2B5676E3-59BB-F8F4-1CBD-62118048BB19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8729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Graph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17" name="Gruppieren 4116">
              <a:extLst>
                <a:ext uri="{FF2B5EF4-FFF2-40B4-BE49-F238E27FC236}">
                  <a16:creationId xmlns:a16="http://schemas.microsoft.com/office/drawing/2014/main" id="{A35D472F-DE42-A5B2-7122-1C24D6D35510}"/>
                </a:ext>
              </a:extLst>
            </p:cNvPr>
            <p:cNvGrpSpPr/>
            <p:nvPr/>
          </p:nvGrpSpPr>
          <p:grpSpPr>
            <a:xfrm>
              <a:off x="7471248" y="2483791"/>
              <a:ext cx="3217547" cy="720162"/>
              <a:chOff x="9324279" y="2312706"/>
              <a:chExt cx="3217547" cy="720162"/>
            </a:xfrm>
          </p:grpSpPr>
          <p:sp>
            <p:nvSpPr>
              <p:cNvPr id="1032" name="Freihandform: Form 1031">
                <a:extLst>
                  <a:ext uri="{FF2B5EF4-FFF2-40B4-BE49-F238E27FC236}">
                    <a16:creationId xmlns:a16="http://schemas.microsoft.com/office/drawing/2014/main" id="{9B4FC0E4-1A0D-5AF2-FE9F-76757BCE2FA7}"/>
                  </a:ext>
                </a:extLst>
              </p:cNvPr>
              <p:cNvSpPr/>
              <p:nvPr/>
            </p:nvSpPr>
            <p:spPr>
              <a:xfrm>
                <a:off x="10388615" y="2312706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3" name="Gruppieren 1032">
                <a:extLst>
                  <a:ext uri="{FF2B5EF4-FFF2-40B4-BE49-F238E27FC236}">
                    <a16:creationId xmlns:a16="http://schemas.microsoft.com/office/drawing/2014/main" id="{A71EDC95-3EA7-2B3C-B4F9-3E2A73F5016F}"/>
                  </a:ext>
                </a:extLst>
              </p:cNvPr>
              <p:cNvGrpSpPr/>
              <p:nvPr/>
            </p:nvGrpSpPr>
            <p:grpSpPr>
              <a:xfrm>
                <a:off x="9324279" y="2518978"/>
                <a:ext cx="3217547" cy="513890"/>
                <a:chOff x="6610480" y="1698168"/>
                <a:chExt cx="3217547" cy="513890"/>
              </a:xfrm>
            </p:grpSpPr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97D119F9-43B6-1454-5B87-ED22B50127ED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3264042F-4EF8-97F5-E1CF-AE793C234C67}"/>
                    </a:ext>
                  </a:extLst>
                </p:cNvPr>
                <p:cNvSpPr txBox="1"/>
                <p:nvPr/>
              </p:nvSpPr>
              <p:spPr>
                <a:xfrm>
                  <a:off x="6610480" y="1698168"/>
                  <a:ext cx="3217547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Gozintographartefact</a:t>
                  </a:r>
                  <a:r>
                    <a:rPr lang="de-DE" sz="1400" b="1" dirty="0"/>
                    <a:t> </a:t>
                  </a:r>
                  <a:r>
                    <a:rPr lang="de-DE" sz="1400" b="1" dirty="0" err="1"/>
                    <a:t>transformator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3" name="Gruppieren 4122">
              <a:extLst>
                <a:ext uri="{FF2B5EF4-FFF2-40B4-BE49-F238E27FC236}">
                  <a16:creationId xmlns:a16="http://schemas.microsoft.com/office/drawing/2014/main" id="{4272919B-8521-75EB-6B07-D3005B4A3071}"/>
                </a:ext>
              </a:extLst>
            </p:cNvPr>
            <p:cNvGrpSpPr/>
            <p:nvPr/>
          </p:nvGrpSpPr>
          <p:grpSpPr>
            <a:xfrm>
              <a:off x="6046436" y="4193447"/>
              <a:ext cx="1774845" cy="659114"/>
              <a:chOff x="6235213" y="2614559"/>
              <a:chExt cx="1774845" cy="659114"/>
            </a:xfrm>
          </p:grpSpPr>
          <p:sp>
            <p:nvSpPr>
              <p:cNvPr id="1028" name="Freihandform: Form 1027">
                <a:extLst>
                  <a:ext uri="{FF2B5EF4-FFF2-40B4-BE49-F238E27FC236}">
                    <a16:creationId xmlns:a16="http://schemas.microsoft.com/office/drawing/2014/main" id="{EBD52A71-9863-51AA-BF44-E3F63FC8D395}"/>
                  </a:ext>
                </a:extLst>
              </p:cNvPr>
              <p:cNvSpPr/>
              <p:nvPr/>
            </p:nvSpPr>
            <p:spPr>
              <a:xfrm>
                <a:off x="6752216" y="2614559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29" name="Gruppieren 1028">
                <a:extLst>
                  <a:ext uri="{FF2B5EF4-FFF2-40B4-BE49-F238E27FC236}">
                    <a16:creationId xmlns:a16="http://schemas.microsoft.com/office/drawing/2014/main" id="{6FE5667C-9F35-07DF-C712-EA2D4A5B531E}"/>
                  </a:ext>
                </a:extLst>
              </p:cNvPr>
              <p:cNvGrpSpPr/>
              <p:nvPr/>
            </p:nvGrpSpPr>
            <p:grpSpPr>
              <a:xfrm>
                <a:off x="6235213" y="2759783"/>
                <a:ext cx="1774845" cy="513890"/>
                <a:chOff x="7148288" y="1698168"/>
                <a:chExt cx="1774845" cy="513890"/>
              </a:xfrm>
            </p:grpSpPr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C3C62C2D-E32E-AB97-DDB8-10A6BE12EE5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1" name="Textfeld 1030">
                  <a:extLst>
                    <a:ext uri="{FF2B5EF4-FFF2-40B4-BE49-F238E27FC236}">
                      <a16:creationId xmlns:a16="http://schemas.microsoft.com/office/drawing/2014/main" id="{947D85BB-AE1F-635F-EA95-F7E5D3C106A1}"/>
                    </a:ext>
                  </a:extLst>
                </p:cNvPr>
                <p:cNvSpPr txBox="1"/>
                <p:nvPr/>
              </p:nvSpPr>
              <p:spPr>
                <a:xfrm>
                  <a:off x="7148288" y="1698168"/>
                  <a:ext cx="1774845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Solution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4" name="Gruppieren 4123">
              <a:extLst>
                <a:ext uri="{FF2B5EF4-FFF2-40B4-BE49-F238E27FC236}">
                  <a16:creationId xmlns:a16="http://schemas.microsoft.com/office/drawing/2014/main" id="{216E890A-34E2-2961-B828-0AA0ADBEC124}"/>
                </a:ext>
              </a:extLst>
            </p:cNvPr>
            <p:cNvGrpSpPr/>
            <p:nvPr/>
          </p:nvGrpSpPr>
          <p:grpSpPr>
            <a:xfrm>
              <a:off x="8168421" y="4150863"/>
              <a:ext cx="1407758" cy="674716"/>
              <a:chOff x="8814219" y="2586174"/>
              <a:chExt cx="1407758" cy="674716"/>
            </a:xfrm>
          </p:grpSpPr>
          <p:sp>
            <p:nvSpPr>
              <p:cNvPr id="4159" name="Freihandform: Form 4158">
                <a:extLst>
                  <a:ext uri="{FF2B5EF4-FFF2-40B4-BE49-F238E27FC236}">
                    <a16:creationId xmlns:a16="http://schemas.microsoft.com/office/drawing/2014/main" id="{E81D3162-07D7-99FC-1A58-66AD2BFA726E}"/>
                  </a:ext>
                </a:extLst>
              </p:cNvPr>
              <p:cNvSpPr/>
              <p:nvPr/>
            </p:nvSpPr>
            <p:spPr>
              <a:xfrm>
                <a:off x="9172902" y="2586174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grpSp>
            <p:nvGrpSpPr>
              <p:cNvPr id="1024" name="Gruppieren 1023">
                <a:extLst>
                  <a:ext uri="{FF2B5EF4-FFF2-40B4-BE49-F238E27FC236}">
                    <a16:creationId xmlns:a16="http://schemas.microsoft.com/office/drawing/2014/main" id="{84DC0195-0E92-B61B-A00E-5C99E0CFE840}"/>
                  </a:ext>
                </a:extLst>
              </p:cNvPr>
              <p:cNvGrpSpPr/>
              <p:nvPr/>
            </p:nvGrpSpPr>
            <p:grpSpPr>
              <a:xfrm>
                <a:off x="8814219" y="2760332"/>
                <a:ext cx="1407758" cy="500558"/>
                <a:chOff x="7306608" y="1711500"/>
                <a:chExt cx="1407758" cy="500558"/>
              </a:xfrm>
            </p:grpSpPr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EB9635D8-43E4-AC18-D20E-DA42B9732501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7" name="Textfeld 1026">
                  <a:extLst>
                    <a:ext uri="{FF2B5EF4-FFF2-40B4-BE49-F238E27FC236}">
                      <a16:creationId xmlns:a16="http://schemas.microsoft.com/office/drawing/2014/main" id="{E5921326-4564-10AE-0BEC-75557E3C0BB3}"/>
                    </a:ext>
                  </a:extLst>
                </p:cNvPr>
                <p:cNvSpPr txBox="1"/>
                <p:nvPr/>
              </p:nvSpPr>
              <p:spPr>
                <a:xfrm>
                  <a:off x="7306608" y="1711500"/>
                  <a:ext cx="1407758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Hint</a:t>
                  </a:r>
                  <a:r>
                    <a:rPr lang="de-DE" sz="1400" b="1" dirty="0"/>
                    <a:t>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5" name="Gruppieren 4124">
              <a:extLst>
                <a:ext uri="{FF2B5EF4-FFF2-40B4-BE49-F238E27FC236}">
                  <a16:creationId xmlns:a16="http://schemas.microsoft.com/office/drawing/2014/main" id="{B7EB01DA-E61F-F3C2-08DE-FE5658496F57}"/>
                </a:ext>
              </a:extLst>
            </p:cNvPr>
            <p:cNvGrpSpPr/>
            <p:nvPr/>
          </p:nvGrpSpPr>
          <p:grpSpPr>
            <a:xfrm>
              <a:off x="10052697" y="4105578"/>
              <a:ext cx="1782604" cy="720002"/>
              <a:chOff x="7436967" y="3016727"/>
              <a:chExt cx="1782604" cy="720002"/>
            </a:xfrm>
          </p:grpSpPr>
          <p:sp>
            <p:nvSpPr>
              <p:cNvPr id="4155" name="Freihandform: Form 4154">
                <a:extLst>
                  <a:ext uri="{FF2B5EF4-FFF2-40B4-BE49-F238E27FC236}">
                    <a16:creationId xmlns:a16="http://schemas.microsoft.com/office/drawing/2014/main" id="{703E44CD-C136-39E2-C7C1-E6D229CDF249}"/>
                  </a:ext>
                </a:extLst>
              </p:cNvPr>
              <p:cNvSpPr/>
              <p:nvPr/>
            </p:nvSpPr>
            <p:spPr>
              <a:xfrm>
                <a:off x="7973247" y="3016727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6" name="Gruppieren 4155">
                <a:extLst>
                  <a:ext uri="{FF2B5EF4-FFF2-40B4-BE49-F238E27FC236}">
                    <a16:creationId xmlns:a16="http://schemas.microsoft.com/office/drawing/2014/main" id="{7F0673B8-A350-D94A-1178-A5F0FEFEF7CC}"/>
                  </a:ext>
                </a:extLst>
              </p:cNvPr>
              <p:cNvGrpSpPr/>
              <p:nvPr/>
            </p:nvGrpSpPr>
            <p:grpSpPr>
              <a:xfrm>
                <a:off x="7436967" y="3241707"/>
                <a:ext cx="1782604" cy="495022"/>
                <a:chOff x="7129011" y="1717036"/>
                <a:chExt cx="1782604" cy="495022"/>
              </a:xfrm>
            </p:grpSpPr>
            <p:sp>
              <p:nvSpPr>
                <p:cNvPr id="4157" name="Freihandform: Form 4156">
                  <a:extLst>
                    <a:ext uri="{FF2B5EF4-FFF2-40B4-BE49-F238E27FC236}">
                      <a16:creationId xmlns:a16="http://schemas.microsoft.com/office/drawing/2014/main" id="{903DFF99-9F81-E9E2-E3AE-A7C336BD09D8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8" name="Textfeld 4157">
                  <a:extLst>
                    <a:ext uri="{FF2B5EF4-FFF2-40B4-BE49-F238E27FC236}">
                      <a16:creationId xmlns:a16="http://schemas.microsoft.com/office/drawing/2014/main" id="{7BAF65F7-F7D9-EFB5-461E-7037A44FF991}"/>
                    </a:ext>
                  </a:extLst>
                </p:cNvPr>
                <p:cNvSpPr txBox="1"/>
                <p:nvPr/>
              </p:nvSpPr>
              <p:spPr>
                <a:xfrm>
                  <a:off x="7129011" y="1717036"/>
                  <a:ext cx="178260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Validation </a:t>
                  </a:r>
                  <a:r>
                    <a:rPr lang="de-DE" sz="1400" b="1" dirty="0" err="1"/>
                    <a:t>function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33" name="Gruppieren 4132">
              <a:extLst>
                <a:ext uri="{FF2B5EF4-FFF2-40B4-BE49-F238E27FC236}">
                  <a16:creationId xmlns:a16="http://schemas.microsoft.com/office/drawing/2014/main" id="{269BA8E3-2AFA-2B96-49C5-F214D1834DC6}"/>
                </a:ext>
              </a:extLst>
            </p:cNvPr>
            <p:cNvGrpSpPr/>
            <p:nvPr/>
          </p:nvGrpSpPr>
          <p:grpSpPr>
            <a:xfrm>
              <a:off x="9034381" y="1026527"/>
              <a:ext cx="1587294" cy="711290"/>
              <a:chOff x="5125694" y="2121551"/>
              <a:chExt cx="1587294" cy="711290"/>
            </a:xfrm>
          </p:grpSpPr>
          <p:sp>
            <p:nvSpPr>
              <p:cNvPr id="4151" name="Freihandform: Form 4150">
                <a:extLst>
                  <a:ext uri="{FF2B5EF4-FFF2-40B4-BE49-F238E27FC236}">
                    <a16:creationId xmlns:a16="http://schemas.microsoft.com/office/drawing/2014/main" id="{7AA9FB9D-BAB9-C2FC-09BA-0A521F13615D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2" name="Gruppieren 4151">
                <a:extLst>
                  <a:ext uri="{FF2B5EF4-FFF2-40B4-BE49-F238E27FC236}">
                    <a16:creationId xmlns:a16="http://schemas.microsoft.com/office/drawing/2014/main" id="{A24853B9-04E9-735D-B07E-DEC12348FB9A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87294" cy="526058"/>
                <a:chOff x="7264966" y="1686000"/>
                <a:chExt cx="1587294" cy="526058"/>
              </a:xfrm>
            </p:grpSpPr>
            <p:sp>
              <p:nvSpPr>
                <p:cNvPr id="4153" name="Freihandform: Form 4152">
                  <a:extLst>
                    <a:ext uri="{FF2B5EF4-FFF2-40B4-BE49-F238E27FC236}">
                      <a16:creationId xmlns:a16="http://schemas.microsoft.com/office/drawing/2014/main" id="{3CCA70D1-43A7-EAAB-2577-9DB091C3704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4" name="Textfeld 4153">
                  <a:extLst>
                    <a:ext uri="{FF2B5EF4-FFF2-40B4-BE49-F238E27FC236}">
                      <a16:creationId xmlns:a16="http://schemas.microsoft.com/office/drawing/2014/main" id="{1EEB506A-6CF0-37AE-9312-AC5F0374FD1B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8729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Matrix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cxnSp>
          <p:nvCxnSpPr>
            <p:cNvPr id="4134" name="Gerade Verbindung mit Pfeil 4133">
              <a:extLst>
                <a:ext uri="{FF2B5EF4-FFF2-40B4-BE49-F238E27FC236}">
                  <a16:creationId xmlns:a16="http://schemas.microsoft.com/office/drawing/2014/main" id="{1C934A84-C8E7-6D95-EB9E-E0AD969F4619}"/>
                </a:ext>
              </a:extLst>
            </p:cNvPr>
            <p:cNvCxnSpPr>
              <a:cxnSpLocks/>
              <a:stCxn id="1038" idx="0"/>
              <a:endCxn id="1032" idx="0"/>
            </p:cNvCxnSpPr>
            <p:nvPr/>
          </p:nvCxnSpPr>
          <p:spPr>
            <a:xfrm>
              <a:off x="7999945" y="1728332"/>
              <a:ext cx="895639" cy="75545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5" name="Picture 8" descr="Lösung - Kostenlose geschäft und finanzen Icons">
              <a:extLst>
                <a:ext uri="{FF2B5EF4-FFF2-40B4-BE49-F238E27FC236}">
                  <a16:creationId xmlns:a16="http://schemas.microsoft.com/office/drawing/2014/main" id="{A980E0BE-59C0-90E6-F022-93E6CEF4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4" y="5203401"/>
              <a:ext cx="426027" cy="42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6" name="Picture 10" descr="Light bulb lamp icon with question mark inside. Hint symbol.  Stock-Vektorgrafik | Adobe Stock">
              <a:extLst>
                <a:ext uri="{FF2B5EF4-FFF2-40B4-BE49-F238E27FC236}">
                  <a16:creationId xmlns:a16="http://schemas.microsoft.com/office/drawing/2014/main" id="{6E8CF875-8E4B-2963-FE58-67F630F1A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195" y="5027127"/>
              <a:ext cx="751609" cy="75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7" name="Picture 12" descr="3,771 Data Validation Icon Images, Stock Photos &amp; Vectors | Shutterstock">
              <a:extLst>
                <a:ext uri="{FF2B5EF4-FFF2-40B4-BE49-F238E27FC236}">
                  <a16:creationId xmlns:a16="http://schemas.microsoft.com/office/drawing/2014/main" id="{B11D2492-DAD6-C57D-FAE9-8C8B19542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1" t="15828" r="22694" b="20812"/>
            <a:stretch/>
          </p:blipFill>
          <p:spPr bwMode="auto">
            <a:xfrm>
              <a:off x="8574705" y="5054094"/>
              <a:ext cx="622709" cy="72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8" name="Gerade Verbindung mit Pfeil 4137">
              <a:extLst>
                <a:ext uri="{FF2B5EF4-FFF2-40B4-BE49-F238E27FC236}">
                  <a16:creationId xmlns:a16="http://schemas.microsoft.com/office/drawing/2014/main" id="{33D247DF-A2DC-44D7-4D20-47A2F5CF262E}"/>
                </a:ext>
              </a:extLst>
            </p:cNvPr>
            <p:cNvCxnSpPr>
              <a:cxnSpLocks/>
              <a:stCxn id="4153" idx="0"/>
              <a:endCxn id="1032" idx="0"/>
            </p:cNvCxnSpPr>
            <p:nvPr/>
          </p:nvCxnSpPr>
          <p:spPr>
            <a:xfrm flipH="1">
              <a:off x="8895584" y="1737817"/>
              <a:ext cx="899122" cy="7459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Gerade Verbindung mit Pfeil 4138">
              <a:extLst>
                <a:ext uri="{FF2B5EF4-FFF2-40B4-BE49-F238E27FC236}">
                  <a16:creationId xmlns:a16="http://schemas.microsoft.com/office/drawing/2014/main" id="{03D85E20-B40E-1AFF-D53A-78A8844FD8BD}"/>
                </a:ext>
              </a:extLst>
            </p:cNvPr>
            <p:cNvCxnSpPr>
              <a:cxnSpLocks/>
              <a:stCxn id="1034" idx="0"/>
              <a:endCxn id="4159" idx="0"/>
            </p:cNvCxnSpPr>
            <p:nvPr/>
          </p:nvCxnSpPr>
          <p:spPr>
            <a:xfrm>
              <a:off x="8886059" y="3203953"/>
              <a:ext cx="1045" cy="94691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0" name="Picture 6">
              <a:extLst>
                <a:ext uri="{FF2B5EF4-FFF2-40B4-BE49-F238E27FC236}">
                  <a16:creationId xmlns:a16="http://schemas.microsoft.com/office/drawing/2014/main" id="{D52685F5-1814-B82F-B6F7-01DA94E99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281" y="3338049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1" name="Gerade Verbindung mit Pfeil 4140">
              <a:extLst>
                <a:ext uri="{FF2B5EF4-FFF2-40B4-BE49-F238E27FC236}">
                  <a16:creationId xmlns:a16="http://schemas.microsoft.com/office/drawing/2014/main" id="{9D3905B7-0774-D401-72A7-87BB4A77C648}"/>
                </a:ext>
              </a:extLst>
            </p:cNvPr>
            <p:cNvCxnSpPr>
              <a:cxnSpLocks/>
              <a:stCxn id="1034" idx="0"/>
              <a:endCxn id="1028" idx="0"/>
            </p:cNvCxnSpPr>
            <p:nvPr/>
          </p:nvCxnSpPr>
          <p:spPr>
            <a:xfrm flipH="1">
              <a:off x="6923439" y="3203953"/>
              <a:ext cx="1962620" cy="98949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3" name="Picture 6">
              <a:extLst>
                <a:ext uri="{FF2B5EF4-FFF2-40B4-BE49-F238E27FC236}">
                  <a16:creationId xmlns:a16="http://schemas.microsoft.com/office/drawing/2014/main" id="{66156427-982D-5C89-FA06-A0ECB30D8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27" y="3336188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4" name="Gerade Verbindung mit Pfeil 4143">
              <a:extLst>
                <a:ext uri="{FF2B5EF4-FFF2-40B4-BE49-F238E27FC236}">
                  <a16:creationId xmlns:a16="http://schemas.microsoft.com/office/drawing/2014/main" id="{4CF6C0B4-0401-0AFB-E1E2-E805E495AFDD}"/>
                </a:ext>
              </a:extLst>
            </p:cNvPr>
            <p:cNvCxnSpPr>
              <a:cxnSpLocks/>
              <a:stCxn id="1034" idx="0"/>
              <a:endCxn id="4155" idx="0"/>
            </p:cNvCxnSpPr>
            <p:nvPr/>
          </p:nvCxnSpPr>
          <p:spPr>
            <a:xfrm>
              <a:off x="8886059" y="3203953"/>
              <a:ext cx="2062918" cy="9016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7" name="Picture 6">
              <a:extLst>
                <a:ext uri="{FF2B5EF4-FFF2-40B4-BE49-F238E27FC236}">
                  <a16:creationId xmlns:a16="http://schemas.microsoft.com/office/drawing/2014/main" id="{1A99D074-BB7F-F071-053B-5CE7340F3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325" y="3335527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8" name="Gerade Verbindung mit Pfeil 4147">
              <a:extLst>
                <a:ext uri="{FF2B5EF4-FFF2-40B4-BE49-F238E27FC236}">
                  <a16:creationId xmlns:a16="http://schemas.microsoft.com/office/drawing/2014/main" id="{1A193BFB-3031-6785-56BC-4E12D71165C5}"/>
                </a:ext>
              </a:extLst>
            </p:cNvPr>
            <p:cNvCxnSpPr>
              <a:cxnSpLocks/>
              <a:stCxn id="4157" idx="0"/>
            </p:cNvCxnSpPr>
            <p:nvPr/>
          </p:nvCxnSpPr>
          <p:spPr>
            <a:xfrm>
              <a:off x="10948977" y="4825580"/>
              <a:ext cx="0" cy="3778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9" name="Gerade Verbindung mit Pfeil 4148">
              <a:extLst>
                <a:ext uri="{FF2B5EF4-FFF2-40B4-BE49-F238E27FC236}">
                  <a16:creationId xmlns:a16="http://schemas.microsoft.com/office/drawing/2014/main" id="{6C11A263-AEDA-9BDC-D6B0-3B44D161CBC3}"/>
                </a:ext>
              </a:extLst>
            </p:cNvPr>
            <p:cNvCxnSpPr>
              <a:cxnSpLocks/>
              <a:stCxn id="1025" idx="0"/>
              <a:endCxn id="4137" idx="0"/>
            </p:cNvCxnSpPr>
            <p:nvPr/>
          </p:nvCxnSpPr>
          <p:spPr>
            <a:xfrm flipH="1">
              <a:off x="8886060" y="4825579"/>
              <a:ext cx="1044" cy="22851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0" name="Gerade Verbindung mit Pfeil 4149">
              <a:extLst>
                <a:ext uri="{FF2B5EF4-FFF2-40B4-BE49-F238E27FC236}">
                  <a16:creationId xmlns:a16="http://schemas.microsoft.com/office/drawing/2014/main" id="{33F6F48E-AF35-0DF1-C572-0019B8CFDE13}"/>
                </a:ext>
              </a:extLst>
            </p:cNvPr>
            <p:cNvCxnSpPr>
              <a:cxnSpLocks/>
              <a:stCxn id="1030" idx="0"/>
              <a:endCxn id="4135" idx="0"/>
            </p:cNvCxnSpPr>
            <p:nvPr/>
          </p:nvCxnSpPr>
          <p:spPr>
            <a:xfrm flipH="1">
              <a:off x="6923438" y="4852561"/>
              <a:ext cx="1" cy="35084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2" name="Picture 4" descr="Network Icon - Free PNG &amp; SVG 317687 - Noun Project">
              <a:extLst>
                <a:ext uri="{FF2B5EF4-FFF2-40B4-BE49-F238E27FC236}">
                  <a16:creationId xmlns:a16="http://schemas.microsoft.com/office/drawing/2014/main" id="{C51AB9E5-0F1B-B2A6-E9C2-0F6B2DD10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886" y="1737817"/>
              <a:ext cx="613613" cy="61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2" descr="Matrix - Kostenlose zeichen Icons">
              <a:extLst>
                <a:ext uri="{FF2B5EF4-FFF2-40B4-BE49-F238E27FC236}">
                  <a16:creationId xmlns:a16="http://schemas.microsoft.com/office/drawing/2014/main" id="{264CEB36-81B2-83FE-93BA-3C56CBE26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404" y="1873060"/>
              <a:ext cx="492751" cy="49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8361944-A05F-AF9A-F837-A528D30CBBD7}"/>
              </a:ext>
            </a:extLst>
          </p:cNvPr>
          <p:cNvSpPr/>
          <p:nvPr/>
        </p:nvSpPr>
        <p:spPr>
          <a:xfrm>
            <a:off x="9271371" y="2247250"/>
            <a:ext cx="2782579" cy="527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Computational </a:t>
            </a:r>
            <a:r>
              <a:rPr lang="de-DE" b="1" dirty="0" err="1"/>
              <a:t>graph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7779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20296C-7072-48C7-C7D8-074CF93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The 4R-principle (+A) in (OP)ALADIN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A58175-344E-FEF7-0351-940D60A0D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1465" r="-1" b="1118"/>
          <a:stretch/>
        </p:blipFill>
        <p:spPr>
          <a:xfrm>
            <a:off x="1483945" y="980246"/>
            <a:ext cx="4482811" cy="214395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C767F-17DD-3D67-BE7E-44FA6E35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" t="1026" b="593"/>
          <a:stretch/>
        </p:blipFill>
        <p:spPr>
          <a:xfrm>
            <a:off x="1485167" y="3228510"/>
            <a:ext cx="4482811" cy="215513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2C1E72-3D1E-C75C-4BC9-BFAA97D0E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" t="1643" b="841"/>
          <a:stretch/>
        </p:blipFill>
        <p:spPr>
          <a:xfrm>
            <a:off x="6204606" y="980246"/>
            <a:ext cx="4482811" cy="214634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06B84BF-88F9-04FE-B1CC-821861920D95}"/>
              </a:ext>
            </a:extLst>
          </p:cNvPr>
          <p:cNvSpPr/>
          <p:nvPr/>
        </p:nvSpPr>
        <p:spPr>
          <a:xfrm>
            <a:off x="118926" y="980246"/>
            <a:ext cx="1246094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6CBAC7-784F-F45E-4BFD-65199F12FB4B}"/>
              </a:ext>
            </a:extLst>
          </p:cNvPr>
          <p:cNvSpPr/>
          <p:nvPr/>
        </p:nvSpPr>
        <p:spPr>
          <a:xfrm>
            <a:off x="10766612" y="980246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Redirect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D8898EC-C31E-F0BB-F8ED-382F6043CD0A}"/>
              </a:ext>
            </a:extLst>
          </p:cNvPr>
          <p:cNvSpPr/>
          <p:nvPr/>
        </p:nvSpPr>
        <p:spPr>
          <a:xfrm>
            <a:off x="2237403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Replay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F954E9-659E-48C4-1986-353E28D13012}"/>
              </a:ext>
            </a:extLst>
          </p:cNvPr>
          <p:cNvSpPr/>
          <p:nvPr/>
        </p:nvSpPr>
        <p:spPr>
          <a:xfrm>
            <a:off x="3835179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</a:t>
            </a:r>
            <a:r>
              <a:rPr lang="de-DE" dirty="0" err="1"/>
              <a:t>Resume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5A990E5-FF94-C1CA-24D9-EBCE9074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605" y="3228510"/>
            <a:ext cx="4562007" cy="2155139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nnotation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teaching</a:t>
            </a:r>
            <a:r>
              <a:rPr lang="de-DE" dirty="0"/>
              <a:t> </a:t>
            </a:r>
            <a:r>
              <a:rPr lang="de-DE" dirty="0" err="1"/>
              <a:t>staff</a:t>
            </a:r>
            <a:endParaRPr lang="de-DE" dirty="0"/>
          </a:p>
          <a:p>
            <a:r>
              <a:rPr lang="de-DE" dirty="0"/>
              <a:t>Permits…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specific</a:t>
            </a:r>
            <a:r>
              <a:rPr lang="de-DE" dirty="0"/>
              <a:t> individual </a:t>
            </a:r>
            <a:r>
              <a:rPr lang="de-DE" dirty="0" err="1"/>
              <a:t>feedback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4D7FD14-5B60-6207-2B4A-EE6BC24657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65020" y="1219200"/>
            <a:ext cx="320345" cy="40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995D0FC-33BC-1448-8594-9C937F73778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22408" y="5209692"/>
            <a:ext cx="492734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44355-A386-DB25-B14A-C21F246014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17366" y="5209692"/>
            <a:ext cx="513373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5. Summary and </a:t>
            </a:r>
            <a:r>
              <a:rPr lang="de-DE" b="1" dirty="0" err="1"/>
              <a:t>outlook</a:t>
            </a:r>
            <a:endParaRPr lang="de-DE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9148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F0129C-1857-81C1-B601-595AE962ECB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Outlook</a:t>
            </a:r>
          </a:p>
          <a:p>
            <a:r>
              <a:rPr lang="en-US" dirty="0"/>
              <a:t>Exercises on nomenclature of molecules and chemical reaction equations</a:t>
            </a:r>
            <a:endParaRPr lang="de-DE" dirty="0"/>
          </a:p>
          <a:p>
            <a:r>
              <a:rPr lang="en-US" dirty="0"/>
              <a:t>Declarative task type authoring tool</a:t>
            </a:r>
            <a:endParaRPr lang="de-DE" dirty="0"/>
          </a:p>
          <a:p>
            <a:r>
              <a:rPr lang="de-DE" dirty="0" err="1"/>
              <a:t>Spaced</a:t>
            </a:r>
            <a:r>
              <a:rPr lang="de-DE" dirty="0"/>
              <a:t> Repetition and Gamification</a:t>
            </a:r>
          </a:p>
          <a:p>
            <a:r>
              <a:rPr lang="en-US" dirty="0"/>
              <a:t>Extensive experiments and tests on Spaced Repetition and Gamification (follow-up application ALADIN-X)</a:t>
            </a:r>
            <a:endParaRPr lang="de-DE" dirty="0"/>
          </a:p>
          <a:p>
            <a:r>
              <a:rPr lang="en-US" dirty="0"/>
              <a:t>Metamodel and knowledge graph generation (follow-up application METALADIN)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B343D-79AC-1DCE-84C2-EA47E01377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577109" cy="400821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Summary</a:t>
            </a:r>
          </a:p>
          <a:p>
            <a:r>
              <a:rPr lang="en-US" dirty="0"/>
              <a:t>Integration of graph replacement systems for declarative creation of exercise type generators</a:t>
            </a:r>
          </a:p>
          <a:p>
            <a:r>
              <a:rPr lang="de-DE" dirty="0"/>
              <a:t>4R-principle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…SQL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pPr lvl="1"/>
            <a:r>
              <a:rPr lang="de-DE" dirty="0"/>
              <a:t>…EPC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r>
              <a:rPr lang="en-US" dirty="0"/>
              <a:t>Prototypical integration into OPAL using the LTI interface</a:t>
            </a:r>
          </a:p>
          <a:p>
            <a:r>
              <a:rPr lang="en-US" dirty="0"/>
              <a:t>Modularization of the exercise generation functionalities analogous to the interface modularization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1F3809-8A5B-A05A-D21E-B28E0D7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Summary and Outlook</a:t>
            </a:r>
          </a:p>
        </p:txBody>
      </p:sp>
    </p:spTree>
    <p:extLst>
      <p:ext uri="{BB962C8B-B14F-4D97-AF65-F5344CB8AC3E}">
        <p14:creationId xmlns:p14="http://schemas.microsoft.com/office/powerpoint/2010/main" val="9287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dirty="0"/>
              <a:t>Motivation for the development of (OP)ALADIN</a:t>
            </a:r>
            <a:endParaRPr lang="de-DE" dirty="0"/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791927"/>
            <a:ext cx="5530130" cy="2900661"/>
          </a:xfrm>
        </p:spPr>
        <p:txBody>
          <a:bodyPr/>
          <a:lstStyle/>
          <a:p>
            <a:r>
              <a:rPr lang="de-DE" dirty="0"/>
              <a:t>Low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exercises</a:t>
            </a:r>
            <a:r>
              <a:rPr lang="de-DE" dirty="0"/>
              <a:t> and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exams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impulses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individual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r>
              <a:rPr lang="de-DE" dirty="0"/>
              <a:t>Teaching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time </a:t>
            </a:r>
            <a:r>
              <a:rPr lang="de-DE" dirty="0" err="1"/>
              <a:t>slots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individualization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self-organized</a:t>
            </a:r>
            <a:r>
              <a:rPr lang="de-DE" dirty="0"/>
              <a:t> and </a:t>
            </a:r>
            <a:r>
              <a:rPr lang="de-DE" dirty="0" err="1"/>
              <a:t>self-activated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791927"/>
            <a:ext cx="5530130" cy="310303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High </a:t>
            </a:r>
            <a:r>
              <a:rPr lang="de-DE" dirty="0" err="1"/>
              <a:t>expenditure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… 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exercies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  <a:r>
              <a:rPr lang="de-DE" dirty="0" err="1"/>
              <a:t>tutorials</a:t>
            </a:r>
            <a:endParaRPr lang="de-DE" dirty="0"/>
          </a:p>
          <a:p>
            <a:pPr lvl="2"/>
            <a:r>
              <a:rPr lang="de-DE" dirty="0"/>
              <a:t>…</a:t>
            </a:r>
            <a:r>
              <a:rPr lang="de-DE" dirty="0" err="1"/>
              <a:t>laboratory</a:t>
            </a:r>
            <a:r>
              <a:rPr lang="de-DE" dirty="0"/>
              <a:t> </a:t>
            </a:r>
            <a:r>
              <a:rPr lang="de-DE" dirty="0" err="1"/>
              <a:t>practicals</a:t>
            </a:r>
            <a:endParaRPr lang="de-DE" dirty="0"/>
          </a:p>
          <a:p>
            <a:pPr lvl="2"/>
            <a:r>
              <a:rPr lang="de-DE" dirty="0"/>
              <a:t>…</a:t>
            </a:r>
            <a:r>
              <a:rPr lang="de-DE" dirty="0" err="1"/>
              <a:t>exams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hints</a:t>
            </a:r>
            <a:endParaRPr lang="de-DE" dirty="0"/>
          </a:p>
          <a:p>
            <a:r>
              <a:rPr lang="de-DE" dirty="0"/>
              <a:t>Individual </a:t>
            </a:r>
            <a:r>
              <a:rPr lang="de-DE" dirty="0" err="1"/>
              <a:t>tutoring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b="1" dirty="0"/>
              <a:t>2. </a:t>
            </a:r>
            <a:r>
              <a:rPr lang="de-DE" b="1" dirty="0" err="1"/>
              <a:t>Objectives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100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36524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36523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343689"/>
            <a:ext cx="5530130" cy="2900661"/>
          </a:xfrm>
        </p:spPr>
        <p:txBody>
          <a:bodyPr/>
          <a:lstStyle/>
          <a:p>
            <a:r>
              <a:rPr lang="de-DE" dirty="0"/>
              <a:t>Adaption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individual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capability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speed</a:t>
            </a:r>
            <a:endParaRPr lang="de-DE" dirty="0"/>
          </a:p>
          <a:p>
            <a:r>
              <a:rPr lang="de-DE" dirty="0" err="1"/>
              <a:t>Promoting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problem-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competence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higher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success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rates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parametrizable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Teaching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actively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co-designed</a:t>
            </a:r>
            <a:endParaRPr lang="de-DE" dirty="0"/>
          </a:p>
          <a:p>
            <a:r>
              <a:rPr lang="de-DE" dirty="0" err="1"/>
              <a:t>Promoting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networking</a:t>
            </a:r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/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teachers</a:t>
            </a:r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343689"/>
            <a:ext cx="5530130" cy="38214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competence-oriented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en-US" dirty="0"/>
              <a:t>Generation of online self-tests and electronic mock exams </a:t>
            </a:r>
            <a:br>
              <a:rPr lang="en-US" dirty="0"/>
            </a:b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en-US" dirty="0"/>
              <a:t> Immediate automatic and performance-based feedback</a:t>
            </a:r>
            <a:endParaRPr lang="de-DE" dirty="0"/>
          </a:p>
          <a:p>
            <a:r>
              <a:rPr lang="de-DE" dirty="0" err="1"/>
              <a:t>Reusability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unrestricted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time and </a:t>
            </a:r>
            <a:r>
              <a:rPr lang="de-DE" dirty="0" err="1"/>
              <a:t>subject</a:t>
            </a:r>
            <a:r>
              <a:rPr lang="de-DE" dirty="0"/>
              <a:t> matter</a:t>
            </a:r>
          </a:p>
          <a:p>
            <a:r>
              <a:rPr lang="de-DE" dirty="0"/>
              <a:t>Flexible </a:t>
            </a:r>
            <a:r>
              <a:rPr lang="de-DE" dirty="0" err="1"/>
              <a:t>applicability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time, </a:t>
            </a:r>
            <a:r>
              <a:rPr lang="de-DE" dirty="0" err="1"/>
              <a:t>space</a:t>
            </a:r>
            <a:r>
              <a:rPr lang="de-DE" dirty="0"/>
              <a:t> and </a:t>
            </a:r>
            <a:r>
              <a:rPr lang="de-DE" dirty="0" err="1"/>
              <a:t>institution</a:t>
            </a:r>
            <a:endParaRPr lang="de-DE" dirty="0"/>
          </a:p>
          <a:p>
            <a:r>
              <a:rPr lang="de-DE" dirty="0"/>
              <a:t>Extensible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and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aids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81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Learning and teaching with and without ALADIN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012576" y="1406884"/>
            <a:ext cx="404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Teaching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6883197" y="1406884"/>
            <a:ext cx="36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Teaching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B3017F-7D1E-92B6-9D35-1E7F82C8B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7" y="1916831"/>
            <a:ext cx="5619750" cy="413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2135B8-15B0-C90E-50C3-FB5AE9E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0" y="2743201"/>
            <a:ext cx="4098502" cy="22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8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623A5AB-DF30-4C10-8641-6669A97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Software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ALADIN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E22627F-CD59-47D7-B539-2CE3C2B7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52" y="1192691"/>
            <a:ext cx="7144695" cy="44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b="1" dirty="0"/>
              <a:t>3. </a:t>
            </a:r>
            <a:r>
              <a:rPr lang="en-US" b="1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00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2699</Words>
  <Application>Microsoft Office PowerPoint</Application>
  <PresentationFormat>Breitbild</PresentationFormat>
  <Paragraphs>688</Paragraphs>
  <Slides>34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Bahnschrift SemiBold Condensed</vt:lpstr>
      <vt:lpstr>Calibri</vt:lpstr>
      <vt:lpstr>Office</vt:lpstr>
      <vt:lpstr>ALADIN goes OPAL (OPALADIN)</vt:lpstr>
      <vt:lpstr>Outline</vt:lpstr>
      <vt:lpstr>Outline</vt:lpstr>
      <vt:lpstr>1. Motivation for the development of (OP)ALADIN</vt:lpstr>
      <vt:lpstr>Outline</vt:lpstr>
      <vt:lpstr>2. Objectives of (OP)ALADIN</vt:lpstr>
      <vt:lpstr>2.1 Learning and teaching with and without ALADIN</vt:lpstr>
      <vt:lpstr>2.2 Software architecture of ALADIN</vt:lpstr>
      <vt:lpstr>Outline</vt:lpstr>
      <vt:lpstr>3.1 Exercise types for modeling exercises in (OP)ALADIN </vt:lpstr>
      <vt:lpstr>3.2 Generalisation of the exercise generation for behavioral diagrams </vt:lpstr>
      <vt:lpstr>3.2 Generalisation of the exercise generation for behavioral diagrams </vt:lpstr>
      <vt:lpstr>3.4 Implementation of modeling exercise generators in (OP)ALADIN </vt:lpstr>
      <vt:lpstr>3.5 Requirements for a meaningful EPC modeling exercise </vt:lpstr>
      <vt:lpstr>3.6.1 Requirements for a meaningful SQL-query exercise</vt:lpstr>
      <vt:lpstr>Digression - Limitations on semantic level 1.1 </vt:lpstr>
      <vt:lpstr>Digression - Limitations on semantic level 1.2 </vt:lpstr>
      <vt:lpstr>Digression - Limitations on semantic level 1.3 </vt:lpstr>
      <vt:lpstr>Digression - Limitations on semantic level 1.4: Projection of a knowledge graph onto a relational database schema</vt:lpstr>
      <vt:lpstr>3.6.2 Requirements for a system for generating  meaningful SQL query tasks</vt:lpstr>
      <vt:lpstr>3.6.3 Overview of a system for generating  meaningful SQL query tasks</vt:lpstr>
      <vt:lpstr>3.6.4 Creating metamodels and  knowledge graphs for SQL query tasks</vt:lpstr>
      <vt:lpstr>Digression - Dynamic generation of knowledge graphs 2.1 </vt:lpstr>
      <vt:lpstr>Digression - Dynamic generation of knowledge graphs 2.2: Symbolic Knowledge Distillation [1] </vt:lpstr>
      <vt:lpstr>3.6.5 Generators for SQL queries and  associated natural language descriptions</vt:lpstr>
      <vt:lpstr>Outline</vt:lpstr>
      <vt:lpstr>4.1 Integration into OPAL</vt:lpstr>
      <vt:lpstr>4.2 Declarative Exercise type authoring tool </vt:lpstr>
      <vt:lpstr>4.2 Declarative Exercise type authoring tool </vt:lpstr>
      <vt:lpstr>4.2 Declarative Exercise type authoring tool </vt:lpstr>
      <vt:lpstr>4.2 Declarative Exercise type authoring tool </vt:lpstr>
      <vt:lpstr>4.3 The 4R-principle (+A) in (OP)ALADIN</vt:lpstr>
      <vt:lpstr>Outline</vt:lpstr>
      <vt:lpstr>5. Summary and Outlook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101</cp:revision>
  <dcterms:created xsi:type="dcterms:W3CDTF">2021-10-14T07:21:00Z</dcterms:created>
  <dcterms:modified xsi:type="dcterms:W3CDTF">2023-03-30T09:19:07Z</dcterms:modified>
</cp:coreProperties>
</file>