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62" r:id="rId2"/>
    <p:sldId id="358" r:id="rId3"/>
    <p:sldId id="373" r:id="rId4"/>
    <p:sldId id="374" r:id="rId5"/>
    <p:sldId id="376" r:id="rId6"/>
    <p:sldId id="375" r:id="rId7"/>
    <p:sldId id="378" r:id="rId8"/>
    <p:sldId id="377" r:id="rId9"/>
    <p:sldId id="364" r:id="rId10"/>
    <p:sldId id="368" r:id="rId11"/>
    <p:sldId id="366" r:id="rId12"/>
    <p:sldId id="367" r:id="rId13"/>
    <p:sldId id="327" r:id="rId14"/>
    <p:sldId id="323" r:id="rId15"/>
    <p:sldId id="370" r:id="rId16"/>
    <p:sldId id="360" r:id="rId17"/>
    <p:sldId id="361" r:id="rId18"/>
    <p:sldId id="355" r:id="rId19"/>
    <p:sldId id="299" r:id="rId20"/>
    <p:sldId id="326" r:id="rId21"/>
    <p:sldId id="307" r:id="rId22"/>
    <p:sldId id="322" r:id="rId23"/>
    <p:sldId id="356" r:id="rId24"/>
    <p:sldId id="357"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E8EDF1"/>
    <a:srgbClr val="FFFFFF"/>
    <a:srgbClr val="00B050"/>
    <a:srgbClr val="56CBF5"/>
    <a:srgbClr val="9E9E9E"/>
    <a:srgbClr val="F195F1"/>
    <a:srgbClr val="0070C0"/>
    <a:srgbClr val="0D0D0D"/>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80523" autoAdjust="0"/>
  </p:normalViewPr>
  <p:slideViewPr>
    <p:cSldViewPr snapToGrid="0" showGuides="1">
      <p:cViewPr varScale="1">
        <p:scale>
          <a:sx n="107" d="100"/>
          <a:sy n="107" d="100"/>
        </p:scale>
        <p:origin x="636" y="102"/>
      </p:cViewPr>
      <p:guideLst>
        <p:guide orient="horz" pos="504"/>
        <p:guide pos="3840"/>
      </p:guideLst>
    </p:cSldViewPr>
  </p:slideViewPr>
  <p:outlineViewPr>
    <p:cViewPr>
      <p:scale>
        <a:sx n="33" d="100"/>
        <a:sy n="33" d="100"/>
      </p:scale>
      <p:origin x="0" y="-8538"/>
    </p:cViewPr>
  </p:outlineViewPr>
  <p:notesTextViewPr>
    <p:cViewPr>
      <p:scale>
        <a:sx n="1" d="1"/>
        <a:sy n="1" d="1"/>
      </p:scale>
      <p:origin x="0" y="0"/>
    </p:cViewPr>
  </p:notesText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C43CF-120A-484B-B881-0ADA2055594B}" type="datetimeFigureOut">
              <a:rPr lang="de-DE" smtClean="0"/>
              <a:t>30.03.2023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E6C57-0503-46DB-90D4-00DF5545ECB4}" type="slidenum">
              <a:rPr lang="de-DE" smtClean="0"/>
              <a:t>‹Nr.›</a:t>
            </a:fld>
            <a:endParaRPr lang="de-DE"/>
          </a:p>
        </p:txBody>
      </p:sp>
    </p:spTree>
    <p:extLst>
      <p:ext uri="{BB962C8B-B14F-4D97-AF65-F5344CB8AC3E}">
        <p14:creationId xmlns:p14="http://schemas.microsoft.com/office/powerpoint/2010/main" val="2233975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BDE6C57-0503-46DB-90D4-00DF5545ECB4}" type="slidenum">
              <a:rPr lang="de-DE" smtClean="0"/>
              <a:t>1</a:t>
            </a:fld>
            <a:endParaRPr lang="de-DE"/>
          </a:p>
        </p:txBody>
      </p:sp>
    </p:spTree>
    <p:extLst>
      <p:ext uri="{BB962C8B-B14F-4D97-AF65-F5344CB8AC3E}">
        <p14:creationId xmlns:p14="http://schemas.microsoft.com/office/powerpoint/2010/main" val="320653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UI</a:t>
            </a:r>
          </a:p>
          <a:p>
            <a:r>
              <a:rPr lang="de-DE" dirty="0"/>
              <a:t>  n Arbeitsflächen mit Raster in dem sich vordefinierte UI-Widgets beliebig anordnen lassen</a:t>
            </a:r>
          </a:p>
          <a:p>
            <a:endParaRPr lang="de-DE" dirty="0"/>
          </a:p>
          <a:p>
            <a:r>
              <a:rPr lang="de-DE" dirty="0"/>
              <a:t>Aufgabengenerator</a:t>
            </a:r>
          </a:p>
          <a:p>
            <a:r>
              <a:rPr lang="de-DE" dirty="0"/>
              <a:t>  setzt sich zusammen aus Teilkomponenten</a:t>
            </a:r>
          </a:p>
          <a:p>
            <a:r>
              <a:rPr lang="de-DE" dirty="0"/>
              <a:t>  wobei eine Teilkomponente wiederverwendbar ist und ein Aufgabengenerator beliebig viele dieser Teilkomponenten verwenden kann</a:t>
            </a:r>
          </a:p>
          <a:p>
            <a:r>
              <a:rPr lang="de-DE" dirty="0"/>
              <a:t>  die Teilkomponenten sind parametrisierbar auf Klassenebene</a:t>
            </a:r>
          </a:p>
          <a:p>
            <a:r>
              <a:rPr lang="de-DE" dirty="0"/>
              <a:t>  </a:t>
            </a:r>
          </a:p>
          <a:p>
            <a:r>
              <a:rPr lang="de-DE" dirty="0"/>
              <a:t>  Ausführungsgraph, was in welcher Reihenfolge ausgeführt werden soll</a:t>
            </a:r>
          </a:p>
        </p:txBody>
      </p:sp>
      <p:sp>
        <p:nvSpPr>
          <p:cNvPr id="4" name="Foliennummernplatzhalter 3"/>
          <p:cNvSpPr>
            <a:spLocks noGrp="1"/>
          </p:cNvSpPr>
          <p:nvPr>
            <p:ph type="sldNum" sz="quarter" idx="5"/>
          </p:nvPr>
        </p:nvSpPr>
        <p:spPr/>
        <p:txBody>
          <a:bodyPr/>
          <a:lstStyle/>
          <a:p>
            <a:fld id="{BBDE6C57-0503-46DB-90D4-00DF5545ECB4}" type="slidenum">
              <a:rPr lang="de-DE" smtClean="0"/>
              <a:t>13</a:t>
            </a:fld>
            <a:endParaRPr lang="de-DE"/>
          </a:p>
        </p:txBody>
      </p:sp>
    </p:spTree>
    <p:extLst>
      <p:ext uri="{BB962C8B-B14F-4D97-AF65-F5344CB8AC3E}">
        <p14:creationId xmlns:p14="http://schemas.microsoft.com/office/powerpoint/2010/main" val="2984465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UI</a:t>
            </a:r>
          </a:p>
          <a:p>
            <a:r>
              <a:rPr lang="de-DE" dirty="0"/>
              <a:t>  n Arbeitsflächen mit Raster in dem sich vordefinierte UI-Widgets beliebig anordnen lassen</a:t>
            </a:r>
          </a:p>
          <a:p>
            <a:endParaRPr lang="de-DE" dirty="0"/>
          </a:p>
          <a:p>
            <a:r>
              <a:rPr lang="de-DE" dirty="0"/>
              <a:t>Aufgabengenerator</a:t>
            </a:r>
          </a:p>
          <a:p>
            <a:r>
              <a:rPr lang="de-DE" dirty="0"/>
              <a:t>  setzt sich zusammen aus Teilkomponenten</a:t>
            </a:r>
          </a:p>
          <a:p>
            <a:r>
              <a:rPr lang="de-DE" dirty="0"/>
              <a:t>  wobei eine Teilkomponente wiederverwendbar ist und ein Aufgabengenerator beliebig viele dieser Teilkomponenten verwenden kann</a:t>
            </a:r>
          </a:p>
          <a:p>
            <a:r>
              <a:rPr lang="de-DE" dirty="0"/>
              <a:t>  die Teilkomponenten sind parametrisierbar auf Klassenebene</a:t>
            </a:r>
          </a:p>
          <a:p>
            <a:r>
              <a:rPr lang="de-DE" dirty="0"/>
              <a:t>  </a:t>
            </a:r>
          </a:p>
          <a:p>
            <a:r>
              <a:rPr lang="de-DE" dirty="0"/>
              <a:t>  Ausführungsgraph, was in welcher Reihenfolge ausgeführt werden soll</a:t>
            </a:r>
          </a:p>
        </p:txBody>
      </p:sp>
      <p:sp>
        <p:nvSpPr>
          <p:cNvPr id="4" name="Foliennummernplatzhalter 3"/>
          <p:cNvSpPr>
            <a:spLocks noGrp="1"/>
          </p:cNvSpPr>
          <p:nvPr>
            <p:ph type="sldNum" sz="quarter" idx="5"/>
          </p:nvPr>
        </p:nvSpPr>
        <p:spPr/>
        <p:txBody>
          <a:bodyPr/>
          <a:lstStyle/>
          <a:p>
            <a:fld id="{BBDE6C57-0503-46DB-90D4-00DF5545ECB4}" type="slidenum">
              <a:rPr lang="de-DE" smtClean="0"/>
              <a:t>14</a:t>
            </a:fld>
            <a:endParaRPr lang="de-DE"/>
          </a:p>
        </p:txBody>
      </p:sp>
    </p:spTree>
    <p:extLst>
      <p:ext uri="{BB962C8B-B14F-4D97-AF65-F5344CB8AC3E}">
        <p14:creationId xmlns:p14="http://schemas.microsoft.com/office/powerpoint/2010/main" val="1012253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JSON, Beispiel auf nächster Folie</a:t>
            </a:r>
          </a:p>
          <a:p>
            <a:r>
              <a:rPr lang="de-DE" dirty="0"/>
              <a:t>MVVM – Model </a:t>
            </a:r>
            <a:r>
              <a:rPr lang="de-DE" dirty="0" err="1"/>
              <a:t>ViewModel</a:t>
            </a:r>
            <a:r>
              <a:rPr lang="de-DE" dirty="0"/>
              <a:t> View</a:t>
            </a:r>
          </a:p>
          <a:p>
            <a:r>
              <a:rPr lang="de-DE" dirty="0"/>
              <a:t>Abwandlung von MVC Entwurfsmuster – Model View Controller</a:t>
            </a:r>
          </a:p>
          <a:p>
            <a:r>
              <a:rPr lang="de-DE" dirty="0"/>
              <a:t>Nutzer denkt er kommuniziert mit Oberfläche, Oberfläche aktualisiert </a:t>
            </a:r>
            <a:r>
              <a:rPr lang="de-DE" dirty="0" err="1"/>
              <a:t>ViewModel</a:t>
            </a:r>
            <a:r>
              <a:rPr lang="de-DE" dirty="0"/>
              <a:t>, Interaktion mit Backend über Model, und Propagierung der Daten über </a:t>
            </a:r>
            <a:r>
              <a:rPr lang="de-DE" dirty="0" err="1"/>
              <a:t>ViewModel</a:t>
            </a:r>
            <a:r>
              <a:rPr lang="de-DE" dirty="0"/>
              <a:t> zurück an View;</a:t>
            </a:r>
          </a:p>
          <a:p>
            <a:r>
              <a:rPr lang="de-DE" dirty="0"/>
              <a:t>Schnittstelle/Web kümmert sich um Load </a:t>
            </a:r>
            <a:r>
              <a:rPr lang="de-DE" dirty="0" err="1"/>
              <a:t>Balancing</a:t>
            </a:r>
            <a:r>
              <a:rPr lang="de-DE" dirty="0"/>
              <a:t>, Reverse Proxy implementiert Round Robin Verfahren, langlaufende Prozesse über RPC an Message Queue</a:t>
            </a:r>
          </a:p>
          <a:p>
            <a:r>
              <a:rPr lang="de-DE" dirty="0"/>
              <a:t>Backend hält Broker und vordefinierte Queues, </a:t>
            </a:r>
            <a:r>
              <a:rPr lang="de-DE" dirty="0" err="1"/>
              <a:t>Worker</a:t>
            </a:r>
            <a:r>
              <a:rPr lang="de-DE" dirty="0"/>
              <a:t> können skaliert werden, nach Bedarf/Menge an Tasks in Queues.</a:t>
            </a:r>
          </a:p>
        </p:txBody>
      </p:sp>
      <p:sp>
        <p:nvSpPr>
          <p:cNvPr id="4" name="Foliennummernplatzhalter 3"/>
          <p:cNvSpPr>
            <a:spLocks noGrp="1"/>
          </p:cNvSpPr>
          <p:nvPr>
            <p:ph type="sldNum" sz="quarter" idx="5"/>
          </p:nvPr>
        </p:nvSpPr>
        <p:spPr/>
        <p:txBody>
          <a:bodyPr/>
          <a:lstStyle/>
          <a:p>
            <a:fld id="{AB9EDB5D-BD4B-C740-8F6C-B28044BEA9E4}" type="slidenum">
              <a:rPr lang="de-DE" smtClean="0"/>
              <a:pPr/>
              <a:t>18</a:t>
            </a:fld>
            <a:endParaRPr lang="de-DE"/>
          </a:p>
        </p:txBody>
      </p:sp>
    </p:spTree>
    <p:extLst>
      <p:ext uri="{BB962C8B-B14F-4D97-AF65-F5344CB8AC3E}">
        <p14:creationId xmlns:p14="http://schemas.microsoft.com/office/powerpoint/2010/main" val="197139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BDE6C57-0503-46DB-90D4-00DF5545ECB4}" type="slidenum">
              <a:rPr lang="de-DE" smtClean="0"/>
              <a:t>19</a:t>
            </a:fld>
            <a:endParaRPr lang="de-DE"/>
          </a:p>
        </p:txBody>
      </p:sp>
    </p:spTree>
    <p:extLst>
      <p:ext uri="{BB962C8B-B14F-4D97-AF65-F5344CB8AC3E}">
        <p14:creationId xmlns:p14="http://schemas.microsoft.com/office/powerpoint/2010/main" val="61251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https://link.springer.com/chapter/10.1007/978-3-658-22648-0_3#citeas</a:t>
            </a:r>
          </a:p>
        </p:txBody>
      </p:sp>
      <p:sp>
        <p:nvSpPr>
          <p:cNvPr id="4" name="Foliennummernplatzhalter 3"/>
          <p:cNvSpPr>
            <a:spLocks noGrp="1"/>
          </p:cNvSpPr>
          <p:nvPr>
            <p:ph type="sldNum" sz="quarter" idx="5"/>
          </p:nvPr>
        </p:nvSpPr>
        <p:spPr/>
        <p:txBody>
          <a:bodyPr/>
          <a:lstStyle/>
          <a:p>
            <a:fld id="{BBDE6C57-0503-46DB-90D4-00DF5545ECB4}" type="slidenum">
              <a:rPr lang="de-DE" smtClean="0"/>
              <a:t>21</a:t>
            </a:fld>
            <a:endParaRPr lang="de-DE"/>
          </a:p>
        </p:txBody>
      </p:sp>
    </p:spTree>
    <p:extLst>
      <p:ext uri="{BB962C8B-B14F-4D97-AF65-F5344CB8AC3E}">
        <p14:creationId xmlns:p14="http://schemas.microsoft.com/office/powerpoint/2010/main" val="1930501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BDE6C57-0503-46DB-90D4-00DF5545ECB4}" type="slidenum">
              <a:rPr lang="de-DE" smtClean="0"/>
              <a:t>22</a:t>
            </a:fld>
            <a:endParaRPr lang="de-DE"/>
          </a:p>
        </p:txBody>
      </p:sp>
    </p:spTree>
    <p:extLst>
      <p:ext uri="{BB962C8B-B14F-4D97-AF65-F5344CB8AC3E}">
        <p14:creationId xmlns:p14="http://schemas.microsoft.com/office/powerpoint/2010/main" val="277148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p:spTree>
      <p:nvGrpSpPr>
        <p:cNvPr id="1" name=""/>
        <p:cNvGrpSpPr/>
        <p:nvPr/>
      </p:nvGrpSpPr>
      <p:grpSpPr>
        <a:xfrm>
          <a:off x="0" y="0"/>
          <a:ext cx="0" cy="0"/>
          <a:chOff x="0" y="0"/>
          <a:chExt cx="0" cy="0"/>
        </a:xfrm>
      </p:grpSpPr>
      <p:sp>
        <p:nvSpPr>
          <p:cNvPr id="12" name="Title 1"/>
          <p:cNvSpPr>
            <a:spLocks noGrp="1"/>
          </p:cNvSpPr>
          <p:nvPr userDrawn="1">
            <p:ph type="ctrTitle" hasCustomPrompt="1"/>
          </p:nvPr>
        </p:nvSpPr>
        <p:spPr>
          <a:xfrm>
            <a:off x="792359" y="2583984"/>
            <a:ext cx="10834929" cy="918044"/>
          </a:xfrm>
        </p:spPr>
        <p:txBody>
          <a:bodyPr lIns="0" tIns="0" rIns="0" bIns="0" anchor="ctr" anchorCtr="0">
            <a:noAutofit/>
          </a:bodyPr>
          <a:lstStyle>
            <a:lvl1pPr algn="l">
              <a:defRPr sz="3200" b="1">
                <a:latin typeface="Arial" panose="020B0604020202020204" pitchFamily="34" charset="0"/>
                <a:cs typeface="Arial" panose="020B0604020202020204" pitchFamily="34" charset="0"/>
              </a:defRPr>
            </a:lvl1pPr>
          </a:lstStyle>
          <a:p>
            <a:r>
              <a:rPr lang="de-DE" dirty="0"/>
              <a:t>Hauptüberschrift Arial 32</a:t>
            </a:r>
            <a:endParaRPr lang="en-US" dirty="0"/>
          </a:p>
        </p:txBody>
      </p:sp>
      <p:sp>
        <p:nvSpPr>
          <p:cNvPr id="13" name="Subtitle 2"/>
          <p:cNvSpPr>
            <a:spLocks noGrp="1"/>
          </p:cNvSpPr>
          <p:nvPr userDrawn="1">
            <p:ph type="subTitle" idx="1" hasCustomPrompt="1"/>
          </p:nvPr>
        </p:nvSpPr>
        <p:spPr>
          <a:xfrm>
            <a:off x="792360" y="3656719"/>
            <a:ext cx="10834928" cy="1655762"/>
          </a:xfrm>
          <a:prstGeom prst="rect">
            <a:avLst/>
          </a:prstGeom>
        </p:spPr>
        <p:txBody>
          <a:bodyPr lIns="0" tIns="0" rIns="0" bIns="0">
            <a:noAutofit/>
          </a:bodyPr>
          <a:lstStyle>
            <a:lvl1pPr marL="0" indent="0" algn="l">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 Arial 18</a:t>
            </a:r>
            <a:endParaRPr lang="en-US" dirty="0"/>
          </a:p>
        </p:txBody>
      </p:sp>
      <p:sp>
        <p:nvSpPr>
          <p:cNvPr id="19" name="Parallelogramm 18"/>
          <p:cNvSpPr/>
          <p:nvPr userDrawn="1"/>
        </p:nvSpPr>
        <p:spPr>
          <a:xfrm>
            <a:off x="792360"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6977" y="267568"/>
            <a:ext cx="3140311" cy="540000"/>
          </a:xfrm>
          <a:prstGeom prst="rect">
            <a:avLst/>
          </a:prstGeom>
        </p:spPr>
      </p:pic>
      <p:grpSp>
        <p:nvGrpSpPr>
          <p:cNvPr id="2" name="Gruppieren 1"/>
          <p:cNvGrpSpPr/>
          <p:nvPr userDrawn="1"/>
        </p:nvGrpSpPr>
        <p:grpSpPr>
          <a:xfrm>
            <a:off x="8751781" y="4676778"/>
            <a:ext cx="3450626" cy="2200473"/>
            <a:chOff x="8751781" y="4676778"/>
            <a:chExt cx="3450626" cy="2200473"/>
          </a:xfrm>
        </p:grpSpPr>
        <p:sp>
          <p:nvSpPr>
            <p:cNvPr id="24" name="Freihandform 23"/>
            <p:cNvSpPr>
              <a:spLocks noChangeAspect="1"/>
            </p:cNvSpPr>
            <p:nvPr userDrawn="1"/>
          </p:nvSpPr>
          <p:spPr>
            <a:xfrm>
              <a:off x="8751781" y="6409446"/>
              <a:ext cx="690978" cy="467805"/>
            </a:xfrm>
            <a:custGeom>
              <a:avLst/>
              <a:gdLst>
                <a:gd name="connsiteX0" fmla="*/ 274285 w 690978"/>
                <a:gd name="connsiteY0" fmla="*/ 0 h 467805"/>
                <a:gd name="connsiteX1" fmla="*/ 690978 w 690978"/>
                <a:gd name="connsiteY1" fmla="*/ 0 h 467805"/>
                <a:gd name="connsiteX2" fmla="*/ 416693 w 690978"/>
                <a:gd name="connsiteY2" fmla="*/ 467805 h 467805"/>
                <a:gd name="connsiteX3" fmla="*/ 0 w 690978"/>
                <a:gd name="connsiteY3" fmla="*/ 467805 h 467805"/>
              </a:gdLst>
              <a:ahLst/>
              <a:cxnLst>
                <a:cxn ang="0">
                  <a:pos x="connsiteX0" y="connsiteY0"/>
                </a:cxn>
                <a:cxn ang="0">
                  <a:pos x="connsiteX1" y="connsiteY1"/>
                </a:cxn>
                <a:cxn ang="0">
                  <a:pos x="connsiteX2" y="connsiteY2"/>
                </a:cxn>
                <a:cxn ang="0">
                  <a:pos x="connsiteX3" y="connsiteY3"/>
                </a:cxn>
              </a:cxnLst>
              <a:rect l="l" t="t" r="r" b="b"/>
              <a:pathLst>
                <a:path w="690978" h="467805">
                  <a:moveTo>
                    <a:pt x="274285" y="0"/>
                  </a:moveTo>
                  <a:lnTo>
                    <a:pt x="690978" y="0"/>
                  </a:lnTo>
                  <a:lnTo>
                    <a:pt x="416693" y="467805"/>
                  </a:lnTo>
                  <a:lnTo>
                    <a:pt x="0" y="467805"/>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6" name="Parallelogramm 15"/>
            <p:cNvSpPr/>
            <p:nvPr userDrawn="1"/>
          </p:nvSpPr>
          <p:spPr>
            <a:xfrm>
              <a:off x="10162913" y="5112580"/>
              <a:ext cx="1464376" cy="1745420"/>
            </a:xfrm>
            <a:prstGeom prst="parallelogram">
              <a:avLst>
                <a:gd name="adj" fmla="val 69885"/>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9477507" y="5781930"/>
              <a:ext cx="1057517" cy="1092954"/>
            </a:xfrm>
            <a:custGeom>
              <a:avLst/>
              <a:gdLst>
                <a:gd name="connsiteX0" fmla="*/ 640824 w 1057517"/>
                <a:gd name="connsiteY0" fmla="*/ 0 h 1092954"/>
                <a:gd name="connsiteX1" fmla="*/ 1057517 w 1057517"/>
                <a:gd name="connsiteY1" fmla="*/ 0 h 1092954"/>
                <a:gd name="connsiteX2" fmla="*/ 416693 w 1057517"/>
                <a:gd name="connsiteY2" fmla="*/ 1092954 h 1092954"/>
                <a:gd name="connsiteX3" fmla="*/ 0 w 1057517"/>
                <a:gd name="connsiteY3" fmla="*/ 1092954 h 1092954"/>
              </a:gdLst>
              <a:ahLst/>
              <a:cxnLst>
                <a:cxn ang="0">
                  <a:pos x="connsiteX0" y="connsiteY0"/>
                </a:cxn>
                <a:cxn ang="0">
                  <a:pos x="connsiteX1" y="connsiteY1"/>
                </a:cxn>
                <a:cxn ang="0">
                  <a:pos x="connsiteX2" y="connsiteY2"/>
                </a:cxn>
                <a:cxn ang="0">
                  <a:pos x="connsiteX3" y="connsiteY3"/>
                </a:cxn>
              </a:cxnLst>
              <a:rect l="l" t="t" r="r" b="b"/>
              <a:pathLst>
                <a:path w="1057517" h="1092954">
                  <a:moveTo>
                    <a:pt x="640824" y="0"/>
                  </a:moveTo>
                  <a:lnTo>
                    <a:pt x="1057517" y="0"/>
                  </a:lnTo>
                  <a:lnTo>
                    <a:pt x="416693" y="1092954"/>
                  </a:lnTo>
                  <a:lnTo>
                    <a:pt x="0" y="1092954"/>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2" name="Freihandform 21"/>
            <p:cNvSpPr/>
            <p:nvPr userDrawn="1"/>
          </p:nvSpPr>
          <p:spPr>
            <a:xfrm>
              <a:off x="11186505" y="4676778"/>
              <a:ext cx="1015902" cy="1732667"/>
            </a:xfrm>
            <a:custGeom>
              <a:avLst/>
              <a:gdLst>
                <a:gd name="connsiteX0" fmla="*/ 1015902 w 1015902"/>
                <a:gd name="connsiteY0" fmla="*/ 0 h 1732667"/>
                <a:gd name="connsiteX1" fmla="*/ 1015902 w 1015902"/>
                <a:gd name="connsiteY1" fmla="*/ 811562 h 1732667"/>
                <a:gd name="connsiteX2" fmla="*/ 475837 w 1015902"/>
                <a:gd name="connsiteY2" fmla="*/ 1732667 h 1732667"/>
                <a:gd name="connsiteX3" fmla="*/ 0 w 1015902"/>
                <a:gd name="connsiteY3" fmla="*/ 1732667 h 1732667"/>
              </a:gdLst>
              <a:ahLst/>
              <a:cxnLst>
                <a:cxn ang="0">
                  <a:pos x="connsiteX0" y="connsiteY0"/>
                </a:cxn>
                <a:cxn ang="0">
                  <a:pos x="connsiteX1" y="connsiteY1"/>
                </a:cxn>
                <a:cxn ang="0">
                  <a:pos x="connsiteX2" y="connsiteY2"/>
                </a:cxn>
                <a:cxn ang="0">
                  <a:pos x="connsiteX3" y="connsiteY3"/>
                </a:cxn>
              </a:cxnLst>
              <a:rect l="l" t="t" r="r" b="b"/>
              <a:pathLst>
                <a:path w="1015902" h="1732667">
                  <a:moveTo>
                    <a:pt x="1015902" y="0"/>
                  </a:moveTo>
                  <a:lnTo>
                    <a:pt x="1015902" y="811562"/>
                  </a:lnTo>
                  <a:lnTo>
                    <a:pt x="475837" y="1732667"/>
                  </a:lnTo>
                  <a:lnTo>
                    <a:pt x="0" y="1732667"/>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spTree>
    <p:extLst>
      <p:ext uri="{BB962C8B-B14F-4D97-AF65-F5344CB8AC3E}">
        <p14:creationId xmlns:p14="http://schemas.microsoft.com/office/powerpoint/2010/main" val="1847686308"/>
      </p:ext>
    </p:extLst>
  </p:cSld>
  <p:clrMapOvr>
    <a:masterClrMapping/>
  </p:clrMapOvr>
  <p:extLst>
    <p:ext uri="{DCECCB84-F9BA-43D5-87BE-67443E8EF086}">
      <p15:sldGuideLst xmlns:p15="http://schemas.microsoft.com/office/powerpoint/2012/main">
        <p15:guide id="1" pos="57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76000" y="1052736"/>
            <a:ext cx="10992608"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73428EE9-B119-46F8-9443-02C6B9F2159A}"/>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30.03.2023</a:t>
            </a:fld>
            <a:endParaRPr lang="de-DE" dirty="0"/>
          </a:p>
        </p:txBody>
      </p:sp>
    </p:spTree>
    <p:extLst>
      <p:ext uri="{BB962C8B-B14F-4D97-AF65-F5344CB8AC3E}">
        <p14:creationId xmlns:p14="http://schemas.microsoft.com/office/powerpoint/2010/main" val="376014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n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434" y="1757293"/>
            <a:ext cx="10515600" cy="3469944"/>
          </a:xfrm>
          <a:prstGeom prst="rect">
            <a:avLst/>
          </a:prstGeom>
        </p:spPr>
        <p:txBody>
          <a:bodyPr lIns="0" tIns="0" rIns="0" bIns="0"/>
          <a:lstStyle>
            <a:lvl1pPr marL="228600" indent="-228600" algn="l" defTabSz="914400" rtl="0" eaLnBrk="1" latinLnBrk="0" hangingPunct="1">
              <a:lnSpc>
                <a:spcPct val="90000"/>
              </a:lnSpc>
              <a:buFontTx/>
              <a:buBlip>
                <a:blip r:embed="rId2"/>
              </a:buBlip>
              <a:defRPr lang="de-DE" sz="1800" kern="1200" dirty="0" smtClean="0">
                <a:solidFill>
                  <a:schemeClr val="tx1"/>
                </a:solidFill>
                <a:latin typeface="+mn-lt"/>
                <a:ea typeface="+mn-ea"/>
                <a:cs typeface="+mn-cs"/>
              </a:defRPr>
            </a:lvl1pPr>
            <a:lvl2pPr marL="685800" indent="-228600" algn="l" defTabSz="914400" rtl="0" eaLnBrk="1" latinLnBrk="0" hangingPunct="1">
              <a:lnSpc>
                <a:spcPct val="90000"/>
              </a:lnSpc>
              <a:buFontTx/>
              <a:buBlip>
                <a:blip r:embed="rId2"/>
              </a:buBlip>
              <a:defRPr lang="de-DE" sz="1800" kern="1200" dirty="0" smtClean="0">
                <a:solidFill>
                  <a:schemeClr val="tx1"/>
                </a:solidFill>
                <a:latin typeface="+mn-lt"/>
                <a:ea typeface="+mn-ea"/>
                <a:cs typeface="+mn-cs"/>
              </a:defRPr>
            </a:lvl2pPr>
            <a:lvl3pPr marL="1143000" indent="-228600" algn="l" defTabSz="914400" rtl="0" eaLnBrk="1" latinLnBrk="0" hangingPunct="1">
              <a:lnSpc>
                <a:spcPct val="90000"/>
              </a:lnSpc>
              <a:buFontTx/>
              <a:buBlip>
                <a:blip r:embed="rId2"/>
              </a:buBlip>
              <a:defRPr lang="de-DE" sz="1600" kern="1200" dirty="0" smtClean="0">
                <a:solidFill>
                  <a:schemeClr val="tx1"/>
                </a:solidFill>
                <a:latin typeface="+mn-lt"/>
                <a:ea typeface="+mn-ea"/>
                <a:cs typeface="+mn-cs"/>
              </a:defRPr>
            </a:lvl3pPr>
            <a:lvl4pPr marL="1600200" indent="-228600" algn="l" defTabSz="914400" rtl="0" eaLnBrk="1" latinLnBrk="0" hangingPunct="1">
              <a:lnSpc>
                <a:spcPct val="90000"/>
              </a:lnSpc>
              <a:buFontTx/>
              <a:buBlip>
                <a:blip r:embed="rId2"/>
              </a:buBlip>
              <a:defRPr lang="de-DE" sz="1600" kern="1200" dirty="0" smtClean="0">
                <a:solidFill>
                  <a:schemeClr val="tx1"/>
                </a:solidFill>
                <a:latin typeface="+mn-lt"/>
                <a:ea typeface="+mn-ea"/>
                <a:cs typeface="+mn-cs"/>
              </a:defRPr>
            </a:lvl4pPr>
            <a:lvl5pPr marL="2057400" indent="-228600" algn="l" defTabSz="914400" rtl="0" eaLnBrk="1" latinLnBrk="0" hangingPunct="1">
              <a:lnSpc>
                <a:spcPct val="90000"/>
              </a:lnSpc>
              <a:buFontTx/>
              <a:buBlip>
                <a:blip r:embed="rId2"/>
              </a:buBlip>
              <a:defRPr lang="de-DE" sz="1600" kern="1200" dirty="0">
                <a:solidFill>
                  <a:schemeClr val="tx1"/>
                </a:solidFill>
                <a:latin typeface="+mn-lt"/>
                <a:ea typeface="+mn-ea"/>
                <a:cs typeface="+mn-cs"/>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
        <p:nvSpPr>
          <p:cNvPr id="8" name="Parallelogramm 7"/>
          <p:cNvSpPr/>
          <p:nvPr userDrawn="1"/>
        </p:nvSpPr>
        <p:spPr>
          <a:xfrm>
            <a:off x="527434"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251391"/>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25" userDrawn="1">
          <p15:clr>
            <a:srgbClr val="FBAE40"/>
          </p15:clr>
        </p15:guide>
        <p15:guide id="3" pos="1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8" name="Parallelogramm 7"/>
          <p:cNvSpPr/>
          <p:nvPr userDrawn="1"/>
        </p:nvSpPr>
        <p:spPr>
          <a:xfrm>
            <a:off x="518891"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2040731457"/>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olientitel, Inhalt und Bilder">
    <p:spTree>
      <p:nvGrpSpPr>
        <p:cNvPr id="1" name=""/>
        <p:cNvGrpSpPr/>
        <p:nvPr/>
      </p:nvGrpSpPr>
      <p:grpSpPr>
        <a:xfrm>
          <a:off x="0" y="0"/>
          <a:ext cx="0" cy="0"/>
          <a:chOff x="0" y="0"/>
          <a:chExt cx="0" cy="0"/>
        </a:xfrm>
      </p:grpSpPr>
      <p:sp>
        <p:nvSpPr>
          <p:cNvPr id="8" name="Parallelogramm 7"/>
          <p:cNvSpPr/>
          <p:nvPr userDrawn="1"/>
        </p:nvSpPr>
        <p:spPr>
          <a:xfrm>
            <a:off x="518891"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518898" y="1727254"/>
            <a:ext cx="3588809" cy="1248644"/>
          </a:xfrm>
          <a:prstGeom prst="rect">
            <a:avLst/>
          </a:prstGeom>
        </p:spPr>
        <p:txBody>
          <a:bodyPr lIns="0" tIns="0" rIns="0" bIns="0"/>
          <a:lstStyle>
            <a:lvl1pPr marL="0" indent="0">
              <a:buNone/>
              <a:defRPr sz="1400"/>
            </a:lvl1pPr>
          </a:lstStyle>
          <a:p>
            <a:r>
              <a:rPr lang="de-DE" dirty="0"/>
              <a:t>Bild durch Klicken auf Symbol hinzufügen</a:t>
            </a:r>
          </a:p>
        </p:txBody>
      </p:sp>
      <p:sp>
        <p:nvSpPr>
          <p:cNvPr id="11" name="Bildplatzhalter 2"/>
          <p:cNvSpPr>
            <a:spLocks noGrp="1"/>
          </p:cNvSpPr>
          <p:nvPr>
            <p:ph type="pic" sz="quarter" idx="13"/>
          </p:nvPr>
        </p:nvSpPr>
        <p:spPr>
          <a:xfrm>
            <a:off x="518897" y="3107038"/>
            <a:ext cx="3588810" cy="1248644"/>
          </a:xfrm>
          <a:prstGeom prst="rect">
            <a:avLst/>
          </a:prstGeom>
        </p:spPr>
        <p:txBody>
          <a:bodyPr lIns="0" tIns="0" rIns="0" bIns="0"/>
          <a:lstStyle>
            <a:lvl1pPr marL="0" indent="0">
              <a:buNone/>
              <a:defRPr sz="1400"/>
            </a:lvl1pPr>
          </a:lstStyle>
          <a:p>
            <a:r>
              <a:rPr lang="de-DE" dirty="0"/>
              <a:t>Bild durch Klicken auf Symbol hinzufügen</a:t>
            </a:r>
          </a:p>
        </p:txBody>
      </p:sp>
      <p:sp>
        <p:nvSpPr>
          <p:cNvPr id="14" name="Bildplatzhalter 2"/>
          <p:cNvSpPr>
            <a:spLocks noGrp="1"/>
          </p:cNvSpPr>
          <p:nvPr>
            <p:ph type="pic" sz="quarter" idx="14"/>
          </p:nvPr>
        </p:nvSpPr>
        <p:spPr>
          <a:xfrm>
            <a:off x="518896" y="4486822"/>
            <a:ext cx="3588811" cy="1248644"/>
          </a:xfrm>
          <a:prstGeom prst="rect">
            <a:avLst/>
          </a:prstGeom>
        </p:spPr>
        <p:txBody>
          <a:bodyPr lIns="0" tIns="0" rIns="0" bIns="0"/>
          <a:lstStyle>
            <a:lvl1pPr marL="0" indent="0">
              <a:buNone/>
              <a:defRPr sz="1400"/>
            </a:lvl1pPr>
          </a:lstStyle>
          <a:p>
            <a:r>
              <a:rPr lang="de-DE" dirty="0"/>
              <a:t>Bild durch Klicken auf Symbol hinzufügen</a:t>
            </a:r>
          </a:p>
        </p:txBody>
      </p:sp>
      <p:sp>
        <p:nvSpPr>
          <p:cNvPr id="15" name="Content Placeholder 3"/>
          <p:cNvSpPr>
            <a:spLocks noGrp="1"/>
          </p:cNvSpPr>
          <p:nvPr>
            <p:ph sz="half" idx="2"/>
          </p:nvPr>
        </p:nvSpPr>
        <p:spPr>
          <a:xfrm>
            <a:off x="4466783" y="1727254"/>
            <a:ext cx="7151618"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2946686536"/>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Folientitel, Inhalt und Bilder">
    <p:spTree>
      <p:nvGrpSpPr>
        <p:cNvPr id="1" name=""/>
        <p:cNvGrpSpPr/>
        <p:nvPr/>
      </p:nvGrpSpPr>
      <p:grpSpPr>
        <a:xfrm>
          <a:off x="0" y="0"/>
          <a:ext cx="0" cy="0"/>
          <a:chOff x="0" y="0"/>
          <a:chExt cx="0" cy="0"/>
        </a:xfrm>
      </p:grpSpPr>
      <p:sp>
        <p:nvSpPr>
          <p:cNvPr id="8" name="Parallelogramm 7"/>
          <p:cNvSpPr/>
          <p:nvPr userDrawn="1"/>
        </p:nvSpPr>
        <p:spPr>
          <a:xfrm>
            <a:off x="518896"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6501040" y="1672772"/>
            <a:ext cx="5117352" cy="4008212"/>
          </a:xfrm>
          <a:prstGeom prst="rect">
            <a:avLst/>
          </a:prstGeom>
        </p:spPr>
        <p:txBody>
          <a:bodyPr lIns="0" tIns="0" rIns="0" bIns="0"/>
          <a:lstStyle>
            <a:lvl1pPr marL="0" indent="0">
              <a:buNone/>
              <a:defRPr sz="1400"/>
            </a:lvl1pPr>
          </a:lstStyle>
          <a:p>
            <a:r>
              <a:rPr lang="de-DE" dirty="0"/>
              <a:t>Bild durch Klicken auf Symbol hinzufügen</a:t>
            </a:r>
          </a:p>
        </p:txBody>
      </p:sp>
      <p:sp>
        <p:nvSpPr>
          <p:cNvPr id="15" name="Content Placeholder 3"/>
          <p:cNvSpPr>
            <a:spLocks noGrp="1"/>
          </p:cNvSpPr>
          <p:nvPr>
            <p:ph sz="half" idx="2"/>
          </p:nvPr>
        </p:nvSpPr>
        <p:spPr>
          <a:xfrm>
            <a:off x="518889" y="1672772"/>
            <a:ext cx="512341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3009406881"/>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lientitel und 2x Inhalt">
    <p:spTree>
      <p:nvGrpSpPr>
        <p:cNvPr id="1" name=""/>
        <p:cNvGrpSpPr/>
        <p:nvPr/>
      </p:nvGrpSpPr>
      <p:grpSpPr>
        <a:xfrm>
          <a:off x="0" y="0"/>
          <a:ext cx="0" cy="0"/>
          <a:chOff x="0" y="0"/>
          <a:chExt cx="0" cy="0"/>
        </a:xfrm>
      </p:grpSpPr>
      <p:sp>
        <p:nvSpPr>
          <p:cNvPr id="8" name="Parallelogramm 7"/>
          <p:cNvSpPr/>
          <p:nvPr userDrawn="1"/>
        </p:nvSpPr>
        <p:spPr>
          <a:xfrm>
            <a:off x="518889"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16" name="Content Placeholder 3"/>
          <p:cNvSpPr>
            <a:spLocks noGrp="1"/>
          </p:cNvSpPr>
          <p:nvPr>
            <p:ph sz="half" idx="14"/>
          </p:nvPr>
        </p:nvSpPr>
        <p:spPr>
          <a:xfrm>
            <a:off x="6272394" y="1672772"/>
            <a:ext cx="534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8" name="Content Placeholder 3"/>
          <p:cNvSpPr>
            <a:spLocks noGrp="1"/>
          </p:cNvSpPr>
          <p:nvPr>
            <p:ph sz="half" idx="15"/>
          </p:nvPr>
        </p:nvSpPr>
        <p:spPr>
          <a:xfrm>
            <a:off x="518891" y="1672772"/>
            <a:ext cx="5344489"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1106284205"/>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Folientitel und 3x Inhalt">
    <p:spTree>
      <p:nvGrpSpPr>
        <p:cNvPr id="1" name=""/>
        <p:cNvGrpSpPr/>
        <p:nvPr/>
      </p:nvGrpSpPr>
      <p:grpSpPr>
        <a:xfrm>
          <a:off x="0" y="0"/>
          <a:ext cx="0" cy="0"/>
          <a:chOff x="0" y="0"/>
          <a:chExt cx="0" cy="0"/>
        </a:xfrm>
      </p:grpSpPr>
      <p:sp>
        <p:nvSpPr>
          <p:cNvPr id="8" name="Parallelogramm 7"/>
          <p:cNvSpPr/>
          <p:nvPr userDrawn="1"/>
        </p:nvSpPr>
        <p:spPr>
          <a:xfrm>
            <a:off x="518892"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sz="half" idx="12"/>
          </p:nvPr>
        </p:nvSpPr>
        <p:spPr>
          <a:xfrm>
            <a:off x="4340641" y="1672772"/>
            <a:ext cx="345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6" name="Content Placeholder 3"/>
          <p:cNvSpPr>
            <a:spLocks noGrp="1"/>
          </p:cNvSpPr>
          <p:nvPr>
            <p:ph sz="half" idx="14"/>
          </p:nvPr>
        </p:nvSpPr>
        <p:spPr>
          <a:xfrm>
            <a:off x="8162394" y="1672772"/>
            <a:ext cx="345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Content Placeholder 3"/>
          <p:cNvSpPr>
            <a:spLocks noGrp="1"/>
          </p:cNvSpPr>
          <p:nvPr>
            <p:ph sz="half" idx="15"/>
          </p:nvPr>
        </p:nvSpPr>
        <p:spPr>
          <a:xfrm>
            <a:off x="518889" y="1672772"/>
            <a:ext cx="345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5"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3864410090"/>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Folientitel und Bild">
    <p:spTree>
      <p:nvGrpSpPr>
        <p:cNvPr id="1" name=""/>
        <p:cNvGrpSpPr/>
        <p:nvPr/>
      </p:nvGrpSpPr>
      <p:grpSpPr>
        <a:xfrm>
          <a:off x="0" y="0"/>
          <a:ext cx="0" cy="0"/>
          <a:chOff x="0" y="0"/>
          <a:chExt cx="0" cy="0"/>
        </a:xfrm>
      </p:grpSpPr>
      <p:sp>
        <p:nvSpPr>
          <p:cNvPr id="8" name="Parallelogramm 7"/>
          <p:cNvSpPr/>
          <p:nvPr userDrawn="1"/>
        </p:nvSpPr>
        <p:spPr>
          <a:xfrm>
            <a:off x="518892"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518888" y="1727254"/>
            <a:ext cx="11099502" cy="4080483"/>
          </a:xfrm>
          <a:prstGeom prst="rect">
            <a:avLst/>
          </a:prstGeom>
        </p:spPr>
        <p:txBody>
          <a:bodyPr lIns="0" tIns="0" rIns="0" bIns="0"/>
          <a:lstStyle>
            <a:lvl1pPr marL="0" indent="0">
              <a:buFont typeface="Arial" panose="020B0604020202020204" pitchFamily="34" charset="0"/>
              <a:buNone/>
              <a:defRPr sz="1400" baseline="0"/>
            </a:lvl1pPr>
          </a:lstStyle>
          <a:p>
            <a:r>
              <a:rPr lang="de-DE" dirty="0"/>
              <a:t>Bild durch Klicken auf Symbol hinzufügen</a:t>
            </a:r>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732054891"/>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tartfolie">
    <p:spTree>
      <p:nvGrpSpPr>
        <p:cNvPr id="1" name=""/>
        <p:cNvGrpSpPr/>
        <p:nvPr/>
      </p:nvGrpSpPr>
      <p:grpSpPr>
        <a:xfrm>
          <a:off x="0" y="0"/>
          <a:ext cx="0" cy="0"/>
          <a:chOff x="0" y="0"/>
          <a:chExt cx="0" cy="0"/>
        </a:xfrm>
      </p:grpSpPr>
      <p:sp>
        <p:nvSpPr>
          <p:cNvPr id="12" name="Title 1"/>
          <p:cNvSpPr>
            <a:spLocks noGrp="1"/>
          </p:cNvSpPr>
          <p:nvPr>
            <p:ph type="ctrTitle" hasCustomPrompt="1"/>
          </p:nvPr>
        </p:nvSpPr>
        <p:spPr>
          <a:xfrm>
            <a:off x="792359" y="2583984"/>
            <a:ext cx="10834929" cy="918044"/>
          </a:xfrm>
        </p:spPr>
        <p:txBody>
          <a:bodyPr lIns="0" tIns="0" rIns="0" bIns="0" anchor="ctr" anchorCtr="0">
            <a:noAutofit/>
          </a:bodyPr>
          <a:lstStyle>
            <a:lvl1pPr algn="l">
              <a:defRPr sz="3200" b="1">
                <a:latin typeface="Arial" panose="020B0604020202020204" pitchFamily="34" charset="0"/>
                <a:cs typeface="Arial" panose="020B0604020202020204" pitchFamily="34" charset="0"/>
              </a:defRPr>
            </a:lvl1pPr>
          </a:lstStyle>
          <a:p>
            <a:r>
              <a:rPr lang="de-DE" dirty="0"/>
              <a:t>Hauptüberschrift Arial 32</a:t>
            </a:r>
            <a:endParaRPr lang="en-US" dirty="0"/>
          </a:p>
        </p:txBody>
      </p:sp>
      <p:sp>
        <p:nvSpPr>
          <p:cNvPr id="13" name="Subtitle 2"/>
          <p:cNvSpPr>
            <a:spLocks noGrp="1"/>
          </p:cNvSpPr>
          <p:nvPr>
            <p:ph type="subTitle" idx="1" hasCustomPrompt="1"/>
          </p:nvPr>
        </p:nvSpPr>
        <p:spPr>
          <a:xfrm>
            <a:off x="792360" y="3656719"/>
            <a:ext cx="10834928" cy="1655762"/>
          </a:xfrm>
          <a:prstGeom prst="rect">
            <a:avLst/>
          </a:prstGeom>
        </p:spPr>
        <p:txBody>
          <a:bodyPr lIns="0" tIns="0" rIns="0" bIns="0">
            <a:noAutofit/>
          </a:bodyPr>
          <a:lstStyle>
            <a:lvl1pPr marL="0" indent="0" algn="l">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 Arial 18</a:t>
            </a:r>
            <a:endParaRPr lang="en-US" dirty="0"/>
          </a:p>
        </p:txBody>
      </p:sp>
      <p:sp>
        <p:nvSpPr>
          <p:cNvPr id="19" name="Parallelogramm 18"/>
          <p:cNvSpPr/>
          <p:nvPr userDrawn="1"/>
        </p:nvSpPr>
        <p:spPr>
          <a:xfrm>
            <a:off x="792360"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58375" y="411294"/>
            <a:ext cx="2304488" cy="396274"/>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38353" y="304759"/>
            <a:ext cx="1995901" cy="609343"/>
          </a:xfrm>
          <a:prstGeom prst="rect">
            <a:avLst/>
          </a:prstGeom>
        </p:spPr>
      </p:pic>
      <p:grpSp>
        <p:nvGrpSpPr>
          <p:cNvPr id="25" name="Gruppieren 24"/>
          <p:cNvGrpSpPr/>
          <p:nvPr userDrawn="1"/>
        </p:nvGrpSpPr>
        <p:grpSpPr>
          <a:xfrm>
            <a:off x="8751781" y="4676778"/>
            <a:ext cx="3450626" cy="2200473"/>
            <a:chOff x="8751781" y="4676778"/>
            <a:chExt cx="3450626" cy="2200473"/>
          </a:xfrm>
        </p:grpSpPr>
        <p:sp>
          <p:nvSpPr>
            <p:cNvPr id="26" name="Freihandform 25"/>
            <p:cNvSpPr>
              <a:spLocks noChangeAspect="1"/>
            </p:cNvSpPr>
            <p:nvPr userDrawn="1"/>
          </p:nvSpPr>
          <p:spPr>
            <a:xfrm>
              <a:off x="8751781" y="6409446"/>
              <a:ext cx="690978" cy="467805"/>
            </a:xfrm>
            <a:custGeom>
              <a:avLst/>
              <a:gdLst>
                <a:gd name="connsiteX0" fmla="*/ 274285 w 690978"/>
                <a:gd name="connsiteY0" fmla="*/ 0 h 467805"/>
                <a:gd name="connsiteX1" fmla="*/ 690978 w 690978"/>
                <a:gd name="connsiteY1" fmla="*/ 0 h 467805"/>
                <a:gd name="connsiteX2" fmla="*/ 416693 w 690978"/>
                <a:gd name="connsiteY2" fmla="*/ 467805 h 467805"/>
                <a:gd name="connsiteX3" fmla="*/ 0 w 690978"/>
                <a:gd name="connsiteY3" fmla="*/ 467805 h 467805"/>
              </a:gdLst>
              <a:ahLst/>
              <a:cxnLst>
                <a:cxn ang="0">
                  <a:pos x="connsiteX0" y="connsiteY0"/>
                </a:cxn>
                <a:cxn ang="0">
                  <a:pos x="connsiteX1" y="connsiteY1"/>
                </a:cxn>
                <a:cxn ang="0">
                  <a:pos x="connsiteX2" y="connsiteY2"/>
                </a:cxn>
                <a:cxn ang="0">
                  <a:pos x="connsiteX3" y="connsiteY3"/>
                </a:cxn>
              </a:cxnLst>
              <a:rect l="l" t="t" r="r" b="b"/>
              <a:pathLst>
                <a:path w="690978" h="467805">
                  <a:moveTo>
                    <a:pt x="274285" y="0"/>
                  </a:moveTo>
                  <a:lnTo>
                    <a:pt x="690978" y="0"/>
                  </a:lnTo>
                  <a:lnTo>
                    <a:pt x="416693" y="467805"/>
                  </a:lnTo>
                  <a:lnTo>
                    <a:pt x="0" y="467805"/>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7" name="Parallelogramm 26"/>
            <p:cNvSpPr/>
            <p:nvPr userDrawn="1"/>
          </p:nvSpPr>
          <p:spPr>
            <a:xfrm>
              <a:off x="10162913" y="5112580"/>
              <a:ext cx="1464376" cy="1745420"/>
            </a:xfrm>
            <a:prstGeom prst="parallelogram">
              <a:avLst>
                <a:gd name="adj" fmla="val 69885"/>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9477507" y="5781930"/>
              <a:ext cx="1057517" cy="1092954"/>
            </a:xfrm>
            <a:custGeom>
              <a:avLst/>
              <a:gdLst>
                <a:gd name="connsiteX0" fmla="*/ 640824 w 1057517"/>
                <a:gd name="connsiteY0" fmla="*/ 0 h 1092954"/>
                <a:gd name="connsiteX1" fmla="*/ 1057517 w 1057517"/>
                <a:gd name="connsiteY1" fmla="*/ 0 h 1092954"/>
                <a:gd name="connsiteX2" fmla="*/ 416693 w 1057517"/>
                <a:gd name="connsiteY2" fmla="*/ 1092954 h 1092954"/>
                <a:gd name="connsiteX3" fmla="*/ 0 w 1057517"/>
                <a:gd name="connsiteY3" fmla="*/ 1092954 h 1092954"/>
              </a:gdLst>
              <a:ahLst/>
              <a:cxnLst>
                <a:cxn ang="0">
                  <a:pos x="connsiteX0" y="connsiteY0"/>
                </a:cxn>
                <a:cxn ang="0">
                  <a:pos x="connsiteX1" y="connsiteY1"/>
                </a:cxn>
                <a:cxn ang="0">
                  <a:pos x="connsiteX2" y="connsiteY2"/>
                </a:cxn>
                <a:cxn ang="0">
                  <a:pos x="connsiteX3" y="connsiteY3"/>
                </a:cxn>
              </a:cxnLst>
              <a:rect l="l" t="t" r="r" b="b"/>
              <a:pathLst>
                <a:path w="1057517" h="1092954">
                  <a:moveTo>
                    <a:pt x="640824" y="0"/>
                  </a:moveTo>
                  <a:lnTo>
                    <a:pt x="1057517" y="0"/>
                  </a:lnTo>
                  <a:lnTo>
                    <a:pt x="416693" y="1092954"/>
                  </a:lnTo>
                  <a:lnTo>
                    <a:pt x="0" y="1092954"/>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9" name="Freihandform 28"/>
            <p:cNvSpPr/>
            <p:nvPr userDrawn="1"/>
          </p:nvSpPr>
          <p:spPr>
            <a:xfrm>
              <a:off x="11186505" y="4676778"/>
              <a:ext cx="1015902" cy="1732667"/>
            </a:xfrm>
            <a:custGeom>
              <a:avLst/>
              <a:gdLst>
                <a:gd name="connsiteX0" fmla="*/ 1015902 w 1015902"/>
                <a:gd name="connsiteY0" fmla="*/ 0 h 1732667"/>
                <a:gd name="connsiteX1" fmla="*/ 1015902 w 1015902"/>
                <a:gd name="connsiteY1" fmla="*/ 811562 h 1732667"/>
                <a:gd name="connsiteX2" fmla="*/ 475837 w 1015902"/>
                <a:gd name="connsiteY2" fmla="*/ 1732667 h 1732667"/>
                <a:gd name="connsiteX3" fmla="*/ 0 w 1015902"/>
                <a:gd name="connsiteY3" fmla="*/ 1732667 h 1732667"/>
              </a:gdLst>
              <a:ahLst/>
              <a:cxnLst>
                <a:cxn ang="0">
                  <a:pos x="connsiteX0" y="connsiteY0"/>
                </a:cxn>
                <a:cxn ang="0">
                  <a:pos x="connsiteX1" y="connsiteY1"/>
                </a:cxn>
                <a:cxn ang="0">
                  <a:pos x="connsiteX2" y="connsiteY2"/>
                </a:cxn>
                <a:cxn ang="0">
                  <a:pos x="connsiteX3" y="connsiteY3"/>
                </a:cxn>
              </a:cxnLst>
              <a:rect l="l" t="t" r="r" b="b"/>
              <a:pathLst>
                <a:path w="1015902" h="1732667">
                  <a:moveTo>
                    <a:pt x="1015902" y="0"/>
                  </a:moveTo>
                  <a:lnTo>
                    <a:pt x="1015902" y="811562"/>
                  </a:lnTo>
                  <a:lnTo>
                    <a:pt x="475837" y="1732667"/>
                  </a:lnTo>
                  <a:lnTo>
                    <a:pt x="0" y="1732667"/>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spTree>
    <p:extLst>
      <p:ext uri="{BB962C8B-B14F-4D97-AF65-F5344CB8AC3E}">
        <p14:creationId xmlns:p14="http://schemas.microsoft.com/office/powerpoint/2010/main" val="1651794389"/>
      </p:ext>
    </p:extLst>
  </p:cSld>
  <p:clrMapOvr>
    <a:masterClrMapping/>
  </p:clrMapOvr>
  <p:extLst>
    <p:ext uri="{DCECCB84-F9BA-43D5-87BE-67443E8EF086}">
      <p15:sldGuideLst xmlns:p15="http://schemas.microsoft.com/office/powerpoint/2012/main">
        <p15:guide id="1" pos="57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792359" y="971879"/>
            <a:ext cx="10212245" cy="626334"/>
          </a:xfrm>
          <a:prstGeom prst="rect">
            <a:avLst/>
          </a:prstGeom>
        </p:spPr>
        <p:txBody>
          <a:bodyPr vert="horz" lIns="0" tIns="0" rIns="0" bIns="0" rtlCol="0" anchor="t" anchorCtr="0">
            <a:noAutofit/>
          </a:bodyPr>
          <a:lstStyle/>
          <a:p>
            <a:r>
              <a:rPr lang="de-DE" dirty="0"/>
              <a:t>Das ist eine Überschrift </a:t>
            </a:r>
            <a:br>
              <a:rPr lang="de-DE" dirty="0"/>
            </a:br>
            <a:r>
              <a:rPr lang="de-DE" dirty="0"/>
              <a:t>in zwei Zeilen</a:t>
            </a:r>
            <a:endParaRPr lang="en-US" dirty="0"/>
          </a:p>
        </p:txBody>
      </p:sp>
      <p:pic>
        <p:nvPicPr>
          <p:cNvPr id="9" name="Grafik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360" y="6308104"/>
            <a:ext cx="960524" cy="369331"/>
          </a:xfrm>
          <a:prstGeom prst="rect">
            <a:avLst/>
          </a:prstGeom>
        </p:spPr>
      </p:pic>
      <p:sp>
        <p:nvSpPr>
          <p:cNvPr id="2" name="Textfeld 1">
            <a:extLst>
              <a:ext uri="{FF2B5EF4-FFF2-40B4-BE49-F238E27FC236}">
                <a16:creationId xmlns:a16="http://schemas.microsoft.com/office/drawing/2014/main" id="{3D1E6DF5-E44A-4FDF-93FB-55FE4FA19239}"/>
              </a:ext>
            </a:extLst>
          </p:cNvPr>
          <p:cNvSpPr txBox="1"/>
          <p:nvPr userDrawn="1"/>
        </p:nvSpPr>
        <p:spPr>
          <a:xfrm>
            <a:off x="2538101" y="6285019"/>
            <a:ext cx="6136772" cy="415498"/>
          </a:xfrm>
          <a:prstGeom prst="rect">
            <a:avLst/>
          </a:prstGeom>
          <a:noFill/>
        </p:spPr>
        <p:txBody>
          <a:bodyPr wrap="square" lIns="0" tIns="0" rIns="0" bIns="0" rtlCol="0">
            <a:spAutoFit/>
          </a:bodyPr>
          <a:lstStyle/>
          <a:p>
            <a:r>
              <a:rPr lang="de-DE" sz="900" dirty="0"/>
              <a:t>ALADIN </a:t>
            </a:r>
            <a:r>
              <a:rPr lang="de-DE" sz="900" dirty="0" err="1"/>
              <a:t>goes</a:t>
            </a:r>
            <a:r>
              <a:rPr lang="de-DE" sz="900" dirty="0"/>
              <a:t> OPAL</a:t>
            </a:r>
          </a:p>
          <a:p>
            <a:r>
              <a:rPr lang="de-DE" sz="900" dirty="0"/>
              <a:t>HTW Dresden // Faculty </a:t>
            </a:r>
            <a:r>
              <a:rPr lang="de-DE" sz="900" dirty="0" err="1"/>
              <a:t>of</a:t>
            </a:r>
            <a:r>
              <a:rPr lang="de-DE" sz="900" dirty="0"/>
              <a:t> </a:t>
            </a:r>
            <a:r>
              <a:rPr lang="de-DE" sz="900" dirty="0" err="1"/>
              <a:t>Informatics</a:t>
            </a:r>
            <a:r>
              <a:rPr lang="de-DE" sz="900" dirty="0"/>
              <a:t>/</a:t>
            </a:r>
            <a:r>
              <a:rPr lang="de-DE" sz="900" dirty="0" err="1"/>
              <a:t>Mathematics</a:t>
            </a:r>
            <a:endParaRPr lang="de-DE" sz="900" dirty="0"/>
          </a:p>
          <a:p>
            <a:r>
              <a:rPr lang="de-DE" sz="900" dirty="0"/>
              <a:t>Torsten Munkelt and Paul Christ // März. 2023</a:t>
            </a:r>
          </a:p>
        </p:txBody>
      </p:sp>
      <p:sp>
        <p:nvSpPr>
          <p:cNvPr id="3" name="Textfeld 2">
            <a:extLst>
              <a:ext uri="{FF2B5EF4-FFF2-40B4-BE49-F238E27FC236}">
                <a16:creationId xmlns:a16="http://schemas.microsoft.com/office/drawing/2014/main" id="{53DB90F5-3E2F-4064-A655-0FC50DC9549E}"/>
              </a:ext>
            </a:extLst>
          </p:cNvPr>
          <p:cNvSpPr txBox="1"/>
          <p:nvPr userDrawn="1"/>
        </p:nvSpPr>
        <p:spPr>
          <a:xfrm>
            <a:off x="9460090" y="6377352"/>
            <a:ext cx="731520" cy="230832"/>
          </a:xfrm>
          <a:prstGeom prst="rect">
            <a:avLst/>
          </a:prstGeom>
          <a:noFill/>
        </p:spPr>
        <p:txBody>
          <a:bodyPr wrap="square" rtlCol="0">
            <a:spAutoFit/>
          </a:bodyPr>
          <a:lstStyle/>
          <a:p>
            <a:r>
              <a:rPr lang="de-DE" sz="900" dirty="0"/>
              <a:t>Folie </a:t>
            </a:r>
            <a:fld id="{77ACFEDA-907D-47BE-ABA4-E9A641CC65C2}" type="slidenum">
              <a:rPr lang="de-DE" sz="900" smtClean="0"/>
              <a:t>‹Nr.›</a:t>
            </a:fld>
            <a:endParaRPr lang="de-DE" sz="900" dirty="0"/>
          </a:p>
        </p:txBody>
      </p:sp>
    </p:spTree>
    <p:extLst>
      <p:ext uri="{BB962C8B-B14F-4D97-AF65-F5344CB8AC3E}">
        <p14:creationId xmlns:p14="http://schemas.microsoft.com/office/powerpoint/2010/main" val="400263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5" r:id="rId8"/>
    <p:sldLayoutId id="2147483656" r:id="rId9"/>
    <p:sldLayoutId id="2147483658" r:id="rId10"/>
  </p:sldLayoutIdLst>
  <p:hf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TW-ALADIN/DJIN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aladin.htw-dresden.de/doc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2.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1.png"/><Relationship Id="rId4" Type="http://schemas.openxmlformats.org/officeDocument/2006/relationships/image" Target="../media/image4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rodigygame.com/main-en/blog/types-of-assessment/" TargetMode="External"/><Relationship Id="rId2" Type="http://schemas.openxmlformats.org/officeDocument/2006/relationships/hyperlink" Target="https://www.niu.edu/citl/resources/guides/instructional-guide/formative-and-summative-assessment.shtml#:~:text=There%20are%20three%20types%20of,diagnostic%2C%20formative%2C%20and%20summativ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9F932-0D92-4E2F-5DC3-0B80C9684FF8}"/>
              </a:ext>
            </a:extLst>
          </p:cNvPr>
          <p:cNvSpPr>
            <a:spLocks noGrp="1"/>
          </p:cNvSpPr>
          <p:nvPr>
            <p:ph type="ctrTitle"/>
          </p:nvPr>
        </p:nvSpPr>
        <p:spPr>
          <a:xfrm>
            <a:off x="792359" y="2133600"/>
            <a:ext cx="10834929" cy="1368428"/>
          </a:xfrm>
        </p:spPr>
        <p:txBody>
          <a:bodyPr/>
          <a:lstStyle/>
          <a:p>
            <a:r>
              <a:rPr lang="de-DE" dirty="0">
                <a:solidFill>
                  <a:srgbClr val="F99B1C"/>
                </a:solidFill>
              </a:rPr>
              <a:t>DJINN</a:t>
            </a:r>
            <a:r>
              <a:rPr lang="de-DE" dirty="0"/>
              <a:t>: </a:t>
            </a:r>
            <a:r>
              <a:rPr lang="de-DE" b="1" dirty="0" err="1">
                <a:solidFill>
                  <a:srgbClr val="F99B1C"/>
                </a:solidFill>
              </a:rPr>
              <a:t>D</a:t>
            </a:r>
            <a:r>
              <a:rPr lang="de-DE" dirty="0" err="1"/>
              <a:t>eclarative</a:t>
            </a:r>
            <a:r>
              <a:rPr lang="de-DE" dirty="0"/>
              <a:t> </a:t>
            </a:r>
            <a:r>
              <a:rPr lang="de-DE" b="1" dirty="0">
                <a:solidFill>
                  <a:srgbClr val="F99B1C"/>
                </a:solidFill>
              </a:rPr>
              <a:t>J</a:t>
            </a:r>
            <a:r>
              <a:rPr lang="de-DE" dirty="0"/>
              <a:t>oint Authoring Tool </a:t>
            </a:r>
            <a:r>
              <a:rPr lang="de-DE" dirty="0" err="1"/>
              <a:t>for</a:t>
            </a:r>
            <a:r>
              <a:rPr lang="de-DE" dirty="0"/>
              <a:t> </a:t>
            </a:r>
            <a:r>
              <a:rPr lang="de-DE" b="1" dirty="0" err="1">
                <a:solidFill>
                  <a:srgbClr val="F99B1C"/>
                </a:solidFill>
              </a:rPr>
              <a:t>I</a:t>
            </a:r>
            <a:r>
              <a:rPr lang="de-DE" dirty="0" err="1"/>
              <a:t>nstructional</a:t>
            </a:r>
            <a:r>
              <a:rPr lang="de-DE" dirty="0"/>
              <a:t> Desig</a:t>
            </a:r>
            <a:r>
              <a:rPr lang="de-DE" b="1" dirty="0">
                <a:solidFill>
                  <a:srgbClr val="F99B1C"/>
                </a:solidFill>
              </a:rPr>
              <a:t>n</a:t>
            </a:r>
            <a:r>
              <a:rPr lang="de-DE" dirty="0"/>
              <a:t> and (Assessme</a:t>
            </a:r>
            <a:r>
              <a:rPr lang="de-DE" b="1" dirty="0">
                <a:solidFill>
                  <a:srgbClr val="F99B1C"/>
                </a:solidFill>
              </a:rPr>
              <a:t>n</a:t>
            </a:r>
            <a:r>
              <a:rPr lang="de-DE" dirty="0"/>
              <a:t>t | Task Data) Ge</a:t>
            </a:r>
            <a:r>
              <a:rPr lang="de-DE" dirty="0">
                <a:solidFill>
                  <a:srgbClr val="F99B1C"/>
                </a:solidFill>
              </a:rPr>
              <a:t>n</a:t>
            </a:r>
            <a:r>
              <a:rPr lang="de-DE" dirty="0"/>
              <a:t>erator Modeling</a:t>
            </a:r>
          </a:p>
        </p:txBody>
      </p:sp>
      <p:sp>
        <p:nvSpPr>
          <p:cNvPr id="3" name="Untertitel 2">
            <a:extLst>
              <a:ext uri="{FF2B5EF4-FFF2-40B4-BE49-F238E27FC236}">
                <a16:creationId xmlns:a16="http://schemas.microsoft.com/office/drawing/2014/main" id="{13EE508E-1E53-2FF7-C6F0-01426A2147ED}"/>
              </a:ext>
            </a:extLst>
          </p:cNvPr>
          <p:cNvSpPr>
            <a:spLocks noGrp="1"/>
          </p:cNvSpPr>
          <p:nvPr>
            <p:ph type="subTitle" idx="1"/>
          </p:nvPr>
        </p:nvSpPr>
        <p:spPr>
          <a:xfrm>
            <a:off x="792359" y="4598013"/>
            <a:ext cx="10834928" cy="1655762"/>
          </a:xfrm>
        </p:spPr>
        <p:txBody>
          <a:bodyPr/>
          <a:lstStyle/>
          <a:p>
            <a:r>
              <a:rPr lang="de-DE" dirty="0">
                <a:hlinkClick r:id="rId3"/>
              </a:rPr>
              <a:t>https://github.com/HTW-ALADIN/DJINN</a:t>
            </a:r>
            <a:endParaRPr lang="de-DE" dirty="0"/>
          </a:p>
          <a:p>
            <a:r>
              <a:rPr lang="de-DE" dirty="0">
                <a:hlinkClick r:id="rId4"/>
              </a:rPr>
              <a:t>https://aladin.htw-dresden.de/docs</a:t>
            </a:r>
            <a:r>
              <a:rPr lang="de-DE" dirty="0"/>
              <a:t>  </a:t>
            </a:r>
          </a:p>
        </p:txBody>
      </p:sp>
    </p:spTree>
    <p:extLst>
      <p:ext uri="{BB962C8B-B14F-4D97-AF65-F5344CB8AC3E}">
        <p14:creationId xmlns:p14="http://schemas.microsoft.com/office/powerpoint/2010/main" val="20214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449E934-1FB1-7F34-B991-59F720518972}"/>
              </a:ext>
            </a:extLst>
          </p:cNvPr>
          <p:cNvSpPr>
            <a:spLocks noGrp="1"/>
          </p:cNvSpPr>
          <p:nvPr>
            <p:ph sz="half" idx="14"/>
          </p:nvPr>
        </p:nvSpPr>
        <p:spPr/>
        <p:txBody>
          <a:bodyPr/>
          <a:lstStyle/>
          <a:p>
            <a:endParaRPr lang="de-DE"/>
          </a:p>
        </p:txBody>
      </p:sp>
      <p:sp>
        <p:nvSpPr>
          <p:cNvPr id="3" name="Inhaltsplatzhalter 2">
            <a:extLst>
              <a:ext uri="{FF2B5EF4-FFF2-40B4-BE49-F238E27FC236}">
                <a16:creationId xmlns:a16="http://schemas.microsoft.com/office/drawing/2014/main" id="{E3CFEA12-D00C-902F-D296-8AA3A0FAC829}"/>
              </a:ext>
            </a:extLst>
          </p:cNvPr>
          <p:cNvSpPr>
            <a:spLocks noGrp="1"/>
          </p:cNvSpPr>
          <p:nvPr>
            <p:ph sz="half" idx="15"/>
          </p:nvPr>
        </p:nvSpPr>
        <p:spPr/>
        <p:txBody>
          <a:bodyPr/>
          <a:lstStyle/>
          <a:p>
            <a:r>
              <a:rPr lang="de-DE" dirty="0"/>
              <a:t>Generates </a:t>
            </a:r>
            <a:r>
              <a:rPr lang="de-DE" dirty="0" err="1"/>
              <a:t>numbers</a:t>
            </a:r>
            <a:r>
              <a:rPr lang="de-DE" dirty="0"/>
              <a:t> </a:t>
            </a:r>
            <a:r>
              <a:rPr lang="de-DE" dirty="0" err="1"/>
              <a:t>for</a:t>
            </a:r>
            <a:r>
              <a:rPr lang="de-DE" dirty="0"/>
              <a:t> </a:t>
            </a:r>
            <a:r>
              <a:rPr lang="de-DE" dirty="0" err="1"/>
              <a:t>addition</a:t>
            </a:r>
            <a:endParaRPr lang="de-DE" dirty="0"/>
          </a:p>
          <a:p>
            <a:endParaRPr lang="de-DE" dirty="0"/>
          </a:p>
          <a:p>
            <a:r>
              <a:rPr lang="de-DE" dirty="0"/>
              <a:t>Assessment Content Generator – Assessment </a:t>
            </a:r>
            <a:r>
              <a:rPr lang="de-DE" dirty="0" err="1"/>
              <a:t>Subject</a:t>
            </a:r>
            <a:r>
              <a:rPr lang="de-DE" dirty="0"/>
              <a:t> Matter – Assessment Design</a:t>
            </a:r>
          </a:p>
          <a:p>
            <a:r>
              <a:rPr lang="de-DE" dirty="0"/>
              <a:t>Case &lt;-&gt; </a:t>
            </a:r>
            <a:r>
              <a:rPr lang="de-DE" dirty="0" err="1"/>
              <a:t>Subject</a:t>
            </a:r>
            <a:r>
              <a:rPr lang="de-DE" dirty="0"/>
              <a:t> Matter &lt;-&gt; Design</a:t>
            </a:r>
          </a:p>
          <a:p>
            <a:r>
              <a:rPr lang="de-DE" dirty="0" err="1"/>
              <a:t>Number</a:t>
            </a:r>
            <a:r>
              <a:rPr lang="de-DE" dirty="0"/>
              <a:t> Generator &lt;-&gt; Addition &lt;-&gt; </a:t>
            </a:r>
            <a:r>
              <a:rPr lang="de-DE" dirty="0" err="1"/>
              <a:t>Equal</a:t>
            </a:r>
            <a:endParaRPr lang="de-DE" dirty="0"/>
          </a:p>
          <a:p>
            <a:r>
              <a:rPr lang="de-DE" dirty="0"/>
              <a:t>2, 4, 6 &lt;-&gt; 2+4 &lt;-&gt; 2+4 =</a:t>
            </a:r>
          </a:p>
          <a:p>
            <a:endParaRPr lang="de-DE" dirty="0"/>
          </a:p>
          <a:p>
            <a:r>
              <a:rPr lang="de-DE" dirty="0"/>
              <a:t>Assessment Instance</a:t>
            </a:r>
          </a:p>
        </p:txBody>
      </p:sp>
      <p:sp>
        <p:nvSpPr>
          <p:cNvPr id="4" name="Titel 3">
            <a:extLst>
              <a:ext uri="{FF2B5EF4-FFF2-40B4-BE49-F238E27FC236}">
                <a16:creationId xmlns:a16="http://schemas.microsoft.com/office/drawing/2014/main" id="{FC530037-FC05-70F4-DAFE-72B085DD34F6}"/>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96986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942FAE1-C302-61E5-729F-54275B1845BA}"/>
              </a:ext>
            </a:extLst>
          </p:cNvPr>
          <p:cNvSpPr>
            <a:spLocks noGrp="1"/>
          </p:cNvSpPr>
          <p:nvPr>
            <p:ph sz="half" idx="15"/>
          </p:nvPr>
        </p:nvSpPr>
        <p:spPr>
          <a:xfrm>
            <a:off x="590609" y="1499564"/>
            <a:ext cx="4994403" cy="4067518"/>
          </a:xfrm>
        </p:spPr>
        <p:txBody>
          <a:bodyPr/>
          <a:lstStyle/>
          <a:p>
            <a:endParaRPr lang="de-DE" dirty="0"/>
          </a:p>
        </p:txBody>
      </p:sp>
      <p:sp>
        <p:nvSpPr>
          <p:cNvPr id="4" name="Titel 3">
            <a:extLst>
              <a:ext uri="{FF2B5EF4-FFF2-40B4-BE49-F238E27FC236}">
                <a16:creationId xmlns:a16="http://schemas.microsoft.com/office/drawing/2014/main" id="{EBB6A49B-48FB-BAE8-3A04-5491CB579E6B}"/>
              </a:ext>
            </a:extLst>
          </p:cNvPr>
          <p:cNvSpPr>
            <a:spLocks noGrp="1"/>
          </p:cNvSpPr>
          <p:nvPr>
            <p:ph type="title"/>
          </p:nvPr>
        </p:nvSpPr>
        <p:spPr/>
        <p:txBody>
          <a:bodyPr/>
          <a:lstStyle/>
          <a:p>
            <a:r>
              <a:rPr lang="de-DE" dirty="0"/>
              <a:t>Assessment </a:t>
            </a:r>
            <a:r>
              <a:rPr lang="de-DE" dirty="0" err="1"/>
              <a:t>Structure</a:t>
            </a:r>
            <a:endParaRPr lang="de-DE" dirty="0"/>
          </a:p>
        </p:txBody>
      </p:sp>
      <p:grpSp>
        <p:nvGrpSpPr>
          <p:cNvPr id="19" name="Gruppieren 18">
            <a:extLst>
              <a:ext uri="{FF2B5EF4-FFF2-40B4-BE49-F238E27FC236}">
                <a16:creationId xmlns:a16="http://schemas.microsoft.com/office/drawing/2014/main" id="{E28614FF-72C0-464E-929E-519A27B21DF5}"/>
              </a:ext>
            </a:extLst>
          </p:cNvPr>
          <p:cNvGrpSpPr/>
          <p:nvPr/>
        </p:nvGrpSpPr>
        <p:grpSpPr>
          <a:xfrm>
            <a:off x="598523" y="2757501"/>
            <a:ext cx="2782579" cy="1342998"/>
            <a:chOff x="6875930" y="4496063"/>
            <a:chExt cx="2782579" cy="1342998"/>
          </a:xfrm>
        </p:grpSpPr>
        <p:grpSp>
          <p:nvGrpSpPr>
            <p:cNvPr id="17" name="Gruppieren 16">
              <a:extLst>
                <a:ext uri="{FF2B5EF4-FFF2-40B4-BE49-F238E27FC236}">
                  <a16:creationId xmlns:a16="http://schemas.microsoft.com/office/drawing/2014/main" id="{E8B0F2C5-52F7-F628-F533-829CCFCCC26A}"/>
                </a:ext>
              </a:extLst>
            </p:cNvPr>
            <p:cNvGrpSpPr/>
            <p:nvPr/>
          </p:nvGrpSpPr>
          <p:grpSpPr>
            <a:xfrm>
              <a:off x="6875930" y="4496063"/>
              <a:ext cx="2782579" cy="1189724"/>
              <a:chOff x="848079" y="1464542"/>
              <a:chExt cx="2782579" cy="1189724"/>
            </a:xfrm>
          </p:grpSpPr>
          <p:grpSp>
            <p:nvGrpSpPr>
              <p:cNvPr id="5" name="Gruppieren 4">
                <a:extLst>
                  <a:ext uri="{FF2B5EF4-FFF2-40B4-BE49-F238E27FC236}">
                    <a16:creationId xmlns:a16="http://schemas.microsoft.com/office/drawing/2014/main" id="{2BD19254-B1C0-5AB6-85CE-E0592F96E344}"/>
                  </a:ext>
                </a:extLst>
              </p:cNvPr>
              <p:cNvGrpSpPr/>
              <p:nvPr/>
            </p:nvGrpSpPr>
            <p:grpSpPr>
              <a:xfrm>
                <a:off x="848079" y="1617816"/>
                <a:ext cx="2782579" cy="1036450"/>
                <a:chOff x="1269419" y="2561690"/>
                <a:chExt cx="2782579" cy="1036450"/>
              </a:xfrm>
            </p:grpSpPr>
            <p:sp>
              <p:nvSpPr>
                <p:cNvPr id="6" name="Rechteck 5">
                  <a:extLst>
                    <a:ext uri="{FF2B5EF4-FFF2-40B4-BE49-F238E27FC236}">
                      <a16:creationId xmlns:a16="http://schemas.microsoft.com/office/drawing/2014/main" id="{6168CF5A-68D3-49B6-5631-BF322132017A}"/>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4A202F71-41F2-1DDC-E8AE-3DAEDA151A88}"/>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Generator</a:t>
                  </a:r>
                </a:p>
              </p:txBody>
            </p:sp>
          </p:grpSp>
          <p:sp>
            <p:nvSpPr>
              <p:cNvPr id="16" name="Ellipse 15">
                <a:extLst>
                  <a:ext uri="{FF2B5EF4-FFF2-40B4-BE49-F238E27FC236}">
                    <a16:creationId xmlns:a16="http://schemas.microsoft.com/office/drawing/2014/main" id="{1E93AB93-63A5-06B0-7CE7-55FA81D8B802}"/>
                  </a:ext>
                </a:extLst>
              </p:cNvPr>
              <p:cNvSpPr/>
              <p:nvPr/>
            </p:nvSpPr>
            <p:spPr>
              <a:xfrm>
                <a:off x="2088168" y="1464542"/>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18" name="Ellipse 17">
              <a:extLst>
                <a:ext uri="{FF2B5EF4-FFF2-40B4-BE49-F238E27FC236}">
                  <a16:creationId xmlns:a16="http://schemas.microsoft.com/office/drawing/2014/main" id="{CC8FA19C-7A00-3778-3E89-E92189A68145}"/>
                </a:ext>
              </a:extLst>
            </p:cNvPr>
            <p:cNvSpPr/>
            <p:nvPr/>
          </p:nvSpPr>
          <p:spPr>
            <a:xfrm>
              <a:off x="8116019" y="5532513"/>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20" name="Gruppieren 19">
            <a:extLst>
              <a:ext uri="{FF2B5EF4-FFF2-40B4-BE49-F238E27FC236}">
                <a16:creationId xmlns:a16="http://schemas.microsoft.com/office/drawing/2014/main" id="{047F7D08-82C9-CB6F-E79C-6EADE3BE7C13}"/>
              </a:ext>
            </a:extLst>
          </p:cNvPr>
          <p:cNvGrpSpPr/>
          <p:nvPr/>
        </p:nvGrpSpPr>
        <p:grpSpPr>
          <a:xfrm>
            <a:off x="5961530" y="2072334"/>
            <a:ext cx="2782579" cy="1342998"/>
            <a:chOff x="6875930" y="4496063"/>
            <a:chExt cx="2782579" cy="1342998"/>
          </a:xfrm>
        </p:grpSpPr>
        <p:grpSp>
          <p:nvGrpSpPr>
            <p:cNvPr id="21" name="Gruppieren 20">
              <a:extLst>
                <a:ext uri="{FF2B5EF4-FFF2-40B4-BE49-F238E27FC236}">
                  <a16:creationId xmlns:a16="http://schemas.microsoft.com/office/drawing/2014/main" id="{AF89C6C9-B1C7-9D8E-D268-8823BC2D2540}"/>
                </a:ext>
              </a:extLst>
            </p:cNvPr>
            <p:cNvGrpSpPr/>
            <p:nvPr/>
          </p:nvGrpSpPr>
          <p:grpSpPr>
            <a:xfrm>
              <a:off x="6875930" y="4496063"/>
              <a:ext cx="2782579" cy="1189724"/>
              <a:chOff x="848079" y="1464542"/>
              <a:chExt cx="2782579" cy="1189724"/>
            </a:xfrm>
          </p:grpSpPr>
          <p:grpSp>
            <p:nvGrpSpPr>
              <p:cNvPr id="23" name="Gruppieren 22">
                <a:extLst>
                  <a:ext uri="{FF2B5EF4-FFF2-40B4-BE49-F238E27FC236}">
                    <a16:creationId xmlns:a16="http://schemas.microsoft.com/office/drawing/2014/main" id="{3C455B1C-849F-E3BF-0066-405210E9612C}"/>
                  </a:ext>
                </a:extLst>
              </p:cNvPr>
              <p:cNvGrpSpPr/>
              <p:nvPr/>
            </p:nvGrpSpPr>
            <p:grpSpPr>
              <a:xfrm>
                <a:off x="848079" y="1617816"/>
                <a:ext cx="2782579" cy="1036450"/>
                <a:chOff x="1269419" y="2561690"/>
                <a:chExt cx="2782579" cy="1036450"/>
              </a:xfrm>
            </p:grpSpPr>
            <p:sp>
              <p:nvSpPr>
                <p:cNvPr id="25" name="Rechteck 24">
                  <a:extLst>
                    <a:ext uri="{FF2B5EF4-FFF2-40B4-BE49-F238E27FC236}">
                      <a16:creationId xmlns:a16="http://schemas.microsoft.com/office/drawing/2014/main" id="{73DC21BC-D2A0-EA07-3E56-F90CCAA2E2E7}"/>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Rechteck 25">
                  <a:extLst>
                    <a:ext uri="{FF2B5EF4-FFF2-40B4-BE49-F238E27FC236}">
                      <a16:creationId xmlns:a16="http://schemas.microsoft.com/office/drawing/2014/main" id="{1E9A5140-9E89-217F-7B31-5CDA4E27C406}"/>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Type</a:t>
                  </a:r>
                </a:p>
              </p:txBody>
            </p:sp>
          </p:grpSp>
          <p:sp>
            <p:nvSpPr>
              <p:cNvPr id="24" name="Ellipse 23">
                <a:extLst>
                  <a:ext uri="{FF2B5EF4-FFF2-40B4-BE49-F238E27FC236}">
                    <a16:creationId xmlns:a16="http://schemas.microsoft.com/office/drawing/2014/main" id="{476009B9-9A98-C3AE-7BF2-66D8601C05F5}"/>
                  </a:ext>
                </a:extLst>
              </p:cNvPr>
              <p:cNvSpPr/>
              <p:nvPr/>
            </p:nvSpPr>
            <p:spPr>
              <a:xfrm>
                <a:off x="2088168" y="1464542"/>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22" name="Ellipse 21">
              <a:extLst>
                <a:ext uri="{FF2B5EF4-FFF2-40B4-BE49-F238E27FC236}">
                  <a16:creationId xmlns:a16="http://schemas.microsoft.com/office/drawing/2014/main" id="{65E7242D-352F-94B0-DD1A-4A3ECCC22A4E}"/>
                </a:ext>
              </a:extLst>
            </p:cNvPr>
            <p:cNvSpPr/>
            <p:nvPr/>
          </p:nvSpPr>
          <p:spPr>
            <a:xfrm>
              <a:off x="8116019" y="5532513"/>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27" name="Gruppieren 26">
            <a:extLst>
              <a:ext uri="{FF2B5EF4-FFF2-40B4-BE49-F238E27FC236}">
                <a16:creationId xmlns:a16="http://schemas.microsoft.com/office/drawing/2014/main" id="{34BBAFA5-4639-5DF1-B1AA-CBF960C558BD}"/>
              </a:ext>
            </a:extLst>
          </p:cNvPr>
          <p:cNvGrpSpPr/>
          <p:nvPr/>
        </p:nvGrpSpPr>
        <p:grpSpPr>
          <a:xfrm>
            <a:off x="8844358" y="2072334"/>
            <a:ext cx="2782579" cy="1342998"/>
            <a:chOff x="6875930" y="4496063"/>
            <a:chExt cx="2782579" cy="1342998"/>
          </a:xfrm>
        </p:grpSpPr>
        <p:grpSp>
          <p:nvGrpSpPr>
            <p:cNvPr id="28" name="Gruppieren 27">
              <a:extLst>
                <a:ext uri="{FF2B5EF4-FFF2-40B4-BE49-F238E27FC236}">
                  <a16:creationId xmlns:a16="http://schemas.microsoft.com/office/drawing/2014/main" id="{A14B5684-167F-C8FA-5049-73AC1F3B493D}"/>
                </a:ext>
              </a:extLst>
            </p:cNvPr>
            <p:cNvGrpSpPr/>
            <p:nvPr/>
          </p:nvGrpSpPr>
          <p:grpSpPr>
            <a:xfrm>
              <a:off x="6875930" y="4496063"/>
              <a:ext cx="2782579" cy="1189724"/>
              <a:chOff x="848079" y="1464542"/>
              <a:chExt cx="2782579" cy="1189724"/>
            </a:xfrm>
          </p:grpSpPr>
          <p:grpSp>
            <p:nvGrpSpPr>
              <p:cNvPr id="30" name="Gruppieren 29">
                <a:extLst>
                  <a:ext uri="{FF2B5EF4-FFF2-40B4-BE49-F238E27FC236}">
                    <a16:creationId xmlns:a16="http://schemas.microsoft.com/office/drawing/2014/main" id="{6A6EB338-8073-D088-0828-5F09FD36BCEC}"/>
                  </a:ext>
                </a:extLst>
              </p:cNvPr>
              <p:cNvGrpSpPr/>
              <p:nvPr/>
            </p:nvGrpSpPr>
            <p:grpSpPr>
              <a:xfrm>
                <a:off x="848079" y="1617816"/>
                <a:ext cx="2782579" cy="1036450"/>
                <a:chOff x="1269419" y="2561690"/>
                <a:chExt cx="2782579" cy="1036450"/>
              </a:xfrm>
            </p:grpSpPr>
            <p:sp>
              <p:nvSpPr>
                <p:cNvPr id="32" name="Rechteck 31">
                  <a:extLst>
                    <a:ext uri="{FF2B5EF4-FFF2-40B4-BE49-F238E27FC236}">
                      <a16:creationId xmlns:a16="http://schemas.microsoft.com/office/drawing/2014/main" id="{8998E035-F5CC-231E-A43C-0F25900D2221}"/>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Rechteck 32">
                  <a:extLst>
                    <a:ext uri="{FF2B5EF4-FFF2-40B4-BE49-F238E27FC236}">
                      <a16:creationId xmlns:a16="http://schemas.microsoft.com/office/drawing/2014/main" id="{042937F1-6109-FE29-3C08-B4D12ACC51AC}"/>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Design</a:t>
                  </a:r>
                </a:p>
              </p:txBody>
            </p:sp>
          </p:grpSp>
          <p:sp>
            <p:nvSpPr>
              <p:cNvPr id="31" name="Ellipse 30">
                <a:extLst>
                  <a:ext uri="{FF2B5EF4-FFF2-40B4-BE49-F238E27FC236}">
                    <a16:creationId xmlns:a16="http://schemas.microsoft.com/office/drawing/2014/main" id="{9B961F2D-C3AF-1183-F0F7-B2DC364AE6B2}"/>
                  </a:ext>
                </a:extLst>
              </p:cNvPr>
              <p:cNvSpPr/>
              <p:nvPr/>
            </p:nvSpPr>
            <p:spPr>
              <a:xfrm>
                <a:off x="2088168" y="1464542"/>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29" name="Ellipse 28">
              <a:extLst>
                <a:ext uri="{FF2B5EF4-FFF2-40B4-BE49-F238E27FC236}">
                  <a16:creationId xmlns:a16="http://schemas.microsoft.com/office/drawing/2014/main" id="{2133BAFC-4389-7307-F47C-BD4F68FF9DA3}"/>
                </a:ext>
              </a:extLst>
            </p:cNvPr>
            <p:cNvSpPr/>
            <p:nvPr/>
          </p:nvSpPr>
          <p:spPr>
            <a:xfrm>
              <a:off x="8116019" y="5532513"/>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34" name="Gruppieren 33">
            <a:extLst>
              <a:ext uri="{FF2B5EF4-FFF2-40B4-BE49-F238E27FC236}">
                <a16:creationId xmlns:a16="http://schemas.microsoft.com/office/drawing/2014/main" id="{8E29567B-8BB5-5AC7-E8F5-69E71AA19DEC}"/>
              </a:ext>
            </a:extLst>
          </p:cNvPr>
          <p:cNvGrpSpPr/>
          <p:nvPr/>
        </p:nvGrpSpPr>
        <p:grpSpPr>
          <a:xfrm>
            <a:off x="5961530" y="4100499"/>
            <a:ext cx="2782579" cy="1189724"/>
            <a:chOff x="6875930" y="4649337"/>
            <a:chExt cx="2782579" cy="1189724"/>
          </a:xfrm>
        </p:grpSpPr>
        <p:grpSp>
          <p:nvGrpSpPr>
            <p:cNvPr id="37" name="Gruppieren 36">
              <a:extLst>
                <a:ext uri="{FF2B5EF4-FFF2-40B4-BE49-F238E27FC236}">
                  <a16:creationId xmlns:a16="http://schemas.microsoft.com/office/drawing/2014/main" id="{DDE6FBCB-5F5A-D1A2-4232-EF70FA6AFD28}"/>
                </a:ext>
              </a:extLst>
            </p:cNvPr>
            <p:cNvGrpSpPr/>
            <p:nvPr/>
          </p:nvGrpSpPr>
          <p:grpSpPr>
            <a:xfrm>
              <a:off x="6875930" y="4649337"/>
              <a:ext cx="2782579" cy="1036450"/>
              <a:chOff x="1269419" y="2561690"/>
              <a:chExt cx="2782579" cy="1036450"/>
            </a:xfrm>
          </p:grpSpPr>
          <p:sp>
            <p:nvSpPr>
              <p:cNvPr id="39" name="Rechteck 38">
                <a:extLst>
                  <a:ext uri="{FF2B5EF4-FFF2-40B4-BE49-F238E27FC236}">
                    <a16:creationId xmlns:a16="http://schemas.microsoft.com/office/drawing/2014/main" id="{9008770D-A76F-5BC1-BC86-7769F38C9F7E}"/>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0" name="Rechteck 39">
                <a:extLst>
                  <a:ext uri="{FF2B5EF4-FFF2-40B4-BE49-F238E27FC236}">
                    <a16:creationId xmlns:a16="http://schemas.microsoft.com/office/drawing/2014/main" id="{7A426263-0308-769C-20E2-4B7FC292AB5E}"/>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Generator</a:t>
                </a:r>
              </a:p>
            </p:txBody>
          </p:sp>
        </p:grpSp>
        <p:sp>
          <p:nvSpPr>
            <p:cNvPr id="36" name="Ellipse 35">
              <a:extLst>
                <a:ext uri="{FF2B5EF4-FFF2-40B4-BE49-F238E27FC236}">
                  <a16:creationId xmlns:a16="http://schemas.microsoft.com/office/drawing/2014/main" id="{D32A49C8-D34C-8578-C6D2-426B01A2E1EF}"/>
                </a:ext>
              </a:extLst>
            </p:cNvPr>
            <p:cNvSpPr/>
            <p:nvPr/>
          </p:nvSpPr>
          <p:spPr>
            <a:xfrm>
              <a:off x="8116019" y="5532513"/>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Tree>
    <p:extLst>
      <p:ext uri="{BB962C8B-B14F-4D97-AF65-F5344CB8AC3E}">
        <p14:creationId xmlns:p14="http://schemas.microsoft.com/office/powerpoint/2010/main" val="186174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9E885B9-160A-CD82-2C43-3CB367BB491D}"/>
              </a:ext>
            </a:extLst>
          </p:cNvPr>
          <p:cNvSpPr>
            <a:spLocks noGrp="1"/>
          </p:cNvSpPr>
          <p:nvPr>
            <p:ph type="title"/>
          </p:nvPr>
        </p:nvSpPr>
        <p:spPr/>
        <p:txBody>
          <a:bodyPr/>
          <a:lstStyle/>
          <a:p>
            <a:endParaRPr lang="de-DE"/>
          </a:p>
        </p:txBody>
      </p:sp>
      <p:sp>
        <p:nvSpPr>
          <p:cNvPr id="10" name="Rechteck 9">
            <a:extLst>
              <a:ext uri="{FF2B5EF4-FFF2-40B4-BE49-F238E27FC236}">
                <a16:creationId xmlns:a16="http://schemas.microsoft.com/office/drawing/2014/main" id="{26C793C8-C070-B0CF-67CC-4FEFB95E568E}"/>
              </a:ext>
            </a:extLst>
          </p:cNvPr>
          <p:cNvSpPr/>
          <p:nvPr/>
        </p:nvSpPr>
        <p:spPr>
          <a:xfrm>
            <a:off x="4976531" y="3169887"/>
            <a:ext cx="2238934"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Assessment Data</a:t>
            </a:r>
          </a:p>
        </p:txBody>
      </p:sp>
      <p:sp>
        <p:nvSpPr>
          <p:cNvPr id="12" name="Rechteck 11">
            <a:extLst>
              <a:ext uri="{FF2B5EF4-FFF2-40B4-BE49-F238E27FC236}">
                <a16:creationId xmlns:a16="http://schemas.microsoft.com/office/drawing/2014/main" id="{8136D2AE-85A3-AF33-4554-6A4687CEAA14}"/>
              </a:ext>
            </a:extLst>
          </p:cNvPr>
          <p:cNvSpPr/>
          <p:nvPr/>
        </p:nvSpPr>
        <p:spPr>
          <a:xfrm>
            <a:off x="703728" y="4138075"/>
            <a:ext cx="10784541"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Assessment Generator</a:t>
            </a:r>
          </a:p>
        </p:txBody>
      </p:sp>
      <p:sp>
        <p:nvSpPr>
          <p:cNvPr id="13" name="Rechteck 12">
            <a:extLst>
              <a:ext uri="{FF2B5EF4-FFF2-40B4-BE49-F238E27FC236}">
                <a16:creationId xmlns:a16="http://schemas.microsoft.com/office/drawing/2014/main" id="{71B6C47B-1BCB-730D-EDB7-AF1BD4C6CC61}"/>
              </a:ext>
            </a:extLst>
          </p:cNvPr>
          <p:cNvSpPr/>
          <p:nvPr/>
        </p:nvSpPr>
        <p:spPr>
          <a:xfrm>
            <a:off x="703728" y="2305298"/>
            <a:ext cx="10784541"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Assessment Design</a:t>
            </a:r>
          </a:p>
        </p:txBody>
      </p:sp>
      <p:sp>
        <p:nvSpPr>
          <p:cNvPr id="14" name="Rechteck 13">
            <a:extLst>
              <a:ext uri="{FF2B5EF4-FFF2-40B4-BE49-F238E27FC236}">
                <a16:creationId xmlns:a16="http://schemas.microsoft.com/office/drawing/2014/main" id="{EEC83CF8-47C6-234E-F8A8-61155B747B8B}"/>
              </a:ext>
            </a:extLst>
          </p:cNvPr>
          <p:cNvSpPr/>
          <p:nvPr/>
        </p:nvSpPr>
        <p:spPr>
          <a:xfrm>
            <a:off x="699756" y="5106263"/>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002060"/>
                </a:solidFill>
              </a:rPr>
              <a:t>Artefact</a:t>
            </a:r>
            <a:r>
              <a:rPr lang="de-DE" dirty="0">
                <a:solidFill>
                  <a:srgbClr val="002060"/>
                </a:solidFill>
              </a:rPr>
              <a:t> Generator</a:t>
            </a:r>
          </a:p>
        </p:txBody>
      </p:sp>
      <p:sp>
        <p:nvSpPr>
          <p:cNvPr id="15" name="Rechteck 14">
            <a:extLst>
              <a:ext uri="{FF2B5EF4-FFF2-40B4-BE49-F238E27FC236}">
                <a16:creationId xmlns:a16="http://schemas.microsoft.com/office/drawing/2014/main" id="{75B22C50-9635-2341-ECF9-55E5FFCD73F0}"/>
              </a:ext>
            </a:extLst>
          </p:cNvPr>
          <p:cNvSpPr/>
          <p:nvPr/>
        </p:nvSpPr>
        <p:spPr>
          <a:xfrm>
            <a:off x="4065530" y="5106263"/>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Solution Generator</a:t>
            </a:r>
          </a:p>
        </p:txBody>
      </p:sp>
      <p:sp>
        <p:nvSpPr>
          <p:cNvPr id="47" name="Rechteck 46">
            <a:extLst>
              <a:ext uri="{FF2B5EF4-FFF2-40B4-BE49-F238E27FC236}">
                <a16:creationId xmlns:a16="http://schemas.microsoft.com/office/drawing/2014/main" id="{2ECA408F-EC60-0141-2088-99CCE8215FB6}"/>
              </a:ext>
            </a:extLst>
          </p:cNvPr>
          <p:cNvSpPr/>
          <p:nvPr/>
        </p:nvSpPr>
        <p:spPr>
          <a:xfrm>
            <a:off x="7429014" y="5106263"/>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Validation </a:t>
            </a:r>
            <a:r>
              <a:rPr lang="de-DE" dirty="0" err="1">
                <a:solidFill>
                  <a:srgbClr val="002060"/>
                </a:solidFill>
              </a:rPr>
              <a:t>Function</a:t>
            </a:r>
            <a:endParaRPr lang="de-DE" dirty="0">
              <a:solidFill>
                <a:srgbClr val="002060"/>
              </a:solidFill>
            </a:endParaRPr>
          </a:p>
        </p:txBody>
      </p:sp>
      <p:sp>
        <p:nvSpPr>
          <p:cNvPr id="48" name="Rechteck 47">
            <a:extLst>
              <a:ext uri="{FF2B5EF4-FFF2-40B4-BE49-F238E27FC236}">
                <a16:creationId xmlns:a16="http://schemas.microsoft.com/office/drawing/2014/main" id="{10116309-A0A7-E542-C90E-452A242016B2}"/>
              </a:ext>
            </a:extLst>
          </p:cNvPr>
          <p:cNvSpPr/>
          <p:nvPr/>
        </p:nvSpPr>
        <p:spPr>
          <a:xfrm>
            <a:off x="5748417" y="5097821"/>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002060"/>
                </a:solidFill>
              </a:rPr>
              <a:t>Hint</a:t>
            </a:r>
            <a:r>
              <a:rPr lang="de-DE" dirty="0">
                <a:solidFill>
                  <a:srgbClr val="002060"/>
                </a:solidFill>
              </a:rPr>
              <a:t> Generator</a:t>
            </a:r>
          </a:p>
        </p:txBody>
      </p:sp>
      <p:sp>
        <p:nvSpPr>
          <p:cNvPr id="49" name="Rechteck 48">
            <a:extLst>
              <a:ext uri="{FF2B5EF4-FFF2-40B4-BE49-F238E27FC236}">
                <a16:creationId xmlns:a16="http://schemas.microsoft.com/office/drawing/2014/main" id="{F7D8B74A-0BCC-9DFB-E54A-3172F69AD307}"/>
              </a:ext>
            </a:extLst>
          </p:cNvPr>
          <p:cNvSpPr/>
          <p:nvPr/>
        </p:nvSpPr>
        <p:spPr>
          <a:xfrm>
            <a:off x="2382643" y="5106263"/>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002060"/>
                </a:solidFill>
              </a:rPr>
              <a:t>Artefact</a:t>
            </a:r>
            <a:r>
              <a:rPr lang="de-DE" dirty="0">
                <a:solidFill>
                  <a:srgbClr val="002060"/>
                </a:solidFill>
              </a:rPr>
              <a:t> Transformer</a:t>
            </a:r>
          </a:p>
        </p:txBody>
      </p:sp>
      <p:sp>
        <p:nvSpPr>
          <p:cNvPr id="50" name="Rechteck 49">
            <a:extLst>
              <a:ext uri="{FF2B5EF4-FFF2-40B4-BE49-F238E27FC236}">
                <a16:creationId xmlns:a16="http://schemas.microsoft.com/office/drawing/2014/main" id="{D745D519-98D4-95C9-1BE7-A0D68E5F235D}"/>
              </a:ext>
            </a:extLst>
          </p:cNvPr>
          <p:cNvSpPr/>
          <p:nvPr/>
        </p:nvSpPr>
        <p:spPr>
          <a:xfrm>
            <a:off x="699756" y="1562091"/>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Flow </a:t>
            </a:r>
            <a:r>
              <a:rPr lang="de-DE" dirty="0" err="1">
                <a:solidFill>
                  <a:srgbClr val="002060"/>
                </a:solidFill>
              </a:rPr>
              <a:t>Component</a:t>
            </a:r>
            <a:endParaRPr lang="de-DE" dirty="0">
              <a:solidFill>
                <a:srgbClr val="002060"/>
              </a:solidFill>
            </a:endParaRPr>
          </a:p>
        </p:txBody>
      </p:sp>
      <p:sp>
        <p:nvSpPr>
          <p:cNvPr id="51" name="Rechteck 50">
            <a:extLst>
              <a:ext uri="{FF2B5EF4-FFF2-40B4-BE49-F238E27FC236}">
                <a16:creationId xmlns:a16="http://schemas.microsoft.com/office/drawing/2014/main" id="{4D1E3307-9A7A-6931-A4F2-DA11F0BF4AFC}"/>
              </a:ext>
            </a:extLst>
          </p:cNvPr>
          <p:cNvSpPr/>
          <p:nvPr/>
        </p:nvSpPr>
        <p:spPr>
          <a:xfrm>
            <a:off x="2382643" y="1562091"/>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Interactive </a:t>
            </a:r>
            <a:r>
              <a:rPr lang="de-DE" dirty="0" err="1">
                <a:solidFill>
                  <a:srgbClr val="002060"/>
                </a:solidFill>
              </a:rPr>
              <a:t>Component</a:t>
            </a:r>
            <a:endParaRPr lang="de-DE" dirty="0">
              <a:solidFill>
                <a:srgbClr val="002060"/>
              </a:solidFill>
            </a:endParaRPr>
          </a:p>
        </p:txBody>
      </p:sp>
      <p:sp>
        <p:nvSpPr>
          <p:cNvPr id="52" name="Rechteck 51">
            <a:extLst>
              <a:ext uri="{FF2B5EF4-FFF2-40B4-BE49-F238E27FC236}">
                <a16:creationId xmlns:a16="http://schemas.microsoft.com/office/drawing/2014/main" id="{8B87AFE3-D5DC-6D86-F066-A7AA64451967}"/>
              </a:ext>
            </a:extLst>
          </p:cNvPr>
          <p:cNvSpPr/>
          <p:nvPr/>
        </p:nvSpPr>
        <p:spPr>
          <a:xfrm>
            <a:off x="4065530" y="1550445"/>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Static </a:t>
            </a:r>
            <a:r>
              <a:rPr lang="de-DE" dirty="0" err="1">
                <a:solidFill>
                  <a:srgbClr val="002060"/>
                </a:solidFill>
              </a:rPr>
              <a:t>Component</a:t>
            </a:r>
            <a:endParaRPr lang="de-DE" dirty="0">
              <a:solidFill>
                <a:srgbClr val="002060"/>
              </a:solidFill>
            </a:endParaRPr>
          </a:p>
        </p:txBody>
      </p:sp>
      <p:sp>
        <p:nvSpPr>
          <p:cNvPr id="53" name="Rechteck 52">
            <a:extLst>
              <a:ext uri="{FF2B5EF4-FFF2-40B4-BE49-F238E27FC236}">
                <a16:creationId xmlns:a16="http://schemas.microsoft.com/office/drawing/2014/main" id="{5C932961-FA12-76F2-004D-0D4B0E8684CA}"/>
              </a:ext>
            </a:extLst>
          </p:cNvPr>
          <p:cNvSpPr/>
          <p:nvPr/>
        </p:nvSpPr>
        <p:spPr>
          <a:xfrm>
            <a:off x="5670213" y="1550444"/>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Custom </a:t>
            </a:r>
            <a:r>
              <a:rPr lang="de-DE" dirty="0" err="1">
                <a:solidFill>
                  <a:srgbClr val="002060"/>
                </a:solidFill>
              </a:rPr>
              <a:t>Component</a:t>
            </a:r>
            <a:endParaRPr lang="de-DE" dirty="0">
              <a:solidFill>
                <a:srgbClr val="002060"/>
              </a:solidFill>
            </a:endParaRPr>
          </a:p>
        </p:txBody>
      </p:sp>
      <p:sp>
        <p:nvSpPr>
          <p:cNvPr id="54" name="Rechteck 53">
            <a:extLst>
              <a:ext uri="{FF2B5EF4-FFF2-40B4-BE49-F238E27FC236}">
                <a16:creationId xmlns:a16="http://schemas.microsoft.com/office/drawing/2014/main" id="{E0BFD6DB-E314-E498-FB8E-9A5B3D38EDF1}"/>
              </a:ext>
            </a:extLst>
          </p:cNvPr>
          <p:cNvSpPr/>
          <p:nvPr/>
        </p:nvSpPr>
        <p:spPr>
          <a:xfrm>
            <a:off x="9109611" y="5106263"/>
            <a:ext cx="1429872" cy="51822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Custom </a:t>
            </a:r>
            <a:r>
              <a:rPr lang="de-DE" dirty="0" err="1">
                <a:solidFill>
                  <a:srgbClr val="002060"/>
                </a:solidFill>
              </a:rPr>
              <a:t>Function</a:t>
            </a:r>
            <a:endParaRPr lang="de-DE" dirty="0">
              <a:solidFill>
                <a:srgbClr val="002060"/>
              </a:solidFill>
            </a:endParaRPr>
          </a:p>
        </p:txBody>
      </p:sp>
    </p:spTree>
    <p:extLst>
      <p:ext uri="{BB962C8B-B14F-4D97-AF65-F5344CB8AC3E}">
        <p14:creationId xmlns:p14="http://schemas.microsoft.com/office/powerpoint/2010/main" val="179037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01" name="Gerader Verbinder 4100">
            <a:extLst>
              <a:ext uri="{FF2B5EF4-FFF2-40B4-BE49-F238E27FC236}">
                <a16:creationId xmlns:a16="http://schemas.microsoft.com/office/drawing/2014/main" id="{900C3A58-1576-793D-AD1A-D2448C9483CB}"/>
              </a:ext>
            </a:extLst>
          </p:cNvPr>
          <p:cNvCxnSpPr>
            <a:cxnSpLocks/>
            <a:stCxn id="4121" idx="0"/>
            <a:endCxn id="7" idx="0"/>
          </p:cNvCxnSpPr>
          <p:nvPr/>
        </p:nvCxnSpPr>
        <p:spPr>
          <a:xfrm flipH="1" flipV="1">
            <a:off x="8319930" y="1983124"/>
            <a:ext cx="1212972" cy="88880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08" name="Gerader Verbinder 4107">
            <a:extLst>
              <a:ext uri="{FF2B5EF4-FFF2-40B4-BE49-F238E27FC236}">
                <a16:creationId xmlns:a16="http://schemas.microsoft.com/office/drawing/2014/main" id="{9CEB76E4-F7F0-D9C1-A43E-F04BF1A56FED}"/>
              </a:ext>
            </a:extLst>
          </p:cNvPr>
          <p:cNvCxnSpPr>
            <a:cxnSpLocks/>
            <a:stCxn id="10" idx="6"/>
            <a:endCxn id="55" idx="0"/>
          </p:cNvCxnSpPr>
          <p:nvPr/>
        </p:nvCxnSpPr>
        <p:spPr>
          <a:xfrm flipV="1">
            <a:off x="8487637" y="3032868"/>
            <a:ext cx="2251453" cy="197655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05" name="Gerader Verbinder 4104">
            <a:extLst>
              <a:ext uri="{FF2B5EF4-FFF2-40B4-BE49-F238E27FC236}">
                <a16:creationId xmlns:a16="http://schemas.microsoft.com/office/drawing/2014/main" id="{954E4615-3DF9-512E-644D-7942DD5B96DE}"/>
              </a:ext>
            </a:extLst>
          </p:cNvPr>
          <p:cNvCxnSpPr>
            <a:cxnSpLocks/>
            <a:stCxn id="10" idx="7"/>
            <a:endCxn id="61" idx="0"/>
          </p:cNvCxnSpPr>
          <p:nvPr/>
        </p:nvCxnSpPr>
        <p:spPr>
          <a:xfrm flipV="1">
            <a:off x="8443352" y="3546640"/>
            <a:ext cx="1089550" cy="1355669"/>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42" name="Gerader Verbinder 4141">
            <a:extLst>
              <a:ext uri="{FF2B5EF4-FFF2-40B4-BE49-F238E27FC236}">
                <a16:creationId xmlns:a16="http://schemas.microsoft.com/office/drawing/2014/main" id="{78F82B72-607D-77FA-7A94-BB728194E403}"/>
              </a:ext>
            </a:extLst>
          </p:cNvPr>
          <p:cNvCxnSpPr>
            <a:cxnSpLocks/>
            <a:stCxn id="10" idx="2"/>
            <a:endCxn id="52" idx="0"/>
          </p:cNvCxnSpPr>
          <p:nvPr/>
        </p:nvCxnSpPr>
        <p:spPr>
          <a:xfrm flipH="1" flipV="1">
            <a:off x="5886019" y="3042391"/>
            <a:ext cx="2299218" cy="1967027"/>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Titel 2">
            <a:extLst>
              <a:ext uri="{FF2B5EF4-FFF2-40B4-BE49-F238E27FC236}">
                <a16:creationId xmlns:a16="http://schemas.microsoft.com/office/drawing/2014/main" id="{2C4C8432-FABE-77AE-120D-EF7E135FA65A}"/>
              </a:ext>
            </a:extLst>
          </p:cNvPr>
          <p:cNvSpPr>
            <a:spLocks noGrp="1"/>
          </p:cNvSpPr>
          <p:nvPr>
            <p:ph type="title"/>
          </p:nvPr>
        </p:nvSpPr>
        <p:spPr/>
        <p:txBody>
          <a:bodyPr/>
          <a:lstStyle/>
          <a:p>
            <a:r>
              <a:rPr lang="de-DE" dirty="0" err="1"/>
              <a:t>Declarative</a:t>
            </a:r>
            <a:r>
              <a:rPr lang="de-DE" dirty="0"/>
              <a:t> </a:t>
            </a:r>
            <a:r>
              <a:rPr lang="de-DE" dirty="0" err="1"/>
              <a:t>Exercise</a:t>
            </a:r>
            <a:r>
              <a:rPr lang="de-DE" dirty="0"/>
              <a:t> type </a:t>
            </a:r>
            <a:r>
              <a:rPr lang="de-DE" dirty="0" err="1"/>
              <a:t>authoring</a:t>
            </a:r>
            <a:r>
              <a:rPr lang="de-DE" dirty="0"/>
              <a:t> </a:t>
            </a:r>
            <a:r>
              <a:rPr lang="de-DE" dirty="0" err="1"/>
              <a:t>tool</a:t>
            </a:r>
            <a:br>
              <a:rPr lang="de-DE" dirty="0"/>
            </a:br>
            <a:endParaRPr lang="de-DE" dirty="0"/>
          </a:p>
        </p:txBody>
      </p:sp>
      <p:pic>
        <p:nvPicPr>
          <p:cNvPr id="13" name="Grafik 12">
            <a:extLst>
              <a:ext uri="{FF2B5EF4-FFF2-40B4-BE49-F238E27FC236}">
                <a16:creationId xmlns:a16="http://schemas.microsoft.com/office/drawing/2014/main" id="{20953229-902E-4120-A87D-38C6542E7CE1}"/>
              </a:ext>
            </a:extLst>
          </p:cNvPr>
          <p:cNvPicPr>
            <a:picLocks noChangeAspect="1"/>
          </p:cNvPicPr>
          <p:nvPr/>
        </p:nvPicPr>
        <p:blipFill rotWithShape="1">
          <a:blip r:embed="rId3"/>
          <a:srcRect l="70931"/>
          <a:stretch/>
        </p:blipFill>
        <p:spPr>
          <a:xfrm>
            <a:off x="2114796" y="2217456"/>
            <a:ext cx="2347725" cy="3940606"/>
          </a:xfrm>
          <a:prstGeom prst="rect">
            <a:avLst/>
          </a:prstGeom>
        </p:spPr>
      </p:pic>
      <p:pic>
        <p:nvPicPr>
          <p:cNvPr id="17" name="Grafik 16">
            <a:extLst>
              <a:ext uri="{FF2B5EF4-FFF2-40B4-BE49-F238E27FC236}">
                <a16:creationId xmlns:a16="http://schemas.microsoft.com/office/drawing/2014/main" id="{4282C955-16BD-83A8-2486-8973F975EAEA}"/>
              </a:ext>
            </a:extLst>
          </p:cNvPr>
          <p:cNvPicPr>
            <a:picLocks noChangeAspect="1"/>
          </p:cNvPicPr>
          <p:nvPr/>
        </p:nvPicPr>
        <p:blipFill>
          <a:blip r:embed="rId4"/>
          <a:stretch>
            <a:fillRect/>
          </a:stretch>
        </p:blipFill>
        <p:spPr>
          <a:xfrm>
            <a:off x="238842" y="2217457"/>
            <a:ext cx="1893892" cy="3940606"/>
          </a:xfrm>
          <a:prstGeom prst="rect">
            <a:avLst/>
          </a:prstGeom>
        </p:spPr>
      </p:pic>
      <p:grpSp>
        <p:nvGrpSpPr>
          <p:cNvPr id="51" name="Gruppieren 50">
            <a:extLst>
              <a:ext uri="{FF2B5EF4-FFF2-40B4-BE49-F238E27FC236}">
                <a16:creationId xmlns:a16="http://schemas.microsoft.com/office/drawing/2014/main" id="{2FD65D7C-6111-407C-2F4A-20DDCEB34A6F}"/>
              </a:ext>
            </a:extLst>
          </p:cNvPr>
          <p:cNvGrpSpPr/>
          <p:nvPr/>
        </p:nvGrpSpPr>
        <p:grpSpPr>
          <a:xfrm>
            <a:off x="398700" y="1172020"/>
            <a:ext cx="4112461" cy="720000"/>
            <a:chOff x="1089045" y="1588114"/>
            <a:chExt cx="4112461" cy="720000"/>
          </a:xfrm>
        </p:grpSpPr>
        <p:grpSp>
          <p:nvGrpSpPr>
            <p:cNvPr id="20" name="Gruppieren 19">
              <a:extLst>
                <a:ext uri="{FF2B5EF4-FFF2-40B4-BE49-F238E27FC236}">
                  <a16:creationId xmlns:a16="http://schemas.microsoft.com/office/drawing/2014/main" id="{8C947DB4-283F-7E2E-FBBC-A3EA798A0ABB}"/>
                </a:ext>
              </a:extLst>
            </p:cNvPr>
            <p:cNvGrpSpPr/>
            <p:nvPr/>
          </p:nvGrpSpPr>
          <p:grpSpPr>
            <a:xfrm>
              <a:off x="1533727" y="1588114"/>
              <a:ext cx="720000" cy="720000"/>
              <a:chOff x="2292485" y="1585809"/>
              <a:chExt cx="720000" cy="720000"/>
            </a:xfrm>
          </p:grpSpPr>
          <p:cxnSp>
            <p:nvCxnSpPr>
              <p:cNvPr id="22" name="Gerader Verbinder 21">
                <a:extLst>
                  <a:ext uri="{FF2B5EF4-FFF2-40B4-BE49-F238E27FC236}">
                    <a16:creationId xmlns:a16="http://schemas.microsoft.com/office/drawing/2014/main" id="{0DEF8B27-4E19-FE58-6F9C-1F36D3B72049}"/>
                  </a:ext>
                </a:extLst>
              </p:cNvPr>
              <p:cNvCxnSpPr>
                <a:cxnSpLocks/>
              </p:cNvCxnSpPr>
              <p:nvPr/>
            </p:nvCxnSpPr>
            <p:spPr>
              <a:xfrm>
                <a:off x="2292485" y="213712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A518178B-0DEE-1B89-B02C-551A1E4CBCD9}"/>
                  </a:ext>
                </a:extLst>
              </p:cNvPr>
              <p:cNvCxnSpPr>
                <a:cxnSpLocks/>
              </p:cNvCxnSpPr>
              <p:nvPr/>
            </p:nvCxnSpPr>
            <p:spPr>
              <a:xfrm>
                <a:off x="2292485" y="175774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1" name="Gruppieren 20">
                <a:extLst>
                  <a:ext uri="{FF2B5EF4-FFF2-40B4-BE49-F238E27FC236}">
                    <a16:creationId xmlns:a16="http://schemas.microsoft.com/office/drawing/2014/main" id="{F650D821-936D-08A7-1DB7-36A0FF20A7A8}"/>
                  </a:ext>
                </a:extLst>
              </p:cNvPr>
              <p:cNvGrpSpPr/>
              <p:nvPr/>
            </p:nvGrpSpPr>
            <p:grpSpPr>
              <a:xfrm>
                <a:off x="2292485" y="1585809"/>
                <a:ext cx="720000" cy="720000"/>
                <a:chOff x="5337243" y="1254809"/>
                <a:chExt cx="720000" cy="720000"/>
              </a:xfrm>
            </p:grpSpPr>
            <p:cxnSp>
              <p:nvCxnSpPr>
                <p:cNvPr id="25" name="Gerader Verbinder 24">
                  <a:extLst>
                    <a:ext uri="{FF2B5EF4-FFF2-40B4-BE49-F238E27FC236}">
                      <a16:creationId xmlns:a16="http://schemas.microsoft.com/office/drawing/2014/main" id="{48C830EE-1A67-E45A-9C14-67CE0A00EF3C}"/>
                    </a:ext>
                  </a:extLst>
                </p:cNvPr>
                <p:cNvCxnSpPr>
                  <a:cxnSpLocks/>
                </p:cNvCxnSpPr>
                <p:nvPr/>
              </p:nvCxnSpPr>
              <p:spPr>
                <a:xfrm>
                  <a:off x="5505854" y="1274323"/>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7EE388D6-BEC3-7299-B5B5-288654691A3C}"/>
                    </a:ext>
                  </a:extLst>
                </p:cNvPr>
                <p:cNvCxnSpPr>
                  <a:cxnSpLocks/>
                  <a:stCxn id="24" idx="0"/>
                  <a:endCxn id="24" idx="2"/>
                </p:cNvCxnSpPr>
                <p:nvPr/>
              </p:nvCxnSpPr>
              <p:spPr>
                <a:xfrm>
                  <a:off x="5697243" y="1254809"/>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15A5FEF3-76CC-C9AF-0B52-F52FCDE34625}"/>
                    </a:ext>
                  </a:extLst>
                </p:cNvPr>
                <p:cNvCxnSpPr>
                  <a:cxnSpLocks/>
                </p:cNvCxnSpPr>
                <p:nvPr/>
              </p:nvCxnSpPr>
              <p:spPr>
                <a:xfrm>
                  <a:off x="5891719" y="1274323"/>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8023F27-FE95-9373-2230-7F829BC2087D}"/>
                    </a:ext>
                  </a:extLst>
                </p:cNvPr>
                <p:cNvCxnSpPr>
                  <a:cxnSpLocks/>
                  <a:stCxn id="24" idx="1"/>
                  <a:endCxn id="24" idx="3"/>
                </p:cNvCxnSpPr>
                <p:nvPr/>
              </p:nvCxnSpPr>
              <p:spPr>
                <a:xfrm>
                  <a:off x="5337243" y="1614809"/>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B65893EE-0A47-07AD-7B1B-BDC7BE04B79F}"/>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grpSp>
        </p:grpSp>
        <p:grpSp>
          <p:nvGrpSpPr>
            <p:cNvPr id="29" name="Gruppieren 28">
              <a:extLst>
                <a:ext uri="{FF2B5EF4-FFF2-40B4-BE49-F238E27FC236}">
                  <a16:creationId xmlns:a16="http://schemas.microsoft.com/office/drawing/2014/main" id="{10964C77-EAD3-75F0-B82B-6F8E9FBB7C6D}"/>
                </a:ext>
              </a:extLst>
            </p:cNvPr>
            <p:cNvGrpSpPr/>
            <p:nvPr/>
          </p:nvGrpSpPr>
          <p:grpSpPr>
            <a:xfrm>
              <a:off x="2712319" y="1588114"/>
              <a:ext cx="720000" cy="720000"/>
              <a:chOff x="2292485" y="1585809"/>
              <a:chExt cx="720000" cy="720000"/>
            </a:xfrm>
          </p:grpSpPr>
          <p:grpSp>
            <p:nvGrpSpPr>
              <p:cNvPr id="30" name="Gruppieren 29">
                <a:extLst>
                  <a:ext uri="{FF2B5EF4-FFF2-40B4-BE49-F238E27FC236}">
                    <a16:creationId xmlns:a16="http://schemas.microsoft.com/office/drawing/2014/main" id="{C0A42727-48A7-8FA8-FFF5-CCFDD0BEB1B5}"/>
                  </a:ext>
                </a:extLst>
              </p:cNvPr>
              <p:cNvGrpSpPr/>
              <p:nvPr/>
            </p:nvGrpSpPr>
            <p:grpSpPr>
              <a:xfrm>
                <a:off x="2292485" y="1585809"/>
                <a:ext cx="720000" cy="720000"/>
                <a:chOff x="5337243" y="1254809"/>
                <a:chExt cx="720000" cy="720000"/>
              </a:xfrm>
            </p:grpSpPr>
            <p:cxnSp>
              <p:nvCxnSpPr>
                <p:cNvPr id="34" name="Gerader Verbinder 33">
                  <a:extLst>
                    <a:ext uri="{FF2B5EF4-FFF2-40B4-BE49-F238E27FC236}">
                      <a16:creationId xmlns:a16="http://schemas.microsoft.com/office/drawing/2014/main" id="{771BEEC2-AA19-C85B-1403-0C78E9BA83B3}"/>
                    </a:ext>
                  </a:extLst>
                </p:cNvPr>
                <p:cNvCxnSpPr>
                  <a:cxnSpLocks/>
                </p:cNvCxnSpPr>
                <p:nvPr/>
              </p:nvCxnSpPr>
              <p:spPr>
                <a:xfrm>
                  <a:off x="5505854"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0F428AC3-8FE2-0B9C-0614-2203A1EDF41E}"/>
                    </a:ext>
                  </a:extLst>
                </p:cNvPr>
                <p:cNvCxnSpPr>
                  <a:cxnSpLocks/>
                  <a:stCxn id="33" idx="0"/>
                  <a:endCxn id="33" idx="2"/>
                </p:cNvCxnSpPr>
                <p:nvPr/>
              </p:nvCxnSpPr>
              <p:spPr>
                <a:xfrm>
                  <a:off x="5697243" y="1254809"/>
                  <a:ext cx="0" cy="7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32B9166-B2CA-7852-B28B-3AACFE11D111}"/>
                    </a:ext>
                  </a:extLst>
                </p:cNvPr>
                <p:cNvCxnSpPr>
                  <a:cxnSpLocks/>
                </p:cNvCxnSpPr>
                <p:nvPr/>
              </p:nvCxnSpPr>
              <p:spPr>
                <a:xfrm>
                  <a:off x="5891719"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D3C27B-A357-B949-641F-84ECAD922412}"/>
                    </a:ext>
                  </a:extLst>
                </p:cNvPr>
                <p:cNvCxnSpPr>
                  <a:cxnSpLocks/>
                  <a:stCxn id="33" idx="1"/>
                  <a:endCxn id="33" idx="3"/>
                </p:cNvCxnSpPr>
                <p:nvPr/>
              </p:nvCxnSpPr>
              <p:spPr>
                <a:xfrm>
                  <a:off x="5337243" y="1614809"/>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2235952C-687B-09F4-2B24-F7D45B514E4A}"/>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Ansicht 1</a:t>
                  </a:r>
                </a:p>
              </p:txBody>
            </p:sp>
          </p:grpSp>
          <p:cxnSp>
            <p:nvCxnSpPr>
              <p:cNvPr id="31" name="Gerader Verbinder 30">
                <a:extLst>
                  <a:ext uri="{FF2B5EF4-FFF2-40B4-BE49-F238E27FC236}">
                    <a16:creationId xmlns:a16="http://schemas.microsoft.com/office/drawing/2014/main" id="{DAF48624-90B1-F57B-AA39-55B414B1C1E6}"/>
                  </a:ext>
                </a:extLst>
              </p:cNvPr>
              <p:cNvCxnSpPr>
                <a:cxnSpLocks/>
              </p:cNvCxnSpPr>
              <p:nvPr/>
            </p:nvCxnSpPr>
            <p:spPr>
              <a:xfrm>
                <a:off x="2292485" y="2137120"/>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EB124886-558D-3A9B-53E2-CCAE74315BEB}"/>
                  </a:ext>
                </a:extLst>
              </p:cNvPr>
              <p:cNvCxnSpPr>
                <a:cxnSpLocks/>
              </p:cNvCxnSpPr>
              <p:nvPr/>
            </p:nvCxnSpPr>
            <p:spPr>
              <a:xfrm>
                <a:off x="2292485" y="1757741"/>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uppieren 37">
              <a:extLst>
                <a:ext uri="{FF2B5EF4-FFF2-40B4-BE49-F238E27FC236}">
                  <a16:creationId xmlns:a16="http://schemas.microsoft.com/office/drawing/2014/main" id="{70CDB7A6-10B2-9D16-A809-FD93B9F0D648}"/>
                </a:ext>
              </a:extLst>
            </p:cNvPr>
            <p:cNvGrpSpPr/>
            <p:nvPr/>
          </p:nvGrpSpPr>
          <p:grpSpPr>
            <a:xfrm>
              <a:off x="3890911" y="1588114"/>
              <a:ext cx="720000" cy="720000"/>
              <a:chOff x="2292485" y="1585809"/>
              <a:chExt cx="720000" cy="720000"/>
            </a:xfrm>
          </p:grpSpPr>
          <p:grpSp>
            <p:nvGrpSpPr>
              <p:cNvPr id="39" name="Gruppieren 38">
                <a:extLst>
                  <a:ext uri="{FF2B5EF4-FFF2-40B4-BE49-F238E27FC236}">
                    <a16:creationId xmlns:a16="http://schemas.microsoft.com/office/drawing/2014/main" id="{F233DE72-6F2E-D6A6-056D-7D35BA1CE115}"/>
                  </a:ext>
                </a:extLst>
              </p:cNvPr>
              <p:cNvGrpSpPr/>
              <p:nvPr/>
            </p:nvGrpSpPr>
            <p:grpSpPr>
              <a:xfrm>
                <a:off x="2292485" y="1585809"/>
                <a:ext cx="720000" cy="720000"/>
                <a:chOff x="5337243" y="1254809"/>
                <a:chExt cx="720000" cy="720000"/>
              </a:xfrm>
            </p:grpSpPr>
            <p:cxnSp>
              <p:nvCxnSpPr>
                <p:cNvPr id="43" name="Gerader Verbinder 42">
                  <a:extLst>
                    <a:ext uri="{FF2B5EF4-FFF2-40B4-BE49-F238E27FC236}">
                      <a16:creationId xmlns:a16="http://schemas.microsoft.com/office/drawing/2014/main" id="{2C7CCE10-DB0B-43C2-43D8-D0EA6125A176}"/>
                    </a:ext>
                  </a:extLst>
                </p:cNvPr>
                <p:cNvCxnSpPr>
                  <a:cxnSpLocks/>
                </p:cNvCxnSpPr>
                <p:nvPr/>
              </p:nvCxnSpPr>
              <p:spPr>
                <a:xfrm>
                  <a:off x="5505854"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51DCFCAB-F4C3-CD85-B05E-AC08DA35EF70}"/>
                    </a:ext>
                  </a:extLst>
                </p:cNvPr>
                <p:cNvCxnSpPr>
                  <a:cxnSpLocks/>
                  <a:stCxn id="42" idx="0"/>
                  <a:endCxn id="42" idx="2"/>
                </p:cNvCxnSpPr>
                <p:nvPr/>
              </p:nvCxnSpPr>
              <p:spPr>
                <a:xfrm>
                  <a:off x="5697243" y="1254809"/>
                  <a:ext cx="0" cy="7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3A191CA1-308E-534A-5DA6-EFB42BCE60B9}"/>
                    </a:ext>
                  </a:extLst>
                </p:cNvPr>
                <p:cNvCxnSpPr>
                  <a:cxnSpLocks/>
                </p:cNvCxnSpPr>
                <p:nvPr/>
              </p:nvCxnSpPr>
              <p:spPr>
                <a:xfrm>
                  <a:off x="5891719"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9375FE2F-6DBC-1365-CFCD-4C6343C7AE2C}"/>
                    </a:ext>
                  </a:extLst>
                </p:cNvPr>
                <p:cNvCxnSpPr>
                  <a:cxnSpLocks/>
                  <a:stCxn id="42" idx="1"/>
                  <a:endCxn id="42" idx="3"/>
                </p:cNvCxnSpPr>
                <p:nvPr/>
              </p:nvCxnSpPr>
              <p:spPr>
                <a:xfrm>
                  <a:off x="5337243" y="1614809"/>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0FE17AD7-7626-5A9F-EDC0-0F3E06596EA7}"/>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Ansicht 1</a:t>
                  </a:r>
                </a:p>
              </p:txBody>
            </p:sp>
          </p:grpSp>
          <p:cxnSp>
            <p:nvCxnSpPr>
              <p:cNvPr id="40" name="Gerader Verbinder 39">
                <a:extLst>
                  <a:ext uri="{FF2B5EF4-FFF2-40B4-BE49-F238E27FC236}">
                    <a16:creationId xmlns:a16="http://schemas.microsoft.com/office/drawing/2014/main" id="{AF719B70-C63B-6A23-0EFE-B7EB32DD90B6}"/>
                  </a:ext>
                </a:extLst>
              </p:cNvPr>
              <p:cNvCxnSpPr>
                <a:cxnSpLocks/>
              </p:cNvCxnSpPr>
              <p:nvPr/>
            </p:nvCxnSpPr>
            <p:spPr>
              <a:xfrm>
                <a:off x="2292485" y="2137120"/>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02DCF0C9-4BFA-166D-C345-B4426ABF2257}"/>
                  </a:ext>
                </a:extLst>
              </p:cNvPr>
              <p:cNvCxnSpPr>
                <a:cxnSpLocks/>
              </p:cNvCxnSpPr>
              <p:nvPr/>
            </p:nvCxnSpPr>
            <p:spPr>
              <a:xfrm>
                <a:off x="2292485" y="1757741"/>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Gerade Verbindung mit Pfeil 46">
              <a:extLst>
                <a:ext uri="{FF2B5EF4-FFF2-40B4-BE49-F238E27FC236}">
                  <a16:creationId xmlns:a16="http://schemas.microsoft.com/office/drawing/2014/main" id="{3733C429-4E07-BD4B-DE39-430F746A7119}"/>
                </a:ext>
              </a:extLst>
            </p:cNvPr>
            <p:cNvCxnSpPr>
              <a:cxnSpLocks/>
              <a:stCxn id="33" idx="3"/>
              <a:endCxn id="42" idx="1"/>
            </p:cNvCxnSpPr>
            <p:nvPr/>
          </p:nvCxnSpPr>
          <p:spPr>
            <a:xfrm>
              <a:off x="3432319" y="1948114"/>
              <a:ext cx="4585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A7F64011-B110-6EDD-7A7F-A5ECF0777F68}"/>
                </a:ext>
              </a:extLst>
            </p:cNvPr>
            <p:cNvCxnSpPr>
              <a:cxnSpLocks/>
              <a:stCxn id="24" idx="3"/>
              <a:endCxn id="33" idx="1"/>
            </p:cNvCxnSpPr>
            <p:nvPr/>
          </p:nvCxnSpPr>
          <p:spPr>
            <a:xfrm>
              <a:off x="2253727" y="1948114"/>
              <a:ext cx="4585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95E94C8B-1300-F746-ABA1-B274BFCFE2F0}"/>
                </a:ext>
              </a:extLst>
            </p:cNvPr>
            <p:cNvSpPr txBox="1"/>
            <p:nvPr/>
          </p:nvSpPr>
          <p:spPr>
            <a:xfrm>
              <a:off x="4786008" y="1702340"/>
              <a:ext cx="415498" cy="369332"/>
            </a:xfrm>
            <a:prstGeom prst="rect">
              <a:avLst/>
            </a:prstGeom>
            <a:noFill/>
          </p:spPr>
          <p:txBody>
            <a:bodyPr wrap="none" rtlCol="0">
              <a:spAutoFit/>
            </a:bodyPr>
            <a:lstStyle/>
            <a:p>
              <a:r>
                <a:rPr lang="de-DE" b="1" dirty="0"/>
                <a:t>…</a:t>
              </a:r>
            </a:p>
          </p:txBody>
        </p:sp>
        <p:sp>
          <p:nvSpPr>
            <p:cNvPr id="50" name="Textfeld 49">
              <a:extLst>
                <a:ext uri="{FF2B5EF4-FFF2-40B4-BE49-F238E27FC236}">
                  <a16:creationId xmlns:a16="http://schemas.microsoft.com/office/drawing/2014/main" id="{4E2B4A04-391C-4D0B-3C6E-4CDD3DEABE3A}"/>
                </a:ext>
              </a:extLst>
            </p:cNvPr>
            <p:cNvSpPr txBox="1"/>
            <p:nvPr/>
          </p:nvSpPr>
          <p:spPr>
            <a:xfrm>
              <a:off x="1089045" y="1702340"/>
              <a:ext cx="415498" cy="369332"/>
            </a:xfrm>
            <a:prstGeom prst="rect">
              <a:avLst/>
            </a:prstGeom>
            <a:noFill/>
          </p:spPr>
          <p:txBody>
            <a:bodyPr wrap="none" rtlCol="0">
              <a:spAutoFit/>
            </a:bodyPr>
            <a:lstStyle/>
            <a:p>
              <a:r>
                <a:rPr lang="de-DE" b="1" dirty="0"/>
                <a:t>…</a:t>
              </a:r>
            </a:p>
          </p:txBody>
        </p:sp>
      </p:grpSp>
      <p:sp>
        <p:nvSpPr>
          <p:cNvPr id="1067" name="Inhaltsplatzhalter 1">
            <a:extLst>
              <a:ext uri="{FF2B5EF4-FFF2-40B4-BE49-F238E27FC236}">
                <a16:creationId xmlns:a16="http://schemas.microsoft.com/office/drawing/2014/main" id="{7ECDF9AC-47BA-EBF0-F2F4-CC3D9A7959BF}"/>
              </a:ext>
            </a:extLst>
          </p:cNvPr>
          <p:cNvSpPr txBox="1">
            <a:spLocks/>
          </p:cNvSpPr>
          <p:nvPr/>
        </p:nvSpPr>
        <p:spPr>
          <a:xfrm>
            <a:off x="2189007" y="746444"/>
            <a:ext cx="877218" cy="485064"/>
          </a:xfrm>
          <a:prstGeom prst="rect">
            <a:avLst/>
          </a:prstGeom>
        </p:spPr>
        <p:txBody>
          <a:bodyPr lIns="0" tIns="0" rIns="0" bIns="0"/>
          <a:lstStyle>
            <a:lvl1pPr marL="228600" indent="-228600" algn="l" defTabSz="914400" rtl="0" eaLnBrk="1" latinLnBrk="0" hangingPunct="1">
              <a:lnSpc>
                <a:spcPct val="90000"/>
              </a:lnSpc>
              <a:spcBef>
                <a:spcPts val="1000"/>
              </a:spcBef>
              <a:buFontTx/>
              <a:buBlip>
                <a:blip r:embed="rId5"/>
              </a:buBlip>
              <a:defRPr lang="de-DE" sz="1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lang="de-DE"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lang="de-DE"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b="1" dirty="0"/>
              <a:t>UI</a:t>
            </a:r>
          </a:p>
          <a:p>
            <a:pPr marL="0" indent="0">
              <a:buNone/>
            </a:pPr>
            <a:endParaRPr lang="de-DE" sz="2400" b="1" dirty="0"/>
          </a:p>
        </p:txBody>
      </p:sp>
      <p:sp>
        <p:nvSpPr>
          <p:cNvPr id="1116" name="Inhaltsplatzhalter 1">
            <a:extLst>
              <a:ext uri="{FF2B5EF4-FFF2-40B4-BE49-F238E27FC236}">
                <a16:creationId xmlns:a16="http://schemas.microsoft.com/office/drawing/2014/main" id="{F7E40E75-1028-7427-A5D7-0766E5744E77}"/>
              </a:ext>
            </a:extLst>
          </p:cNvPr>
          <p:cNvSpPr txBox="1">
            <a:spLocks/>
          </p:cNvSpPr>
          <p:nvPr/>
        </p:nvSpPr>
        <p:spPr>
          <a:xfrm>
            <a:off x="7112216" y="741856"/>
            <a:ext cx="3317497" cy="405804"/>
          </a:xfrm>
          <a:prstGeom prst="rect">
            <a:avLst/>
          </a:prstGeom>
        </p:spPr>
        <p:txBody>
          <a:bodyPr lIns="0" tIns="0" rIns="0" bIns="0"/>
          <a:lstStyle>
            <a:lvl1pPr marL="228600" indent="-228600" algn="l" defTabSz="914400" rtl="0" eaLnBrk="1" latinLnBrk="0" hangingPunct="1">
              <a:lnSpc>
                <a:spcPct val="90000"/>
              </a:lnSpc>
              <a:spcBef>
                <a:spcPts val="1000"/>
              </a:spcBef>
              <a:buFontTx/>
              <a:buBlip>
                <a:blip r:embed="rId5"/>
              </a:buBlip>
              <a:defRPr lang="de-DE" sz="1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lang="de-DE"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lang="de-DE"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b="1" dirty="0" err="1"/>
              <a:t>Exercise</a:t>
            </a:r>
            <a:r>
              <a:rPr lang="de-DE" sz="2400" b="1" dirty="0"/>
              <a:t> </a:t>
            </a:r>
            <a:r>
              <a:rPr lang="de-DE" sz="2400" b="1" dirty="0" err="1"/>
              <a:t>generator</a:t>
            </a:r>
            <a:endParaRPr lang="de-DE" sz="2400" b="1" dirty="0"/>
          </a:p>
        </p:txBody>
      </p:sp>
      <p:cxnSp>
        <p:nvCxnSpPr>
          <p:cNvPr id="1123" name="Gerader Verbinder 1122">
            <a:extLst>
              <a:ext uri="{FF2B5EF4-FFF2-40B4-BE49-F238E27FC236}">
                <a16:creationId xmlns:a16="http://schemas.microsoft.com/office/drawing/2014/main" id="{9D386186-CBA2-BA67-C813-E94B898525D1}"/>
              </a:ext>
            </a:extLst>
          </p:cNvPr>
          <p:cNvCxnSpPr>
            <a:cxnSpLocks/>
          </p:cNvCxnSpPr>
          <p:nvPr/>
        </p:nvCxnSpPr>
        <p:spPr>
          <a:xfrm>
            <a:off x="2020910" y="172389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4" name="Gerader Verbinder 1123">
            <a:extLst>
              <a:ext uri="{FF2B5EF4-FFF2-40B4-BE49-F238E27FC236}">
                <a16:creationId xmlns:a16="http://schemas.microsoft.com/office/drawing/2014/main" id="{682F61F3-2502-E8A5-ACF2-10661BFB5804}"/>
              </a:ext>
            </a:extLst>
          </p:cNvPr>
          <p:cNvCxnSpPr>
            <a:cxnSpLocks/>
          </p:cNvCxnSpPr>
          <p:nvPr/>
        </p:nvCxnSpPr>
        <p:spPr>
          <a:xfrm>
            <a:off x="2020910" y="1344512"/>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5" name="Gerader Verbinder 1124">
            <a:extLst>
              <a:ext uri="{FF2B5EF4-FFF2-40B4-BE49-F238E27FC236}">
                <a16:creationId xmlns:a16="http://schemas.microsoft.com/office/drawing/2014/main" id="{4E14534D-C8E5-631D-708A-387886ABCEC2}"/>
              </a:ext>
            </a:extLst>
          </p:cNvPr>
          <p:cNvCxnSpPr>
            <a:cxnSpLocks/>
          </p:cNvCxnSpPr>
          <p:nvPr/>
        </p:nvCxnSpPr>
        <p:spPr>
          <a:xfrm>
            <a:off x="2189521" y="119209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6" name="Gerader Verbinder 1125">
            <a:extLst>
              <a:ext uri="{FF2B5EF4-FFF2-40B4-BE49-F238E27FC236}">
                <a16:creationId xmlns:a16="http://schemas.microsoft.com/office/drawing/2014/main" id="{B9F89CB1-FCE8-BB45-7152-CC1C05EE856B}"/>
              </a:ext>
            </a:extLst>
          </p:cNvPr>
          <p:cNvCxnSpPr>
            <a:cxnSpLocks/>
          </p:cNvCxnSpPr>
          <p:nvPr/>
        </p:nvCxnSpPr>
        <p:spPr>
          <a:xfrm>
            <a:off x="2380910" y="1172580"/>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7" name="Gerader Verbinder 1126">
            <a:extLst>
              <a:ext uri="{FF2B5EF4-FFF2-40B4-BE49-F238E27FC236}">
                <a16:creationId xmlns:a16="http://schemas.microsoft.com/office/drawing/2014/main" id="{6F33F324-10C0-960E-FBE9-151DDAE8F368}"/>
              </a:ext>
            </a:extLst>
          </p:cNvPr>
          <p:cNvCxnSpPr>
            <a:cxnSpLocks/>
          </p:cNvCxnSpPr>
          <p:nvPr/>
        </p:nvCxnSpPr>
        <p:spPr>
          <a:xfrm>
            <a:off x="2575386" y="119209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8" name="Gerader Verbinder 1127">
            <a:extLst>
              <a:ext uri="{FF2B5EF4-FFF2-40B4-BE49-F238E27FC236}">
                <a16:creationId xmlns:a16="http://schemas.microsoft.com/office/drawing/2014/main" id="{9FC31B97-16F8-E57B-5EAA-7376098DB7AC}"/>
              </a:ext>
            </a:extLst>
          </p:cNvPr>
          <p:cNvCxnSpPr>
            <a:cxnSpLocks/>
          </p:cNvCxnSpPr>
          <p:nvPr/>
        </p:nvCxnSpPr>
        <p:spPr>
          <a:xfrm>
            <a:off x="2020910" y="153258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9" name="Gerader Verbinder 1128">
            <a:extLst>
              <a:ext uri="{FF2B5EF4-FFF2-40B4-BE49-F238E27FC236}">
                <a16:creationId xmlns:a16="http://schemas.microsoft.com/office/drawing/2014/main" id="{AA4563A6-41F4-680A-93AA-68E7FD1C0DB1}"/>
              </a:ext>
            </a:extLst>
          </p:cNvPr>
          <p:cNvCxnSpPr>
            <a:cxnSpLocks/>
          </p:cNvCxnSpPr>
          <p:nvPr/>
        </p:nvCxnSpPr>
        <p:spPr>
          <a:xfrm>
            <a:off x="3200566" y="172333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0" name="Gerader Verbinder 1129">
            <a:extLst>
              <a:ext uri="{FF2B5EF4-FFF2-40B4-BE49-F238E27FC236}">
                <a16:creationId xmlns:a16="http://schemas.microsoft.com/office/drawing/2014/main" id="{BD1BB9B6-40B2-2BA9-C6C2-C9CF68817DE7}"/>
              </a:ext>
            </a:extLst>
          </p:cNvPr>
          <p:cNvCxnSpPr>
            <a:cxnSpLocks/>
          </p:cNvCxnSpPr>
          <p:nvPr/>
        </p:nvCxnSpPr>
        <p:spPr>
          <a:xfrm>
            <a:off x="3200566" y="1343952"/>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1" name="Gerader Verbinder 1130">
            <a:extLst>
              <a:ext uri="{FF2B5EF4-FFF2-40B4-BE49-F238E27FC236}">
                <a16:creationId xmlns:a16="http://schemas.microsoft.com/office/drawing/2014/main" id="{4BE9A103-8A4E-346A-1654-785C323FDD51}"/>
              </a:ext>
            </a:extLst>
          </p:cNvPr>
          <p:cNvCxnSpPr>
            <a:cxnSpLocks/>
          </p:cNvCxnSpPr>
          <p:nvPr/>
        </p:nvCxnSpPr>
        <p:spPr>
          <a:xfrm>
            <a:off x="3369177" y="119153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2" name="Gerader Verbinder 1131">
            <a:extLst>
              <a:ext uri="{FF2B5EF4-FFF2-40B4-BE49-F238E27FC236}">
                <a16:creationId xmlns:a16="http://schemas.microsoft.com/office/drawing/2014/main" id="{FDCF322E-158B-2615-8B8E-CE2954845FE0}"/>
              </a:ext>
            </a:extLst>
          </p:cNvPr>
          <p:cNvCxnSpPr>
            <a:cxnSpLocks/>
          </p:cNvCxnSpPr>
          <p:nvPr/>
        </p:nvCxnSpPr>
        <p:spPr>
          <a:xfrm>
            <a:off x="3560566" y="1172020"/>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3" name="Gerader Verbinder 1132">
            <a:extLst>
              <a:ext uri="{FF2B5EF4-FFF2-40B4-BE49-F238E27FC236}">
                <a16:creationId xmlns:a16="http://schemas.microsoft.com/office/drawing/2014/main" id="{B3F20BAA-8F19-652D-EF73-858F1C1B286C}"/>
              </a:ext>
            </a:extLst>
          </p:cNvPr>
          <p:cNvCxnSpPr>
            <a:cxnSpLocks/>
          </p:cNvCxnSpPr>
          <p:nvPr/>
        </p:nvCxnSpPr>
        <p:spPr>
          <a:xfrm>
            <a:off x="3755042" y="119153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4" name="Gerader Verbinder 1133">
            <a:extLst>
              <a:ext uri="{FF2B5EF4-FFF2-40B4-BE49-F238E27FC236}">
                <a16:creationId xmlns:a16="http://schemas.microsoft.com/office/drawing/2014/main" id="{904B79E1-CC3C-1574-9DE8-6FA542EC02B8}"/>
              </a:ext>
            </a:extLst>
          </p:cNvPr>
          <p:cNvCxnSpPr>
            <a:cxnSpLocks/>
          </p:cNvCxnSpPr>
          <p:nvPr/>
        </p:nvCxnSpPr>
        <p:spPr>
          <a:xfrm>
            <a:off x="3200566" y="153202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35" name="Rechteck 1134">
            <a:extLst>
              <a:ext uri="{FF2B5EF4-FFF2-40B4-BE49-F238E27FC236}">
                <a16:creationId xmlns:a16="http://schemas.microsoft.com/office/drawing/2014/main" id="{C277AFC0-C2C6-4370-DD8E-1B34FBADB087}"/>
              </a:ext>
            </a:extLst>
          </p:cNvPr>
          <p:cNvSpPr/>
          <p:nvPr/>
        </p:nvSpPr>
        <p:spPr>
          <a:xfrm>
            <a:off x="3197401" y="1172020"/>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36" name="Rechteck 1135">
            <a:extLst>
              <a:ext uri="{FF2B5EF4-FFF2-40B4-BE49-F238E27FC236}">
                <a16:creationId xmlns:a16="http://schemas.microsoft.com/office/drawing/2014/main" id="{634E4EB5-8706-71B9-B64C-E39E8BA00624}"/>
              </a:ext>
            </a:extLst>
          </p:cNvPr>
          <p:cNvSpPr/>
          <p:nvPr/>
        </p:nvSpPr>
        <p:spPr>
          <a:xfrm>
            <a:off x="2024138" y="1172020"/>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26" name="Picture 2" descr="Lupe - Kostenlose werkzeuge und utensilien Icons">
            <a:extLst>
              <a:ext uri="{FF2B5EF4-FFF2-40B4-BE49-F238E27FC236}">
                <a16:creationId xmlns:a16="http://schemas.microsoft.com/office/drawing/2014/main" id="{2541CFE7-5E8B-62A9-BCEA-A064615491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31702" y="1611751"/>
            <a:ext cx="598768" cy="59876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a:extLst>
              <a:ext uri="{FF2B5EF4-FFF2-40B4-BE49-F238E27FC236}">
                <a16:creationId xmlns:a16="http://schemas.microsoft.com/office/drawing/2014/main" id="{315BD0D5-1581-0DCF-EAED-78BE75EB74E9}"/>
              </a:ext>
            </a:extLst>
          </p:cNvPr>
          <p:cNvGrpSpPr/>
          <p:nvPr/>
        </p:nvGrpSpPr>
        <p:grpSpPr>
          <a:xfrm>
            <a:off x="6938873" y="4857943"/>
            <a:ext cx="2782579" cy="1196038"/>
            <a:chOff x="374507" y="1591048"/>
            <a:chExt cx="3456000" cy="1421273"/>
          </a:xfrm>
        </p:grpSpPr>
        <p:sp>
          <p:nvSpPr>
            <p:cNvPr id="8" name="Rechteck 7">
              <a:extLst>
                <a:ext uri="{FF2B5EF4-FFF2-40B4-BE49-F238E27FC236}">
                  <a16:creationId xmlns:a16="http://schemas.microsoft.com/office/drawing/2014/main" id="{A8393449-14D5-11CC-0B4F-37D3C76BEEEE}"/>
                </a:ext>
              </a:extLst>
            </p:cNvPr>
            <p:cNvSpPr/>
            <p:nvPr/>
          </p:nvSpPr>
          <p:spPr>
            <a:xfrm>
              <a:off x="374507" y="1771048"/>
              <a:ext cx="3456000" cy="1241273"/>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E99D5F9-1BFA-D3D5-AF70-9F18015C26A4}"/>
                </a:ext>
              </a:extLst>
            </p:cNvPr>
            <p:cNvSpPr/>
            <p:nvPr/>
          </p:nvSpPr>
          <p:spPr>
            <a:xfrm>
              <a:off x="374507" y="2077831"/>
              <a:ext cx="3456000" cy="626335"/>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t>Exercise</a:t>
              </a:r>
              <a:r>
                <a:rPr lang="de-DE" b="1" dirty="0"/>
                <a:t> </a:t>
              </a:r>
              <a:r>
                <a:rPr lang="de-DE" b="1" dirty="0" err="1"/>
                <a:t>generator</a:t>
              </a:r>
              <a:endParaRPr lang="de-DE" b="1" dirty="0"/>
            </a:p>
          </p:txBody>
        </p:sp>
        <p:sp>
          <p:nvSpPr>
            <p:cNvPr id="10" name="Ellipse 9">
              <a:extLst>
                <a:ext uri="{FF2B5EF4-FFF2-40B4-BE49-F238E27FC236}">
                  <a16:creationId xmlns:a16="http://schemas.microsoft.com/office/drawing/2014/main" id="{75B28818-32A5-3F84-9FF6-22F0A9298EBD}"/>
                </a:ext>
              </a:extLst>
            </p:cNvPr>
            <p:cNvSpPr/>
            <p:nvPr/>
          </p:nvSpPr>
          <p:spPr>
            <a:xfrm>
              <a:off x="1922508" y="1591048"/>
              <a:ext cx="375585" cy="360000"/>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4116" name="Gruppieren 4115">
            <a:extLst>
              <a:ext uri="{FF2B5EF4-FFF2-40B4-BE49-F238E27FC236}">
                <a16:creationId xmlns:a16="http://schemas.microsoft.com/office/drawing/2014/main" id="{57761012-8628-1DA2-B0AC-9F1486577D1A}"/>
              </a:ext>
            </a:extLst>
          </p:cNvPr>
          <p:cNvGrpSpPr/>
          <p:nvPr/>
        </p:nvGrpSpPr>
        <p:grpSpPr>
          <a:xfrm>
            <a:off x="4690838" y="2331101"/>
            <a:ext cx="2492990" cy="711290"/>
            <a:chOff x="4690838" y="2121551"/>
            <a:chExt cx="2492990" cy="711290"/>
          </a:xfrm>
        </p:grpSpPr>
        <p:sp>
          <p:nvSpPr>
            <p:cNvPr id="4114" name="Freihandform: Form 4113">
              <a:extLst>
                <a:ext uri="{FF2B5EF4-FFF2-40B4-BE49-F238E27FC236}">
                  <a16:creationId xmlns:a16="http://schemas.microsoft.com/office/drawing/2014/main" id="{7DBCDC4F-B989-1FE4-9F54-82F546DD4A76}"/>
                </a:ext>
              </a:extLst>
            </p:cNvPr>
            <p:cNvSpPr/>
            <p:nvPr/>
          </p:nvSpPr>
          <p:spPr>
            <a:xfrm>
              <a:off x="5526019" y="2121551"/>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53" name="Gruppieren 52">
              <a:extLst>
                <a:ext uri="{FF2B5EF4-FFF2-40B4-BE49-F238E27FC236}">
                  <a16:creationId xmlns:a16="http://schemas.microsoft.com/office/drawing/2014/main" id="{97429900-56D6-8D8C-5938-83C4A9A5777F}"/>
                </a:ext>
              </a:extLst>
            </p:cNvPr>
            <p:cNvGrpSpPr/>
            <p:nvPr/>
          </p:nvGrpSpPr>
          <p:grpSpPr>
            <a:xfrm>
              <a:off x="4690838" y="2318953"/>
              <a:ext cx="2492990" cy="513888"/>
              <a:chOff x="6830110" y="1698170"/>
              <a:chExt cx="2492990" cy="513888"/>
            </a:xfrm>
          </p:grpSpPr>
          <p:sp>
            <p:nvSpPr>
              <p:cNvPr id="52" name="Freihandform: Form 51">
                <a:extLst>
                  <a:ext uri="{FF2B5EF4-FFF2-40B4-BE49-F238E27FC236}">
                    <a16:creationId xmlns:a16="http://schemas.microsoft.com/office/drawing/2014/main" id="{D5FA949C-96D7-2232-C505-299B6FE3C9C4}"/>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5" name="Textfeld 14">
                <a:extLst>
                  <a:ext uri="{FF2B5EF4-FFF2-40B4-BE49-F238E27FC236}">
                    <a16:creationId xmlns:a16="http://schemas.microsoft.com/office/drawing/2014/main" id="{87EAB8FE-DF58-03EF-461A-FDBA647602DE}"/>
                  </a:ext>
                </a:extLst>
              </p:cNvPr>
              <p:cNvSpPr txBox="1"/>
              <p:nvPr/>
            </p:nvSpPr>
            <p:spPr>
              <a:xfrm>
                <a:off x="6830110" y="1698170"/>
                <a:ext cx="2492990"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err="1"/>
                  <a:t>Exercise</a:t>
                </a:r>
                <a:r>
                  <a:rPr lang="de-DE" sz="1400" b="1" dirty="0"/>
                  <a:t> </a:t>
                </a:r>
                <a:r>
                  <a:rPr lang="de-DE" sz="1400" b="1" dirty="0" err="1"/>
                  <a:t>artefact</a:t>
                </a:r>
                <a:r>
                  <a:rPr lang="de-DE" sz="1400" b="1" dirty="0"/>
                  <a:t> </a:t>
                </a:r>
                <a:r>
                  <a:rPr lang="de-DE" sz="1400" b="1" dirty="0" err="1"/>
                  <a:t>generator</a:t>
                </a:r>
                <a:endParaRPr lang="de-DE" sz="1400" b="1" dirty="0"/>
              </a:p>
            </p:txBody>
          </p:sp>
        </p:grpSp>
      </p:grpSp>
      <p:grpSp>
        <p:nvGrpSpPr>
          <p:cNvPr id="4128" name="Gruppieren 4127">
            <a:extLst>
              <a:ext uri="{FF2B5EF4-FFF2-40B4-BE49-F238E27FC236}">
                <a16:creationId xmlns:a16="http://schemas.microsoft.com/office/drawing/2014/main" id="{32C0DD4C-29B4-E173-B842-07F414379A04}"/>
              </a:ext>
            </a:extLst>
          </p:cNvPr>
          <p:cNvGrpSpPr/>
          <p:nvPr/>
        </p:nvGrpSpPr>
        <p:grpSpPr>
          <a:xfrm>
            <a:off x="9324279" y="2312706"/>
            <a:ext cx="2674130" cy="720162"/>
            <a:chOff x="9324279" y="2312706"/>
            <a:chExt cx="2674130" cy="720162"/>
          </a:xfrm>
        </p:grpSpPr>
        <p:sp>
          <p:nvSpPr>
            <p:cNvPr id="4127" name="Freihandform: Form 4126">
              <a:extLst>
                <a:ext uri="{FF2B5EF4-FFF2-40B4-BE49-F238E27FC236}">
                  <a16:creationId xmlns:a16="http://schemas.microsoft.com/office/drawing/2014/main" id="{A36C132C-E027-CE03-75E6-03B869177D6F}"/>
                </a:ext>
              </a:extLst>
            </p:cNvPr>
            <p:cNvSpPr/>
            <p:nvPr/>
          </p:nvSpPr>
          <p:spPr>
            <a:xfrm>
              <a:off x="10388615" y="2312706"/>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54" name="Gruppieren 53">
              <a:extLst>
                <a:ext uri="{FF2B5EF4-FFF2-40B4-BE49-F238E27FC236}">
                  <a16:creationId xmlns:a16="http://schemas.microsoft.com/office/drawing/2014/main" id="{55488BA3-9D8E-2523-92EC-6485FB520412}"/>
                </a:ext>
              </a:extLst>
            </p:cNvPr>
            <p:cNvGrpSpPr/>
            <p:nvPr/>
          </p:nvGrpSpPr>
          <p:grpSpPr>
            <a:xfrm>
              <a:off x="9324279" y="2518978"/>
              <a:ext cx="2674130" cy="513890"/>
              <a:chOff x="6610480" y="1698168"/>
              <a:chExt cx="2674130" cy="513890"/>
            </a:xfrm>
          </p:grpSpPr>
          <p:sp>
            <p:nvSpPr>
              <p:cNvPr id="55" name="Freihandform: Form 54">
                <a:extLst>
                  <a:ext uri="{FF2B5EF4-FFF2-40B4-BE49-F238E27FC236}">
                    <a16:creationId xmlns:a16="http://schemas.microsoft.com/office/drawing/2014/main" id="{A8E5B065-9526-1C50-5FF0-44E16B7A923B}"/>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56" name="Textfeld 55">
                <a:extLst>
                  <a:ext uri="{FF2B5EF4-FFF2-40B4-BE49-F238E27FC236}">
                    <a16:creationId xmlns:a16="http://schemas.microsoft.com/office/drawing/2014/main" id="{CCB21F0B-3208-4532-AEF4-A256A9761BBD}"/>
                  </a:ext>
                </a:extLst>
              </p:cNvPr>
              <p:cNvSpPr txBox="1"/>
              <p:nvPr/>
            </p:nvSpPr>
            <p:spPr>
              <a:xfrm>
                <a:off x="6610480" y="1698168"/>
                <a:ext cx="2674130"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err="1"/>
                  <a:t>Exercise</a:t>
                </a:r>
                <a:r>
                  <a:rPr lang="de-DE" sz="1400" b="1" dirty="0"/>
                  <a:t> </a:t>
                </a:r>
                <a:r>
                  <a:rPr lang="de-DE" sz="1400" b="1" dirty="0" err="1"/>
                  <a:t>artefact</a:t>
                </a:r>
                <a:r>
                  <a:rPr lang="de-DE" sz="1400" b="1" dirty="0"/>
                  <a:t> </a:t>
                </a:r>
                <a:r>
                  <a:rPr lang="de-DE" sz="1400" b="1" dirty="0" err="1"/>
                  <a:t>transformer</a:t>
                </a:r>
                <a:endParaRPr lang="de-DE" sz="1400" b="1" dirty="0"/>
              </a:p>
            </p:txBody>
          </p:sp>
        </p:grpSp>
      </p:grpSp>
      <p:grpSp>
        <p:nvGrpSpPr>
          <p:cNvPr id="4118" name="Gruppieren 4117">
            <a:extLst>
              <a:ext uri="{FF2B5EF4-FFF2-40B4-BE49-F238E27FC236}">
                <a16:creationId xmlns:a16="http://schemas.microsoft.com/office/drawing/2014/main" id="{C4300485-21E6-ACBD-4A6D-46BD03018221}"/>
              </a:ext>
            </a:extLst>
          </p:cNvPr>
          <p:cNvGrpSpPr/>
          <p:nvPr/>
        </p:nvGrpSpPr>
        <p:grpSpPr>
          <a:xfrm>
            <a:off x="6235213" y="2900309"/>
            <a:ext cx="1774845" cy="659114"/>
            <a:chOff x="6235213" y="2614559"/>
            <a:chExt cx="1774845" cy="659114"/>
          </a:xfrm>
        </p:grpSpPr>
        <p:sp>
          <p:nvSpPr>
            <p:cNvPr id="4115" name="Freihandform: Form 4114">
              <a:extLst>
                <a:ext uri="{FF2B5EF4-FFF2-40B4-BE49-F238E27FC236}">
                  <a16:creationId xmlns:a16="http://schemas.microsoft.com/office/drawing/2014/main" id="{C08C59FB-297C-E060-D144-AC25A330FDEB}"/>
                </a:ext>
              </a:extLst>
            </p:cNvPr>
            <p:cNvSpPr/>
            <p:nvPr/>
          </p:nvSpPr>
          <p:spPr>
            <a:xfrm>
              <a:off x="6752216" y="2614559"/>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57" name="Gruppieren 56">
              <a:extLst>
                <a:ext uri="{FF2B5EF4-FFF2-40B4-BE49-F238E27FC236}">
                  <a16:creationId xmlns:a16="http://schemas.microsoft.com/office/drawing/2014/main" id="{5E20A20C-5FF5-9F94-73CA-32B847C581EF}"/>
                </a:ext>
              </a:extLst>
            </p:cNvPr>
            <p:cNvGrpSpPr/>
            <p:nvPr/>
          </p:nvGrpSpPr>
          <p:grpSpPr>
            <a:xfrm>
              <a:off x="6235213" y="2759783"/>
              <a:ext cx="1774845" cy="513890"/>
              <a:chOff x="7148288" y="1698168"/>
              <a:chExt cx="1774845" cy="513890"/>
            </a:xfrm>
          </p:grpSpPr>
          <p:sp>
            <p:nvSpPr>
              <p:cNvPr id="58" name="Freihandform: Form 57">
                <a:extLst>
                  <a:ext uri="{FF2B5EF4-FFF2-40B4-BE49-F238E27FC236}">
                    <a16:creationId xmlns:a16="http://schemas.microsoft.com/office/drawing/2014/main" id="{2819C1DB-EE80-DD14-6B57-76B54656BCEC}"/>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59" name="Textfeld 58">
                <a:extLst>
                  <a:ext uri="{FF2B5EF4-FFF2-40B4-BE49-F238E27FC236}">
                    <a16:creationId xmlns:a16="http://schemas.microsoft.com/office/drawing/2014/main" id="{1E9E66AA-08D7-038F-EA18-78F3FB1825C0}"/>
                  </a:ext>
                </a:extLst>
              </p:cNvPr>
              <p:cNvSpPr txBox="1"/>
              <p:nvPr/>
            </p:nvSpPr>
            <p:spPr>
              <a:xfrm>
                <a:off x="7148288" y="1698168"/>
                <a:ext cx="1774845"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Solution </a:t>
                </a:r>
                <a:r>
                  <a:rPr lang="de-DE" sz="1400" b="1" dirty="0" err="1"/>
                  <a:t>generator</a:t>
                </a:r>
                <a:endParaRPr lang="de-DE" sz="1400" b="1" dirty="0"/>
              </a:p>
            </p:txBody>
          </p:sp>
        </p:grpSp>
      </p:grpSp>
      <p:grpSp>
        <p:nvGrpSpPr>
          <p:cNvPr id="4122" name="Gruppieren 4121">
            <a:extLst>
              <a:ext uri="{FF2B5EF4-FFF2-40B4-BE49-F238E27FC236}">
                <a16:creationId xmlns:a16="http://schemas.microsoft.com/office/drawing/2014/main" id="{7CC8B2AC-A7F0-D1AE-E9AB-32EF35EABE15}"/>
              </a:ext>
            </a:extLst>
          </p:cNvPr>
          <p:cNvGrpSpPr/>
          <p:nvPr/>
        </p:nvGrpSpPr>
        <p:grpSpPr>
          <a:xfrm>
            <a:off x="8765470" y="2871924"/>
            <a:ext cx="1407758" cy="674716"/>
            <a:chOff x="8765470" y="2586174"/>
            <a:chExt cx="1407758" cy="674716"/>
          </a:xfrm>
        </p:grpSpPr>
        <p:sp>
          <p:nvSpPr>
            <p:cNvPr id="4121" name="Freihandform: Form 4120">
              <a:extLst>
                <a:ext uri="{FF2B5EF4-FFF2-40B4-BE49-F238E27FC236}">
                  <a16:creationId xmlns:a16="http://schemas.microsoft.com/office/drawing/2014/main" id="{49CAB401-FCE8-10D7-25B1-42F93E30F7DA}"/>
                </a:ext>
              </a:extLst>
            </p:cNvPr>
            <p:cNvSpPr/>
            <p:nvPr/>
          </p:nvSpPr>
          <p:spPr>
            <a:xfrm>
              <a:off x="9172902" y="2586174"/>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60" name="Gruppieren 59">
              <a:extLst>
                <a:ext uri="{FF2B5EF4-FFF2-40B4-BE49-F238E27FC236}">
                  <a16:creationId xmlns:a16="http://schemas.microsoft.com/office/drawing/2014/main" id="{FC7DFFE3-3E89-BEEB-B33F-A7034AC4D3B2}"/>
                </a:ext>
              </a:extLst>
            </p:cNvPr>
            <p:cNvGrpSpPr/>
            <p:nvPr/>
          </p:nvGrpSpPr>
          <p:grpSpPr>
            <a:xfrm>
              <a:off x="8765470" y="2758728"/>
              <a:ext cx="1407758" cy="502162"/>
              <a:chOff x="7257859" y="1709896"/>
              <a:chExt cx="1407758" cy="502162"/>
            </a:xfrm>
          </p:grpSpPr>
          <p:sp>
            <p:nvSpPr>
              <p:cNvPr id="61" name="Freihandform: Form 60">
                <a:extLst>
                  <a:ext uri="{FF2B5EF4-FFF2-40B4-BE49-F238E27FC236}">
                    <a16:creationId xmlns:a16="http://schemas.microsoft.com/office/drawing/2014/main" id="{B39B38DC-EF37-AF29-738D-A0CA4A0D1DD4}"/>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62" name="Textfeld 61">
                <a:extLst>
                  <a:ext uri="{FF2B5EF4-FFF2-40B4-BE49-F238E27FC236}">
                    <a16:creationId xmlns:a16="http://schemas.microsoft.com/office/drawing/2014/main" id="{58DC295C-95D5-D871-2E7F-3331D28C714C}"/>
                  </a:ext>
                </a:extLst>
              </p:cNvPr>
              <p:cNvSpPr txBox="1"/>
              <p:nvPr/>
            </p:nvSpPr>
            <p:spPr>
              <a:xfrm>
                <a:off x="7257859" y="1709896"/>
                <a:ext cx="1407758"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err="1"/>
                  <a:t>Hint</a:t>
                </a:r>
                <a:r>
                  <a:rPr lang="de-DE" sz="1400" b="1" dirty="0"/>
                  <a:t> </a:t>
                </a:r>
                <a:r>
                  <a:rPr lang="de-DE" sz="1400" b="1" dirty="0" err="1"/>
                  <a:t>generator</a:t>
                </a:r>
                <a:endParaRPr lang="de-DE" sz="1400" b="1" dirty="0"/>
              </a:p>
            </p:txBody>
          </p:sp>
        </p:grpSp>
      </p:grpSp>
      <p:grpSp>
        <p:nvGrpSpPr>
          <p:cNvPr id="4120" name="Gruppieren 4119">
            <a:extLst>
              <a:ext uri="{FF2B5EF4-FFF2-40B4-BE49-F238E27FC236}">
                <a16:creationId xmlns:a16="http://schemas.microsoft.com/office/drawing/2014/main" id="{338DACCB-48AE-CFE8-5CCD-3DE473CFC159}"/>
              </a:ext>
            </a:extLst>
          </p:cNvPr>
          <p:cNvGrpSpPr/>
          <p:nvPr/>
        </p:nvGrpSpPr>
        <p:grpSpPr>
          <a:xfrm>
            <a:off x="7383206" y="3302477"/>
            <a:ext cx="1782604" cy="720002"/>
            <a:chOff x="7383206" y="3016727"/>
            <a:chExt cx="1782604" cy="720002"/>
          </a:xfrm>
        </p:grpSpPr>
        <p:sp>
          <p:nvSpPr>
            <p:cNvPr id="4119" name="Freihandform: Form 4118">
              <a:extLst>
                <a:ext uri="{FF2B5EF4-FFF2-40B4-BE49-F238E27FC236}">
                  <a16:creationId xmlns:a16="http://schemas.microsoft.com/office/drawing/2014/main" id="{9F954AFF-3E1A-3D0C-CBF2-B24BD94C3F57}"/>
                </a:ext>
              </a:extLst>
            </p:cNvPr>
            <p:cNvSpPr/>
            <p:nvPr/>
          </p:nvSpPr>
          <p:spPr>
            <a:xfrm>
              <a:off x="7973247" y="3016727"/>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63" name="Gruppieren 62">
              <a:extLst>
                <a:ext uri="{FF2B5EF4-FFF2-40B4-BE49-F238E27FC236}">
                  <a16:creationId xmlns:a16="http://schemas.microsoft.com/office/drawing/2014/main" id="{7039D3FD-40D9-81D0-E576-5CE92AF8F6B2}"/>
                </a:ext>
              </a:extLst>
            </p:cNvPr>
            <p:cNvGrpSpPr/>
            <p:nvPr/>
          </p:nvGrpSpPr>
          <p:grpSpPr>
            <a:xfrm>
              <a:off x="7383206" y="3222838"/>
              <a:ext cx="1782604" cy="513891"/>
              <a:chOff x="7075250" y="1698167"/>
              <a:chExt cx="1782604" cy="513891"/>
            </a:xfrm>
          </p:grpSpPr>
          <p:sp>
            <p:nvSpPr>
              <p:cNvPr id="4096" name="Freihandform: Form 4095">
                <a:extLst>
                  <a:ext uri="{FF2B5EF4-FFF2-40B4-BE49-F238E27FC236}">
                    <a16:creationId xmlns:a16="http://schemas.microsoft.com/office/drawing/2014/main" id="{B5570905-6862-1D90-4BA4-0CC288275C19}"/>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4097" name="Textfeld 4096">
                <a:extLst>
                  <a:ext uri="{FF2B5EF4-FFF2-40B4-BE49-F238E27FC236}">
                    <a16:creationId xmlns:a16="http://schemas.microsoft.com/office/drawing/2014/main" id="{40029F91-C5FF-BC7A-C487-58EC2835B1C4}"/>
                  </a:ext>
                </a:extLst>
              </p:cNvPr>
              <p:cNvSpPr txBox="1"/>
              <p:nvPr/>
            </p:nvSpPr>
            <p:spPr>
              <a:xfrm>
                <a:off x="7075250" y="1698167"/>
                <a:ext cx="1782604"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Validation </a:t>
                </a:r>
                <a:r>
                  <a:rPr lang="de-DE" sz="1400" b="1" dirty="0" err="1"/>
                  <a:t>function</a:t>
                </a:r>
                <a:endParaRPr lang="de-DE" sz="1400" b="1" dirty="0"/>
              </a:p>
            </p:txBody>
          </p:sp>
        </p:grpSp>
      </p:grpSp>
      <p:cxnSp>
        <p:nvCxnSpPr>
          <p:cNvPr id="4102" name="Gerader Verbinder 4101">
            <a:extLst>
              <a:ext uri="{FF2B5EF4-FFF2-40B4-BE49-F238E27FC236}">
                <a16:creationId xmlns:a16="http://schemas.microsoft.com/office/drawing/2014/main" id="{726C3456-1822-79C6-1930-EA4FA3274595}"/>
              </a:ext>
            </a:extLst>
          </p:cNvPr>
          <p:cNvCxnSpPr>
            <a:cxnSpLocks/>
            <a:stCxn id="10" idx="1"/>
            <a:endCxn id="58" idx="0"/>
          </p:cNvCxnSpPr>
          <p:nvPr/>
        </p:nvCxnSpPr>
        <p:spPr>
          <a:xfrm flipH="1" flipV="1">
            <a:off x="7112216" y="3559423"/>
            <a:ext cx="1117306" cy="1342886"/>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11" name="Gerader Verbinder 4110">
            <a:extLst>
              <a:ext uri="{FF2B5EF4-FFF2-40B4-BE49-F238E27FC236}">
                <a16:creationId xmlns:a16="http://schemas.microsoft.com/office/drawing/2014/main" id="{F7098513-4571-368E-152C-80748B914115}"/>
              </a:ext>
            </a:extLst>
          </p:cNvPr>
          <p:cNvCxnSpPr>
            <a:cxnSpLocks/>
            <a:stCxn id="10" idx="0"/>
            <a:endCxn id="4096" idx="0"/>
          </p:cNvCxnSpPr>
          <p:nvPr/>
        </p:nvCxnSpPr>
        <p:spPr>
          <a:xfrm flipH="1" flipV="1">
            <a:off x="8333247" y="4022479"/>
            <a:ext cx="3190" cy="835464"/>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 name="Gruppieren 10">
            <a:extLst>
              <a:ext uri="{FF2B5EF4-FFF2-40B4-BE49-F238E27FC236}">
                <a16:creationId xmlns:a16="http://schemas.microsoft.com/office/drawing/2014/main" id="{6F39B965-BB04-7E9A-4E5B-7AB7CE5480AF}"/>
              </a:ext>
            </a:extLst>
          </p:cNvPr>
          <p:cNvGrpSpPr/>
          <p:nvPr/>
        </p:nvGrpSpPr>
        <p:grpSpPr>
          <a:xfrm>
            <a:off x="6534093" y="1299178"/>
            <a:ext cx="3801041" cy="683946"/>
            <a:chOff x="6544325" y="1589787"/>
            <a:chExt cx="3801041" cy="683946"/>
          </a:xfrm>
        </p:grpSpPr>
        <p:sp>
          <p:nvSpPr>
            <p:cNvPr id="7" name="Freihandform: Form 6">
              <a:extLst>
                <a:ext uri="{FF2B5EF4-FFF2-40B4-BE49-F238E27FC236}">
                  <a16:creationId xmlns:a16="http://schemas.microsoft.com/office/drawing/2014/main" id="{BCBCF5B6-B713-EE59-E7E3-7469FECEFE80}"/>
                </a:ext>
              </a:extLst>
            </p:cNvPr>
            <p:cNvSpPr/>
            <p:nvPr/>
          </p:nvSpPr>
          <p:spPr>
            <a:xfrm rot="10800000">
              <a:off x="7790162" y="1733733"/>
              <a:ext cx="1080000" cy="54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4131" name="Textfeld 4130">
              <a:extLst>
                <a:ext uri="{FF2B5EF4-FFF2-40B4-BE49-F238E27FC236}">
                  <a16:creationId xmlns:a16="http://schemas.microsoft.com/office/drawing/2014/main" id="{2F7A2BD4-6505-A6CA-121A-76A082B8F26D}"/>
                </a:ext>
              </a:extLst>
            </p:cNvPr>
            <p:cNvSpPr txBox="1"/>
            <p:nvPr/>
          </p:nvSpPr>
          <p:spPr>
            <a:xfrm>
              <a:off x="6544325" y="1589787"/>
              <a:ext cx="3801041" cy="369332"/>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b="1" dirty="0" err="1"/>
                <a:t>Exercise</a:t>
              </a:r>
              <a:r>
                <a:rPr lang="de-DE" b="1" dirty="0"/>
                <a:t> </a:t>
              </a:r>
              <a:r>
                <a:rPr lang="de-DE" b="1" dirty="0" err="1"/>
                <a:t>generator</a:t>
              </a:r>
              <a:r>
                <a:rPr lang="de-DE" b="1" dirty="0"/>
                <a:t> </a:t>
              </a:r>
              <a:r>
                <a:rPr lang="de-DE" b="1" dirty="0" err="1"/>
                <a:t>configuration</a:t>
              </a:r>
              <a:endParaRPr lang="de-DE" b="1" dirty="0"/>
            </a:p>
          </p:txBody>
        </p:sp>
      </p:grpSp>
      <p:sp>
        <p:nvSpPr>
          <p:cNvPr id="4145" name="Textfeld 4144">
            <a:extLst>
              <a:ext uri="{FF2B5EF4-FFF2-40B4-BE49-F238E27FC236}">
                <a16:creationId xmlns:a16="http://schemas.microsoft.com/office/drawing/2014/main" id="{AAD33189-B6E9-D0DC-D9B5-B45D027F5BEB}"/>
              </a:ext>
            </a:extLst>
          </p:cNvPr>
          <p:cNvSpPr txBox="1"/>
          <p:nvPr/>
        </p:nvSpPr>
        <p:spPr>
          <a:xfrm>
            <a:off x="5583619" y="3041411"/>
            <a:ext cx="453970" cy="307777"/>
          </a:xfrm>
          <a:prstGeom prst="rect">
            <a:avLst/>
          </a:prstGeom>
          <a:noFill/>
        </p:spPr>
        <p:txBody>
          <a:bodyPr wrap="none" rtlCol="0">
            <a:spAutoFit/>
          </a:bodyPr>
          <a:lstStyle/>
          <a:p>
            <a:r>
              <a:rPr lang="de-DE" sz="1400" dirty="0"/>
              <a:t>0..*</a:t>
            </a:r>
          </a:p>
        </p:txBody>
      </p:sp>
      <p:sp>
        <p:nvSpPr>
          <p:cNvPr id="4146" name="Textfeld 4145">
            <a:extLst>
              <a:ext uri="{FF2B5EF4-FFF2-40B4-BE49-F238E27FC236}">
                <a16:creationId xmlns:a16="http://schemas.microsoft.com/office/drawing/2014/main" id="{D37F33BF-723C-07A4-BF2C-84CD0082503F}"/>
              </a:ext>
            </a:extLst>
          </p:cNvPr>
          <p:cNvSpPr txBox="1"/>
          <p:nvPr/>
        </p:nvSpPr>
        <p:spPr>
          <a:xfrm>
            <a:off x="7574787" y="4746007"/>
            <a:ext cx="453970" cy="307777"/>
          </a:xfrm>
          <a:prstGeom prst="rect">
            <a:avLst/>
          </a:prstGeom>
          <a:noFill/>
        </p:spPr>
        <p:txBody>
          <a:bodyPr wrap="none" rtlCol="0">
            <a:spAutoFit/>
          </a:bodyPr>
          <a:lstStyle/>
          <a:p>
            <a:r>
              <a:rPr lang="de-DE" sz="1400" dirty="0"/>
              <a:t>1..*</a:t>
            </a:r>
          </a:p>
        </p:txBody>
      </p:sp>
      <p:cxnSp>
        <p:nvCxnSpPr>
          <p:cNvPr id="2" name="Gerader Verbinder 1">
            <a:extLst>
              <a:ext uri="{FF2B5EF4-FFF2-40B4-BE49-F238E27FC236}">
                <a16:creationId xmlns:a16="http://schemas.microsoft.com/office/drawing/2014/main" id="{7303F64B-65B8-3345-81D1-D812F2AF0E80}"/>
              </a:ext>
            </a:extLst>
          </p:cNvPr>
          <p:cNvCxnSpPr>
            <a:cxnSpLocks/>
            <a:stCxn id="4114" idx="0"/>
            <a:endCxn id="7" idx="0"/>
          </p:cNvCxnSpPr>
          <p:nvPr/>
        </p:nvCxnSpPr>
        <p:spPr>
          <a:xfrm flipV="1">
            <a:off x="5886019" y="1983124"/>
            <a:ext cx="2433911" cy="347977"/>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E85D121C-85E6-DEBD-B1AC-1F411B3701AA}"/>
              </a:ext>
            </a:extLst>
          </p:cNvPr>
          <p:cNvCxnSpPr>
            <a:cxnSpLocks/>
            <a:stCxn id="4115" idx="0"/>
            <a:endCxn id="7" idx="0"/>
          </p:cNvCxnSpPr>
          <p:nvPr/>
        </p:nvCxnSpPr>
        <p:spPr>
          <a:xfrm flipV="1">
            <a:off x="7112216" y="1983124"/>
            <a:ext cx="1207714" cy="917185"/>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98" name="Gerader Verbinder 4097">
            <a:extLst>
              <a:ext uri="{FF2B5EF4-FFF2-40B4-BE49-F238E27FC236}">
                <a16:creationId xmlns:a16="http://schemas.microsoft.com/office/drawing/2014/main" id="{056CDF71-A3E5-C8C0-05F1-5052455622F4}"/>
              </a:ext>
            </a:extLst>
          </p:cNvPr>
          <p:cNvCxnSpPr>
            <a:cxnSpLocks/>
            <a:stCxn id="4119" idx="0"/>
            <a:endCxn id="7" idx="0"/>
          </p:cNvCxnSpPr>
          <p:nvPr/>
        </p:nvCxnSpPr>
        <p:spPr>
          <a:xfrm flipH="1" flipV="1">
            <a:off x="8319930" y="1983124"/>
            <a:ext cx="13317" cy="1319353"/>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06" name="Gerader Verbinder 4105">
            <a:extLst>
              <a:ext uri="{FF2B5EF4-FFF2-40B4-BE49-F238E27FC236}">
                <a16:creationId xmlns:a16="http://schemas.microsoft.com/office/drawing/2014/main" id="{D26D528A-AA7C-4721-B8AB-E22941CEB589}"/>
              </a:ext>
            </a:extLst>
          </p:cNvPr>
          <p:cNvCxnSpPr>
            <a:cxnSpLocks/>
            <a:stCxn id="4127" idx="0"/>
            <a:endCxn id="7" idx="0"/>
          </p:cNvCxnSpPr>
          <p:nvPr/>
        </p:nvCxnSpPr>
        <p:spPr>
          <a:xfrm flipH="1" flipV="1">
            <a:off x="8319930" y="1983124"/>
            <a:ext cx="2428685" cy="329582"/>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93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C4C8432-FABE-77AE-120D-EF7E135FA65A}"/>
              </a:ext>
            </a:extLst>
          </p:cNvPr>
          <p:cNvSpPr>
            <a:spLocks noGrp="1"/>
          </p:cNvSpPr>
          <p:nvPr>
            <p:ph type="title"/>
          </p:nvPr>
        </p:nvSpPr>
        <p:spPr/>
        <p:txBody>
          <a:bodyPr/>
          <a:lstStyle/>
          <a:p>
            <a:r>
              <a:rPr lang="de-DE" dirty="0" err="1"/>
              <a:t>Declarative</a:t>
            </a:r>
            <a:r>
              <a:rPr lang="de-DE" dirty="0"/>
              <a:t> </a:t>
            </a:r>
            <a:r>
              <a:rPr lang="de-DE" dirty="0" err="1"/>
              <a:t>Exercise</a:t>
            </a:r>
            <a:r>
              <a:rPr lang="de-DE" dirty="0"/>
              <a:t> type </a:t>
            </a:r>
            <a:r>
              <a:rPr lang="de-DE" dirty="0" err="1"/>
              <a:t>authoring</a:t>
            </a:r>
            <a:r>
              <a:rPr lang="de-DE" dirty="0"/>
              <a:t> </a:t>
            </a:r>
            <a:r>
              <a:rPr lang="de-DE" dirty="0" err="1"/>
              <a:t>tool</a:t>
            </a:r>
            <a:br>
              <a:rPr lang="de-DE" dirty="0"/>
            </a:br>
            <a:endParaRPr lang="de-DE" dirty="0"/>
          </a:p>
        </p:txBody>
      </p:sp>
      <p:pic>
        <p:nvPicPr>
          <p:cNvPr id="13" name="Grafik 12">
            <a:extLst>
              <a:ext uri="{FF2B5EF4-FFF2-40B4-BE49-F238E27FC236}">
                <a16:creationId xmlns:a16="http://schemas.microsoft.com/office/drawing/2014/main" id="{20953229-902E-4120-A87D-38C6542E7CE1}"/>
              </a:ext>
            </a:extLst>
          </p:cNvPr>
          <p:cNvPicPr>
            <a:picLocks noChangeAspect="1"/>
          </p:cNvPicPr>
          <p:nvPr/>
        </p:nvPicPr>
        <p:blipFill rotWithShape="1">
          <a:blip r:embed="rId3"/>
          <a:srcRect l="70931"/>
          <a:stretch/>
        </p:blipFill>
        <p:spPr>
          <a:xfrm>
            <a:off x="2114796" y="2217456"/>
            <a:ext cx="2347725" cy="3940606"/>
          </a:xfrm>
          <a:prstGeom prst="rect">
            <a:avLst/>
          </a:prstGeom>
        </p:spPr>
      </p:pic>
      <p:pic>
        <p:nvPicPr>
          <p:cNvPr id="17" name="Grafik 16">
            <a:extLst>
              <a:ext uri="{FF2B5EF4-FFF2-40B4-BE49-F238E27FC236}">
                <a16:creationId xmlns:a16="http://schemas.microsoft.com/office/drawing/2014/main" id="{4282C955-16BD-83A8-2486-8973F975EAEA}"/>
              </a:ext>
            </a:extLst>
          </p:cNvPr>
          <p:cNvPicPr>
            <a:picLocks noChangeAspect="1"/>
          </p:cNvPicPr>
          <p:nvPr/>
        </p:nvPicPr>
        <p:blipFill>
          <a:blip r:embed="rId4"/>
          <a:stretch>
            <a:fillRect/>
          </a:stretch>
        </p:blipFill>
        <p:spPr>
          <a:xfrm>
            <a:off x="238842" y="2217457"/>
            <a:ext cx="1893892" cy="3940606"/>
          </a:xfrm>
          <a:prstGeom prst="rect">
            <a:avLst/>
          </a:prstGeom>
        </p:spPr>
      </p:pic>
      <p:grpSp>
        <p:nvGrpSpPr>
          <p:cNvPr id="51" name="Gruppieren 50">
            <a:extLst>
              <a:ext uri="{FF2B5EF4-FFF2-40B4-BE49-F238E27FC236}">
                <a16:creationId xmlns:a16="http://schemas.microsoft.com/office/drawing/2014/main" id="{2FD65D7C-6111-407C-2F4A-20DDCEB34A6F}"/>
              </a:ext>
            </a:extLst>
          </p:cNvPr>
          <p:cNvGrpSpPr/>
          <p:nvPr/>
        </p:nvGrpSpPr>
        <p:grpSpPr>
          <a:xfrm>
            <a:off x="398700" y="1172020"/>
            <a:ext cx="4112461" cy="720000"/>
            <a:chOff x="1089045" y="1588114"/>
            <a:chExt cx="4112461" cy="720000"/>
          </a:xfrm>
        </p:grpSpPr>
        <p:grpSp>
          <p:nvGrpSpPr>
            <p:cNvPr id="20" name="Gruppieren 19">
              <a:extLst>
                <a:ext uri="{FF2B5EF4-FFF2-40B4-BE49-F238E27FC236}">
                  <a16:creationId xmlns:a16="http://schemas.microsoft.com/office/drawing/2014/main" id="{8C947DB4-283F-7E2E-FBBC-A3EA798A0ABB}"/>
                </a:ext>
              </a:extLst>
            </p:cNvPr>
            <p:cNvGrpSpPr/>
            <p:nvPr/>
          </p:nvGrpSpPr>
          <p:grpSpPr>
            <a:xfrm>
              <a:off x="1533727" y="1588114"/>
              <a:ext cx="720000" cy="720000"/>
              <a:chOff x="2292485" y="1585809"/>
              <a:chExt cx="720000" cy="720000"/>
            </a:xfrm>
          </p:grpSpPr>
          <p:cxnSp>
            <p:nvCxnSpPr>
              <p:cNvPr id="22" name="Gerader Verbinder 21">
                <a:extLst>
                  <a:ext uri="{FF2B5EF4-FFF2-40B4-BE49-F238E27FC236}">
                    <a16:creationId xmlns:a16="http://schemas.microsoft.com/office/drawing/2014/main" id="{0DEF8B27-4E19-FE58-6F9C-1F36D3B72049}"/>
                  </a:ext>
                </a:extLst>
              </p:cNvPr>
              <p:cNvCxnSpPr>
                <a:cxnSpLocks/>
              </p:cNvCxnSpPr>
              <p:nvPr/>
            </p:nvCxnSpPr>
            <p:spPr>
              <a:xfrm>
                <a:off x="2292485" y="213712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A518178B-0DEE-1B89-B02C-551A1E4CBCD9}"/>
                  </a:ext>
                </a:extLst>
              </p:cNvPr>
              <p:cNvCxnSpPr>
                <a:cxnSpLocks/>
              </p:cNvCxnSpPr>
              <p:nvPr/>
            </p:nvCxnSpPr>
            <p:spPr>
              <a:xfrm>
                <a:off x="2292485" y="175774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1" name="Gruppieren 20">
                <a:extLst>
                  <a:ext uri="{FF2B5EF4-FFF2-40B4-BE49-F238E27FC236}">
                    <a16:creationId xmlns:a16="http://schemas.microsoft.com/office/drawing/2014/main" id="{F650D821-936D-08A7-1DB7-36A0FF20A7A8}"/>
                  </a:ext>
                </a:extLst>
              </p:cNvPr>
              <p:cNvGrpSpPr/>
              <p:nvPr/>
            </p:nvGrpSpPr>
            <p:grpSpPr>
              <a:xfrm>
                <a:off x="2292485" y="1585809"/>
                <a:ext cx="720000" cy="720000"/>
                <a:chOff x="5337243" y="1254809"/>
                <a:chExt cx="720000" cy="720000"/>
              </a:xfrm>
            </p:grpSpPr>
            <p:cxnSp>
              <p:nvCxnSpPr>
                <p:cNvPr id="25" name="Gerader Verbinder 24">
                  <a:extLst>
                    <a:ext uri="{FF2B5EF4-FFF2-40B4-BE49-F238E27FC236}">
                      <a16:creationId xmlns:a16="http://schemas.microsoft.com/office/drawing/2014/main" id="{48C830EE-1A67-E45A-9C14-67CE0A00EF3C}"/>
                    </a:ext>
                  </a:extLst>
                </p:cNvPr>
                <p:cNvCxnSpPr>
                  <a:cxnSpLocks/>
                </p:cNvCxnSpPr>
                <p:nvPr/>
              </p:nvCxnSpPr>
              <p:spPr>
                <a:xfrm>
                  <a:off x="5505854" y="1274323"/>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7EE388D6-BEC3-7299-B5B5-288654691A3C}"/>
                    </a:ext>
                  </a:extLst>
                </p:cNvPr>
                <p:cNvCxnSpPr>
                  <a:cxnSpLocks/>
                  <a:stCxn id="24" idx="0"/>
                  <a:endCxn id="24" idx="2"/>
                </p:cNvCxnSpPr>
                <p:nvPr/>
              </p:nvCxnSpPr>
              <p:spPr>
                <a:xfrm>
                  <a:off x="5697243" y="1254809"/>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15A5FEF3-76CC-C9AF-0B52-F52FCDE34625}"/>
                    </a:ext>
                  </a:extLst>
                </p:cNvPr>
                <p:cNvCxnSpPr>
                  <a:cxnSpLocks/>
                </p:cNvCxnSpPr>
                <p:nvPr/>
              </p:nvCxnSpPr>
              <p:spPr>
                <a:xfrm>
                  <a:off x="5891719" y="1274323"/>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8023F27-FE95-9373-2230-7F829BC2087D}"/>
                    </a:ext>
                  </a:extLst>
                </p:cNvPr>
                <p:cNvCxnSpPr>
                  <a:cxnSpLocks/>
                  <a:stCxn id="24" idx="1"/>
                  <a:endCxn id="24" idx="3"/>
                </p:cNvCxnSpPr>
                <p:nvPr/>
              </p:nvCxnSpPr>
              <p:spPr>
                <a:xfrm>
                  <a:off x="5337243" y="1614809"/>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B65893EE-0A47-07AD-7B1B-BDC7BE04B79F}"/>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grpSp>
        </p:grpSp>
        <p:grpSp>
          <p:nvGrpSpPr>
            <p:cNvPr id="29" name="Gruppieren 28">
              <a:extLst>
                <a:ext uri="{FF2B5EF4-FFF2-40B4-BE49-F238E27FC236}">
                  <a16:creationId xmlns:a16="http://schemas.microsoft.com/office/drawing/2014/main" id="{10964C77-EAD3-75F0-B82B-6F8E9FBB7C6D}"/>
                </a:ext>
              </a:extLst>
            </p:cNvPr>
            <p:cNvGrpSpPr/>
            <p:nvPr/>
          </p:nvGrpSpPr>
          <p:grpSpPr>
            <a:xfrm>
              <a:off x="2712319" y="1588114"/>
              <a:ext cx="720000" cy="720000"/>
              <a:chOff x="2292485" y="1585809"/>
              <a:chExt cx="720000" cy="720000"/>
            </a:xfrm>
          </p:grpSpPr>
          <p:grpSp>
            <p:nvGrpSpPr>
              <p:cNvPr id="30" name="Gruppieren 29">
                <a:extLst>
                  <a:ext uri="{FF2B5EF4-FFF2-40B4-BE49-F238E27FC236}">
                    <a16:creationId xmlns:a16="http://schemas.microsoft.com/office/drawing/2014/main" id="{C0A42727-48A7-8FA8-FFF5-CCFDD0BEB1B5}"/>
                  </a:ext>
                </a:extLst>
              </p:cNvPr>
              <p:cNvGrpSpPr/>
              <p:nvPr/>
            </p:nvGrpSpPr>
            <p:grpSpPr>
              <a:xfrm>
                <a:off x="2292485" y="1585809"/>
                <a:ext cx="720000" cy="720000"/>
                <a:chOff x="5337243" y="1254809"/>
                <a:chExt cx="720000" cy="720000"/>
              </a:xfrm>
            </p:grpSpPr>
            <p:cxnSp>
              <p:nvCxnSpPr>
                <p:cNvPr id="34" name="Gerader Verbinder 33">
                  <a:extLst>
                    <a:ext uri="{FF2B5EF4-FFF2-40B4-BE49-F238E27FC236}">
                      <a16:creationId xmlns:a16="http://schemas.microsoft.com/office/drawing/2014/main" id="{771BEEC2-AA19-C85B-1403-0C78E9BA83B3}"/>
                    </a:ext>
                  </a:extLst>
                </p:cNvPr>
                <p:cNvCxnSpPr>
                  <a:cxnSpLocks/>
                </p:cNvCxnSpPr>
                <p:nvPr/>
              </p:nvCxnSpPr>
              <p:spPr>
                <a:xfrm>
                  <a:off x="5505854"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0F428AC3-8FE2-0B9C-0614-2203A1EDF41E}"/>
                    </a:ext>
                  </a:extLst>
                </p:cNvPr>
                <p:cNvCxnSpPr>
                  <a:cxnSpLocks/>
                  <a:stCxn id="33" idx="0"/>
                  <a:endCxn id="33" idx="2"/>
                </p:cNvCxnSpPr>
                <p:nvPr/>
              </p:nvCxnSpPr>
              <p:spPr>
                <a:xfrm>
                  <a:off x="5697243" y="1254809"/>
                  <a:ext cx="0" cy="7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32B9166-B2CA-7852-B28B-3AACFE11D111}"/>
                    </a:ext>
                  </a:extLst>
                </p:cNvPr>
                <p:cNvCxnSpPr>
                  <a:cxnSpLocks/>
                </p:cNvCxnSpPr>
                <p:nvPr/>
              </p:nvCxnSpPr>
              <p:spPr>
                <a:xfrm>
                  <a:off x="5891719"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D3C27B-A357-B949-641F-84ECAD922412}"/>
                    </a:ext>
                  </a:extLst>
                </p:cNvPr>
                <p:cNvCxnSpPr>
                  <a:cxnSpLocks/>
                  <a:stCxn id="33" idx="1"/>
                  <a:endCxn id="33" idx="3"/>
                </p:cNvCxnSpPr>
                <p:nvPr/>
              </p:nvCxnSpPr>
              <p:spPr>
                <a:xfrm>
                  <a:off x="5337243" y="1614809"/>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2235952C-687B-09F4-2B24-F7D45B514E4A}"/>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Ansicht 1</a:t>
                  </a:r>
                </a:p>
              </p:txBody>
            </p:sp>
          </p:grpSp>
          <p:cxnSp>
            <p:nvCxnSpPr>
              <p:cNvPr id="31" name="Gerader Verbinder 30">
                <a:extLst>
                  <a:ext uri="{FF2B5EF4-FFF2-40B4-BE49-F238E27FC236}">
                    <a16:creationId xmlns:a16="http://schemas.microsoft.com/office/drawing/2014/main" id="{DAF48624-90B1-F57B-AA39-55B414B1C1E6}"/>
                  </a:ext>
                </a:extLst>
              </p:cNvPr>
              <p:cNvCxnSpPr>
                <a:cxnSpLocks/>
              </p:cNvCxnSpPr>
              <p:nvPr/>
            </p:nvCxnSpPr>
            <p:spPr>
              <a:xfrm>
                <a:off x="2292485" y="2137120"/>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EB124886-558D-3A9B-53E2-CCAE74315BEB}"/>
                  </a:ext>
                </a:extLst>
              </p:cNvPr>
              <p:cNvCxnSpPr>
                <a:cxnSpLocks/>
              </p:cNvCxnSpPr>
              <p:nvPr/>
            </p:nvCxnSpPr>
            <p:spPr>
              <a:xfrm>
                <a:off x="2292485" y="1757741"/>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uppieren 37">
              <a:extLst>
                <a:ext uri="{FF2B5EF4-FFF2-40B4-BE49-F238E27FC236}">
                  <a16:creationId xmlns:a16="http://schemas.microsoft.com/office/drawing/2014/main" id="{70CDB7A6-10B2-9D16-A809-FD93B9F0D648}"/>
                </a:ext>
              </a:extLst>
            </p:cNvPr>
            <p:cNvGrpSpPr/>
            <p:nvPr/>
          </p:nvGrpSpPr>
          <p:grpSpPr>
            <a:xfrm>
              <a:off x="3890911" y="1588114"/>
              <a:ext cx="720000" cy="720000"/>
              <a:chOff x="2292485" y="1585809"/>
              <a:chExt cx="720000" cy="720000"/>
            </a:xfrm>
          </p:grpSpPr>
          <p:grpSp>
            <p:nvGrpSpPr>
              <p:cNvPr id="39" name="Gruppieren 38">
                <a:extLst>
                  <a:ext uri="{FF2B5EF4-FFF2-40B4-BE49-F238E27FC236}">
                    <a16:creationId xmlns:a16="http://schemas.microsoft.com/office/drawing/2014/main" id="{F233DE72-6F2E-D6A6-056D-7D35BA1CE115}"/>
                  </a:ext>
                </a:extLst>
              </p:cNvPr>
              <p:cNvGrpSpPr/>
              <p:nvPr/>
            </p:nvGrpSpPr>
            <p:grpSpPr>
              <a:xfrm>
                <a:off x="2292485" y="1585809"/>
                <a:ext cx="720000" cy="720000"/>
                <a:chOff x="5337243" y="1254809"/>
                <a:chExt cx="720000" cy="720000"/>
              </a:xfrm>
            </p:grpSpPr>
            <p:cxnSp>
              <p:nvCxnSpPr>
                <p:cNvPr id="43" name="Gerader Verbinder 42">
                  <a:extLst>
                    <a:ext uri="{FF2B5EF4-FFF2-40B4-BE49-F238E27FC236}">
                      <a16:creationId xmlns:a16="http://schemas.microsoft.com/office/drawing/2014/main" id="{2C7CCE10-DB0B-43C2-43D8-D0EA6125A176}"/>
                    </a:ext>
                  </a:extLst>
                </p:cNvPr>
                <p:cNvCxnSpPr>
                  <a:cxnSpLocks/>
                </p:cNvCxnSpPr>
                <p:nvPr/>
              </p:nvCxnSpPr>
              <p:spPr>
                <a:xfrm>
                  <a:off x="5505854"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51DCFCAB-F4C3-CD85-B05E-AC08DA35EF70}"/>
                    </a:ext>
                  </a:extLst>
                </p:cNvPr>
                <p:cNvCxnSpPr>
                  <a:cxnSpLocks/>
                  <a:stCxn id="42" idx="0"/>
                  <a:endCxn id="42" idx="2"/>
                </p:cNvCxnSpPr>
                <p:nvPr/>
              </p:nvCxnSpPr>
              <p:spPr>
                <a:xfrm>
                  <a:off x="5697243" y="1254809"/>
                  <a:ext cx="0" cy="7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3A191CA1-308E-534A-5DA6-EFB42BCE60B9}"/>
                    </a:ext>
                  </a:extLst>
                </p:cNvPr>
                <p:cNvCxnSpPr>
                  <a:cxnSpLocks/>
                </p:cNvCxnSpPr>
                <p:nvPr/>
              </p:nvCxnSpPr>
              <p:spPr>
                <a:xfrm>
                  <a:off x="5891719" y="1274323"/>
                  <a:ext cx="0" cy="700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9375FE2F-6DBC-1365-CFCD-4C6343C7AE2C}"/>
                    </a:ext>
                  </a:extLst>
                </p:cNvPr>
                <p:cNvCxnSpPr>
                  <a:cxnSpLocks/>
                  <a:stCxn id="42" idx="1"/>
                  <a:endCxn id="42" idx="3"/>
                </p:cNvCxnSpPr>
                <p:nvPr/>
              </p:nvCxnSpPr>
              <p:spPr>
                <a:xfrm>
                  <a:off x="5337243" y="1614809"/>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0FE17AD7-7626-5A9F-EDC0-0F3E06596EA7}"/>
                    </a:ext>
                  </a:extLst>
                </p:cNvPr>
                <p:cNvSpPr/>
                <p:nvPr/>
              </p:nvSpPr>
              <p:spPr>
                <a:xfrm>
                  <a:off x="5337243" y="1254809"/>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Ansicht 1</a:t>
                  </a:r>
                </a:p>
              </p:txBody>
            </p:sp>
          </p:grpSp>
          <p:cxnSp>
            <p:nvCxnSpPr>
              <p:cNvPr id="40" name="Gerader Verbinder 39">
                <a:extLst>
                  <a:ext uri="{FF2B5EF4-FFF2-40B4-BE49-F238E27FC236}">
                    <a16:creationId xmlns:a16="http://schemas.microsoft.com/office/drawing/2014/main" id="{AF719B70-C63B-6A23-0EFE-B7EB32DD90B6}"/>
                  </a:ext>
                </a:extLst>
              </p:cNvPr>
              <p:cNvCxnSpPr>
                <a:cxnSpLocks/>
              </p:cNvCxnSpPr>
              <p:nvPr/>
            </p:nvCxnSpPr>
            <p:spPr>
              <a:xfrm>
                <a:off x="2292485" y="2137120"/>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02DCF0C9-4BFA-166D-C345-B4426ABF2257}"/>
                  </a:ext>
                </a:extLst>
              </p:cNvPr>
              <p:cNvCxnSpPr>
                <a:cxnSpLocks/>
              </p:cNvCxnSpPr>
              <p:nvPr/>
            </p:nvCxnSpPr>
            <p:spPr>
              <a:xfrm>
                <a:off x="2292485" y="1757741"/>
                <a:ext cx="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Gerade Verbindung mit Pfeil 46">
              <a:extLst>
                <a:ext uri="{FF2B5EF4-FFF2-40B4-BE49-F238E27FC236}">
                  <a16:creationId xmlns:a16="http://schemas.microsoft.com/office/drawing/2014/main" id="{3733C429-4E07-BD4B-DE39-430F746A7119}"/>
                </a:ext>
              </a:extLst>
            </p:cNvPr>
            <p:cNvCxnSpPr>
              <a:cxnSpLocks/>
              <a:stCxn id="33" idx="3"/>
              <a:endCxn id="42" idx="1"/>
            </p:cNvCxnSpPr>
            <p:nvPr/>
          </p:nvCxnSpPr>
          <p:spPr>
            <a:xfrm>
              <a:off x="3432319" y="1948114"/>
              <a:ext cx="4585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A7F64011-B110-6EDD-7A7F-A5ECF0777F68}"/>
                </a:ext>
              </a:extLst>
            </p:cNvPr>
            <p:cNvCxnSpPr>
              <a:cxnSpLocks/>
              <a:stCxn id="24" idx="3"/>
              <a:endCxn id="33" idx="1"/>
            </p:cNvCxnSpPr>
            <p:nvPr/>
          </p:nvCxnSpPr>
          <p:spPr>
            <a:xfrm>
              <a:off x="2253727" y="1948114"/>
              <a:ext cx="4585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95E94C8B-1300-F746-ABA1-B274BFCFE2F0}"/>
                </a:ext>
              </a:extLst>
            </p:cNvPr>
            <p:cNvSpPr txBox="1"/>
            <p:nvPr/>
          </p:nvSpPr>
          <p:spPr>
            <a:xfrm>
              <a:off x="4786008" y="1702340"/>
              <a:ext cx="415498" cy="369332"/>
            </a:xfrm>
            <a:prstGeom prst="rect">
              <a:avLst/>
            </a:prstGeom>
            <a:noFill/>
          </p:spPr>
          <p:txBody>
            <a:bodyPr wrap="none" rtlCol="0">
              <a:spAutoFit/>
            </a:bodyPr>
            <a:lstStyle/>
            <a:p>
              <a:r>
                <a:rPr lang="de-DE" b="1" dirty="0"/>
                <a:t>…</a:t>
              </a:r>
            </a:p>
          </p:txBody>
        </p:sp>
        <p:sp>
          <p:nvSpPr>
            <p:cNvPr id="50" name="Textfeld 49">
              <a:extLst>
                <a:ext uri="{FF2B5EF4-FFF2-40B4-BE49-F238E27FC236}">
                  <a16:creationId xmlns:a16="http://schemas.microsoft.com/office/drawing/2014/main" id="{4E2B4A04-391C-4D0B-3C6E-4CDD3DEABE3A}"/>
                </a:ext>
              </a:extLst>
            </p:cNvPr>
            <p:cNvSpPr txBox="1"/>
            <p:nvPr/>
          </p:nvSpPr>
          <p:spPr>
            <a:xfrm>
              <a:off x="1089045" y="1702340"/>
              <a:ext cx="415498" cy="369332"/>
            </a:xfrm>
            <a:prstGeom prst="rect">
              <a:avLst/>
            </a:prstGeom>
            <a:noFill/>
          </p:spPr>
          <p:txBody>
            <a:bodyPr wrap="none" rtlCol="0">
              <a:spAutoFit/>
            </a:bodyPr>
            <a:lstStyle/>
            <a:p>
              <a:r>
                <a:rPr lang="de-DE" b="1" dirty="0"/>
                <a:t>…</a:t>
              </a:r>
            </a:p>
          </p:txBody>
        </p:sp>
      </p:grpSp>
      <p:sp>
        <p:nvSpPr>
          <p:cNvPr id="1067" name="Inhaltsplatzhalter 1">
            <a:extLst>
              <a:ext uri="{FF2B5EF4-FFF2-40B4-BE49-F238E27FC236}">
                <a16:creationId xmlns:a16="http://schemas.microsoft.com/office/drawing/2014/main" id="{7ECDF9AC-47BA-EBF0-F2F4-CC3D9A7959BF}"/>
              </a:ext>
            </a:extLst>
          </p:cNvPr>
          <p:cNvSpPr txBox="1">
            <a:spLocks/>
          </p:cNvSpPr>
          <p:nvPr/>
        </p:nvSpPr>
        <p:spPr>
          <a:xfrm>
            <a:off x="2189007" y="746444"/>
            <a:ext cx="877218" cy="485064"/>
          </a:xfrm>
          <a:prstGeom prst="rect">
            <a:avLst/>
          </a:prstGeom>
        </p:spPr>
        <p:txBody>
          <a:bodyPr lIns="0" tIns="0" rIns="0" bIns="0"/>
          <a:lstStyle>
            <a:lvl1pPr marL="228600" indent="-228600" algn="l" defTabSz="914400" rtl="0" eaLnBrk="1" latinLnBrk="0" hangingPunct="1">
              <a:lnSpc>
                <a:spcPct val="90000"/>
              </a:lnSpc>
              <a:spcBef>
                <a:spcPts val="1000"/>
              </a:spcBef>
              <a:buFontTx/>
              <a:buBlip>
                <a:blip r:embed="rId5"/>
              </a:buBlip>
              <a:defRPr lang="de-DE" sz="1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lang="de-DE"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lang="de-DE"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b="1" dirty="0"/>
              <a:t>UI</a:t>
            </a:r>
          </a:p>
          <a:p>
            <a:pPr marL="0" indent="0">
              <a:buNone/>
            </a:pPr>
            <a:endParaRPr lang="de-DE" sz="2400" b="1" dirty="0"/>
          </a:p>
        </p:txBody>
      </p:sp>
      <p:sp>
        <p:nvSpPr>
          <p:cNvPr id="1116" name="Inhaltsplatzhalter 1">
            <a:extLst>
              <a:ext uri="{FF2B5EF4-FFF2-40B4-BE49-F238E27FC236}">
                <a16:creationId xmlns:a16="http://schemas.microsoft.com/office/drawing/2014/main" id="{F7E40E75-1028-7427-A5D7-0766E5744E77}"/>
              </a:ext>
            </a:extLst>
          </p:cNvPr>
          <p:cNvSpPr txBox="1">
            <a:spLocks/>
          </p:cNvSpPr>
          <p:nvPr/>
        </p:nvSpPr>
        <p:spPr>
          <a:xfrm>
            <a:off x="7112216" y="741856"/>
            <a:ext cx="3317497" cy="405804"/>
          </a:xfrm>
          <a:prstGeom prst="rect">
            <a:avLst/>
          </a:prstGeom>
        </p:spPr>
        <p:txBody>
          <a:bodyPr lIns="0" tIns="0" rIns="0" bIns="0"/>
          <a:lstStyle>
            <a:lvl1pPr marL="228600" indent="-228600" algn="l" defTabSz="914400" rtl="0" eaLnBrk="1" latinLnBrk="0" hangingPunct="1">
              <a:lnSpc>
                <a:spcPct val="90000"/>
              </a:lnSpc>
              <a:spcBef>
                <a:spcPts val="1000"/>
              </a:spcBef>
              <a:buFontTx/>
              <a:buBlip>
                <a:blip r:embed="rId5"/>
              </a:buBlip>
              <a:defRPr lang="de-DE" sz="1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lang="de-DE"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lang="de-DE" sz="16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lang="de-DE"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b="1" dirty="0" err="1"/>
              <a:t>Exercise</a:t>
            </a:r>
            <a:r>
              <a:rPr lang="de-DE" sz="2400" b="1" dirty="0"/>
              <a:t> </a:t>
            </a:r>
            <a:r>
              <a:rPr lang="de-DE" sz="2400" b="1" dirty="0" err="1"/>
              <a:t>generator</a:t>
            </a:r>
            <a:endParaRPr lang="de-DE" sz="2400" b="1" dirty="0"/>
          </a:p>
        </p:txBody>
      </p:sp>
      <p:cxnSp>
        <p:nvCxnSpPr>
          <p:cNvPr id="1123" name="Gerader Verbinder 1122">
            <a:extLst>
              <a:ext uri="{FF2B5EF4-FFF2-40B4-BE49-F238E27FC236}">
                <a16:creationId xmlns:a16="http://schemas.microsoft.com/office/drawing/2014/main" id="{9D386186-CBA2-BA67-C813-E94B898525D1}"/>
              </a:ext>
            </a:extLst>
          </p:cNvPr>
          <p:cNvCxnSpPr>
            <a:cxnSpLocks/>
          </p:cNvCxnSpPr>
          <p:nvPr/>
        </p:nvCxnSpPr>
        <p:spPr>
          <a:xfrm>
            <a:off x="2020910" y="172389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4" name="Gerader Verbinder 1123">
            <a:extLst>
              <a:ext uri="{FF2B5EF4-FFF2-40B4-BE49-F238E27FC236}">
                <a16:creationId xmlns:a16="http://schemas.microsoft.com/office/drawing/2014/main" id="{682F61F3-2502-E8A5-ACF2-10661BFB5804}"/>
              </a:ext>
            </a:extLst>
          </p:cNvPr>
          <p:cNvCxnSpPr>
            <a:cxnSpLocks/>
          </p:cNvCxnSpPr>
          <p:nvPr/>
        </p:nvCxnSpPr>
        <p:spPr>
          <a:xfrm>
            <a:off x="2020910" y="1344512"/>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5" name="Gerader Verbinder 1124">
            <a:extLst>
              <a:ext uri="{FF2B5EF4-FFF2-40B4-BE49-F238E27FC236}">
                <a16:creationId xmlns:a16="http://schemas.microsoft.com/office/drawing/2014/main" id="{4E14534D-C8E5-631D-708A-387886ABCEC2}"/>
              </a:ext>
            </a:extLst>
          </p:cNvPr>
          <p:cNvCxnSpPr>
            <a:cxnSpLocks/>
          </p:cNvCxnSpPr>
          <p:nvPr/>
        </p:nvCxnSpPr>
        <p:spPr>
          <a:xfrm>
            <a:off x="2189521" y="119209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6" name="Gerader Verbinder 1125">
            <a:extLst>
              <a:ext uri="{FF2B5EF4-FFF2-40B4-BE49-F238E27FC236}">
                <a16:creationId xmlns:a16="http://schemas.microsoft.com/office/drawing/2014/main" id="{B9F89CB1-FCE8-BB45-7152-CC1C05EE856B}"/>
              </a:ext>
            </a:extLst>
          </p:cNvPr>
          <p:cNvCxnSpPr>
            <a:cxnSpLocks/>
          </p:cNvCxnSpPr>
          <p:nvPr/>
        </p:nvCxnSpPr>
        <p:spPr>
          <a:xfrm>
            <a:off x="2380910" y="1172580"/>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7" name="Gerader Verbinder 1126">
            <a:extLst>
              <a:ext uri="{FF2B5EF4-FFF2-40B4-BE49-F238E27FC236}">
                <a16:creationId xmlns:a16="http://schemas.microsoft.com/office/drawing/2014/main" id="{6F33F324-10C0-960E-FBE9-151DDAE8F368}"/>
              </a:ext>
            </a:extLst>
          </p:cNvPr>
          <p:cNvCxnSpPr>
            <a:cxnSpLocks/>
          </p:cNvCxnSpPr>
          <p:nvPr/>
        </p:nvCxnSpPr>
        <p:spPr>
          <a:xfrm>
            <a:off x="2575386" y="119209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8" name="Gerader Verbinder 1127">
            <a:extLst>
              <a:ext uri="{FF2B5EF4-FFF2-40B4-BE49-F238E27FC236}">
                <a16:creationId xmlns:a16="http://schemas.microsoft.com/office/drawing/2014/main" id="{9FC31B97-16F8-E57B-5EAA-7376098DB7AC}"/>
              </a:ext>
            </a:extLst>
          </p:cNvPr>
          <p:cNvCxnSpPr>
            <a:cxnSpLocks/>
          </p:cNvCxnSpPr>
          <p:nvPr/>
        </p:nvCxnSpPr>
        <p:spPr>
          <a:xfrm>
            <a:off x="2020910" y="153258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9" name="Gerader Verbinder 1128">
            <a:extLst>
              <a:ext uri="{FF2B5EF4-FFF2-40B4-BE49-F238E27FC236}">
                <a16:creationId xmlns:a16="http://schemas.microsoft.com/office/drawing/2014/main" id="{AA4563A6-41F4-680A-93AA-68E7FD1C0DB1}"/>
              </a:ext>
            </a:extLst>
          </p:cNvPr>
          <p:cNvCxnSpPr>
            <a:cxnSpLocks/>
          </p:cNvCxnSpPr>
          <p:nvPr/>
        </p:nvCxnSpPr>
        <p:spPr>
          <a:xfrm>
            <a:off x="3200566" y="1723331"/>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0" name="Gerader Verbinder 1129">
            <a:extLst>
              <a:ext uri="{FF2B5EF4-FFF2-40B4-BE49-F238E27FC236}">
                <a16:creationId xmlns:a16="http://schemas.microsoft.com/office/drawing/2014/main" id="{BD1BB9B6-40B2-2BA9-C6C2-C9CF68817DE7}"/>
              </a:ext>
            </a:extLst>
          </p:cNvPr>
          <p:cNvCxnSpPr>
            <a:cxnSpLocks/>
          </p:cNvCxnSpPr>
          <p:nvPr/>
        </p:nvCxnSpPr>
        <p:spPr>
          <a:xfrm>
            <a:off x="3200566" y="1343952"/>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1" name="Gerader Verbinder 1130">
            <a:extLst>
              <a:ext uri="{FF2B5EF4-FFF2-40B4-BE49-F238E27FC236}">
                <a16:creationId xmlns:a16="http://schemas.microsoft.com/office/drawing/2014/main" id="{4BE9A103-8A4E-346A-1654-785C323FDD51}"/>
              </a:ext>
            </a:extLst>
          </p:cNvPr>
          <p:cNvCxnSpPr>
            <a:cxnSpLocks/>
          </p:cNvCxnSpPr>
          <p:nvPr/>
        </p:nvCxnSpPr>
        <p:spPr>
          <a:xfrm>
            <a:off x="3369177" y="119153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2" name="Gerader Verbinder 1131">
            <a:extLst>
              <a:ext uri="{FF2B5EF4-FFF2-40B4-BE49-F238E27FC236}">
                <a16:creationId xmlns:a16="http://schemas.microsoft.com/office/drawing/2014/main" id="{FDCF322E-158B-2615-8B8E-CE2954845FE0}"/>
              </a:ext>
            </a:extLst>
          </p:cNvPr>
          <p:cNvCxnSpPr>
            <a:cxnSpLocks/>
          </p:cNvCxnSpPr>
          <p:nvPr/>
        </p:nvCxnSpPr>
        <p:spPr>
          <a:xfrm>
            <a:off x="3560566" y="1172020"/>
            <a:ext cx="0" cy="72000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3" name="Gerader Verbinder 1132">
            <a:extLst>
              <a:ext uri="{FF2B5EF4-FFF2-40B4-BE49-F238E27FC236}">
                <a16:creationId xmlns:a16="http://schemas.microsoft.com/office/drawing/2014/main" id="{B3F20BAA-8F19-652D-EF73-858F1C1B286C}"/>
              </a:ext>
            </a:extLst>
          </p:cNvPr>
          <p:cNvCxnSpPr>
            <a:cxnSpLocks/>
          </p:cNvCxnSpPr>
          <p:nvPr/>
        </p:nvCxnSpPr>
        <p:spPr>
          <a:xfrm>
            <a:off x="3755042" y="1191534"/>
            <a:ext cx="0" cy="70048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4" name="Gerader Verbinder 1133">
            <a:extLst>
              <a:ext uri="{FF2B5EF4-FFF2-40B4-BE49-F238E27FC236}">
                <a16:creationId xmlns:a16="http://schemas.microsoft.com/office/drawing/2014/main" id="{904B79E1-CC3C-1574-9DE8-6FA542EC02B8}"/>
              </a:ext>
            </a:extLst>
          </p:cNvPr>
          <p:cNvCxnSpPr>
            <a:cxnSpLocks/>
          </p:cNvCxnSpPr>
          <p:nvPr/>
        </p:nvCxnSpPr>
        <p:spPr>
          <a:xfrm>
            <a:off x="3200566" y="1532020"/>
            <a:ext cx="720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35" name="Rechteck 1134">
            <a:extLst>
              <a:ext uri="{FF2B5EF4-FFF2-40B4-BE49-F238E27FC236}">
                <a16:creationId xmlns:a16="http://schemas.microsoft.com/office/drawing/2014/main" id="{C277AFC0-C2C6-4370-DD8E-1B34FBADB087}"/>
              </a:ext>
            </a:extLst>
          </p:cNvPr>
          <p:cNvSpPr/>
          <p:nvPr/>
        </p:nvSpPr>
        <p:spPr>
          <a:xfrm>
            <a:off x="3197401" y="1172020"/>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36" name="Rechteck 1135">
            <a:extLst>
              <a:ext uri="{FF2B5EF4-FFF2-40B4-BE49-F238E27FC236}">
                <a16:creationId xmlns:a16="http://schemas.microsoft.com/office/drawing/2014/main" id="{634E4EB5-8706-71B9-B64C-E39E8BA00624}"/>
              </a:ext>
            </a:extLst>
          </p:cNvPr>
          <p:cNvSpPr/>
          <p:nvPr/>
        </p:nvSpPr>
        <p:spPr>
          <a:xfrm>
            <a:off x="2024138" y="1172020"/>
            <a:ext cx="720000" cy="720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26" name="Picture 2" descr="Lupe - Kostenlose werkzeuge und utensilien Icons">
            <a:extLst>
              <a:ext uri="{FF2B5EF4-FFF2-40B4-BE49-F238E27FC236}">
                <a16:creationId xmlns:a16="http://schemas.microsoft.com/office/drawing/2014/main" id="{2541CFE7-5E8B-62A9-BCEA-A064615491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31702" y="1611751"/>
            <a:ext cx="598768" cy="598768"/>
          </a:xfrm>
          <a:prstGeom prst="rect">
            <a:avLst/>
          </a:prstGeom>
          <a:noFill/>
          <a:extLst>
            <a:ext uri="{909E8E84-426E-40DD-AFC4-6F175D3DCCD1}">
              <a14:hiddenFill xmlns:a14="http://schemas.microsoft.com/office/drawing/2010/main">
                <a:solidFill>
                  <a:srgbClr val="FFFFFF"/>
                </a:solidFill>
              </a14:hiddenFill>
            </a:ext>
          </a:extLst>
        </p:spPr>
      </p:pic>
      <p:grpSp>
        <p:nvGrpSpPr>
          <p:cNvPr id="4112" name="Gruppieren 4111">
            <a:extLst>
              <a:ext uri="{FF2B5EF4-FFF2-40B4-BE49-F238E27FC236}">
                <a16:creationId xmlns:a16="http://schemas.microsoft.com/office/drawing/2014/main" id="{22F5A04F-7066-D822-4D50-8EF7E56D88AA}"/>
              </a:ext>
            </a:extLst>
          </p:cNvPr>
          <p:cNvGrpSpPr/>
          <p:nvPr/>
        </p:nvGrpSpPr>
        <p:grpSpPr>
          <a:xfrm>
            <a:off x="5361128" y="1359205"/>
            <a:ext cx="5788865" cy="4761694"/>
            <a:chOff x="6046436" y="1017042"/>
            <a:chExt cx="5788865" cy="4761694"/>
          </a:xfrm>
        </p:grpSpPr>
        <p:grpSp>
          <p:nvGrpSpPr>
            <p:cNvPr id="4113" name="Gruppieren 4112">
              <a:extLst>
                <a:ext uri="{FF2B5EF4-FFF2-40B4-BE49-F238E27FC236}">
                  <a16:creationId xmlns:a16="http://schemas.microsoft.com/office/drawing/2014/main" id="{2EB83386-C6B5-13C2-0E08-3F52E3645BCB}"/>
                </a:ext>
              </a:extLst>
            </p:cNvPr>
            <p:cNvGrpSpPr/>
            <p:nvPr/>
          </p:nvGrpSpPr>
          <p:grpSpPr>
            <a:xfrm>
              <a:off x="7239620" y="1017042"/>
              <a:ext cx="1587294" cy="711290"/>
              <a:chOff x="5125694" y="2121551"/>
              <a:chExt cx="1587294" cy="711290"/>
            </a:xfrm>
          </p:grpSpPr>
          <p:sp>
            <p:nvSpPr>
              <p:cNvPr id="1036" name="Freihandform: Form 1035">
                <a:extLst>
                  <a:ext uri="{FF2B5EF4-FFF2-40B4-BE49-F238E27FC236}">
                    <a16:creationId xmlns:a16="http://schemas.microsoft.com/office/drawing/2014/main" id="{730087D3-2BF3-68C2-8B07-8D19BA86711F}"/>
                  </a:ext>
                </a:extLst>
              </p:cNvPr>
              <p:cNvSpPr/>
              <p:nvPr/>
            </p:nvSpPr>
            <p:spPr>
              <a:xfrm>
                <a:off x="5526019" y="2121551"/>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1037" name="Gruppieren 1036">
                <a:extLst>
                  <a:ext uri="{FF2B5EF4-FFF2-40B4-BE49-F238E27FC236}">
                    <a16:creationId xmlns:a16="http://schemas.microsoft.com/office/drawing/2014/main" id="{14316B84-C30B-6E58-0F6A-F0A6FE6E9866}"/>
                  </a:ext>
                </a:extLst>
              </p:cNvPr>
              <p:cNvGrpSpPr/>
              <p:nvPr/>
            </p:nvGrpSpPr>
            <p:grpSpPr>
              <a:xfrm>
                <a:off x="5125694" y="2306783"/>
                <a:ext cx="1587294" cy="526058"/>
                <a:chOff x="7264966" y="1686000"/>
                <a:chExt cx="1587294" cy="526058"/>
              </a:xfrm>
            </p:grpSpPr>
            <p:sp>
              <p:nvSpPr>
                <p:cNvPr id="1038" name="Freihandform: Form 1037">
                  <a:extLst>
                    <a:ext uri="{FF2B5EF4-FFF2-40B4-BE49-F238E27FC236}">
                      <a16:creationId xmlns:a16="http://schemas.microsoft.com/office/drawing/2014/main" id="{0B98488A-15A0-809A-9C74-82D429472476}"/>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039" name="Textfeld 1038">
                  <a:extLst>
                    <a:ext uri="{FF2B5EF4-FFF2-40B4-BE49-F238E27FC236}">
                      <a16:creationId xmlns:a16="http://schemas.microsoft.com/office/drawing/2014/main" id="{2B5676E3-59BB-F8F4-1CBD-62118048BB19}"/>
                    </a:ext>
                  </a:extLst>
                </p:cNvPr>
                <p:cNvSpPr txBox="1"/>
                <p:nvPr/>
              </p:nvSpPr>
              <p:spPr>
                <a:xfrm>
                  <a:off x="7264966" y="1686000"/>
                  <a:ext cx="1587294"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Graph </a:t>
                  </a:r>
                  <a:r>
                    <a:rPr lang="de-DE" sz="1400" b="1" dirty="0" err="1"/>
                    <a:t>generator</a:t>
                  </a:r>
                  <a:endParaRPr lang="de-DE" sz="1400" b="1" dirty="0"/>
                </a:p>
              </p:txBody>
            </p:sp>
          </p:grpSp>
        </p:grpSp>
        <p:grpSp>
          <p:nvGrpSpPr>
            <p:cNvPr id="4117" name="Gruppieren 4116">
              <a:extLst>
                <a:ext uri="{FF2B5EF4-FFF2-40B4-BE49-F238E27FC236}">
                  <a16:creationId xmlns:a16="http://schemas.microsoft.com/office/drawing/2014/main" id="{A35D472F-DE42-A5B2-7122-1C24D6D35510}"/>
                </a:ext>
              </a:extLst>
            </p:cNvPr>
            <p:cNvGrpSpPr/>
            <p:nvPr/>
          </p:nvGrpSpPr>
          <p:grpSpPr>
            <a:xfrm>
              <a:off x="7471248" y="2483791"/>
              <a:ext cx="3217547" cy="720162"/>
              <a:chOff x="9324279" y="2312706"/>
              <a:chExt cx="3217547" cy="720162"/>
            </a:xfrm>
          </p:grpSpPr>
          <p:sp>
            <p:nvSpPr>
              <p:cNvPr id="1032" name="Freihandform: Form 1031">
                <a:extLst>
                  <a:ext uri="{FF2B5EF4-FFF2-40B4-BE49-F238E27FC236}">
                    <a16:creationId xmlns:a16="http://schemas.microsoft.com/office/drawing/2014/main" id="{9B4FC0E4-1A0D-5AF2-FE9F-76757BCE2FA7}"/>
                  </a:ext>
                </a:extLst>
              </p:cNvPr>
              <p:cNvSpPr/>
              <p:nvPr/>
            </p:nvSpPr>
            <p:spPr>
              <a:xfrm>
                <a:off x="10388615" y="2312706"/>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1033" name="Gruppieren 1032">
                <a:extLst>
                  <a:ext uri="{FF2B5EF4-FFF2-40B4-BE49-F238E27FC236}">
                    <a16:creationId xmlns:a16="http://schemas.microsoft.com/office/drawing/2014/main" id="{A71EDC95-3EA7-2B3C-B4F9-3E2A73F5016F}"/>
                  </a:ext>
                </a:extLst>
              </p:cNvPr>
              <p:cNvGrpSpPr/>
              <p:nvPr/>
            </p:nvGrpSpPr>
            <p:grpSpPr>
              <a:xfrm>
                <a:off x="9324279" y="2518978"/>
                <a:ext cx="3217547" cy="513890"/>
                <a:chOff x="6610480" y="1698168"/>
                <a:chExt cx="3217547" cy="513890"/>
              </a:xfrm>
            </p:grpSpPr>
            <p:sp>
              <p:nvSpPr>
                <p:cNvPr id="1034" name="Freihandform: Form 1033">
                  <a:extLst>
                    <a:ext uri="{FF2B5EF4-FFF2-40B4-BE49-F238E27FC236}">
                      <a16:creationId xmlns:a16="http://schemas.microsoft.com/office/drawing/2014/main" id="{97D119F9-43B6-1454-5B87-ED22B50127ED}"/>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035" name="Textfeld 1034">
                  <a:extLst>
                    <a:ext uri="{FF2B5EF4-FFF2-40B4-BE49-F238E27FC236}">
                      <a16:creationId xmlns:a16="http://schemas.microsoft.com/office/drawing/2014/main" id="{3264042F-4EF8-97F5-E1CF-AE793C234C67}"/>
                    </a:ext>
                  </a:extLst>
                </p:cNvPr>
                <p:cNvSpPr txBox="1"/>
                <p:nvPr/>
              </p:nvSpPr>
              <p:spPr>
                <a:xfrm>
                  <a:off x="6610480" y="1698168"/>
                  <a:ext cx="3217547"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err="1"/>
                    <a:t>Gozintographartefact</a:t>
                  </a:r>
                  <a:r>
                    <a:rPr lang="de-DE" sz="1400" b="1" dirty="0"/>
                    <a:t> </a:t>
                  </a:r>
                  <a:r>
                    <a:rPr lang="de-DE" sz="1400" b="1" dirty="0" err="1"/>
                    <a:t>transformator</a:t>
                  </a:r>
                  <a:endParaRPr lang="de-DE" sz="1400" b="1" dirty="0"/>
                </a:p>
              </p:txBody>
            </p:sp>
          </p:grpSp>
        </p:grpSp>
        <p:grpSp>
          <p:nvGrpSpPr>
            <p:cNvPr id="4123" name="Gruppieren 4122">
              <a:extLst>
                <a:ext uri="{FF2B5EF4-FFF2-40B4-BE49-F238E27FC236}">
                  <a16:creationId xmlns:a16="http://schemas.microsoft.com/office/drawing/2014/main" id="{4272919B-8521-75EB-6B07-D3005B4A3071}"/>
                </a:ext>
              </a:extLst>
            </p:cNvPr>
            <p:cNvGrpSpPr/>
            <p:nvPr/>
          </p:nvGrpSpPr>
          <p:grpSpPr>
            <a:xfrm>
              <a:off x="6046436" y="4193447"/>
              <a:ext cx="1774845" cy="659114"/>
              <a:chOff x="6235213" y="2614559"/>
              <a:chExt cx="1774845" cy="659114"/>
            </a:xfrm>
          </p:grpSpPr>
          <p:sp>
            <p:nvSpPr>
              <p:cNvPr id="1028" name="Freihandform: Form 1027">
                <a:extLst>
                  <a:ext uri="{FF2B5EF4-FFF2-40B4-BE49-F238E27FC236}">
                    <a16:creationId xmlns:a16="http://schemas.microsoft.com/office/drawing/2014/main" id="{EBD52A71-9863-51AA-BF44-E3F63FC8D395}"/>
                  </a:ext>
                </a:extLst>
              </p:cNvPr>
              <p:cNvSpPr/>
              <p:nvPr/>
            </p:nvSpPr>
            <p:spPr>
              <a:xfrm>
                <a:off x="6752216" y="2614559"/>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1029" name="Gruppieren 1028">
                <a:extLst>
                  <a:ext uri="{FF2B5EF4-FFF2-40B4-BE49-F238E27FC236}">
                    <a16:creationId xmlns:a16="http://schemas.microsoft.com/office/drawing/2014/main" id="{6FE5667C-9F35-07DF-C712-EA2D4A5B531E}"/>
                  </a:ext>
                </a:extLst>
              </p:cNvPr>
              <p:cNvGrpSpPr/>
              <p:nvPr/>
            </p:nvGrpSpPr>
            <p:grpSpPr>
              <a:xfrm>
                <a:off x="6235213" y="2759783"/>
                <a:ext cx="1774845" cy="513890"/>
                <a:chOff x="7148288" y="1698168"/>
                <a:chExt cx="1774845" cy="513890"/>
              </a:xfrm>
            </p:grpSpPr>
            <p:sp>
              <p:nvSpPr>
                <p:cNvPr id="1030" name="Freihandform: Form 1029">
                  <a:extLst>
                    <a:ext uri="{FF2B5EF4-FFF2-40B4-BE49-F238E27FC236}">
                      <a16:creationId xmlns:a16="http://schemas.microsoft.com/office/drawing/2014/main" id="{C3C62C2D-E32E-AB97-DDB8-10A6BE12EE57}"/>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031" name="Textfeld 1030">
                  <a:extLst>
                    <a:ext uri="{FF2B5EF4-FFF2-40B4-BE49-F238E27FC236}">
                      <a16:creationId xmlns:a16="http://schemas.microsoft.com/office/drawing/2014/main" id="{947D85BB-AE1F-635F-EA95-F7E5D3C106A1}"/>
                    </a:ext>
                  </a:extLst>
                </p:cNvPr>
                <p:cNvSpPr txBox="1"/>
                <p:nvPr/>
              </p:nvSpPr>
              <p:spPr>
                <a:xfrm>
                  <a:off x="7148288" y="1698168"/>
                  <a:ext cx="1774845"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Solution </a:t>
                  </a:r>
                  <a:r>
                    <a:rPr lang="de-DE" sz="1400" b="1" dirty="0" err="1"/>
                    <a:t>generator</a:t>
                  </a:r>
                  <a:endParaRPr lang="de-DE" sz="1400" b="1" dirty="0"/>
                </a:p>
              </p:txBody>
            </p:sp>
          </p:grpSp>
        </p:grpSp>
        <p:grpSp>
          <p:nvGrpSpPr>
            <p:cNvPr id="4124" name="Gruppieren 4123">
              <a:extLst>
                <a:ext uri="{FF2B5EF4-FFF2-40B4-BE49-F238E27FC236}">
                  <a16:creationId xmlns:a16="http://schemas.microsoft.com/office/drawing/2014/main" id="{216E890A-34E2-2961-B828-0AA0ADBEC124}"/>
                </a:ext>
              </a:extLst>
            </p:cNvPr>
            <p:cNvGrpSpPr/>
            <p:nvPr/>
          </p:nvGrpSpPr>
          <p:grpSpPr>
            <a:xfrm>
              <a:off x="8168421" y="4150863"/>
              <a:ext cx="1407758" cy="674716"/>
              <a:chOff x="8814219" y="2586174"/>
              <a:chExt cx="1407758" cy="674716"/>
            </a:xfrm>
          </p:grpSpPr>
          <p:sp>
            <p:nvSpPr>
              <p:cNvPr id="4159" name="Freihandform: Form 4158">
                <a:extLst>
                  <a:ext uri="{FF2B5EF4-FFF2-40B4-BE49-F238E27FC236}">
                    <a16:creationId xmlns:a16="http://schemas.microsoft.com/office/drawing/2014/main" id="{E81D3162-07D7-99FC-1A58-66AD2BFA726E}"/>
                  </a:ext>
                </a:extLst>
              </p:cNvPr>
              <p:cNvSpPr/>
              <p:nvPr/>
            </p:nvSpPr>
            <p:spPr>
              <a:xfrm>
                <a:off x="9172902" y="2586174"/>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dirty="0"/>
              </a:p>
            </p:txBody>
          </p:sp>
          <p:grpSp>
            <p:nvGrpSpPr>
              <p:cNvPr id="1024" name="Gruppieren 1023">
                <a:extLst>
                  <a:ext uri="{FF2B5EF4-FFF2-40B4-BE49-F238E27FC236}">
                    <a16:creationId xmlns:a16="http://schemas.microsoft.com/office/drawing/2014/main" id="{84DC0195-0E92-B61B-A00E-5C99E0CFE840}"/>
                  </a:ext>
                </a:extLst>
              </p:cNvPr>
              <p:cNvGrpSpPr/>
              <p:nvPr/>
            </p:nvGrpSpPr>
            <p:grpSpPr>
              <a:xfrm>
                <a:off x="8814219" y="2760332"/>
                <a:ext cx="1407758" cy="500558"/>
                <a:chOff x="7306608" y="1711500"/>
                <a:chExt cx="1407758" cy="500558"/>
              </a:xfrm>
            </p:grpSpPr>
            <p:sp>
              <p:nvSpPr>
                <p:cNvPr id="1025" name="Freihandform: Form 1024">
                  <a:extLst>
                    <a:ext uri="{FF2B5EF4-FFF2-40B4-BE49-F238E27FC236}">
                      <a16:creationId xmlns:a16="http://schemas.microsoft.com/office/drawing/2014/main" id="{EB9635D8-43E4-AC18-D20E-DA42B9732501}"/>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027" name="Textfeld 1026">
                  <a:extLst>
                    <a:ext uri="{FF2B5EF4-FFF2-40B4-BE49-F238E27FC236}">
                      <a16:creationId xmlns:a16="http://schemas.microsoft.com/office/drawing/2014/main" id="{E5921326-4564-10AE-0BEC-75557E3C0BB3}"/>
                    </a:ext>
                  </a:extLst>
                </p:cNvPr>
                <p:cNvSpPr txBox="1"/>
                <p:nvPr/>
              </p:nvSpPr>
              <p:spPr>
                <a:xfrm>
                  <a:off x="7306608" y="1711500"/>
                  <a:ext cx="1407758"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err="1"/>
                    <a:t>Hint</a:t>
                  </a:r>
                  <a:r>
                    <a:rPr lang="de-DE" sz="1400" b="1" dirty="0"/>
                    <a:t> </a:t>
                  </a:r>
                  <a:r>
                    <a:rPr lang="de-DE" sz="1400" b="1" dirty="0" err="1"/>
                    <a:t>generator</a:t>
                  </a:r>
                  <a:endParaRPr lang="de-DE" sz="1400" b="1" dirty="0"/>
                </a:p>
              </p:txBody>
            </p:sp>
          </p:grpSp>
        </p:grpSp>
        <p:grpSp>
          <p:nvGrpSpPr>
            <p:cNvPr id="4125" name="Gruppieren 4124">
              <a:extLst>
                <a:ext uri="{FF2B5EF4-FFF2-40B4-BE49-F238E27FC236}">
                  <a16:creationId xmlns:a16="http://schemas.microsoft.com/office/drawing/2014/main" id="{B7EB01DA-E61F-F3C2-08DE-FE5658496F57}"/>
                </a:ext>
              </a:extLst>
            </p:cNvPr>
            <p:cNvGrpSpPr/>
            <p:nvPr/>
          </p:nvGrpSpPr>
          <p:grpSpPr>
            <a:xfrm>
              <a:off x="10052697" y="4105578"/>
              <a:ext cx="1782604" cy="720002"/>
              <a:chOff x="7436967" y="3016727"/>
              <a:chExt cx="1782604" cy="720002"/>
            </a:xfrm>
          </p:grpSpPr>
          <p:sp>
            <p:nvSpPr>
              <p:cNvPr id="4155" name="Freihandform: Form 4154">
                <a:extLst>
                  <a:ext uri="{FF2B5EF4-FFF2-40B4-BE49-F238E27FC236}">
                    <a16:creationId xmlns:a16="http://schemas.microsoft.com/office/drawing/2014/main" id="{703E44CD-C136-39E2-C7C1-E6D229CDF249}"/>
                  </a:ext>
                </a:extLst>
              </p:cNvPr>
              <p:cNvSpPr/>
              <p:nvPr/>
            </p:nvSpPr>
            <p:spPr>
              <a:xfrm>
                <a:off x="7973247" y="3016727"/>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4156" name="Gruppieren 4155">
                <a:extLst>
                  <a:ext uri="{FF2B5EF4-FFF2-40B4-BE49-F238E27FC236}">
                    <a16:creationId xmlns:a16="http://schemas.microsoft.com/office/drawing/2014/main" id="{7F0673B8-A350-D94A-1178-A5F0FEFEF7CC}"/>
                  </a:ext>
                </a:extLst>
              </p:cNvPr>
              <p:cNvGrpSpPr/>
              <p:nvPr/>
            </p:nvGrpSpPr>
            <p:grpSpPr>
              <a:xfrm>
                <a:off x="7436967" y="3241707"/>
                <a:ext cx="1782604" cy="495022"/>
                <a:chOff x="7129011" y="1717036"/>
                <a:chExt cx="1782604" cy="495022"/>
              </a:xfrm>
            </p:grpSpPr>
            <p:sp>
              <p:nvSpPr>
                <p:cNvPr id="4157" name="Freihandform: Form 4156">
                  <a:extLst>
                    <a:ext uri="{FF2B5EF4-FFF2-40B4-BE49-F238E27FC236}">
                      <a16:creationId xmlns:a16="http://schemas.microsoft.com/office/drawing/2014/main" id="{903DFF99-9F81-E9E2-E3AE-A7C336BD09D8}"/>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4158" name="Textfeld 4157">
                  <a:extLst>
                    <a:ext uri="{FF2B5EF4-FFF2-40B4-BE49-F238E27FC236}">
                      <a16:creationId xmlns:a16="http://schemas.microsoft.com/office/drawing/2014/main" id="{7BAF65F7-F7D9-EFB5-461E-7037A44FF991}"/>
                    </a:ext>
                  </a:extLst>
                </p:cNvPr>
                <p:cNvSpPr txBox="1"/>
                <p:nvPr/>
              </p:nvSpPr>
              <p:spPr>
                <a:xfrm>
                  <a:off x="7129011" y="1717036"/>
                  <a:ext cx="1782604"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Validation </a:t>
                  </a:r>
                  <a:r>
                    <a:rPr lang="de-DE" sz="1400" b="1" dirty="0" err="1"/>
                    <a:t>function</a:t>
                  </a:r>
                  <a:endParaRPr lang="de-DE" sz="1400" b="1" dirty="0"/>
                </a:p>
              </p:txBody>
            </p:sp>
          </p:grpSp>
        </p:grpSp>
        <p:grpSp>
          <p:nvGrpSpPr>
            <p:cNvPr id="4133" name="Gruppieren 4132">
              <a:extLst>
                <a:ext uri="{FF2B5EF4-FFF2-40B4-BE49-F238E27FC236}">
                  <a16:creationId xmlns:a16="http://schemas.microsoft.com/office/drawing/2014/main" id="{269BA8E3-2AFA-2B96-49C5-F214D1834DC6}"/>
                </a:ext>
              </a:extLst>
            </p:cNvPr>
            <p:cNvGrpSpPr/>
            <p:nvPr/>
          </p:nvGrpSpPr>
          <p:grpSpPr>
            <a:xfrm>
              <a:off x="9034381" y="1026527"/>
              <a:ext cx="1587294" cy="711290"/>
              <a:chOff x="5125694" y="2121551"/>
              <a:chExt cx="1587294" cy="711290"/>
            </a:xfrm>
          </p:grpSpPr>
          <p:sp>
            <p:nvSpPr>
              <p:cNvPr id="4151" name="Freihandform: Form 4150">
                <a:extLst>
                  <a:ext uri="{FF2B5EF4-FFF2-40B4-BE49-F238E27FC236}">
                    <a16:creationId xmlns:a16="http://schemas.microsoft.com/office/drawing/2014/main" id="{7AA9FB9D-BAB9-C2FC-09BA-0A521F13615D}"/>
                  </a:ext>
                </a:extLst>
              </p:cNvPr>
              <p:cNvSpPr/>
              <p:nvPr/>
            </p:nvSpPr>
            <p:spPr>
              <a:xfrm>
                <a:off x="5526019" y="2121551"/>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nvGrpSpPr>
              <p:cNvPr id="4152" name="Gruppieren 4151">
                <a:extLst>
                  <a:ext uri="{FF2B5EF4-FFF2-40B4-BE49-F238E27FC236}">
                    <a16:creationId xmlns:a16="http://schemas.microsoft.com/office/drawing/2014/main" id="{A24853B9-04E9-735D-B07E-DEC12348FB9A}"/>
                  </a:ext>
                </a:extLst>
              </p:cNvPr>
              <p:cNvGrpSpPr/>
              <p:nvPr/>
            </p:nvGrpSpPr>
            <p:grpSpPr>
              <a:xfrm>
                <a:off x="5125694" y="2306783"/>
                <a:ext cx="1587294" cy="526058"/>
                <a:chOff x="7264966" y="1686000"/>
                <a:chExt cx="1587294" cy="526058"/>
              </a:xfrm>
            </p:grpSpPr>
            <p:sp>
              <p:nvSpPr>
                <p:cNvPr id="4153" name="Freihandform: Form 4152">
                  <a:extLst>
                    <a:ext uri="{FF2B5EF4-FFF2-40B4-BE49-F238E27FC236}">
                      <a16:creationId xmlns:a16="http://schemas.microsoft.com/office/drawing/2014/main" id="{3CCA70D1-43A7-EAAB-2577-9DB091C37047}"/>
                    </a:ext>
                  </a:extLst>
                </p:cNvPr>
                <p:cNvSpPr/>
                <p:nvPr/>
              </p:nvSpPr>
              <p:spPr>
                <a:xfrm rot="10800000">
                  <a:off x="7665291" y="1852058"/>
                  <a:ext cx="720000" cy="360000"/>
                </a:xfrm>
                <a:custGeom>
                  <a:avLst/>
                  <a:gdLst>
                    <a:gd name="connsiteX0" fmla="*/ 720000 w 1440000"/>
                    <a:gd name="connsiteY0" fmla="*/ 0 h 720000"/>
                    <a:gd name="connsiteX1" fmla="*/ 1440000 w 1440000"/>
                    <a:gd name="connsiteY1" fmla="*/ 720000 h 720000"/>
                    <a:gd name="connsiteX2" fmla="*/ 0 w 1440000"/>
                    <a:gd name="connsiteY2" fmla="*/ 720000 h 720000"/>
                    <a:gd name="connsiteX3" fmla="*/ 720000 w 1440000"/>
                    <a:gd name="connsiteY3" fmla="*/ 0 h 720000"/>
                  </a:gdLst>
                  <a:ahLst/>
                  <a:cxnLst>
                    <a:cxn ang="0">
                      <a:pos x="connsiteX0" y="connsiteY0"/>
                    </a:cxn>
                    <a:cxn ang="0">
                      <a:pos x="connsiteX1" y="connsiteY1"/>
                    </a:cxn>
                    <a:cxn ang="0">
                      <a:pos x="connsiteX2" y="connsiteY2"/>
                    </a:cxn>
                    <a:cxn ang="0">
                      <a:pos x="connsiteX3" y="connsiteY3"/>
                    </a:cxn>
                  </a:cxnLst>
                  <a:rect l="l" t="t" r="r" b="b"/>
                  <a:pathLst>
                    <a:path w="1440000" h="720000">
                      <a:moveTo>
                        <a:pt x="720000" y="0"/>
                      </a:moveTo>
                      <a:cubicBezTo>
                        <a:pt x="1117645" y="0"/>
                        <a:pt x="1440000" y="322355"/>
                        <a:pt x="1440000" y="720000"/>
                      </a:cubicBezTo>
                      <a:lnTo>
                        <a:pt x="0" y="720000"/>
                      </a:lnTo>
                      <a:cubicBezTo>
                        <a:pt x="0" y="322355"/>
                        <a:pt x="322355" y="0"/>
                        <a:pt x="7200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4154" name="Textfeld 4153">
                  <a:extLst>
                    <a:ext uri="{FF2B5EF4-FFF2-40B4-BE49-F238E27FC236}">
                      <a16:creationId xmlns:a16="http://schemas.microsoft.com/office/drawing/2014/main" id="{1EEB506A-6CF0-37AE-9312-AC5F0374FD1B}"/>
                    </a:ext>
                  </a:extLst>
                </p:cNvPr>
                <p:cNvSpPr txBox="1"/>
                <p:nvPr/>
              </p:nvSpPr>
              <p:spPr>
                <a:xfrm>
                  <a:off x="7264966" y="1686000"/>
                  <a:ext cx="1587294" cy="307777"/>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sz="1400" b="1" dirty="0"/>
                    <a:t>Matrix </a:t>
                  </a:r>
                  <a:r>
                    <a:rPr lang="de-DE" sz="1400" b="1" dirty="0" err="1"/>
                    <a:t>generator</a:t>
                  </a:r>
                  <a:endParaRPr lang="de-DE" sz="1400" b="1" dirty="0"/>
                </a:p>
              </p:txBody>
            </p:sp>
          </p:grpSp>
        </p:grpSp>
        <p:cxnSp>
          <p:nvCxnSpPr>
            <p:cNvPr id="4134" name="Gerade Verbindung mit Pfeil 4133">
              <a:extLst>
                <a:ext uri="{FF2B5EF4-FFF2-40B4-BE49-F238E27FC236}">
                  <a16:creationId xmlns:a16="http://schemas.microsoft.com/office/drawing/2014/main" id="{1C934A84-C8E7-6D95-EB9E-E0AD969F4619}"/>
                </a:ext>
              </a:extLst>
            </p:cNvPr>
            <p:cNvCxnSpPr>
              <a:cxnSpLocks/>
              <a:stCxn id="1038" idx="0"/>
              <a:endCxn id="1032" idx="0"/>
            </p:cNvCxnSpPr>
            <p:nvPr/>
          </p:nvCxnSpPr>
          <p:spPr>
            <a:xfrm>
              <a:off x="7999945" y="1728332"/>
              <a:ext cx="895639" cy="755459"/>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35" name="Picture 8" descr="Lösung - Kostenlose geschäft und finanzen Icons">
              <a:extLst>
                <a:ext uri="{FF2B5EF4-FFF2-40B4-BE49-F238E27FC236}">
                  <a16:creationId xmlns:a16="http://schemas.microsoft.com/office/drawing/2014/main" id="{A980E0BE-59C0-90E6-F022-93E6CEF452E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10424" y="5203401"/>
              <a:ext cx="426027" cy="426027"/>
            </a:xfrm>
            <a:prstGeom prst="rect">
              <a:avLst/>
            </a:prstGeom>
            <a:noFill/>
            <a:extLst>
              <a:ext uri="{909E8E84-426E-40DD-AFC4-6F175D3DCCD1}">
                <a14:hiddenFill xmlns:a14="http://schemas.microsoft.com/office/drawing/2010/main">
                  <a:solidFill>
                    <a:srgbClr val="FFFFFF"/>
                  </a:solidFill>
                </a14:hiddenFill>
              </a:ext>
            </a:extLst>
          </p:spPr>
        </p:pic>
        <p:pic>
          <p:nvPicPr>
            <p:cNvPr id="4136" name="Picture 10" descr="Light bulb lamp icon with question mark inside. Hint symbol.  Stock-Vektorgrafik | Adobe Stock">
              <a:extLst>
                <a:ext uri="{FF2B5EF4-FFF2-40B4-BE49-F238E27FC236}">
                  <a16:creationId xmlns:a16="http://schemas.microsoft.com/office/drawing/2014/main" id="{6E8CF875-8E4B-2963-FE58-67F630F1A60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68195" y="5027127"/>
              <a:ext cx="751609" cy="751609"/>
            </a:xfrm>
            <a:prstGeom prst="rect">
              <a:avLst/>
            </a:prstGeom>
            <a:noFill/>
            <a:extLst>
              <a:ext uri="{909E8E84-426E-40DD-AFC4-6F175D3DCCD1}">
                <a14:hiddenFill xmlns:a14="http://schemas.microsoft.com/office/drawing/2010/main">
                  <a:solidFill>
                    <a:srgbClr val="FFFFFF"/>
                  </a:solidFill>
                </a14:hiddenFill>
              </a:ext>
            </a:extLst>
          </p:spPr>
        </p:pic>
        <p:pic>
          <p:nvPicPr>
            <p:cNvPr id="4137" name="Picture 12" descr="3,771 Data Validation Icon Images, Stock Photos &amp; Vectors | Shutterstock">
              <a:extLst>
                <a:ext uri="{FF2B5EF4-FFF2-40B4-BE49-F238E27FC236}">
                  <a16:creationId xmlns:a16="http://schemas.microsoft.com/office/drawing/2014/main" id="{B11D2492-DAD6-C57D-FAE9-8C8B1954240A}"/>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8671" t="15828" r="22694" b="20812"/>
            <a:stretch/>
          </p:blipFill>
          <p:spPr bwMode="auto">
            <a:xfrm>
              <a:off x="8574705" y="5054094"/>
              <a:ext cx="622709" cy="724642"/>
            </a:xfrm>
            <a:prstGeom prst="rect">
              <a:avLst/>
            </a:prstGeom>
            <a:noFill/>
            <a:extLst>
              <a:ext uri="{909E8E84-426E-40DD-AFC4-6F175D3DCCD1}">
                <a14:hiddenFill xmlns:a14="http://schemas.microsoft.com/office/drawing/2010/main">
                  <a:solidFill>
                    <a:srgbClr val="FFFFFF"/>
                  </a:solidFill>
                </a14:hiddenFill>
              </a:ext>
            </a:extLst>
          </p:spPr>
        </p:pic>
        <p:cxnSp>
          <p:nvCxnSpPr>
            <p:cNvPr id="4138" name="Gerade Verbindung mit Pfeil 4137">
              <a:extLst>
                <a:ext uri="{FF2B5EF4-FFF2-40B4-BE49-F238E27FC236}">
                  <a16:creationId xmlns:a16="http://schemas.microsoft.com/office/drawing/2014/main" id="{33D247DF-A2DC-44D7-4D20-47A2F5CF262E}"/>
                </a:ext>
              </a:extLst>
            </p:cNvPr>
            <p:cNvCxnSpPr>
              <a:cxnSpLocks/>
              <a:stCxn id="4153" idx="0"/>
              <a:endCxn id="1032" idx="0"/>
            </p:cNvCxnSpPr>
            <p:nvPr/>
          </p:nvCxnSpPr>
          <p:spPr>
            <a:xfrm flipH="1">
              <a:off x="8895584" y="1737817"/>
              <a:ext cx="899122" cy="745974"/>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39" name="Gerade Verbindung mit Pfeil 4138">
              <a:extLst>
                <a:ext uri="{FF2B5EF4-FFF2-40B4-BE49-F238E27FC236}">
                  <a16:creationId xmlns:a16="http://schemas.microsoft.com/office/drawing/2014/main" id="{03D85E20-B40E-1AFF-D53A-78A8844FD8BD}"/>
                </a:ext>
              </a:extLst>
            </p:cNvPr>
            <p:cNvCxnSpPr>
              <a:cxnSpLocks/>
              <a:stCxn id="1034" idx="0"/>
              <a:endCxn id="4159" idx="0"/>
            </p:cNvCxnSpPr>
            <p:nvPr/>
          </p:nvCxnSpPr>
          <p:spPr>
            <a:xfrm>
              <a:off x="8886059" y="3203953"/>
              <a:ext cx="1045" cy="94691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40" name="Picture 6">
              <a:extLst>
                <a:ext uri="{FF2B5EF4-FFF2-40B4-BE49-F238E27FC236}">
                  <a16:creationId xmlns:a16="http://schemas.microsoft.com/office/drawing/2014/main" id="{D52685F5-1814-B82F-B6F7-01DA94E9958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60281" y="3338049"/>
              <a:ext cx="622709" cy="622709"/>
            </a:xfrm>
            <a:prstGeom prst="rect">
              <a:avLst/>
            </a:prstGeom>
            <a:noFill/>
            <a:extLst>
              <a:ext uri="{909E8E84-426E-40DD-AFC4-6F175D3DCCD1}">
                <a14:hiddenFill xmlns:a14="http://schemas.microsoft.com/office/drawing/2010/main">
                  <a:solidFill>
                    <a:srgbClr val="FFFFFF"/>
                  </a:solidFill>
                </a14:hiddenFill>
              </a:ext>
            </a:extLst>
          </p:spPr>
        </p:pic>
        <p:cxnSp>
          <p:nvCxnSpPr>
            <p:cNvPr id="4141" name="Gerade Verbindung mit Pfeil 4140">
              <a:extLst>
                <a:ext uri="{FF2B5EF4-FFF2-40B4-BE49-F238E27FC236}">
                  <a16:creationId xmlns:a16="http://schemas.microsoft.com/office/drawing/2014/main" id="{9D3905B7-0774-D401-72A7-87BB4A77C648}"/>
                </a:ext>
              </a:extLst>
            </p:cNvPr>
            <p:cNvCxnSpPr>
              <a:cxnSpLocks/>
              <a:stCxn id="1034" idx="0"/>
              <a:endCxn id="1028" idx="0"/>
            </p:cNvCxnSpPr>
            <p:nvPr/>
          </p:nvCxnSpPr>
          <p:spPr>
            <a:xfrm flipH="1">
              <a:off x="6923439" y="3203953"/>
              <a:ext cx="1962620" cy="989494"/>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43" name="Picture 6">
              <a:extLst>
                <a:ext uri="{FF2B5EF4-FFF2-40B4-BE49-F238E27FC236}">
                  <a16:creationId xmlns:a16="http://schemas.microsoft.com/office/drawing/2014/main" id="{66156427-982D-5C89-FA06-A0ECB30D842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76527" y="3336188"/>
              <a:ext cx="622709" cy="622709"/>
            </a:xfrm>
            <a:prstGeom prst="rect">
              <a:avLst/>
            </a:prstGeom>
            <a:noFill/>
            <a:extLst>
              <a:ext uri="{909E8E84-426E-40DD-AFC4-6F175D3DCCD1}">
                <a14:hiddenFill xmlns:a14="http://schemas.microsoft.com/office/drawing/2010/main">
                  <a:solidFill>
                    <a:srgbClr val="FFFFFF"/>
                  </a:solidFill>
                </a14:hiddenFill>
              </a:ext>
            </a:extLst>
          </p:spPr>
        </p:pic>
        <p:cxnSp>
          <p:nvCxnSpPr>
            <p:cNvPr id="4144" name="Gerade Verbindung mit Pfeil 4143">
              <a:extLst>
                <a:ext uri="{FF2B5EF4-FFF2-40B4-BE49-F238E27FC236}">
                  <a16:creationId xmlns:a16="http://schemas.microsoft.com/office/drawing/2014/main" id="{4CF6C0B4-0401-0AFB-E1E2-E805E495AFDD}"/>
                </a:ext>
              </a:extLst>
            </p:cNvPr>
            <p:cNvCxnSpPr>
              <a:cxnSpLocks/>
              <a:stCxn id="1034" idx="0"/>
              <a:endCxn id="4155" idx="0"/>
            </p:cNvCxnSpPr>
            <p:nvPr/>
          </p:nvCxnSpPr>
          <p:spPr>
            <a:xfrm>
              <a:off x="8886059" y="3203953"/>
              <a:ext cx="2062918" cy="90162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47" name="Picture 6">
              <a:extLst>
                <a:ext uri="{FF2B5EF4-FFF2-40B4-BE49-F238E27FC236}">
                  <a16:creationId xmlns:a16="http://schemas.microsoft.com/office/drawing/2014/main" id="{1A99D074-BB7F-F071-053B-5CE7340F398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645325" y="3335527"/>
              <a:ext cx="622709" cy="622709"/>
            </a:xfrm>
            <a:prstGeom prst="rect">
              <a:avLst/>
            </a:prstGeom>
            <a:noFill/>
            <a:extLst>
              <a:ext uri="{909E8E84-426E-40DD-AFC4-6F175D3DCCD1}">
                <a14:hiddenFill xmlns:a14="http://schemas.microsoft.com/office/drawing/2010/main">
                  <a:solidFill>
                    <a:srgbClr val="FFFFFF"/>
                  </a:solidFill>
                </a14:hiddenFill>
              </a:ext>
            </a:extLst>
          </p:spPr>
        </p:pic>
        <p:cxnSp>
          <p:nvCxnSpPr>
            <p:cNvPr id="4148" name="Gerade Verbindung mit Pfeil 4147">
              <a:extLst>
                <a:ext uri="{FF2B5EF4-FFF2-40B4-BE49-F238E27FC236}">
                  <a16:creationId xmlns:a16="http://schemas.microsoft.com/office/drawing/2014/main" id="{1A193BFB-3031-6785-56BC-4E12D71165C5}"/>
                </a:ext>
              </a:extLst>
            </p:cNvPr>
            <p:cNvCxnSpPr>
              <a:cxnSpLocks/>
              <a:stCxn id="4157" idx="0"/>
            </p:cNvCxnSpPr>
            <p:nvPr/>
          </p:nvCxnSpPr>
          <p:spPr>
            <a:xfrm>
              <a:off x="10948977" y="4825580"/>
              <a:ext cx="0" cy="377821"/>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49" name="Gerade Verbindung mit Pfeil 4148">
              <a:extLst>
                <a:ext uri="{FF2B5EF4-FFF2-40B4-BE49-F238E27FC236}">
                  <a16:creationId xmlns:a16="http://schemas.microsoft.com/office/drawing/2014/main" id="{6C11A263-AEDA-9BDC-D6B0-3B44D161CBC3}"/>
                </a:ext>
              </a:extLst>
            </p:cNvPr>
            <p:cNvCxnSpPr>
              <a:cxnSpLocks/>
              <a:stCxn id="1025" idx="0"/>
              <a:endCxn id="4137" idx="0"/>
            </p:cNvCxnSpPr>
            <p:nvPr/>
          </p:nvCxnSpPr>
          <p:spPr>
            <a:xfrm flipH="1">
              <a:off x="8886060" y="4825579"/>
              <a:ext cx="1044" cy="22851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50" name="Gerade Verbindung mit Pfeil 4149">
              <a:extLst>
                <a:ext uri="{FF2B5EF4-FFF2-40B4-BE49-F238E27FC236}">
                  <a16:creationId xmlns:a16="http://schemas.microsoft.com/office/drawing/2014/main" id="{33F6F48E-AF35-0DF1-C572-0019B8CFDE13}"/>
                </a:ext>
              </a:extLst>
            </p:cNvPr>
            <p:cNvCxnSpPr>
              <a:cxnSpLocks/>
              <a:stCxn id="1030" idx="0"/>
              <a:endCxn id="4135" idx="0"/>
            </p:cNvCxnSpPr>
            <p:nvPr/>
          </p:nvCxnSpPr>
          <p:spPr>
            <a:xfrm flipH="1">
              <a:off x="6923438" y="4852561"/>
              <a:ext cx="1" cy="35084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32" name="Picture 4" descr="Network Icon - Free PNG &amp; SVG 317687 - Noun Project">
              <a:extLst>
                <a:ext uri="{FF2B5EF4-FFF2-40B4-BE49-F238E27FC236}">
                  <a16:creationId xmlns:a16="http://schemas.microsoft.com/office/drawing/2014/main" id="{C51AB9E5-0F1B-B2A6-E9C2-0F6B2DD1026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25886" y="1737817"/>
              <a:ext cx="613613" cy="613613"/>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2" descr="Matrix - Kostenlose zeichen Icons">
              <a:extLst>
                <a:ext uri="{FF2B5EF4-FFF2-40B4-BE49-F238E27FC236}">
                  <a16:creationId xmlns:a16="http://schemas.microsoft.com/office/drawing/2014/main" id="{264CEB36-81B2-83FE-93BA-3C56CBE261F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60404" y="1873060"/>
              <a:ext cx="492751" cy="49275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hteck 3">
            <a:extLst>
              <a:ext uri="{FF2B5EF4-FFF2-40B4-BE49-F238E27FC236}">
                <a16:creationId xmlns:a16="http://schemas.microsoft.com/office/drawing/2014/main" id="{58361944-A05F-AF9A-F837-A528D30CBBD7}"/>
              </a:ext>
            </a:extLst>
          </p:cNvPr>
          <p:cNvSpPr/>
          <p:nvPr/>
        </p:nvSpPr>
        <p:spPr>
          <a:xfrm>
            <a:off x="9271371" y="2247250"/>
            <a:ext cx="2782579" cy="527077"/>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Computational </a:t>
            </a:r>
            <a:r>
              <a:rPr lang="de-DE" b="1" dirty="0" err="1"/>
              <a:t>graph</a:t>
            </a:r>
            <a:endParaRPr lang="de-DE" b="1" dirty="0"/>
          </a:p>
        </p:txBody>
      </p:sp>
    </p:spTree>
    <p:extLst>
      <p:ext uri="{BB962C8B-B14F-4D97-AF65-F5344CB8AC3E}">
        <p14:creationId xmlns:p14="http://schemas.microsoft.com/office/powerpoint/2010/main" val="366290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7281D9F-5663-F13E-73C9-E318C34CF54A}"/>
              </a:ext>
            </a:extLst>
          </p:cNvPr>
          <p:cNvSpPr>
            <a:spLocks noGrp="1"/>
          </p:cNvSpPr>
          <p:nvPr>
            <p:ph idx="1"/>
          </p:nvPr>
        </p:nvSpPr>
        <p:spPr/>
        <p:txBody>
          <a:bodyPr/>
          <a:lstStyle/>
          <a:p>
            <a:r>
              <a:rPr lang="de-DE" dirty="0"/>
              <a:t>s</a:t>
            </a:r>
          </a:p>
        </p:txBody>
      </p:sp>
      <p:sp>
        <p:nvSpPr>
          <p:cNvPr id="3" name="Titel 2">
            <a:extLst>
              <a:ext uri="{FF2B5EF4-FFF2-40B4-BE49-F238E27FC236}">
                <a16:creationId xmlns:a16="http://schemas.microsoft.com/office/drawing/2014/main" id="{2386C1D8-FB29-4BD1-7FD7-C661EA558EC8}"/>
              </a:ext>
            </a:extLst>
          </p:cNvPr>
          <p:cNvSpPr>
            <a:spLocks noGrp="1"/>
          </p:cNvSpPr>
          <p:nvPr>
            <p:ph type="title"/>
          </p:nvPr>
        </p:nvSpPr>
        <p:spPr/>
        <p:txBody>
          <a:bodyPr/>
          <a:lstStyle/>
          <a:p>
            <a:endParaRPr lang="de-DE"/>
          </a:p>
        </p:txBody>
      </p:sp>
      <p:pic>
        <p:nvPicPr>
          <p:cNvPr id="7" name="Grafik 6">
            <a:extLst>
              <a:ext uri="{FF2B5EF4-FFF2-40B4-BE49-F238E27FC236}">
                <a16:creationId xmlns:a16="http://schemas.microsoft.com/office/drawing/2014/main" id="{49675739-DEF3-B255-8C34-4AB12613BD3A}"/>
              </a:ext>
            </a:extLst>
          </p:cNvPr>
          <p:cNvPicPr>
            <a:picLocks noChangeAspect="1"/>
          </p:cNvPicPr>
          <p:nvPr/>
        </p:nvPicPr>
        <p:blipFill rotWithShape="1">
          <a:blip r:embed="rId2"/>
          <a:srcRect l="15310" t="36219" r="45335" b="22546"/>
          <a:stretch/>
        </p:blipFill>
        <p:spPr>
          <a:xfrm>
            <a:off x="1148966" y="1988616"/>
            <a:ext cx="3257430" cy="1833554"/>
          </a:xfrm>
          <a:prstGeom prst="rect">
            <a:avLst/>
          </a:prstGeom>
        </p:spPr>
      </p:pic>
      <p:pic>
        <p:nvPicPr>
          <p:cNvPr id="9" name="Grafik 8">
            <a:extLst>
              <a:ext uri="{FF2B5EF4-FFF2-40B4-BE49-F238E27FC236}">
                <a16:creationId xmlns:a16="http://schemas.microsoft.com/office/drawing/2014/main" id="{E3C5409A-740E-9374-C108-54581111A086}"/>
              </a:ext>
            </a:extLst>
          </p:cNvPr>
          <p:cNvPicPr>
            <a:picLocks noChangeAspect="1"/>
          </p:cNvPicPr>
          <p:nvPr/>
        </p:nvPicPr>
        <p:blipFill rotWithShape="1">
          <a:blip r:embed="rId3"/>
          <a:srcRect l="14459" t="35068" r="44098" b="19309"/>
          <a:stretch/>
        </p:blipFill>
        <p:spPr>
          <a:xfrm>
            <a:off x="7882834" y="1895667"/>
            <a:ext cx="3257430" cy="1926503"/>
          </a:xfrm>
          <a:prstGeom prst="rect">
            <a:avLst/>
          </a:prstGeom>
        </p:spPr>
      </p:pic>
      <p:grpSp>
        <p:nvGrpSpPr>
          <p:cNvPr id="12" name="Gruppieren 11">
            <a:extLst>
              <a:ext uri="{FF2B5EF4-FFF2-40B4-BE49-F238E27FC236}">
                <a16:creationId xmlns:a16="http://schemas.microsoft.com/office/drawing/2014/main" id="{BA53EF4D-1C5D-BA2D-8364-65FC97A7CD58}"/>
              </a:ext>
            </a:extLst>
          </p:cNvPr>
          <p:cNvGrpSpPr/>
          <p:nvPr/>
        </p:nvGrpSpPr>
        <p:grpSpPr>
          <a:xfrm>
            <a:off x="4716451" y="1376314"/>
            <a:ext cx="2856351" cy="2947077"/>
            <a:chOff x="4716451" y="1376314"/>
            <a:chExt cx="2856351" cy="2947077"/>
          </a:xfrm>
        </p:grpSpPr>
        <p:pic>
          <p:nvPicPr>
            <p:cNvPr id="8" name="Grafik 7">
              <a:extLst>
                <a:ext uri="{FF2B5EF4-FFF2-40B4-BE49-F238E27FC236}">
                  <a16:creationId xmlns:a16="http://schemas.microsoft.com/office/drawing/2014/main" id="{E5590789-EDF5-9C38-CEB5-5261F5025396}"/>
                </a:ext>
              </a:extLst>
            </p:cNvPr>
            <p:cNvPicPr>
              <a:picLocks noChangeAspect="1"/>
            </p:cNvPicPr>
            <p:nvPr/>
          </p:nvPicPr>
          <p:blipFill rotWithShape="1">
            <a:blip r:embed="rId4"/>
            <a:srcRect l="5779" t="38990" r="89023" b="27080"/>
            <a:stretch/>
          </p:blipFill>
          <p:spPr>
            <a:xfrm rot="5400000">
              <a:off x="5737308" y="355460"/>
              <a:ext cx="814615" cy="2856323"/>
            </a:xfrm>
            <a:prstGeom prst="rect">
              <a:avLst/>
            </a:prstGeom>
          </p:spPr>
        </p:pic>
        <p:pic>
          <p:nvPicPr>
            <p:cNvPr id="10" name="Grafik 9">
              <a:extLst>
                <a:ext uri="{FF2B5EF4-FFF2-40B4-BE49-F238E27FC236}">
                  <a16:creationId xmlns:a16="http://schemas.microsoft.com/office/drawing/2014/main" id="{C9342276-1DF4-8185-815E-0CE94683CAA0}"/>
                </a:ext>
              </a:extLst>
            </p:cNvPr>
            <p:cNvPicPr>
              <a:picLocks noChangeAspect="1"/>
            </p:cNvPicPr>
            <p:nvPr/>
          </p:nvPicPr>
          <p:blipFill rotWithShape="1">
            <a:blip r:embed="rId4"/>
            <a:srcRect l="39325" t="40222" r="54118" b="27080"/>
            <a:stretch/>
          </p:blipFill>
          <p:spPr>
            <a:xfrm rot="5400000">
              <a:off x="5611499" y="1295881"/>
              <a:ext cx="1066232" cy="2856323"/>
            </a:xfrm>
            <a:prstGeom prst="rect">
              <a:avLst/>
            </a:prstGeom>
          </p:spPr>
        </p:pic>
        <p:pic>
          <p:nvPicPr>
            <p:cNvPr id="11" name="Grafik 10">
              <a:extLst>
                <a:ext uri="{FF2B5EF4-FFF2-40B4-BE49-F238E27FC236}">
                  <a16:creationId xmlns:a16="http://schemas.microsoft.com/office/drawing/2014/main" id="{F2C06DBD-260A-3EAC-E584-01C47BCE9DDE}"/>
                </a:ext>
              </a:extLst>
            </p:cNvPr>
            <p:cNvPicPr>
              <a:picLocks noChangeAspect="1"/>
            </p:cNvPicPr>
            <p:nvPr/>
          </p:nvPicPr>
          <p:blipFill rotWithShape="1">
            <a:blip r:embed="rId4"/>
            <a:srcRect l="73218" t="41812" r="21505" b="31873"/>
            <a:stretch/>
          </p:blipFill>
          <p:spPr>
            <a:xfrm rot="5400000">
              <a:off x="5611511" y="2362099"/>
              <a:ext cx="1066232" cy="2856351"/>
            </a:xfrm>
            <a:prstGeom prst="rect">
              <a:avLst/>
            </a:prstGeom>
          </p:spPr>
        </p:pic>
      </p:grpSp>
    </p:spTree>
    <p:extLst>
      <p:ext uri="{BB962C8B-B14F-4D97-AF65-F5344CB8AC3E}">
        <p14:creationId xmlns:p14="http://schemas.microsoft.com/office/powerpoint/2010/main" val="216986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B08D8C4-E7F4-0954-4C45-412C0EF86144}"/>
              </a:ext>
            </a:extLst>
          </p:cNvPr>
          <p:cNvSpPr>
            <a:spLocks noGrp="1"/>
          </p:cNvSpPr>
          <p:nvPr>
            <p:ph idx="1"/>
          </p:nvPr>
        </p:nvSpPr>
        <p:spPr/>
        <p:txBody>
          <a:bodyPr/>
          <a:lstStyle/>
          <a:p>
            <a:r>
              <a:rPr lang="de-DE" dirty="0"/>
              <a:t>Problems:</a:t>
            </a:r>
          </a:p>
          <a:p>
            <a:pPr lvl="1"/>
            <a:r>
              <a:rPr lang="de-DE" dirty="0" err="1"/>
              <a:t>Manuallly</a:t>
            </a:r>
            <a:r>
              <a:rPr lang="de-DE" dirty="0"/>
              <a:t> </a:t>
            </a:r>
            <a:r>
              <a:rPr lang="de-DE" dirty="0" err="1"/>
              <a:t>developing</a:t>
            </a:r>
            <a:r>
              <a:rPr lang="de-DE" dirty="0"/>
              <a:t> </a:t>
            </a:r>
            <a:r>
              <a:rPr lang="de-DE" dirty="0" err="1"/>
              <a:t>assessment</a:t>
            </a:r>
            <a:r>
              <a:rPr lang="de-DE" dirty="0"/>
              <a:t> </a:t>
            </a:r>
            <a:r>
              <a:rPr lang="de-DE" dirty="0" err="1"/>
              <a:t>pools</a:t>
            </a:r>
            <a:endParaRPr lang="de-DE" dirty="0"/>
          </a:p>
          <a:p>
            <a:pPr lvl="1"/>
            <a:r>
              <a:rPr lang="de-DE" dirty="0"/>
              <a:t>Assessments </a:t>
            </a:r>
            <a:r>
              <a:rPr lang="de-DE" dirty="0" err="1"/>
              <a:t>parts</a:t>
            </a:r>
            <a:r>
              <a:rPr lang="de-DE" dirty="0"/>
              <a:t> </a:t>
            </a:r>
            <a:r>
              <a:rPr lang="de-DE" dirty="0" err="1"/>
              <a:t>are</a:t>
            </a:r>
            <a:r>
              <a:rPr lang="de-DE" dirty="0"/>
              <a:t> not </a:t>
            </a:r>
            <a:r>
              <a:rPr lang="de-DE" dirty="0" err="1"/>
              <a:t>easily</a:t>
            </a:r>
            <a:r>
              <a:rPr lang="de-DE" dirty="0"/>
              <a:t> </a:t>
            </a:r>
            <a:r>
              <a:rPr lang="de-DE" dirty="0" err="1"/>
              <a:t>reusable</a:t>
            </a:r>
            <a:endParaRPr lang="de-DE" dirty="0"/>
          </a:p>
          <a:p>
            <a:pPr lvl="1"/>
            <a:r>
              <a:rPr lang="de-DE" dirty="0"/>
              <a:t>Assessment </a:t>
            </a:r>
            <a:r>
              <a:rPr lang="de-DE" dirty="0" err="1"/>
              <a:t>templates</a:t>
            </a:r>
            <a:r>
              <a:rPr lang="de-DE" dirty="0"/>
              <a:t> | </a:t>
            </a:r>
            <a:r>
              <a:rPr lang="de-DE" dirty="0" err="1"/>
              <a:t>Exercise</a:t>
            </a:r>
            <a:r>
              <a:rPr lang="de-DE" dirty="0"/>
              <a:t> </a:t>
            </a:r>
            <a:r>
              <a:rPr lang="de-DE" dirty="0" err="1"/>
              <a:t>types</a:t>
            </a:r>
            <a:r>
              <a:rPr lang="de-DE" dirty="0"/>
              <a:t> </a:t>
            </a:r>
            <a:r>
              <a:rPr lang="de-DE" dirty="0" err="1"/>
              <a:t>are</a:t>
            </a:r>
            <a:r>
              <a:rPr lang="de-DE" dirty="0"/>
              <a:t> </a:t>
            </a:r>
            <a:r>
              <a:rPr lang="de-DE" dirty="0" err="1"/>
              <a:t>too</a:t>
            </a:r>
            <a:r>
              <a:rPr lang="de-DE" dirty="0"/>
              <a:t> </a:t>
            </a:r>
            <a:r>
              <a:rPr lang="de-DE" dirty="0" err="1"/>
              <a:t>coarse</a:t>
            </a:r>
            <a:endParaRPr lang="de-DE" dirty="0"/>
          </a:p>
          <a:p>
            <a:pPr lvl="1"/>
            <a:endParaRPr lang="de-DE" dirty="0"/>
          </a:p>
          <a:p>
            <a:pPr lvl="1"/>
            <a:r>
              <a:rPr lang="de-DE" dirty="0" err="1"/>
              <a:t>No</a:t>
            </a:r>
            <a:r>
              <a:rPr lang="de-DE" dirty="0"/>
              <a:t> </a:t>
            </a:r>
            <a:r>
              <a:rPr lang="de-DE" dirty="0" err="1"/>
              <a:t>automatic</a:t>
            </a:r>
            <a:r>
              <a:rPr lang="de-DE" dirty="0"/>
              <a:t> </a:t>
            </a:r>
            <a:r>
              <a:rPr lang="de-DE" dirty="0" err="1"/>
              <a:t>solving</a:t>
            </a:r>
            <a:r>
              <a:rPr lang="de-DE" dirty="0"/>
              <a:t> </a:t>
            </a:r>
            <a:r>
              <a:rPr lang="de-DE" dirty="0" err="1"/>
              <a:t>for</a:t>
            </a:r>
            <a:r>
              <a:rPr lang="de-DE" dirty="0"/>
              <a:t> </a:t>
            </a:r>
            <a:r>
              <a:rPr lang="de-DE" dirty="0" err="1"/>
              <a:t>complex</a:t>
            </a:r>
            <a:r>
              <a:rPr lang="de-DE" dirty="0"/>
              <a:t> </a:t>
            </a:r>
            <a:r>
              <a:rPr lang="de-DE" dirty="0" err="1"/>
              <a:t>assessments</a:t>
            </a:r>
            <a:endParaRPr lang="de-DE" dirty="0"/>
          </a:p>
          <a:p>
            <a:pPr lvl="1"/>
            <a:r>
              <a:rPr lang="de-DE" dirty="0" err="1"/>
              <a:t>No</a:t>
            </a:r>
            <a:r>
              <a:rPr lang="de-DE" dirty="0"/>
              <a:t> </a:t>
            </a:r>
            <a:r>
              <a:rPr lang="de-DE" dirty="0" err="1"/>
              <a:t>automatic</a:t>
            </a:r>
            <a:r>
              <a:rPr lang="de-DE" dirty="0"/>
              <a:t> </a:t>
            </a:r>
            <a:r>
              <a:rPr lang="de-DE" dirty="0" err="1"/>
              <a:t>creation</a:t>
            </a:r>
            <a:r>
              <a:rPr lang="de-DE" dirty="0"/>
              <a:t> </a:t>
            </a:r>
            <a:r>
              <a:rPr lang="de-DE" dirty="0" err="1"/>
              <a:t>of</a:t>
            </a:r>
            <a:r>
              <a:rPr lang="de-DE" dirty="0"/>
              <a:t> individual </a:t>
            </a:r>
            <a:r>
              <a:rPr lang="de-DE" dirty="0" err="1"/>
              <a:t>hints</a:t>
            </a:r>
            <a:endParaRPr lang="de-DE" dirty="0"/>
          </a:p>
        </p:txBody>
      </p:sp>
      <p:sp>
        <p:nvSpPr>
          <p:cNvPr id="3" name="Titel 2">
            <a:extLst>
              <a:ext uri="{FF2B5EF4-FFF2-40B4-BE49-F238E27FC236}">
                <a16:creationId xmlns:a16="http://schemas.microsoft.com/office/drawing/2014/main" id="{87FB0822-8C04-E190-5AFE-EDFEB2023ED5}"/>
              </a:ext>
            </a:extLst>
          </p:cNvPr>
          <p:cNvSpPr>
            <a:spLocks noGrp="1"/>
          </p:cNvSpPr>
          <p:nvPr>
            <p:ph type="title"/>
          </p:nvPr>
        </p:nvSpPr>
        <p:spPr/>
        <p:txBody>
          <a:bodyPr/>
          <a:lstStyle/>
          <a:p>
            <a:endParaRPr lang="de-DE"/>
          </a:p>
        </p:txBody>
      </p:sp>
      <p:pic>
        <p:nvPicPr>
          <p:cNvPr id="4" name="Grafik 3">
            <a:extLst>
              <a:ext uri="{FF2B5EF4-FFF2-40B4-BE49-F238E27FC236}">
                <a16:creationId xmlns:a16="http://schemas.microsoft.com/office/drawing/2014/main" id="{5FEEC5DE-0E1C-B79F-F785-77D2BE2BC825}"/>
              </a:ext>
            </a:extLst>
          </p:cNvPr>
          <p:cNvPicPr>
            <a:picLocks noChangeAspect="1"/>
          </p:cNvPicPr>
          <p:nvPr/>
        </p:nvPicPr>
        <p:blipFill>
          <a:blip r:embed="rId2"/>
          <a:stretch>
            <a:fillRect/>
          </a:stretch>
        </p:blipFill>
        <p:spPr>
          <a:xfrm>
            <a:off x="7011100" y="1826664"/>
            <a:ext cx="5022038" cy="3331202"/>
          </a:xfrm>
          <a:prstGeom prst="rect">
            <a:avLst/>
          </a:prstGeom>
        </p:spPr>
      </p:pic>
    </p:spTree>
    <p:extLst>
      <p:ext uri="{BB962C8B-B14F-4D97-AF65-F5344CB8AC3E}">
        <p14:creationId xmlns:p14="http://schemas.microsoft.com/office/powerpoint/2010/main" val="199761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3460AD0-314D-904A-0DA3-6F78EA79AF2D}"/>
              </a:ext>
            </a:extLst>
          </p:cNvPr>
          <p:cNvSpPr>
            <a:spLocks noGrp="1"/>
          </p:cNvSpPr>
          <p:nvPr>
            <p:ph idx="1"/>
          </p:nvPr>
        </p:nvSpPr>
        <p:spPr>
          <a:xfrm>
            <a:off x="527434" y="1757293"/>
            <a:ext cx="10515600" cy="4410426"/>
          </a:xfrm>
        </p:spPr>
        <p:txBody>
          <a:bodyPr/>
          <a:lstStyle/>
          <a:p>
            <a:r>
              <a:rPr lang="de-DE" dirty="0" err="1"/>
              <a:t>cARPeT</a:t>
            </a:r>
            <a:r>
              <a:rPr lang="de-DE" dirty="0"/>
              <a:t> (Frontend – </a:t>
            </a:r>
            <a:r>
              <a:rPr lang="de-DE" dirty="0" err="1"/>
              <a:t>Instruction</a:t>
            </a:r>
            <a:r>
              <a:rPr lang="de-DE" dirty="0"/>
              <a:t> Interpreter)</a:t>
            </a:r>
          </a:p>
          <a:p>
            <a:pPr marL="0" indent="0">
              <a:buNone/>
            </a:pPr>
            <a:r>
              <a:rPr lang="de-DE" sz="1000" dirty="0" err="1"/>
              <a:t>Assessement</a:t>
            </a:r>
            <a:r>
              <a:rPr lang="de-DE" sz="1000" dirty="0"/>
              <a:t> Interpretation Engine  Solution </a:t>
            </a:r>
            <a:r>
              <a:rPr lang="de-DE" sz="1000" dirty="0" err="1"/>
              <a:t>Attempt</a:t>
            </a:r>
            <a:r>
              <a:rPr lang="de-DE" sz="1000" dirty="0"/>
              <a:t> Tracker</a:t>
            </a:r>
          </a:p>
          <a:p>
            <a:pPr marL="0" indent="0">
              <a:buNone/>
            </a:pPr>
            <a:r>
              <a:rPr lang="de-DE" sz="1000" dirty="0"/>
              <a:t>Optical Assessment </a:t>
            </a:r>
            <a:r>
              <a:rPr lang="de-DE" sz="1000" dirty="0" err="1"/>
              <a:t>Runtime</a:t>
            </a:r>
            <a:r>
              <a:rPr lang="de-DE" sz="1000" dirty="0"/>
              <a:t> and personal </a:t>
            </a:r>
            <a:r>
              <a:rPr lang="de-DE" sz="1000" dirty="0" err="1"/>
              <a:t>education</a:t>
            </a:r>
            <a:r>
              <a:rPr lang="de-DE" sz="1000" dirty="0"/>
              <a:t> </a:t>
            </a:r>
            <a:r>
              <a:rPr lang="de-DE" sz="1000" dirty="0" err="1"/>
              <a:t>centre</a:t>
            </a:r>
            <a:endParaRPr lang="de-DE" sz="1000" dirty="0"/>
          </a:p>
          <a:p>
            <a:pPr marL="0" indent="0">
              <a:buNone/>
            </a:pPr>
            <a:r>
              <a:rPr lang="de-DE" sz="1000" dirty="0"/>
              <a:t>Assessment </a:t>
            </a:r>
            <a:r>
              <a:rPr lang="de-DE" sz="1000" dirty="0" err="1"/>
              <a:t>Runtime</a:t>
            </a:r>
            <a:r>
              <a:rPr lang="de-DE" sz="1000" dirty="0"/>
              <a:t> and </a:t>
            </a:r>
            <a:r>
              <a:rPr lang="de-DE" sz="1000" dirty="0" err="1"/>
              <a:t>solution</a:t>
            </a:r>
            <a:r>
              <a:rPr lang="de-DE" sz="1000" dirty="0"/>
              <a:t> </a:t>
            </a:r>
            <a:r>
              <a:rPr lang="de-DE" sz="1000" dirty="0" err="1"/>
              <a:t>attemPt</a:t>
            </a:r>
            <a:r>
              <a:rPr lang="de-DE" sz="1000" dirty="0"/>
              <a:t> Tracker</a:t>
            </a:r>
          </a:p>
          <a:p>
            <a:pPr lvl="1"/>
            <a:r>
              <a:rPr lang="de-DE" dirty="0"/>
              <a:t>Pool </a:t>
            </a:r>
            <a:r>
              <a:rPr lang="de-DE" dirty="0" err="1"/>
              <a:t>of</a:t>
            </a:r>
            <a:r>
              <a:rPr lang="de-DE" dirty="0"/>
              <a:t> UI Widgets </a:t>
            </a:r>
            <a:r>
              <a:rPr lang="de-DE" dirty="0" err="1"/>
              <a:t>that</a:t>
            </a:r>
            <a:r>
              <a:rPr lang="de-DE" dirty="0"/>
              <a:t> </a:t>
            </a:r>
            <a:r>
              <a:rPr lang="de-DE" dirty="0" err="1"/>
              <a:t>can</a:t>
            </a:r>
            <a:r>
              <a:rPr lang="de-DE" dirty="0"/>
              <a:t> </a:t>
            </a:r>
            <a:r>
              <a:rPr lang="de-DE" dirty="0" err="1"/>
              <a:t>be</a:t>
            </a:r>
            <a:r>
              <a:rPr lang="de-DE" dirty="0"/>
              <a:t> </a:t>
            </a:r>
            <a:r>
              <a:rPr lang="de-DE" dirty="0" err="1"/>
              <a:t>composed</a:t>
            </a:r>
            <a:r>
              <a:rPr lang="de-DE" dirty="0"/>
              <a:t> </a:t>
            </a:r>
            <a:r>
              <a:rPr lang="de-DE" dirty="0" err="1"/>
              <a:t>for</a:t>
            </a:r>
            <a:r>
              <a:rPr lang="de-DE" dirty="0"/>
              <a:t> </a:t>
            </a:r>
            <a:r>
              <a:rPr lang="de-DE" dirty="0" err="1"/>
              <a:t>Instructional</a:t>
            </a:r>
            <a:r>
              <a:rPr lang="de-DE" dirty="0"/>
              <a:t> Design Models</a:t>
            </a:r>
          </a:p>
          <a:p>
            <a:endParaRPr lang="de-DE" dirty="0"/>
          </a:p>
          <a:p>
            <a:r>
              <a:rPr lang="de-DE" dirty="0"/>
              <a:t>ALADIN (Backend – Assessment Generator (Generation Interpreter))</a:t>
            </a:r>
          </a:p>
          <a:p>
            <a:pPr lvl="1"/>
            <a:r>
              <a:rPr lang="de-DE" dirty="0"/>
              <a:t>Pool </a:t>
            </a:r>
            <a:r>
              <a:rPr lang="de-DE" dirty="0" err="1"/>
              <a:t>of</a:t>
            </a:r>
            <a:r>
              <a:rPr lang="de-DE" dirty="0"/>
              <a:t> Generation/Transformation </a:t>
            </a:r>
            <a:r>
              <a:rPr lang="de-DE" dirty="0" err="1"/>
              <a:t>Operations</a:t>
            </a:r>
            <a:endParaRPr lang="de-DE" dirty="0"/>
          </a:p>
          <a:p>
            <a:endParaRPr lang="de-DE" dirty="0"/>
          </a:p>
          <a:p>
            <a:r>
              <a:rPr lang="de-DE" dirty="0"/>
              <a:t>LAMP (</a:t>
            </a:r>
            <a:r>
              <a:rPr lang="de-DE" dirty="0" err="1"/>
              <a:t>personaLized</a:t>
            </a:r>
            <a:r>
              <a:rPr lang="de-DE" dirty="0"/>
              <a:t> </a:t>
            </a:r>
            <a:r>
              <a:rPr lang="de-DE" dirty="0" err="1"/>
              <a:t>Assistant</a:t>
            </a:r>
            <a:r>
              <a:rPr lang="de-DE" dirty="0"/>
              <a:t> </a:t>
            </a:r>
            <a:r>
              <a:rPr lang="de-DE" dirty="0" err="1"/>
              <a:t>for</a:t>
            </a:r>
            <a:r>
              <a:rPr lang="de-DE" dirty="0"/>
              <a:t> Monitoring and </a:t>
            </a:r>
            <a:r>
              <a:rPr lang="de-DE" dirty="0" err="1"/>
              <a:t>steering</a:t>
            </a:r>
            <a:r>
              <a:rPr lang="de-DE" dirty="0"/>
              <a:t> </a:t>
            </a:r>
            <a:r>
              <a:rPr lang="de-DE" dirty="0" err="1"/>
              <a:t>indivudal</a:t>
            </a:r>
            <a:r>
              <a:rPr lang="de-DE" dirty="0"/>
              <a:t> </a:t>
            </a:r>
            <a:r>
              <a:rPr lang="de-DE" dirty="0" err="1"/>
              <a:t>educational</a:t>
            </a:r>
            <a:r>
              <a:rPr lang="de-DE" dirty="0"/>
              <a:t> Progression)</a:t>
            </a:r>
          </a:p>
          <a:p>
            <a:pPr lvl="1"/>
            <a:r>
              <a:rPr lang="de-DE" dirty="0"/>
              <a:t>Chatbot</a:t>
            </a:r>
          </a:p>
          <a:p>
            <a:pPr lvl="1"/>
            <a:r>
              <a:rPr lang="de-DE" dirty="0"/>
              <a:t>Tutor</a:t>
            </a:r>
          </a:p>
        </p:txBody>
      </p:sp>
      <p:sp>
        <p:nvSpPr>
          <p:cNvPr id="3" name="Titel 2">
            <a:extLst>
              <a:ext uri="{FF2B5EF4-FFF2-40B4-BE49-F238E27FC236}">
                <a16:creationId xmlns:a16="http://schemas.microsoft.com/office/drawing/2014/main" id="{F5A0F783-48AC-9824-4092-480C7CFD7307}"/>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4169603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623A5AB-DF30-4C10-8641-6669A97E1B43}"/>
              </a:ext>
            </a:extLst>
          </p:cNvPr>
          <p:cNvSpPr>
            <a:spLocks noGrp="1"/>
          </p:cNvSpPr>
          <p:nvPr>
            <p:ph type="title"/>
          </p:nvPr>
        </p:nvSpPr>
        <p:spPr/>
        <p:txBody>
          <a:bodyPr/>
          <a:lstStyle/>
          <a:p>
            <a:r>
              <a:rPr lang="de-DE" dirty="0"/>
              <a:t>Software </a:t>
            </a:r>
            <a:r>
              <a:rPr lang="de-DE" dirty="0" err="1"/>
              <a:t>architecture</a:t>
            </a:r>
            <a:r>
              <a:rPr lang="de-DE" dirty="0"/>
              <a:t> </a:t>
            </a:r>
            <a:r>
              <a:rPr lang="de-DE" dirty="0" err="1"/>
              <a:t>of</a:t>
            </a:r>
            <a:r>
              <a:rPr lang="de-DE" dirty="0"/>
              <a:t> ALADIN</a:t>
            </a:r>
          </a:p>
        </p:txBody>
      </p:sp>
      <p:pic>
        <p:nvPicPr>
          <p:cNvPr id="11" name="Grafik 10">
            <a:extLst>
              <a:ext uri="{FF2B5EF4-FFF2-40B4-BE49-F238E27FC236}">
                <a16:creationId xmlns:a16="http://schemas.microsoft.com/office/drawing/2014/main" id="{AE22627F-CD59-47D7-B539-2CE3C2B75CEF}"/>
              </a:ext>
            </a:extLst>
          </p:cNvPr>
          <p:cNvPicPr>
            <a:picLocks noChangeAspect="1"/>
          </p:cNvPicPr>
          <p:nvPr/>
        </p:nvPicPr>
        <p:blipFill>
          <a:blip r:embed="rId3"/>
          <a:stretch>
            <a:fillRect/>
          </a:stretch>
        </p:blipFill>
        <p:spPr>
          <a:xfrm>
            <a:off x="3126485" y="1570068"/>
            <a:ext cx="5939030" cy="3717864"/>
          </a:xfrm>
          <a:prstGeom prst="rect">
            <a:avLst/>
          </a:prstGeom>
        </p:spPr>
      </p:pic>
    </p:spTree>
    <p:extLst>
      <p:ext uri="{BB962C8B-B14F-4D97-AF65-F5344CB8AC3E}">
        <p14:creationId xmlns:p14="http://schemas.microsoft.com/office/powerpoint/2010/main" val="604622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Gerader Verbinder 52">
            <a:extLst>
              <a:ext uri="{FF2B5EF4-FFF2-40B4-BE49-F238E27FC236}">
                <a16:creationId xmlns:a16="http://schemas.microsoft.com/office/drawing/2014/main" id="{D6882F5A-707C-DDB7-C25B-92A78A0B4E7A}"/>
              </a:ext>
            </a:extLst>
          </p:cNvPr>
          <p:cNvCxnSpPr>
            <a:cxnSpLocks/>
            <a:stCxn id="38" idx="0"/>
            <a:endCxn id="34" idx="3"/>
          </p:cNvCxnSpPr>
          <p:nvPr/>
        </p:nvCxnSpPr>
        <p:spPr>
          <a:xfrm flipV="1">
            <a:off x="2666983" y="1970298"/>
            <a:ext cx="2890370" cy="428441"/>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896FD2A2-795D-0CE0-FC77-9DA1FAB559B9}"/>
              </a:ext>
            </a:extLst>
          </p:cNvPr>
          <p:cNvCxnSpPr>
            <a:cxnSpLocks/>
            <a:stCxn id="51" idx="0"/>
            <a:endCxn id="34" idx="5"/>
          </p:cNvCxnSpPr>
          <p:nvPr/>
        </p:nvCxnSpPr>
        <p:spPr>
          <a:xfrm flipH="1" flipV="1">
            <a:off x="6575587" y="1970298"/>
            <a:ext cx="2915467" cy="428441"/>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itel 4">
            <a:extLst>
              <a:ext uri="{FF2B5EF4-FFF2-40B4-BE49-F238E27FC236}">
                <a16:creationId xmlns:a16="http://schemas.microsoft.com/office/drawing/2014/main" id="{8ECD3793-5CC5-5595-2E70-46FA5762707B}"/>
              </a:ext>
            </a:extLst>
          </p:cNvPr>
          <p:cNvSpPr>
            <a:spLocks noGrp="1"/>
          </p:cNvSpPr>
          <p:nvPr>
            <p:ph type="title"/>
          </p:nvPr>
        </p:nvSpPr>
        <p:spPr>
          <a:xfrm>
            <a:off x="1269420" y="249601"/>
            <a:ext cx="10357518" cy="626334"/>
          </a:xfrm>
        </p:spPr>
        <p:txBody>
          <a:bodyPr/>
          <a:lstStyle/>
          <a:p>
            <a:r>
              <a:rPr lang="de-DE" dirty="0" err="1"/>
              <a:t>Exercise</a:t>
            </a:r>
            <a:r>
              <a:rPr lang="de-DE" dirty="0"/>
              <a:t> </a:t>
            </a:r>
            <a:r>
              <a:rPr lang="de-DE" dirty="0" err="1"/>
              <a:t>types</a:t>
            </a:r>
            <a:r>
              <a:rPr lang="de-DE" dirty="0"/>
              <a:t> </a:t>
            </a:r>
            <a:r>
              <a:rPr lang="de-DE" dirty="0" err="1"/>
              <a:t>for</a:t>
            </a:r>
            <a:r>
              <a:rPr lang="de-DE" dirty="0"/>
              <a:t> </a:t>
            </a:r>
            <a:r>
              <a:rPr lang="de-DE" dirty="0" err="1"/>
              <a:t>modeling</a:t>
            </a:r>
            <a:r>
              <a:rPr lang="de-DE" dirty="0"/>
              <a:t> </a:t>
            </a:r>
            <a:r>
              <a:rPr lang="de-DE" dirty="0" err="1"/>
              <a:t>exercises</a:t>
            </a:r>
            <a:r>
              <a:rPr lang="de-DE" dirty="0"/>
              <a:t> in (OP)ALADIN</a:t>
            </a:r>
            <a:br>
              <a:rPr lang="de-DE" dirty="0"/>
            </a:br>
            <a:endParaRPr lang="de-DE" dirty="0"/>
          </a:p>
        </p:txBody>
      </p:sp>
      <p:grpSp>
        <p:nvGrpSpPr>
          <p:cNvPr id="36" name="Gruppieren 35">
            <a:extLst>
              <a:ext uri="{FF2B5EF4-FFF2-40B4-BE49-F238E27FC236}">
                <a16:creationId xmlns:a16="http://schemas.microsoft.com/office/drawing/2014/main" id="{28AD19AA-1DD7-104D-B102-7BB4947A1B71}"/>
              </a:ext>
            </a:extLst>
          </p:cNvPr>
          <p:cNvGrpSpPr/>
          <p:nvPr/>
        </p:nvGrpSpPr>
        <p:grpSpPr>
          <a:xfrm>
            <a:off x="5259873" y="741181"/>
            <a:ext cx="1672253" cy="1440000"/>
            <a:chOff x="5226547" y="1260908"/>
            <a:chExt cx="1672253" cy="1440000"/>
          </a:xfrm>
          <a:effectLst>
            <a:outerShdw blurRad="63500" sx="102000" sy="102000" algn="ctr" rotWithShape="0">
              <a:prstClr val="black">
                <a:alpha val="40000"/>
              </a:prstClr>
            </a:outerShdw>
          </a:effectLst>
        </p:grpSpPr>
        <p:sp>
          <p:nvSpPr>
            <p:cNvPr id="34" name="Ellipse 33">
              <a:extLst>
                <a:ext uri="{FF2B5EF4-FFF2-40B4-BE49-F238E27FC236}">
                  <a16:creationId xmlns:a16="http://schemas.microsoft.com/office/drawing/2014/main" id="{84834861-4D99-DD78-F721-3F7633B961BD}"/>
                </a:ext>
              </a:extLst>
            </p:cNvPr>
            <p:cNvSpPr/>
            <p:nvPr/>
          </p:nvSpPr>
          <p:spPr>
            <a:xfrm>
              <a:off x="5313144" y="126090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sp>
          <p:nvSpPr>
            <p:cNvPr id="35" name="Textfeld 34">
              <a:extLst>
                <a:ext uri="{FF2B5EF4-FFF2-40B4-BE49-F238E27FC236}">
                  <a16:creationId xmlns:a16="http://schemas.microsoft.com/office/drawing/2014/main" id="{A851E9E6-3656-44A4-DB51-7AD14CBB9E25}"/>
                </a:ext>
              </a:extLst>
            </p:cNvPr>
            <p:cNvSpPr txBox="1"/>
            <p:nvPr/>
          </p:nvSpPr>
          <p:spPr>
            <a:xfrm>
              <a:off x="5226547" y="1790298"/>
              <a:ext cx="1672253" cy="369332"/>
            </a:xfrm>
            <a:prstGeom prst="rect">
              <a:avLst/>
            </a:prstGeom>
            <a:solidFill>
              <a:srgbClr val="E8EDF1"/>
            </a:solidFill>
            <a:ln>
              <a:solidFill>
                <a:schemeClr val="tx1"/>
              </a:solidFill>
            </a:ln>
            <a:effectLst>
              <a:outerShdw blurRad="50800" dist="38100" dir="5400000" algn="t" rotWithShape="0">
                <a:prstClr val="black">
                  <a:alpha val="40000"/>
                </a:prstClr>
              </a:outerShdw>
            </a:effectLst>
          </p:spPr>
          <p:txBody>
            <a:bodyPr wrap="none" rtlCol="0">
              <a:spAutoFit/>
            </a:bodyPr>
            <a:lstStyle/>
            <a:p>
              <a:r>
                <a:rPr lang="de-DE" b="1" dirty="0" err="1"/>
                <a:t>Exercise</a:t>
              </a:r>
              <a:r>
                <a:rPr lang="de-DE" b="1" dirty="0"/>
                <a:t> type</a:t>
              </a:r>
            </a:p>
          </p:txBody>
        </p:sp>
      </p:grpSp>
      <p:grpSp>
        <p:nvGrpSpPr>
          <p:cNvPr id="7" name="Gruppieren 6">
            <a:extLst>
              <a:ext uri="{FF2B5EF4-FFF2-40B4-BE49-F238E27FC236}">
                <a16:creationId xmlns:a16="http://schemas.microsoft.com/office/drawing/2014/main" id="{6BE1D445-A76A-BC79-4888-290FE77F2B0E}"/>
              </a:ext>
            </a:extLst>
          </p:cNvPr>
          <p:cNvGrpSpPr/>
          <p:nvPr/>
        </p:nvGrpSpPr>
        <p:grpSpPr>
          <a:xfrm>
            <a:off x="1269419" y="2398739"/>
            <a:ext cx="2782579" cy="3760014"/>
            <a:chOff x="1269419" y="2398739"/>
            <a:chExt cx="2782579" cy="3760014"/>
          </a:xfrm>
        </p:grpSpPr>
        <p:sp>
          <p:nvSpPr>
            <p:cNvPr id="10" name="Rechteck 9">
              <a:extLst>
                <a:ext uri="{FF2B5EF4-FFF2-40B4-BE49-F238E27FC236}">
                  <a16:creationId xmlns:a16="http://schemas.microsoft.com/office/drawing/2014/main" id="{0569C2C1-287F-E9F5-02B4-6BCD5E4BD5B2}"/>
                </a:ext>
              </a:extLst>
            </p:cNvPr>
            <p:cNvSpPr/>
            <p:nvPr/>
          </p:nvSpPr>
          <p:spPr>
            <a:xfrm>
              <a:off x="1269419" y="2552013"/>
              <a:ext cx="2782579" cy="360674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Rechteck 31">
              <a:extLst>
                <a:ext uri="{FF2B5EF4-FFF2-40B4-BE49-F238E27FC236}">
                  <a16:creationId xmlns:a16="http://schemas.microsoft.com/office/drawing/2014/main" id="{5DF43BFD-820D-4611-A27F-287D8DDBEFD0}"/>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 </a:t>
              </a:r>
              <a:r>
                <a:rPr lang="de-DE" b="1" dirty="0" err="1"/>
                <a:t>syntax</a:t>
              </a:r>
              <a:endParaRPr lang="de-DE" b="1" dirty="0"/>
            </a:p>
          </p:txBody>
        </p:sp>
        <p:sp>
          <p:nvSpPr>
            <p:cNvPr id="38" name="Ellipse 37">
              <a:extLst>
                <a:ext uri="{FF2B5EF4-FFF2-40B4-BE49-F238E27FC236}">
                  <a16:creationId xmlns:a16="http://schemas.microsoft.com/office/drawing/2014/main" id="{2A3AFDEE-834A-AB8F-282D-423A55C6FEDD}"/>
                </a:ext>
              </a:extLst>
            </p:cNvPr>
            <p:cNvSpPr/>
            <p:nvPr/>
          </p:nvSpPr>
          <p:spPr>
            <a:xfrm>
              <a:off x="2515783" y="2398739"/>
              <a:ext cx="302400" cy="306548"/>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cxnSp>
        <p:nvCxnSpPr>
          <p:cNvPr id="57" name="Gerader Verbinder 56">
            <a:extLst>
              <a:ext uri="{FF2B5EF4-FFF2-40B4-BE49-F238E27FC236}">
                <a16:creationId xmlns:a16="http://schemas.microsoft.com/office/drawing/2014/main" id="{2BC2F140-CCEA-74F8-6F02-0C4DDF308053}"/>
              </a:ext>
            </a:extLst>
          </p:cNvPr>
          <p:cNvCxnSpPr>
            <a:cxnSpLocks/>
            <a:stCxn id="45" idx="0"/>
            <a:endCxn id="34" idx="4"/>
          </p:cNvCxnSpPr>
          <p:nvPr/>
        </p:nvCxnSpPr>
        <p:spPr>
          <a:xfrm flipV="1">
            <a:off x="6063119" y="2181181"/>
            <a:ext cx="3351" cy="217558"/>
          </a:xfrm>
          <a:prstGeom prst="line">
            <a:avLst/>
          </a:prstGeom>
          <a:ln>
            <a:solidFill>
              <a:schemeClr val="tx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725E5934-2C3A-E87D-B36F-74E9C65F974E}"/>
              </a:ext>
            </a:extLst>
          </p:cNvPr>
          <p:cNvSpPr>
            <a:spLocks noGrp="1"/>
          </p:cNvSpPr>
          <p:nvPr>
            <p:ph sz="half" idx="15"/>
          </p:nvPr>
        </p:nvSpPr>
        <p:spPr>
          <a:xfrm>
            <a:off x="1269419" y="3921543"/>
            <a:ext cx="2793497" cy="2193064"/>
          </a:xfrm>
        </p:spPr>
        <p:txBody>
          <a:bodyPr/>
          <a:lstStyle/>
          <a:p>
            <a:r>
              <a:rPr lang="de-DE" dirty="0"/>
              <a:t>Model </a:t>
            </a:r>
            <a:r>
              <a:rPr lang="de-DE" dirty="0" err="1"/>
              <a:t>elements</a:t>
            </a:r>
            <a:r>
              <a:rPr lang="de-DE" dirty="0"/>
              <a:t> and </a:t>
            </a:r>
            <a:r>
              <a:rPr lang="de-DE" dirty="0" err="1"/>
              <a:t>linking</a:t>
            </a:r>
            <a:r>
              <a:rPr lang="de-DE" dirty="0"/>
              <a:t> </a:t>
            </a:r>
            <a:r>
              <a:rPr lang="de-DE" dirty="0" err="1"/>
              <a:t>rules</a:t>
            </a:r>
            <a:r>
              <a:rPr lang="de-DE" dirty="0"/>
              <a:t> </a:t>
            </a:r>
            <a:br>
              <a:rPr lang="de-DE" dirty="0"/>
            </a:br>
            <a:endParaRPr lang="de-DE" dirty="0"/>
          </a:p>
          <a:p>
            <a:r>
              <a:rPr lang="de-DE" dirty="0" err="1"/>
              <a:t>Exercises</a:t>
            </a:r>
            <a:r>
              <a:rPr lang="de-DE" dirty="0"/>
              <a:t>:</a:t>
            </a:r>
          </a:p>
          <a:p>
            <a:pPr lvl="1"/>
            <a:r>
              <a:rPr lang="de-DE" dirty="0"/>
              <a:t>Multiple </a:t>
            </a:r>
            <a:r>
              <a:rPr lang="de-DE" dirty="0" err="1"/>
              <a:t>choice</a:t>
            </a:r>
            <a:r>
              <a:rPr lang="de-DE" dirty="0"/>
              <a:t> </a:t>
            </a:r>
            <a:r>
              <a:rPr lang="de-DE" dirty="0" err="1"/>
              <a:t>questions</a:t>
            </a:r>
            <a:endParaRPr lang="de-DE" dirty="0"/>
          </a:p>
          <a:p>
            <a:pPr lvl="1"/>
            <a:r>
              <a:rPr lang="de-DE" dirty="0" err="1"/>
              <a:t>Detection</a:t>
            </a:r>
            <a:r>
              <a:rPr lang="de-DE" dirty="0"/>
              <a:t> </a:t>
            </a:r>
            <a:r>
              <a:rPr lang="de-DE" dirty="0" err="1"/>
              <a:t>of</a:t>
            </a:r>
            <a:r>
              <a:rPr lang="de-DE" dirty="0"/>
              <a:t> </a:t>
            </a:r>
            <a:r>
              <a:rPr lang="de-DE" dirty="0" err="1"/>
              <a:t>syntactical</a:t>
            </a:r>
            <a:r>
              <a:rPr lang="de-DE" dirty="0"/>
              <a:t> </a:t>
            </a:r>
            <a:r>
              <a:rPr lang="de-DE" dirty="0" err="1"/>
              <a:t>errors</a:t>
            </a:r>
            <a:endParaRPr lang="de-DE" dirty="0"/>
          </a:p>
        </p:txBody>
      </p:sp>
      <p:grpSp>
        <p:nvGrpSpPr>
          <p:cNvPr id="6" name="Gruppieren 5">
            <a:extLst>
              <a:ext uri="{FF2B5EF4-FFF2-40B4-BE49-F238E27FC236}">
                <a16:creationId xmlns:a16="http://schemas.microsoft.com/office/drawing/2014/main" id="{54EE6BF6-89F7-899E-CCB8-D0415F9C510B}"/>
              </a:ext>
            </a:extLst>
          </p:cNvPr>
          <p:cNvGrpSpPr/>
          <p:nvPr/>
        </p:nvGrpSpPr>
        <p:grpSpPr>
          <a:xfrm>
            <a:off x="2369900" y="3410944"/>
            <a:ext cx="581615" cy="439161"/>
            <a:chOff x="2369900" y="3410944"/>
            <a:chExt cx="581615" cy="439161"/>
          </a:xfrm>
        </p:grpSpPr>
        <p:grpSp>
          <p:nvGrpSpPr>
            <p:cNvPr id="2048" name="Gruppieren 2047">
              <a:extLst>
                <a:ext uri="{FF2B5EF4-FFF2-40B4-BE49-F238E27FC236}">
                  <a16:creationId xmlns:a16="http://schemas.microsoft.com/office/drawing/2014/main" id="{4F333383-CE31-7002-7485-4B2C833CCCFA}"/>
                </a:ext>
              </a:extLst>
            </p:cNvPr>
            <p:cNvGrpSpPr/>
            <p:nvPr/>
          </p:nvGrpSpPr>
          <p:grpSpPr>
            <a:xfrm>
              <a:off x="2369900" y="3410944"/>
              <a:ext cx="581615" cy="439161"/>
              <a:chOff x="9717417" y="1237366"/>
              <a:chExt cx="800301" cy="626334"/>
            </a:xfrm>
          </p:grpSpPr>
          <p:pic>
            <p:nvPicPr>
              <p:cNvPr id="2054" name="Picture 6" descr="Curly-Brackets Icons - Free SVG &amp; PNG Curly-Brackets Images - Noun Project">
                <a:extLst>
                  <a:ext uri="{FF2B5EF4-FFF2-40B4-BE49-F238E27FC236}">
                    <a16:creationId xmlns:a16="http://schemas.microsoft.com/office/drawing/2014/main" id="{0C40356B-EC8B-0281-B941-A80675596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7417" y="1237366"/>
                <a:ext cx="626334" cy="62633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urly-Brackets Icons - Free SVG &amp; PNG Curly-Brackets Images - Noun Project">
                <a:extLst>
                  <a:ext uri="{FF2B5EF4-FFF2-40B4-BE49-F238E27FC236}">
                    <a16:creationId xmlns:a16="http://schemas.microsoft.com/office/drawing/2014/main" id="{ECEDB3B6-B1B7-640A-056F-D9C02AD845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9891384" y="1237366"/>
                <a:ext cx="626334" cy="626334"/>
              </a:xfrm>
              <a:prstGeom prst="rect">
                <a:avLst/>
              </a:prstGeom>
              <a:noFill/>
              <a:extLst>
                <a:ext uri="{909E8E84-426E-40DD-AFC4-6F175D3DCCD1}">
                  <a14:hiddenFill xmlns:a14="http://schemas.microsoft.com/office/drawing/2010/main">
                    <a:solidFill>
                      <a:srgbClr val="FFFFFF"/>
                    </a:solidFill>
                  </a14:hiddenFill>
                </a:ext>
              </a:extLst>
            </p:spPr>
          </p:pic>
        </p:grpSp>
        <p:sp>
          <p:nvSpPr>
            <p:cNvPr id="2049" name="Ellipse 2048">
              <a:extLst>
                <a:ext uri="{FF2B5EF4-FFF2-40B4-BE49-F238E27FC236}">
                  <a16:creationId xmlns:a16="http://schemas.microsoft.com/office/drawing/2014/main" id="{3B5AD07E-7B61-C75D-0A1E-86955E34CCB1}"/>
                </a:ext>
              </a:extLst>
            </p:cNvPr>
            <p:cNvSpPr/>
            <p:nvPr/>
          </p:nvSpPr>
          <p:spPr>
            <a:xfrm>
              <a:off x="2461351" y="3434225"/>
              <a:ext cx="392442" cy="378627"/>
            </a:xfrm>
            <a:prstGeom prst="ellipse">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3" name="Gruppieren 2">
            <a:extLst>
              <a:ext uri="{FF2B5EF4-FFF2-40B4-BE49-F238E27FC236}">
                <a16:creationId xmlns:a16="http://schemas.microsoft.com/office/drawing/2014/main" id="{582155D4-EA29-DF2A-FA50-E4BDFF645085}"/>
              </a:ext>
            </a:extLst>
          </p:cNvPr>
          <p:cNvGrpSpPr/>
          <p:nvPr/>
        </p:nvGrpSpPr>
        <p:grpSpPr>
          <a:xfrm>
            <a:off x="4640458" y="2398739"/>
            <a:ext cx="2915467" cy="3751049"/>
            <a:chOff x="4640458" y="2398739"/>
            <a:chExt cx="2915467" cy="3751049"/>
          </a:xfrm>
        </p:grpSpPr>
        <p:grpSp>
          <p:nvGrpSpPr>
            <p:cNvPr id="42" name="Gruppieren 41">
              <a:extLst>
                <a:ext uri="{FF2B5EF4-FFF2-40B4-BE49-F238E27FC236}">
                  <a16:creationId xmlns:a16="http://schemas.microsoft.com/office/drawing/2014/main" id="{ED932B1D-C9B1-E54E-D230-A0536A121F2F}"/>
                </a:ext>
              </a:extLst>
            </p:cNvPr>
            <p:cNvGrpSpPr/>
            <p:nvPr/>
          </p:nvGrpSpPr>
          <p:grpSpPr>
            <a:xfrm>
              <a:off x="4640458" y="2398739"/>
              <a:ext cx="2915467" cy="3751049"/>
              <a:chOff x="343336" y="1591048"/>
              <a:chExt cx="3621049" cy="4457439"/>
            </a:xfrm>
          </p:grpSpPr>
          <p:sp>
            <p:nvSpPr>
              <p:cNvPr id="43" name="Rechteck 42">
                <a:extLst>
                  <a:ext uri="{FF2B5EF4-FFF2-40B4-BE49-F238E27FC236}">
                    <a16:creationId xmlns:a16="http://schemas.microsoft.com/office/drawing/2014/main" id="{D92E1A54-D254-5FC1-5701-710F29E1EE5F}"/>
                  </a:ext>
                </a:extLst>
              </p:cNvPr>
              <p:cNvSpPr/>
              <p:nvPr/>
            </p:nvSpPr>
            <p:spPr>
              <a:xfrm>
                <a:off x="343336" y="1771048"/>
                <a:ext cx="3621049" cy="4277439"/>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4" name="Rechteck 43">
                <a:extLst>
                  <a:ext uri="{FF2B5EF4-FFF2-40B4-BE49-F238E27FC236}">
                    <a16:creationId xmlns:a16="http://schemas.microsoft.com/office/drawing/2014/main" id="{31B4A4B7-0446-078F-E164-41BBC2DA1C72}"/>
                  </a:ext>
                </a:extLst>
              </p:cNvPr>
              <p:cNvSpPr/>
              <p:nvPr/>
            </p:nvSpPr>
            <p:spPr>
              <a:xfrm>
                <a:off x="343336" y="2077831"/>
                <a:ext cx="3621049" cy="626335"/>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 </a:t>
                </a:r>
                <a:r>
                  <a:rPr lang="de-DE" b="1" dirty="0" err="1"/>
                  <a:t>semantics</a:t>
                </a:r>
                <a:endParaRPr lang="de-DE" b="1" dirty="0"/>
              </a:p>
            </p:txBody>
          </p:sp>
          <p:sp>
            <p:nvSpPr>
              <p:cNvPr id="45" name="Ellipse 44">
                <a:extLst>
                  <a:ext uri="{FF2B5EF4-FFF2-40B4-BE49-F238E27FC236}">
                    <a16:creationId xmlns:a16="http://schemas.microsoft.com/office/drawing/2014/main" id="{71B18BCC-1700-0573-20C5-B8856897F4A6}"/>
                  </a:ext>
                </a:extLst>
              </p:cNvPr>
              <p:cNvSpPr/>
              <p:nvPr/>
            </p:nvSpPr>
            <p:spPr>
              <a:xfrm>
                <a:off x="1922508" y="1591048"/>
                <a:ext cx="375585" cy="360000"/>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2055" name="Gruppieren 2054">
              <a:extLst>
                <a:ext uri="{FF2B5EF4-FFF2-40B4-BE49-F238E27FC236}">
                  <a16:creationId xmlns:a16="http://schemas.microsoft.com/office/drawing/2014/main" id="{B46C93E4-FE4A-C1DF-D02F-8E000C70816A}"/>
                </a:ext>
              </a:extLst>
            </p:cNvPr>
            <p:cNvGrpSpPr/>
            <p:nvPr/>
          </p:nvGrpSpPr>
          <p:grpSpPr>
            <a:xfrm>
              <a:off x="5868573" y="3429000"/>
              <a:ext cx="392442" cy="378627"/>
              <a:chOff x="9754551" y="1591671"/>
              <a:chExt cx="392442" cy="378627"/>
            </a:xfrm>
          </p:grpSpPr>
          <p:pic>
            <p:nvPicPr>
              <p:cNvPr id="2052" name="Picture 4" descr="Network Diagram Images - Free Download on Freepik">
                <a:extLst>
                  <a:ext uri="{FF2B5EF4-FFF2-40B4-BE49-F238E27FC236}">
                    <a16:creationId xmlns:a16="http://schemas.microsoft.com/office/drawing/2014/main" id="{C9C0C816-30FD-583A-683E-C4DCCB09366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6518" y="1608396"/>
                <a:ext cx="307758" cy="307758"/>
              </a:xfrm>
              <a:prstGeom prst="rect">
                <a:avLst/>
              </a:prstGeom>
              <a:noFill/>
              <a:extLst>
                <a:ext uri="{909E8E84-426E-40DD-AFC4-6F175D3DCCD1}">
                  <a14:hiddenFill xmlns:a14="http://schemas.microsoft.com/office/drawing/2010/main">
                    <a:solidFill>
                      <a:srgbClr val="FFFFFF"/>
                    </a:solidFill>
                  </a14:hiddenFill>
                </a:ext>
              </a:extLst>
            </p:spPr>
          </p:pic>
          <p:sp>
            <p:nvSpPr>
              <p:cNvPr id="2053" name="Ellipse 2052">
                <a:extLst>
                  <a:ext uri="{FF2B5EF4-FFF2-40B4-BE49-F238E27FC236}">
                    <a16:creationId xmlns:a16="http://schemas.microsoft.com/office/drawing/2014/main" id="{9A431CCE-8206-AC8C-EF97-B43407B06962}"/>
                  </a:ext>
                </a:extLst>
              </p:cNvPr>
              <p:cNvSpPr/>
              <p:nvPr/>
            </p:nvSpPr>
            <p:spPr>
              <a:xfrm>
                <a:off x="9754551" y="1591671"/>
                <a:ext cx="392442" cy="378627"/>
              </a:xfrm>
              <a:prstGeom prst="ellipse">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2061" name="Inhaltsplatzhalter 3">
              <a:extLst>
                <a:ext uri="{FF2B5EF4-FFF2-40B4-BE49-F238E27FC236}">
                  <a16:creationId xmlns:a16="http://schemas.microsoft.com/office/drawing/2014/main" id="{9F5B0B21-8C9F-CC24-2203-C7DDB4753823}"/>
                </a:ext>
              </a:extLst>
            </p:cNvPr>
            <p:cNvSpPr txBox="1">
              <a:spLocks/>
            </p:cNvSpPr>
            <p:nvPr/>
          </p:nvSpPr>
          <p:spPr>
            <a:xfrm>
              <a:off x="4640458" y="3921543"/>
              <a:ext cx="2915467" cy="2193064"/>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Tx/>
                <a:buBlip>
                  <a:blip r:embed="rId5"/>
                </a:buBlip>
                <a:defRPr sz="18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FontTx/>
                <a:buBlip>
                  <a:blip r:embed="rId5"/>
                </a:buBlip>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t>Meaning</a:t>
              </a:r>
              <a:r>
                <a:rPr lang="de-DE" dirty="0"/>
                <a:t> </a:t>
              </a:r>
              <a:r>
                <a:rPr lang="de-DE" dirty="0" err="1"/>
                <a:t>of</a:t>
              </a:r>
              <a:r>
                <a:rPr lang="de-DE" dirty="0"/>
                <a:t> </a:t>
              </a:r>
              <a:r>
                <a:rPr lang="de-DE" dirty="0" err="1"/>
                <a:t>model</a:t>
              </a:r>
              <a:r>
                <a:rPr lang="de-DE" dirty="0"/>
                <a:t> </a:t>
              </a:r>
              <a:r>
                <a:rPr lang="de-DE" dirty="0" err="1"/>
                <a:t>elements</a:t>
              </a:r>
              <a:r>
                <a:rPr lang="de-DE" dirty="0"/>
                <a:t> and </a:t>
              </a:r>
              <a:r>
                <a:rPr lang="de-DE" dirty="0" err="1"/>
                <a:t>linking</a:t>
              </a:r>
              <a:r>
                <a:rPr lang="de-DE" dirty="0"/>
                <a:t> </a:t>
              </a:r>
              <a:r>
                <a:rPr lang="de-DE" dirty="0" err="1"/>
                <a:t>rules</a:t>
              </a:r>
              <a:br>
                <a:rPr lang="de-DE" dirty="0"/>
              </a:br>
              <a:endParaRPr lang="de-DE" dirty="0"/>
            </a:p>
            <a:p>
              <a:r>
                <a:rPr lang="de-DE" dirty="0" err="1"/>
                <a:t>Exercises</a:t>
              </a:r>
              <a:r>
                <a:rPr lang="de-DE" dirty="0"/>
                <a:t>:</a:t>
              </a:r>
            </a:p>
            <a:p>
              <a:pPr lvl="1"/>
              <a:r>
                <a:rPr lang="de-DE" dirty="0" err="1"/>
                <a:t>Completion</a:t>
              </a:r>
              <a:r>
                <a:rPr lang="de-DE" dirty="0"/>
                <a:t> </a:t>
              </a:r>
              <a:r>
                <a:rPr lang="de-DE" dirty="0" err="1"/>
                <a:t>of</a:t>
              </a:r>
              <a:r>
                <a:rPr lang="de-DE" dirty="0"/>
                <a:t> </a:t>
              </a:r>
              <a:r>
                <a:rPr lang="de-DE" dirty="0" err="1"/>
                <a:t>the</a:t>
              </a:r>
              <a:r>
                <a:rPr lang="de-DE" dirty="0"/>
                <a:t> </a:t>
              </a:r>
              <a:r>
                <a:rPr lang="de-DE" dirty="0" err="1"/>
                <a:t>model</a:t>
              </a:r>
              <a:endParaRPr lang="de-DE" dirty="0"/>
            </a:p>
            <a:p>
              <a:pPr lvl="1"/>
              <a:r>
                <a:rPr lang="de-DE" dirty="0" err="1"/>
                <a:t>Detection</a:t>
              </a:r>
              <a:r>
                <a:rPr lang="de-DE" dirty="0"/>
                <a:t> </a:t>
              </a:r>
              <a:r>
                <a:rPr lang="de-DE" dirty="0" err="1"/>
                <a:t>of</a:t>
              </a:r>
              <a:r>
                <a:rPr lang="de-DE" dirty="0"/>
                <a:t> </a:t>
              </a:r>
              <a:r>
                <a:rPr lang="de-DE" dirty="0" err="1"/>
                <a:t>semantical</a:t>
              </a:r>
              <a:r>
                <a:rPr lang="de-DE" dirty="0"/>
                <a:t> </a:t>
              </a:r>
              <a:r>
                <a:rPr lang="de-DE" dirty="0" err="1"/>
                <a:t>errors</a:t>
              </a:r>
              <a:endParaRPr lang="de-DE" dirty="0"/>
            </a:p>
            <a:p>
              <a:pPr marL="457200" lvl="1" indent="0">
                <a:buNone/>
              </a:pPr>
              <a:endParaRPr lang="de-DE" dirty="0"/>
            </a:p>
          </p:txBody>
        </p:sp>
      </p:grpSp>
      <p:grpSp>
        <p:nvGrpSpPr>
          <p:cNvPr id="2" name="Gruppieren 1">
            <a:extLst>
              <a:ext uri="{FF2B5EF4-FFF2-40B4-BE49-F238E27FC236}">
                <a16:creationId xmlns:a16="http://schemas.microsoft.com/office/drawing/2014/main" id="{7B558C96-0E78-43E2-142B-32E9AE90D9B7}"/>
              </a:ext>
            </a:extLst>
          </p:cNvPr>
          <p:cNvGrpSpPr/>
          <p:nvPr/>
        </p:nvGrpSpPr>
        <p:grpSpPr>
          <a:xfrm>
            <a:off x="8093490" y="2398739"/>
            <a:ext cx="2793972" cy="3742085"/>
            <a:chOff x="8093490" y="2398739"/>
            <a:chExt cx="2793972" cy="3742085"/>
          </a:xfrm>
        </p:grpSpPr>
        <p:grpSp>
          <p:nvGrpSpPr>
            <p:cNvPr id="48" name="Gruppieren 47">
              <a:extLst>
                <a:ext uri="{FF2B5EF4-FFF2-40B4-BE49-F238E27FC236}">
                  <a16:creationId xmlns:a16="http://schemas.microsoft.com/office/drawing/2014/main" id="{39E33F9C-3CC5-573C-1B74-470FC1BC80A8}"/>
                </a:ext>
              </a:extLst>
            </p:cNvPr>
            <p:cNvGrpSpPr/>
            <p:nvPr/>
          </p:nvGrpSpPr>
          <p:grpSpPr>
            <a:xfrm>
              <a:off x="8093490" y="2398739"/>
              <a:ext cx="2782579" cy="3742085"/>
              <a:chOff x="374507" y="1591048"/>
              <a:chExt cx="3456000" cy="4446787"/>
            </a:xfrm>
          </p:grpSpPr>
          <p:sp>
            <p:nvSpPr>
              <p:cNvPr id="49" name="Rechteck 48">
                <a:extLst>
                  <a:ext uri="{FF2B5EF4-FFF2-40B4-BE49-F238E27FC236}">
                    <a16:creationId xmlns:a16="http://schemas.microsoft.com/office/drawing/2014/main" id="{D0ABC64F-5318-5D53-2ACF-1B3453BC5AE8}"/>
                  </a:ext>
                </a:extLst>
              </p:cNvPr>
              <p:cNvSpPr/>
              <p:nvPr/>
            </p:nvSpPr>
            <p:spPr>
              <a:xfrm>
                <a:off x="374507" y="1771048"/>
                <a:ext cx="3456000" cy="4266787"/>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Rechteck 49">
                <a:extLst>
                  <a:ext uri="{FF2B5EF4-FFF2-40B4-BE49-F238E27FC236}">
                    <a16:creationId xmlns:a16="http://schemas.microsoft.com/office/drawing/2014/main" id="{536B42D4-6330-E0BA-6717-6CD91AE2CAB0}"/>
                  </a:ext>
                </a:extLst>
              </p:cNvPr>
              <p:cNvSpPr/>
              <p:nvPr/>
            </p:nvSpPr>
            <p:spPr>
              <a:xfrm>
                <a:off x="374507" y="2077831"/>
                <a:ext cx="3456000" cy="626335"/>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t>Subject</a:t>
                </a:r>
                <a:r>
                  <a:rPr lang="de-DE" b="1" dirty="0"/>
                  <a:t> </a:t>
                </a:r>
                <a:r>
                  <a:rPr lang="de-DE" b="1" dirty="0" err="1"/>
                  <a:t>semantics</a:t>
                </a:r>
                <a:endParaRPr lang="de-DE" b="1" dirty="0"/>
              </a:p>
            </p:txBody>
          </p:sp>
          <p:sp>
            <p:nvSpPr>
              <p:cNvPr id="51" name="Ellipse 50">
                <a:extLst>
                  <a:ext uri="{FF2B5EF4-FFF2-40B4-BE49-F238E27FC236}">
                    <a16:creationId xmlns:a16="http://schemas.microsoft.com/office/drawing/2014/main" id="{D1454A89-7FD9-E320-237E-2A1027B0169E}"/>
                  </a:ext>
                </a:extLst>
              </p:cNvPr>
              <p:cNvSpPr/>
              <p:nvPr/>
            </p:nvSpPr>
            <p:spPr>
              <a:xfrm>
                <a:off x="1922508" y="1591048"/>
                <a:ext cx="375585" cy="360000"/>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grpSp>
          <p:nvGrpSpPr>
            <p:cNvPr id="2060" name="Gruppieren 2059">
              <a:extLst>
                <a:ext uri="{FF2B5EF4-FFF2-40B4-BE49-F238E27FC236}">
                  <a16:creationId xmlns:a16="http://schemas.microsoft.com/office/drawing/2014/main" id="{FC414D74-02C8-68A1-9CEA-04BBC84115B5}"/>
                </a:ext>
              </a:extLst>
            </p:cNvPr>
            <p:cNvGrpSpPr/>
            <p:nvPr/>
          </p:nvGrpSpPr>
          <p:grpSpPr>
            <a:xfrm>
              <a:off x="9288558" y="3421960"/>
              <a:ext cx="392442" cy="378627"/>
              <a:chOff x="8725224" y="1417932"/>
              <a:chExt cx="392442" cy="378627"/>
            </a:xfrm>
          </p:grpSpPr>
          <p:pic>
            <p:nvPicPr>
              <p:cNvPr id="2056" name="Picture 8" descr="Semantic Icon - Download in Glyph Style">
                <a:extLst>
                  <a:ext uri="{FF2B5EF4-FFF2-40B4-BE49-F238E27FC236}">
                    <a16:creationId xmlns:a16="http://schemas.microsoft.com/office/drawing/2014/main" id="{F5F90E08-F24A-F832-70D3-1307285A55E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58000" y="1443978"/>
                <a:ext cx="333794" cy="333794"/>
              </a:xfrm>
              <a:prstGeom prst="rect">
                <a:avLst/>
              </a:prstGeom>
              <a:noFill/>
              <a:extLst>
                <a:ext uri="{909E8E84-426E-40DD-AFC4-6F175D3DCCD1}">
                  <a14:hiddenFill xmlns:a14="http://schemas.microsoft.com/office/drawing/2010/main">
                    <a:solidFill>
                      <a:srgbClr val="FFFFFF"/>
                    </a:solidFill>
                  </a14:hiddenFill>
                </a:ext>
              </a:extLst>
            </p:spPr>
          </p:pic>
          <p:sp>
            <p:nvSpPr>
              <p:cNvPr id="2059" name="Ellipse 2058">
                <a:extLst>
                  <a:ext uri="{FF2B5EF4-FFF2-40B4-BE49-F238E27FC236}">
                    <a16:creationId xmlns:a16="http://schemas.microsoft.com/office/drawing/2014/main" id="{70FBE809-9E1B-735E-7E90-272DD3F44168}"/>
                  </a:ext>
                </a:extLst>
              </p:cNvPr>
              <p:cNvSpPr/>
              <p:nvPr/>
            </p:nvSpPr>
            <p:spPr>
              <a:xfrm>
                <a:off x="8725224" y="1417932"/>
                <a:ext cx="392442" cy="378627"/>
              </a:xfrm>
              <a:prstGeom prst="ellipse">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2062" name="Inhaltsplatzhalter 3">
              <a:extLst>
                <a:ext uri="{FF2B5EF4-FFF2-40B4-BE49-F238E27FC236}">
                  <a16:creationId xmlns:a16="http://schemas.microsoft.com/office/drawing/2014/main" id="{85D2A07A-0535-BFBF-2E94-A4A98273871C}"/>
                </a:ext>
              </a:extLst>
            </p:cNvPr>
            <p:cNvSpPr txBox="1">
              <a:spLocks/>
            </p:cNvSpPr>
            <p:nvPr/>
          </p:nvSpPr>
          <p:spPr>
            <a:xfrm>
              <a:off x="8104646" y="3921543"/>
              <a:ext cx="2782816" cy="2197816"/>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Tx/>
                <a:buBlip>
                  <a:blip r:embed="rId5"/>
                </a:buBlip>
                <a:defRPr sz="18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FontTx/>
                <a:buBlip>
                  <a:blip r:embed="rId5"/>
                </a:buBlip>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5"/>
                </a:buBlip>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Modelling </a:t>
              </a:r>
              <a:r>
                <a:rPr lang="de-DE" dirty="0" err="1"/>
                <a:t>of</a:t>
              </a:r>
              <a:r>
                <a:rPr lang="de-DE" dirty="0"/>
                <a:t> </a:t>
              </a:r>
              <a:r>
                <a:rPr lang="de-DE" dirty="0" err="1"/>
                <a:t>the</a:t>
              </a:r>
              <a:r>
                <a:rPr lang="de-DE" dirty="0"/>
                <a:t> </a:t>
              </a:r>
              <a:r>
                <a:rPr lang="de-DE" dirty="0" err="1"/>
                <a:t>subject</a:t>
              </a:r>
              <a:r>
                <a:rPr lang="de-DE" dirty="0"/>
                <a:t> matter</a:t>
              </a:r>
              <a:br>
                <a:rPr lang="de-DE" dirty="0"/>
              </a:br>
              <a:endParaRPr lang="de-DE" dirty="0"/>
            </a:p>
            <a:p>
              <a:r>
                <a:rPr lang="de-DE" dirty="0" err="1"/>
                <a:t>Exercises</a:t>
              </a:r>
              <a:r>
                <a:rPr lang="de-DE" dirty="0"/>
                <a:t>:</a:t>
              </a:r>
            </a:p>
            <a:p>
              <a:pPr lvl="1"/>
              <a:r>
                <a:rPr lang="de-DE" dirty="0"/>
                <a:t>Model </a:t>
              </a:r>
              <a:r>
                <a:rPr lang="de-DE" dirty="0" err="1"/>
                <a:t>translation</a:t>
              </a:r>
              <a:r>
                <a:rPr lang="de-DE" dirty="0"/>
                <a:t>: Natural </a:t>
              </a:r>
              <a:r>
                <a:rPr lang="de-DE" dirty="0" err="1"/>
                <a:t>language</a:t>
              </a:r>
              <a:r>
                <a:rPr lang="de-DE" dirty="0"/>
                <a:t> </a:t>
              </a:r>
              <a:br>
                <a:rPr lang="de-DE" dirty="0"/>
              </a:br>
              <a:r>
                <a:rPr lang="de-DE" dirty="0"/>
                <a:t>&lt;-&gt; Model</a:t>
              </a:r>
            </a:p>
            <a:p>
              <a:pPr lvl="1"/>
              <a:endParaRPr lang="de-DE" dirty="0"/>
            </a:p>
          </p:txBody>
        </p:sp>
      </p:grpSp>
    </p:spTree>
    <p:extLst>
      <p:ext uri="{BB962C8B-B14F-4D97-AF65-F5344CB8AC3E}">
        <p14:creationId xmlns:p14="http://schemas.microsoft.com/office/powerpoint/2010/main" val="271049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79319BA-69C5-AAF0-3604-0E5937BA0EB7}"/>
              </a:ext>
            </a:extLst>
          </p:cNvPr>
          <p:cNvSpPr>
            <a:spLocks noGrp="1"/>
          </p:cNvSpPr>
          <p:nvPr>
            <p:ph idx="1"/>
          </p:nvPr>
        </p:nvSpPr>
        <p:spPr>
          <a:xfrm>
            <a:off x="527434" y="1757292"/>
            <a:ext cx="10515600" cy="4114589"/>
          </a:xfrm>
        </p:spPr>
        <p:txBody>
          <a:bodyPr/>
          <a:lstStyle/>
          <a:p>
            <a:r>
              <a:rPr lang="de-DE" dirty="0" err="1"/>
              <a:t>Instructional</a:t>
            </a:r>
            <a:r>
              <a:rPr lang="de-DE" dirty="0"/>
              <a:t> Design:</a:t>
            </a:r>
          </a:p>
          <a:p>
            <a:pPr lvl="1"/>
            <a:r>
              <a:rPr lang="en-US" sz="1200" i="1" dirty="0">
                <a:solidFill>
                  <a:srgbClr val="202122"/>
                </a:solidFill>
                <a:effectLst/>
                <a:latin typeface="Arial" panose="020B0604020202020204" pitchFamily="34" charset="0"/>
              </a:rPr>
              <a:t>“</a:t>
            </a:r>
            <a:r>
              <a:rPr lang="en-US" sz="1200" b="1" i="1" dirty="0">
                <a:solidFill>
                  <a:srgbClr val="202122"/>
                </a:solidFill>
                <a:effectLst/>
                <a:latin typeface="Arial" panose="020B0604020202020204" pitchFamily="34" charset="0"/>
              </a:rPr>
              <a:t>Instructional design</a:t>
            </a:r>
            <a:r>
              <a:rPr lang="en-US" sz="1200" b="0" i="1" dirty="0">
                <a:solidFill>
                  <a:srgbClr val="202122"/>
                </a:solidFill>
                <a:effectLst/>
                <a:latin typeface="Arial" panose="020B0604020202020204" pitchFamily="34" charset="0"/>
              </a:rPr>
              <a:t> (</a:t>
            </a:r>
            <a:r>
              <a:rPr lang="en-US" sz="1200" b="1" i="1" dirty="0">
                <a:solidFill>
                  <a:srgbClr val="202122"/>
                </a:solidFill>
                <a:effectLst/>
                <a:latin typeface="Arial" panose="020B0604020202020204" pitchFamily="34" charset="0"/>
              </a:rPr>
              <a:t>ID</a:t>
            </a:r>
            <a:r>
              <a:rPr lang="en-US" sz="1200" b="0" i="1" dirty="0">
                <a:solidFill>
                  <a:srgbClr val="202122"/>
                </a:solidFill>
                <a:effectLst/>
                <a:latin typeface="Arial" panose="020B0604020202020204" pitchFamily="34" charset="0"/>
              </a:rPr>
              <a:t>) […] is the practice of systematically designing, developing and delivering instructional materials</a:t>
            </a:r>
            <a:r>
              <a:rPr lang="en-US" sz="1200" i="1" dirty="0">
                <a:solidFill>
                  <a:srgbClr val="202122"/>
                </a:solidFill>
                <a:latin typeface="Arial" panose="020B0604020202020204" pitchFamily="34" charset="0"/>
              </a:rPr>
              <a:t> and experiences, both digital and physical, in a consistent and reliable fashion toward an efficient, effective, appealing, engaging and inspiring acquisition of knowledge. The process consists […] of determining the state and needs of the learner, defining the end goal of instruction, and creating some "intervention" to assist in the transition. The outcome of this instruction may be directly observable and scientifically measured […].”</a:t>
            </a:r>
          </a:p>
          <a:p>
            <a:r>
              <a:rPr lang="de-DE" dirty="0" err="1"/>
              <a:t>Declarative</a:t>
            </a:r>
            <a:r>
              <a:rPr lang="de-DE" dirty="0"/>
              <a:t> (Low-Code | Flow-</a:t>
            </a:r>
            <a:r>
              <a:rPr lang="de-DE" dirty="0" err="1"/>
              <a:t>based</a:t>
            </a:r>
            <a:r>
              <a:rPr lang="de-DE" dirty="0"/>
              <a:t>)</a:t>
            </a:r>
          </a:p>
          <a:p>
            <a:pPr lvl="1"/>
            <a:r>
              <a:rPr lang="en-US" sz="1200" i="1" dirty="0">
                <a:solidFill>
                  <a:srgbClr val="202122"/>
                </a:solidFill>
                <a:latin typeface="Arial" panose="020B0604020202020204" pitchFamily="34" charset="0"/>
              </a:rPr>
              <a:t>“[…] </a:t>
            </a:r>
            <a:r>
              <a:rPr lang="en-US" sz="1200" b="1" i="1" dirty="0">
                <a:solidFill>
                  <a:srgbClr val="202122"/>
                </a:solidFill>
                <a:latin typeface="Arial" panose="020B0604020202020204" pitchFamily="34" charset="0"/>
              </a:rPr>
              <a:t>flow-based programming</a:t>
            </a:r>
            <a:r>
              <a:rPr lang="en-US" sz="1200" i="1" dirty="0">
                <a:solidFill>
                  <a:srgbClr val="202122"/>
                </a:solidFill>
                <a:latin typeface="Arial" panose="020B0604020202020204" pitchFamily="34" charset="0"/>
              </a:rPr>
              <a:t> (FBP) is a programming paradigm that defines applications as networks of "black box" processes, which exchange data across predefined connections by message passing, where the connections are specified externally to the processes. </a:t>
            </a:r>
            <a:r>
              <a:rPr lang="en-US" sz="1200" b="1" i="1" dirty="0">
                <a:solidFill>
                  <a:srgbClr val="202122"/>
                </a:solidFill>
                <a:latin typeface="Arial" panose="020B0604020202020204" pitchFamily="34" charset="0"/>
              </a:rPr>
              <a:t>These black box processes can be reconnected endlessly to form different applications without having to be changed internally</a:t>
            </a:r>
            <a:r>
              <a:rPr lang="en-US" sz="1200" i="1" dirty="0">
                <a:solidFill>
                  <a:srgbClr val="202122"/>
                </a:solidFill>
                <a:latin typeface="Arial" panose="020B0604020202020204" pitchFamily="34" charset="0"/>
              </a:rPr>
              <a:t>.”</a:t>
            </a:r>
            <a:endParaRPr lang="de-DE" sz="1200" dirty="0"/>
          </a:p>
          <a:p>
            <a:r>
              <a:rPr lang="de-DE" dirty="0"/>
              <a:t>Authoring System</a:t>
            </a:r>
          </a:p>
          <a:p>
            <a:pPr lvl="1"/>
            <a:r>
              <a:rPr lang="en-US" sz="1200" i="1" dirty="0">
                <a:solidFill>
                  <a:srgbClr val="202122"/>
                </a:solidFill>
                <a:latin typeface="Arial" panose="020B0604020202020204" pitchFamily="34" charset="0"/>
              </a:rPr>
              <a:t>“An </a:t>
            </a:r>
            <a:r>
              <a:rPr lang="en-US" sz="1200" b="1" i="1" dirty="0">
                <a:solidFill>
                  <a:srgbClr val="202122"/>
                </a:solidFill>
                <a:latin typeface="Arial" panose="020B0604020202020204" pitchFamily="34" charset="0"/>
              </a:rPr>
              <a:t>authoring system </a:t>
            </a:r>
            <a:r>
              <a:rPr lang="en-US" sz="1200" i="1" dirty="0">
                <a:solidFill>
                  <a:srgbClr val="202122"/>
                </a:solidFill>
                <a:latin typeface="Arial" panose="020B0604020202020204" pitchFamily="34" charset="0"/>
              </a:rPr>
              <a:t>is a program that has pre-programmed elements for the development of interactive multimedia software titles</a:t>
            </a:r>
            <a:r>
              <a:rPr lang="de-DE" sz="1200" i="1" dirty="0">
                <a:solidFill>
                  <a:srgbClr val="202122"/>
                </a:solidFill>
                <a:latin typeface="Arial" panose="020B0604020202020204" pitchFamily="34" charset="0"/>
              </a:rPr>
              <a:t>. </a:t>
            </a:r>
            <a:r>
              <a:rPr lang="en-US" sz="1200" i="1" dirty="0">
                <a:solidFill>
                  <a:srgbClr val="202122"/>
                </a:solidFill>
                <a:latin typeface="Arial" panose="020B0604020202020204" pitchFamily="34" charset="0"/>
              </a:rPr>
              <a:t>In the development of educational software, an authoring system is a program that allows a non-programmer, usually an instructional designer or technologist, to easily create software with programming features […] that are built in behind buttons and other tools, so the author does not need to know how to program.</a:t>
            </a:r>
            <a:r>
              <a:rPr lang="de-DE" sz="1200" i="1" dirty="0">
                <a:solidFill>
                  <a:srgbClr val="202122"/>
                </a:solidFill>
                <a:latin typeface="Arial" panose="020B0604020202020204" pitchFamily="34" charset="0"/>
              </a:rPr>
              <a:t>“</a:t>
            </a:r>
            <a:endParaRPr lang="de-DE" dirty="0"/>
          </a:p>
        </p:txBody>
      </p:sp>
      <p:sp>
        <p:nvSpPr>
          <p:cNvPr id="3" name="Titel 2">
            <a:extLst>
              <a:ext uri="{FF2B5EF4-FFF2-40B4-BE49-F238E27FC236}">
                <a16:creationId xmlns:a16="http://schemas.microsoft.com/office/drawing/2014/main" id="{20A89DE0-FBFD-5CC5-20BC-7414CDB52117}"/>
              </a:ext>
            </a:extLst>
          </p:cNvPr>
          <p:cNvSpPr>
            <a:spLocks noGrp="1"/>
          </p:cNvSpPr>
          <p:nvPr>
            <p:ph type="title"/>
          </p:nvPr>
        </p:nvSpPr>
        <p:spPr/>
        <p:txBody>
          <a:bodyPr/>
          <a:lstStyle/>
          <a:p>
            <a:r>
              <a:rPr lang="en-US" dirty="0"/>
              <a:t>DJINN: Declarative Joint Authoring Tool for Instructional Design and Assessment Generator Modeling</a:t>
            </a:r>
            <a:endParaRPr lang="de-DE" dirty="0"/>
          </a:p>
        </p:txBody>
      </p:sp>
    </p:spTree>
    <p:extLst>
      <p:ext uri="{BB962C8B-B14F-4D97-AF65-F5344CB8AC3E}">
        <p14:creationId xmlns:p14="http://schemas.microsoft.com/office/powerpoint/2010/main" val="2276061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3332E1C-D58F-C06C-AE1C-93F3812219DF}"/>
              </a:ext>
            </a:extLst>
          </p:cNvPr>
          <p:cNvSpPr>
            <a:spLocks noGrp="1"/>
          </p:cNvSpPr>
          <p:nvPr>
            <p:ph idx="1"/>
          </p:nvPr>
        </p:nvSpPr>
        <p:spPr/>
        <p:txBody>
          <a:bodyPr/>
          <a:lstStyle/>
          <a:p>
            <a:endParaRPr lang="de-DE"/>
          </a:p>
        </p:txBody>
      </p:sp>
      <p:sp>
        <p:nvSpPr>
          <p:cNvPr id="3" name="Titel 2">
            <a:extLst>
              <a:ext uri="{FF2B5EF4-FFF2-40B4-BE49-F238E27FC236}">
                <a16:creationId xmlns:a16="http://schemas.microsoft.com/office/drawing/2014/main" id="{A571AF56-32B6-DA8E-584A-FCF2C2AC6A14}"/>
              </a:ext>
            </a:extLst>
          </p:cNvPr>
          <p:cNvSpPr>
            <a:spLocks noGrp="1"/>
          </p:cNvSpPr>
          <p:nvPr>
            <p:ph type="title"/>
          </p:nvPr>
        </p:nvSpPr>
        <p:spPr/>
        <p:txBody>
          <a:bodyPr/>
          <a:lstStyle/>
          <a:p>
            <a:r>
              <a:rPr lang="de-DE" dirty="0"/>
              <a:t>Generalisation </a:t>
            </a:r>
            <a:r>
              <a:rPr lang="de-DE" dirty="0" err="1"/>
              <a:t>of</a:t>
            </a:r>
            <a:r>
              <a:rPr lang="de-DE" dirty="0"/>
              <a:t> </a:t>
            </a:r>
            <a:r>
              <a:rPr lang="de-DE" dirty="0" err="1"/>
              <a:t>the</a:t>
            </a:r>
            <a:r>
              <a:rPr lang="de-DE" dirty="0"/>
              <a:t> </a:t>
            </a:r>
            <a:r>
              <a:rPr lang="de-DE" dirty="0" err="1"/>
              <a:t>exercise</a:t>
            </a:r>
            <a:r>
              <a:rPr lang="de-DE" dirty="0"/>
              <a:t> </a:t>
            </a:r>
            <a:r>
              <a:rPr lang="de-DE" dirty="0" err="1"/>
              <a:t>generation</a:t>
            </a:r>
            <a:r>
              <a:rPr lang="de-DE" dirty="0"/>
              <a:t> </a:t>
            </a:r>
            <a:r>
              <a:rPr lang="de-DE" dirty="0" err="1"/>
              <a:t>for</a:t>
            </a:r>
            <a:r>
              <a:rPr lang="de-DE" dirty="0"/>
              <a:t> behavioral </a:t>
            </a:r>
            <a:r>
              <a:rPr lang="de-DE" dirty="0" err="1"/>
              <a:t>diagrams</a:t>
            </a:r>
            <a:br>
              <a:rPr lang="de-DE" dirty="0"/>
            </a:br>
            <a:endParaRPr lang="de-DE" dirty="0"/>
          </a:p>
        </p:txBody>
      </p:sp>
      <p:pic>
        <p:nvPicPr>
          <p:cNvPr id="5" name="Grafik 4">
            <a:extLst>
              <a:ext uri="{FF2B5EF4-FFF2-40B4-BE49-F238E27FC236}">
                <a16:creationId xmlns:a16="http://schemas.microsoft.com/office/drawing/2014/main" id="{15A8E1A3-E070-930E-11C9-91C6B8A6514D}"/>
              </a:ext>
            </a:extLst>
          </p:cNvPr>
          <p:cNvPicPr>
            <a:picLocks noChangeAspect="1"/>
          </p:cNvPicPr>
          <p:nvPr/>
        </p:nvPicPr>
        <p:blipFill rotWithShape="1">
          <a:blip r:embed="rId2"/>
          <a:srcRect t="1095" b="-1"/>
          <a:stretch/>
        </p:blipFill>
        <p:spPr>
          <a:xfrm>
            <a:off x="0" y="875934"/>
            <a:ext cx="12192000" cy="5982065"/>
          </a:xfrm>
          <a:prstGeom prst="rect">
            <a:avLst/>
          </a:prstGeom>
        </p:spPr>
      </p:pic>
      <p:pic>
        <p:nvPicPr>
          <p:cNvPr id="6" name="Grafik 5">
            <a:extLst>
              <a:ext uri="{FF2B5EF4-FFF2-40B4-BE49-F238E27FC236}">
                <a16:creationId xmlns:a16="http://schemas.microsoft.com/office/drawing/2014/main" id="{21BCE7EC-4A1F-7132-8DB8-6D8E29138996}"/>
              </a:ext>
            </a:extLst>
          </p:cNvPr>
          <p:cNvPicPr>
            <a:picLocks noChangeAspect="1"/>
          </p:cNvPicPr>
          <p:nvPr/>
        </p:nvPicPr>
        <p:blipFill>
          <a:blip r:embed="rId3"/>
          <a:stretch>
            <a:fillRect/>
          </a:stretch>
        </p:blipFill>
        <p:spPr>
          <a:xfrm>
            <a:off x="123742" y="1013012"/>
            <a:ext cx="3761018" cy="5129239"/>
          </a:xfrm>
          <a:prstGeom prst="rect">
            <a:avLst/>
          </a:prstGeom>
        </p:spPr>
      </p:pic>
    </p:spTree>
    <p:extLst>
      <p:ext uri="{BB962C8B-B14F-4D97-AF65-F5344CB8AC3E}">
        <p14:creationId xmlns:p14="http://schemas.microsoft.com/office/powerpoint/2010/main" val="2405805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C68E74D-A860-084D-1801-8D0BB24F5F2F}"/>
              </a:ext>
            </a:extLst>
          </p:cNvPr>
          <p:cNvSpPr>
            <a:spLocks noGrp="1"/>
          </p:cNvSpPr>
          <p:nvPr>
            <p:ph type="title"/>
          </p:nvPr>
        </p:nvSpPr>
        <p:spPr/>
        <p:txBody>
          <a:bodyPr/>
          <a:lstStyle/>
          <a:p>
            <a:r>
              <a:rPr lang="de-DE" dirty="0"/>
              <a:t>Generalisation </a:t>
            </a:r>
            <a:r>
              <a:rPr lang="de-DE" dirty="0" err="1"/>
              <a:t>of</a:t>
            </a:r>
            <a:r>
              <a:rPr lang="de-DE" dirty="0"/>
              <a:t> </a:t>
            </a:r>
            <a:r>
              <a:rPr lang="de-DE" dirty="0" err="1"/>
              <a:t>the</a:t>
            </a:r>
            <a:r>
              <a:rPr lang="de-DE" dirty="0"/>
              <a:t> </a:t>
            </a:r>
            <a:r>
              <a:rPr lang="de-DE" dirty="0" err="1"/>
              <a:t>exercise</a:t>
            </a:r>
            <a:r>
              <a:rPr lang="de-DE" dirty="0"/>
              <a:t> </a:t>
            </a:r>
            <a:r>
              <a:rPr lang="de-DE" dirty="0" err="1"/>
              <a:t>generation</a:t>
            </a:r>
            <a:r>
              <a:rPr lang="de-DE" dirty="0"/>
              <a:t> </a:t>
            </a:r>
            <a:r>
              <a:rPr lang="de-DE" dirty="0" err="1"/>
              <a:t>for</a:t>
            </a:r>
            <a:r>
              <a:rPr lang="de-DE" dirty="0"/>
              <a:t> behavioral </a:t>
            </a:r>
            <a:r>
              <a:rPr lang="de-DE" dirty="0" err="1"/>
              <a:t>diagrams</a:t>
            </a:r>
            <a:br>
              <a:rPr lang="de-DE" dirty="0"/>
            </a:br>
            <a:endParaRPr lang="de-DE" dirty="0"/>
          </a:p>
        </p:txBody>
      </p:sp>
      <p:pic>
        <p:nvPicPr>
          <p:cNvPr id="9" name="Grafik 8">
            <a:extLst>
              <a:ext uri="{FF2B5EF4-FFF2-40B4-BE49-F238E27FC236}">
                <a16:creationId xmlns:a16="http://schemas.microsoft.com/office/drawing/2014/main" id="{D03EF913-F6CB-CE91-6EAB-D739ADF9DE37}"/>
              </a:ext>
            </a:extLst>
          </p:cNvPr>
          <p:cNvPicPr>
            <a:picLocks noChangeAspect="1"/>
          </p:cNvPicPr>
          <p:nvPr/>
        </p:nvPicPr>
        <p:blipFill>
          <a:blip r:embed="rId3"/>
          <a:stretch>
            <a:fillRect/>
          </a:stretch>
        </p:blipFill>
        <p:spPr>
          <a:xfrm>
            <a:off x="3877137" y="1087404"/>
            <a:ext cx="3411606" cy="3558464"/>
          </a:xfrm>
          <a:prstGeom prst="rect">
            <a:avLst/>
          </a:prstGeom>
        </p:spPr>
      </p:pic>
      <p:pic>
        <p:nvPicPr>
          <p:cNvPr id="12" name="Grafik 11">
            <a:extLst>
              <a:ext uri="{FF2B5EF4-FFF2-40B4-BE49-F238E27FC236}">
                <a16:creationId xmlns:a16="http://schemas.microsoft.com/office/drawing/2014/main" id="{8C5F3470-4557-F107-C82A-066965F02398}"/>
              </a:ext>
            </a:extLst>
          </p:cNvPr>
          <p:cNvPicPr>
            <a:picLocks noChangeAspect="1"/>
          </p:cNvPicPr>
          <p:nvPr/>
        </p:nvPicPr>
        <p:blipFill rotWithShape="1">
          <a:blip r:embed="rId4"/>
          <a:srcRect l="1773" t="28421" r="1696" b="14671"/>
          <a:stretch/>
        </p:blipFill>
        <p:spPr>
          <a:xfrm>
            <a:off x="3957570" y="4903137"/>
            <a:ext cx="3994484" cy="394635"/>
          </a:xfrm>
          <a:prstGeom prst="rect">
            <a:avLst/>
          </a:prstGeom>
        </p:spPr>
      </p:pic>
      <p:grpSp>
        <p:nvGrpSpPr>
          <p:cNvPr id="18" name="Gruppieren 17">
            <a:extLst>
              <a:ext uri="{FF2B5EF4-FFF2-40B4-BE49-F238E27FC236}">
                <a16:creationId xmlns:a16="http://schemas.microsoft.com/office/drawing/2014/main" id="{25F4E9E0-3335-C0DE-606B-C89DFBE0BAA5}"/>
              </a:ext>
            </a:extLst>
          </p:cNvPr>
          <p:cNvGrpSpPr/>
          <p:nvPr/>
        </p:nvGrpSpPr>
        <p:grpSpPr>
          <a:xfrm>
            <a:off x="3957569" y="5621454"/>
            <a:ext cx="3994484" cy="394635"/>
            <a:chOff x="3349593" y="3096929"/>
            <a:chExt cx="3994484" cy="394635"/>
          </a:xfrm>
        </p:grpSpPr>
        <p:pic>
          <p:nvPicPr>
            <p:cNvPr id="7" name="Grafik 6">
              <a:extLst>
                <a:ext uri="{FF2B5EF4-FFF2-40B4-BE49-F238E27FC236}">
                  <a16:creationId xmlns:a16="http://schemas.microsoft.com/office/drawing/2014/main" id="{49847729-62CD-8124-6F73-FC134A1D272D}"/>
                </a:ext>
              </a:extLst>
            </p:cNvPr>
            <p:cNvPicPr>
              <a:picLocks noChangeAspect="1"/>
            </p:cNvPicPr>
            <p:nvPr/>
          </p:nvPicPr>
          <p:blipFill rotWithShape="1">
            <a:blip r:embed="rId4"/>
            <a:srcRect l="1773" t="28421" r="1696" b="14671"/>
            <a:stretch/>
          </p:blipFill>
          <p:spPr>
            <a:xfrm>
              <a:off x="3349593" y="3096929"/>
              <a:ext cx="3994484" cy="394635"/>
            </a:xfrm>
            <a:prstGeom prst="rect">
              <a:avLst/>
            </a:prstGeom>
          </p:spPr>
        </p:pic>
        <p:sp>
          <p:nvSpPr>
            <p:cNvPr id="14" name="Rechteck: abgerundete Ecken 13">
              <a:extLst>
                <a:ext uri="{FF2B5EF4-FFF2-40B4-BE49-F238E27FC236}">
                  <a16:creationId xmlns:a16="http://schemas.microsoft.com/office/drawing/2014/main" id="{DAFC3977-919E-4820-4279-7A4F2CD4AD44}"/>
                </a:ext>
              </a:extLst>
            </p:cNvPr>
            <p:cNvSpPr/>
            <p:nvPr/>
          </p:nvSpPr>
          <p:spPr>
            <a:xfrm>
              <a:off x="3445844" y="3164305"/>
              <a:ext cx="609175" cy="25988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9F81F0DC-B8A5-4BD5-BE8B-3FE3C98AEFC4}"/>
                </a:ext>
              </a:extLst>
            </p:cNvPr>
            <p:cNvSpPr/>
            <p:nvPr/>
          </p:nvSpPr>
          <p:spPr>
            <a:xfrm>
              <a:off x="4531894" y="3164304"/>
              <a:ext cx="609175" cy="25988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abgerundete Ecken 15">
              <a:extLst>
                <a:ext uri="{FF2B5EF4-FFF2-40B4-BE49-F238E27FC236}">
                  <a16:creationId xmlns:a16="http://schemas.microsoft.com/office/drawing/2014/main" id="{AD587813-3828-5AA9-2522-026C1F788E2E}"/>
                </a:ext>
              </a:extLst>
            </p:cNvPr>
            <p:cNvSpPr/>
            <p:nvPr/>
          </p:nvSpPr>
          <p:spPr>
            <a:xfrm>
              <a:off x="5486825" y="3229272"/>
              <a:ext cx="609175" cy="25988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abgerundete Ecken 16">
              <a:extLst>
                <a:ext uri="{FF2B5EF4-FFF2-40B4-BE49-F238E27FC236}">
                  <a16:creationId xmlns:a16="http://schemas.microsoft.com/office/drawing/2014/main" id="{AD2F7B24-D502-5A85-A153-A304800BA5FF}"/>
                </a:ext>
              </a:extLst>
            </p:cNvPr>
            <p:cNvSpPr/>
            <p:nvPr/>
          </p:nvSpPr>
          <p:spPr>
            <a:xfrm>
              <a:off x="6572875" y="3229272"/>
              <a:ext cx="609175" cy="12032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3" name="Gruppieren 42">
            <a:extLst>
              <a:ext uri="{FF2B5EF4-FFF2-40B4-BE49-F238E27FC236}">
                <a16:creationId xmlns:a16="http://schemas.microsoft.com/office/drawing/2014/main" id="{DEBC6A12-D885-AE7A-6136-9AEEF11D3BB6}"/>
              </a:ext>
            </a:extLst>
          </p:cNvPr>
          <p:cNvGrpSpPr/>
          <p:nvPr/>
        </p:nvGrpSpPr>
        <p:grpSpPr>
          <a:xfrm>
            <a:off x="1890460" y="1029800"/>
            <a:ext cx="11225372" cy="5101690"/>
            <a:chOff x="2163832" y="1039227"/>
            <a:chExt cx="11225372" cy="5101690"/>
          </a:xfrm>
        </p:grpSpPr>
        <p:sp>
          <p:nvSpPr>
            <p:cNvPr id="26" name="Rechteck 25">
              <a:extLst>
                <a:ext uri="{FF2B5EF4-FFF2-40B4-BE49-F238E27FC236}">
                  <a16:creationId xmlns:a16="http://schemas.microsoft.com/office/drawing/2014/main" id="{DC56FDE2-3A3C-090B-6320-F81C1EC7C5D3}"/>
                </a:ext>
              </a:extLst>
            </p:cNvPr>
            <p:cNvSpPr/>
            <p:nvPr/>
          </p:nvSpPr>
          <p:spPr>
            <a:xfrm>
              <a:off x="2163832" y="5478203"/>
              <a:ext cx="1961671" cy="662714"/>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Modellsyntax</a:t>
              </a:r>
            </a:p>
          </p:txBody>
        </p:sp>
        <p:sp>
          <p:nvSpPr>
            <p:cNvPr id="27" name="Rechteck 26">
              <a:extLst>
                <a:ext uri="{FF2B5EF4-FFF2-40B4-BE49-F238E27FC236}">
                  <a16:creationId xmlns:a16="http://schemas.microsoft.com/office/drawing/2014/main" id="{E46A66AD-0A24-9AEB-1481-0FB4B753D703}"/>
                </a:ext>
              </a:extLst>
            </p:cNvPr>
            <p:cNvSpPr/>
            <p:nvPr/>
          </p:nvSpPr>
          <p:spPr>
            <a:xfrm>
              <a:off x="2170727" y="4770695"/>
              <a:ext cx="1961671" cy="695034"/>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Modellsemantik</a:t>
              </a:r>
            </a:p>
          </p:txBody>
        </p:sp>
        <p:sp>
          <p:nvSpPr>
            <p:cNvPr id="28" name="Rechteck 27">
              <a:extLst>
                <a:ext uri="{FF2B5EF4-FFF2-40B4-BE49-F238E27FC236}">
                  <a16:creationId xmlns:a16="http://schemas.microsoft.com/office/drawing/2014/main" id="{7B6AC707-4979-691B-93FA-F2E43B63D271}"/>
                </a:ext>
              </a:extLst>
            </p:cNvPr>
            <p:cNvSpPr/>
            <p:nvPr/>
          </p:nvSpPr>
          <p:spPr>
            <a:xfrm>
              <a:off x="2170725" y="1043892"/>
              <a:ext cx="1961671" cy="3726801"/>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Fachliche Semantik</a:t>
              </a:r>
            </a:p>
          </p:txBody>
        </p:sp>
        <p:cxnSp>
          <p:nvCxnSpPr>
            <p:cNvPr id="30" name="Gerader Verbinder 29">
              <a:extLst>
                <a:ext uri="{FF2B5EF4-FFF2-40B4-BE49-F238E27FC236}">
                  <a16:creationId xmlns:a16="http://schemas.microsoft.com/office/drawing/2014/main" id="{B56754B7-2639-00F5-522B-A53F58C5E276}"/>
                </a:ext>
              </a:extLst>
            </p:cNvPr>
            <p:cNvCxnSpPr>
              <a:cxnSpLocks/>
            </p:cNvCxnSpPr>
            <p:nvPr/>
          </p:nvCxnSpPr>
          <p:spPr>
            <a:xfrm flipH="1">
              <a:off x="4132396" y="4770695"/>
              <a:ext cx="9256808" cy="0"/>
            </a:xfrm>
            <a:prstGeom prst="line">
              <a:avLst/>
            </a:prstGeom>
            <a:ln>
              <a:solidFill>
                <a:schemeClr val="tx1"/>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86A88F29-0D2E-0531-1462-7D0AFC4A00CA}"/>
                </a:ext>
              </a:extLst>
            </p:cNvPr>
            <p:cNvCxnSpPr>
              <a:cxnSpLocks/>
            </p:cNvCxnSpPr>
            <p:nvPr/>
          </p:nvCxnSpPr>
          <p:spPr>
            <a:xfrm flipH="1">
              <a:off x="4132396" y="5478202"/>
              <a:ext cx="9244612" cy="1"/>
            </a:xfrm>
            <a:prstGeom prst="line">
              <a:avLst/>
            </a:prstGeom>
            <a:ln>
              <a:solidFill>
                <a:schemeClr val="tx1"/>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749C220B-F483-96E1-7FB4-6CAC07B763D6}"/>
                </a:ext>
              </a:extLst>
            </p:cNvPr>
            <p:cNvCxnSpPr>
              <a:cxnSpLocks/>
            </p:cNvCxnSpPr>
            <p:nvPr/>
          </p:nvCxnSpPr>
          <p:spPr>
            <a:xfrm flipH="1">
              <a:off x="4132396" y="6140916"/>
              <a:ext cx="9256808" cy="0"/>
            </a:xfrm>
            <a:prstGeom prst="line">
              <a:avLst/>
            </a:prstGeom>
            <a:ln>
              <a:solidFill>
                <a:schemeClr val="tx1"/>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18D112C3-7C77-FF68-8C3A-CC7040D79C0C}"/>
                </a:ext>
              </a:extLst>
            </p:cNvPr>
            <p:cNvCxnSpPr>
              <a:cxnSpLocks/>
            </p:cNvCxnSpPr>
            <p:nvPr/>
          </p:nvCxnSpPr>
          <p:spPr>
            <a:xfrm flipH="1">
              <a:off x="4132396" y="1039227"/>
              <a:ext cx="9244612" cy="0"/>
            </a:xfrm>
            <a:prstGeom prst="line">
              <a:avLst/>
            </a:prstGeom>
            <a:ln>
              <a:solidFill>
                <a:schemeClr val="tx1"/>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42" name="Rechteck 41">
            <a:extLst>
              <a:ext uri="{FF2B5EF4-FFF2-40B4-BE49-F238E27FC236}">
                <a16:creationId xmlns:a16="http://schemas.microsoft.com/office/drawing/2014/main" id="{63C0D10A-AC6E-7C5B-B8ED-4D9566A3FA5A}"/>
              </a:ext>
            </a:extLst>
          </p:cNvPr>
          <p:cNvSpPr/>
          <p:nvPr/>
        </p:nvSpPr>
        <p:spPr>
          <a:xfrm>
            <a:off x="1544703" y="1039228"/>
            <a:ext cx="334537" cy="5092262"/>
          </a:xfrm>
          <a:prstGeom prst="rect">
            <a:avLst/>
          </a:prstGeom>
          <a:solidFill>
            <a:schemeClr val="tx1">
              <a:lumMod val="75000"/>
              <a:lumOff val="2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wordArtVert" wrap="square" rtlCol="0" anchor="ctr">
            <a:noAutofit/>
          </a:bodyPr>
          <a:lstStyle/>
          <a:p>
            <a:pPr algn="ctr"/>
            <a:r>
              <a:rPr lang="de-DE" sz="2400" b="1" dirty="0"/>
              <a:t>Flowchart</a:t>
            </a:r>
          </a:p>
        </p:txBody>
      </p:sp>
      <p:sp>
        <p:nvSpPr>
          <p:cNvPr id="45" name="Rechteck 44">
            <a:extLst>
              <a:ext uri="{FF2B5EF4-FFF2-40B4-BE49-F238E27FC236}">
                <a16:creationId xmlns:a16="http://schemas.microsoft.com/office/drawing/2014/main" id="{767EC56A-1AF7-02C8-C34F-FA6268906F75}"/>
              </a:ext>
            </a:extLst>
          </p:cNvPr>
          <p:cNvSpPr/>
          <p:nvPr/>
        </p:nvSpPr>
        <p:spPr>
          <a:xfrm>
            <a:off x="1198894" y="1039228"/>
            <a:ext cx="334537" cy="5092262"/>
          </a:xfrm>
          <a:prstGeom prst="rect">
            <a:avLst/>
          </a:prstGeom>
          <a:solidFill>
            <a:schemeClr val="tx1">
              <a:lumMod val="75000"/>
              <a:lumOff val="2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wordArtVert" wrap="square" rtlCol="0" anchor="ctr">
            <a:noAutofit/>
          </a:bodyPr>
          <a:lstStyle/>
          <a:p>
            <a:pPr algn="ctr"/>
            <a:r>
              <a:rPr lang="de-DE" sz="2400" b="1" dirty="0"/>
              <a:t>UML</a:t>
            </a:r>
          </a:p>
        </p:txBody>
      </p:sp>
      <p:sp>
        <p:nvSpPr>
          <p:cNvPr id="46" name="Rechteck 45">
            <a:extLst>
              <a:ext uri="{FF2B5EF4-FFF2-40B4-BE49-F238E27FC236}">
                <a16:creationId xmlns:a16="http://schemas.microsoft.com/office/drawing/2014/main" id="{E6655579-7A2B-4C00-E4E0-1EF4BF619835}"/>
              </a:ext>
            </a:extLst>
          </p:cNvPr>
          <p:cNvSpPr/>
          <p:nvPr/>
        </p:nvSpPr>
        <p:spPr>
          <a:xfrm>
            <a:off x="847505" y="1039228"/>
            <a:ext cx="334537" cy="5092262"/>
          </a:xfrm>
          <a:prstGeom prst="rect">
            <a:avLst/>
          </a:prstGeom>
          <a:solidFill>
            <a:schemeClr val="tx1">
              <a:lumMod val="75000"/>
              <a:lumOff val="2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wordArtVert" wrap="square" rtlCol="0" anchor="ctr">
            <a:noAutofit/>
          </a:bodyPr>
          <a:lstStyle/>
          <a:p>
            <a:pPr algn="ctr"/>
            <a:r>
              <a:rPr lang="de-DE" sz="2400" b="1" dirty="0"/>
              <a:t>EPK</a:t>
            </a:r>
          </a:p>
        </p:txBody>
      </p:sp>
      <p:sp>
        <p:nvSpPr>
          <p:cNvPr id="47" name="Rechteck 46">
            <a:extLst>
              <a:ext uri="{FF2B5EF4-FFF2-40B4-BE49-F238E27FC236}">
                <a16:creationId xmlns:a16="http://schemas.microsoft.com/office/drawing/2014/main" id="{F5B86F6C-1CE0-9A34-2E99-57F474C1571A}"/>
              </a:ext>
            </a:extLst>
          </p:cNvPr>
          <p:cNvSpPr/>
          <p:nvPr/>
        </p:nvSpPr>
        <p:spPr>
          <a:xfrm>
            <a:off x="500435" y="1039228"/>
            <a:ext cx="334537" cy="5092262"/>
          </a:xfrm>
          <a:prstGeom prst="rect">
            <a:avLst/>
          </a:prstGeom>
          <a:solidFill>
            <a:schemeClr val="tx1">
              <a:lumMod val="75000"/>
              <a:lumOff val="2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wordArtVert" wrap="square" rtlCol="0" anchor="ctr">
            <a:noAutofit/>
          </a:bodyPr>
          <a:lstStyle/>
          <a:p>
            <a:pPr algn="ctr"/>
            <a:r>
              <a:rPr lang="de-DE" sz="2400" b="1" dirty="0"/>
              <a:t>BPMN</a:t>
            </a:r>
          </a:p>
        </p:txBody>
      </p:sp>
      <p:sp>
        <p:nvSpPr>
          <p:cNvPr id="49" name="Rechteck 48">
            <a:extLst>
              <a:ext uri="{FF2B5EF4-FFF2-40B4-BE49-F238E27FC236}">
                <a16:creationId xmlns:a16="http://schemas.microsoft.com/office/drawing/2014/main" id="{7BA9D464-A2AF-B347-8240-7E3DE9399EFA}"/>
              </a:ext>
            </a:extLst>
          </p:cNvPr>
          <p:cNvSpPr/>
          <p:nvPr/>
        </p:nvSpPr>
        <p:spPr>
          <a:xfrm rot="10800000">
            <a:off x="145563" y="1039227"/>
            <a:ext cx="334537" cy="5092262"/>
          </a:xfrm>
          <a:prstGeom prst="rect">
            <a:avLst/>
          </a:prstGeom>
          <a:solidFill>
            <a:schemeClr val="tx1">
              <a:lumMod val="75000"/>
              <a:lumOff val="2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wordArtVert" wrap="square" rtlCol="0" anchor="t" anchorCtr="0">
            <a:noAutofit/>
          </a:bodyPr>
          <a:lstStyle/>
          <a:p>
            <a:pPr algn="ctr"/>
            <a:r>
              <a:rPr lang="de-DE" sz="2400" b="1" dirty="0"/>
              <a:t>…</a:t>
            </a:r>
          </a:p>
        </p:txBody>
      </p:sp>
      <p:pic>
        <p:nvPicPr>
          <p:cNvPr id="72" name="Grafik 71">
            <a:extLst>
              <a:ext uri="{FF2B5EF4-FFF2-40B4-BE49-F238E27FC236}">
                <a16:creationId xmlns:a16="http://schemas.microsoft.com/office/drawing/2014/main" id="{B92DA097-A394-1A1C-9213-93817DDA5FAD}"/>
              </a:ext>
            </a:extLst>
          </p:cNvPr>
          <p:cNvPicPr>
            <a:picLocks noChangeAspect="1"/>
          </p:cNvPicPr>
          <p:nvPr/>
        </p:nvPicPr>
        <p:blipFill>
          <a:blip r:embed="rId5"/>
          <a:stretch>
            <a:fillRect/>
          </a:stretch>
        </p:blipFill>
        <p:spPr>
          <a:xfrm>
            <a:off x="3942407" y="1104463"/>
            <a:ext cx="3034121" cy="3541403"/>
          </a:xfrm>
          <a:prstGeom prst="rect">
            <a:avLst/>
          </a:prstGeom>
        </p:spPr>
      </p:pic>
      <p:pic>
        <p:nvPicPr>
          <p:cNvPr id="73" name="Grafik 72">
            <a:extLst>
              <a:ext uri="{FF2B5EF4-FFF2-40B4-BE49-F238E27FC236}">
                <a16:creationId xmlns:a16="http://schemas.microsoft.com/office/drawing/2014/main" id="{D29948E2-45E0-8CDB-1D78-054B4097D107}"/>
              </a:ext>
            </a:extLst>
          </p:cNvPr>
          <p:cNvPicPr>
            <a:picLocks noChangeAspect="1"/>
          </p:cNvPicPr>
          <p:nvPr/>
        </p:nvPicPr>
        <p:blipFill>
          <a:blip r:embed="rId6"/>
          <a:stretch>
            <a:fillRect/>
          </a:stretch>
        </p:blipFill>
        <p:spPr>
          <a:xfrm>
            <a:off x="4062672" y="4892630"/>
            <a:ext cx="1441377" cy="556158"/>
          </a:xfrm>
          <a:prstGeom prst="rect">
            <a:avLst/>
          </a:prstGeom>
        </p:spPr>
      </p:pic>
      <p:grpSp>
        <p:nvGrpSpPr>
          <p:cNvPr id="80" name="Gruppieren 79">
            <a:extLst>
              <a:ext uri="{FF2B5EF4-FFF2-40B4-BE49-F238E27FC236}">
                <a16:creationId xmlns:a16="http://schemas.microsoft.com/office/drawing/2014/main" id="{18C915EB-2751-E3D0-ACD7-0B39D3CAA47A}"/>
              </a:ext>
            </a:extLst>
          </p:cNvPr>
          <p:cNvGrpSpPr/>
          <p:nvPr/>
        </p:nvGrpSpPr>
        <p:grpSpPr>
          <a:xfrm>
            <a:off x="3986143" y="5543439"/>
            <a:ext cx="1523129" cy="559344"/>
            <a:chOff x="6958201" y="6184031"/>
            <a:chExt cx="1523129" cy="559344"/>
          </a:xfrm>
        </p:grpSpPr>
        <p:pic>
          <p:nvPicPr>
            <p:cNvPr id="71" name="Grafik 70">
              <a:extLst>
                <a:ext uri="{FF2B5EF4-FFF2-40B4-BE49-F238E27FC236}">
                  <a16:creationId xmlns:a16="http://schemas.microsoft.com/office/drawing/2014/main" id="{AA8722CE-16D7-FEF8-A316-A6F8B94D86DF}"/>
                </a:ext>
              </a:extLst>
            </p:cNvPr>
            <p:cNvPicPr>
              <a:picLocks noChangeAspect="1"/>
            </p:cNvPicPr>
            <p:nvPr/>
          </p:nvPicPr>
          <p:blipFill>
            <a:blip r:embed="rId6"/>
            <a:stretch>
              <a:fillRect/>
            </a:stretch>
          </p:blipFill>
          <p:spPr>
            <a:xfrm>
              <a:off x="7039954" y="6184031"/>
              <a:ext cx="1441376" cy="556158"/>
            </a:xfrm>
            <a:prstGeom prst="rect">
              <a:avLst/>
            </a:prstGeom>
          </p:spPr>
        </p:pic>
        <p:sp>
          <p:nvSpPr>
            <p:cNvPr id="74" name="Rechteck: abgerundete Ecken 73">
              <a:extLst>
                <a:ext uri="{FF2B5EF4-FFF2-40B4-BE49-F238E27FC236}">
                  <a16:creationId xmlns:a16="http://schemas.microsoft.com/office/drawing/2014/main" id="{E07C3C0C-29C5-A13B-2B13-9398684D2780}"/>
                </a:ext>
              </a:extLst>
            </p:cNvPr>
            <p:cNvSpPr/>
            <p:nvPr/>
          </p:nvSpPr>
          <p:spPr>
            <a:xfrm>
              <a:off x="6995133" y="6404949"/>
              <a:ext cx="640578" cy="4571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abgerundete Ecken 74">
              <a:extLst>
                <a:ext uri="{FF2B5EF4-FFF2-40B4-BE49-F238E27FC236}">
                  <a16:creationId xmlns:a16="http://schemas.microsoft.com/office/drawing/2014/main" id="{7AFA9221-FFBA-38F9-04A4-5CF825BF6BC1}"/>
                </a:ext>
              </a:extLst>
            </p:cNvPr>
            <p:cNvSpPr/>
            <p:nvPr/>
          </p:nvSpPr>
          <p:spPr>
            <a:xfrm>
              <a:off x="6958201" y="6697656"/>
              <a:ext cx="640578" cy="4571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Rechteck: abgerundete Ecken 75">
              <a:extLst>
                <a:ext uri="{FF2B5EF4-FFF2-40B4-BE49-F238E27FC236}">
                  <a16:creationId xmlns:a16="http://schemas.microsoft.com/office/drawing/2014/main" id="{94385E09-B7D0-BCE5-5A73-1C2258A7321F}"/>
                </a:ext>
              </a:extLst>
            </p:cNvPr>
            <p:cNvSpPr/>
            <p:nvPr/>
          </p:nvSpPr>
          <p:spPr>
            <a:xfrm>
              <a:off x="7760642" y="6266852"/>
              <a:ext cx="220715" cy="5716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Rechteck: abgerundete Ecken 76">
              <a:extLst>
                <a:ext uri="{FF2B5EF4-FFF2-40B4-BE49-F238E27FC236}">
                  <a16:creationId xmlns:a16="http://schemas.microsoft.com/office/drawing/2014/main" id="{45509E4C-D9B3-1FA3-9675-F3383ED9F488}"/>
                </a:ext>
              </a:extLst>
            </p:cNvPr>
            <p:cNvSpPr/>
            <p:nvPr/>
          </p:nvSpPr>
          <p:spPr>
            <a:xfrm>
              <a:off x="8161041" y="6295432"/>
              <a:ext cx="320289" cy="5716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abgerundete Ecken 77">
              <a:extLst>
                <a:ext uri="{FF2B5EF4-FFF2-40B4-BE49-F238E27FC236}">
                  <a16:creationId xmlns:a16="http://schemas.microsoft.com/office/drawing/2014/main" id="{CF81529C-84BC-1CAD-FB35-E891488FF896}"/>
                </a:ext>
              </a:extLst>
            </p:cNvPr>
            <p:cNvSpPr/>
            <p:nvPr/>
          </p:nvSpPr>
          <p:spPr>
            <a:xfrm>
              <a:off x="7760642" y="6551238"/>
              <a:ext cx="252142" cy="9465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Rechteck: abgerundete Ecken 78">
              <a:extLst>
                <a:ext uri="{FF2B5EF4-FFF2-40B4-BE49-F238E27FC236}">
                  <a16:creationId xmlns:a16="http://schemas.microsoft.com/office/drawing/2014/main" id="{100E7B2E-846B-A00B-933E-B6D6A12EC5C3}"/>
                </a:ext>
              </a:extLst>
            </p:cNvPr>
            <p:cNvSpPr/>
            <p:nvPr/>
          </p:nvSpPr>
          <p:spPr>
            <a:xfrm>
              <a:off x="8182466" y="6532775"/>
              <a:ext cx="258998" cy="11312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81" name="Grafik 80">
            <a:extLst>
              <a:ext uri="{FF2B5EF4-FFF2-40B4-BE49-F238E27FC236}">
                <a16:creationId xmlns:a16="http://schemas.microsoft.com/office/drawing/2014/main" id="{6C9A6BED-4DF3-83A6-A874-F0F53667135F}"/>
              </a:ext>
            </a:extLst>
          </p:cNvPr>
          <p:cNvPicPr>
            <a:picLocks noChangeAspect="1"/>
          </p:cNvPicPr>
          <p:nvPr/>
        </p:nvPicPr>
        <p:blipFill>
          <a:blip r:embed="rId7"/>
          <a:stretch>
            <a:fillRect/>
          </a:stretch>
        </p:blipFill>
        <p:spPr>
          <a:xfrm>
            <a:off x="3957851" y="4895576"/>
            <a:ext cx="4038950" cy="518205"/>
          </a:xfrm>
          <a:prstGeom prst="rect">
            <a:avLst/>
          </a:prstGeom>
        </p:spPr>
      </p:pic>
      <p:grpSp>
        <p:nvGrpSpPr>
          <p:cNvPr id="82" name="Gruppieren 81">
            <a:extLst>
              <a:ext uri="{FF2B5EF4-FFF2-40B4-BE49-F238E27FC236}">
                <a16:creationId xmlns:a16="http://schemas.microsoft.com/office/drawing/2014/main" id="{6B898C7A-0766-2D6B-681C-A16F6F03B086}"/>
              </a:ext>
            </a:extLst>
          </p:cNvPr>
          <p:cNvGrpSpPr/>
          <p:nvPr/>
        </p:nvGrpSpPr>
        <p:grpSpPr>
          <a:xfrm>
            <a:off x="3957851" y="5595745"/>
            <a:ext cx="4038950" cy="518205"/>
            <a:chOff x="6453965" y="1787543"/>
            <a:chExt cx="4038950" cy="518205"/>
          </a:xfrm>
        </p:grpSpPr>
        <p:pic>
          <p:nvPicPr>
            <p:cNvPr id="83" name="Grafik 82">
              <a:extLst>
                <a:ext uri="{FF2B5EF4-FFF2-40B4-BE49-F238E27FC236}">
                  <a16:creationId xmlns:a16="http://schemas.microsoft.com/office/drawing/2014/main" id="{C317AA6D-96A0-11E8-A1AF-B58E2ADD7096}"/>
                </a:ext>
              </a:extLst>
            </p:cNvPr>
            <p:cNvPicPr>
              <a:picLocks noChangeAspect="1"/>
            </p:cNvPicPr>
            <p:nvPr/>
          </p:nvPicPr>
          <p:blipFill>
            <a:blip r:embed="rId7"/>
            <a:stretch>
              <a:fillRect/>
            </a:stretch>
          </p:blipFill>
          <p:spPr>
            <a:xfrm>
              <a:off x="6453965" y="1787543"/>
              <a:ext cx="4038950" cy="518205"/>
            </a:xfrm>
            <a:prstGeom prst="rect">
              <a:avLst/>
            </a:prstGeom>
          </p:spPr>
        </p:pic>
        <p:sp>
          <p:nvSpPr>
            <p:cNvPr id="84" name="Rechteck: abgerundete Ecken 83">
              <a:extLst>
                <a:ext uri="{FF2B5EF4-FFF2-40B4-BE49-F238E27FC236}">
                  <a16:creationId xmlns:a16="http://schemas.microsoft.com/office/drawing/2014/main" id="{810E237D-EFB6-B0CA-8D6F-28E3F8890E35}"/>
                </a:ext>
              </a:extLst>
            </p:cNvPr>
            <p:cNvSpPr/>
            <p:nvPr/>
          </p:nvSpPr>
          <p:spPr>
            <a:xfrm>
              <a:off x="7449954" y="1857675"/>
              <a:ext cx="564242" cy="14437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Rechteck: abgerundete Ecken 84">
              <a:extLst>
                <a:ext uri="{FF2B5EF4-FFF2-40B4-BE49-F238E27FC236}">
                  <a16:creationId xmlns:a16="http://schemas.microsoft.com/office/drawing/2014/main" id="{DFD00F6F-0A9E-2A05-AE8B-C6C5DBA52910}"/>
                </a:ext>
              </a:extLst>
            </p:cNvPr>
            <p:cNvSpPr/>
            <p:nvPr/>
          </p:nvSpPr>
          <p:spPr>
            <a:xfrm>
              <a:off x="6626130" y="1895395"/>
              <a:ext cx="371436" cy="14437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Rechteck: abgerundete Ecken 85">
              <a:extLst>
                <a:ext uri="{FF2B5EF4-FFF2-40B4-BE49-F238E27FC236}">
                  <a16:creationId xmlns:a16="http://schemas.microsoft.com/office/drawing/2014/main" id="{08D8B6CD-F949-6706-C406-5713CE3C4BF2}"/>
                </a:ext>
              </a:extLst>
            </p:cNvPr>
            <p:cNvSpPr/>
            <p:nvPr/>
          </p:nvSpPr>
          <p:spPr>
            <a:xfrm>
              <a:off x="8253796" y="1951088"/>
              <a:ext cx="564242" cy="14437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abgerundete Ecken 86">
              <a:extLst>
                <a:ext uri="{FF2B5EF4-FFF2-40B4-BE49-F238E27FC236}">
                  <a16:creationId xmlns:a16="http://schemas.microsoft.com/office/drawing/2014/main" id="{355CA26B-993A-4209-DE84-EBB4210E465A}"/>
                </a:ext>
              </a:extLst>
            </p:cNvPr>
            <p:cNvSpPr/>
            <p:nvPr/>
          </p:nvSpPr>
          <p:spPr>
            <a:xfrm>
              <a:off x="8977798" y="2080683"/>
              <a:ext cx="371436" cy="14437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abgerundete Ecken 87">
              <a:extLst>
                <a:ext uri="{FF2B5EF4-FFF2-40B4-BE49-F238E27FC236}">
                  <a16:creationId xmlns:a16="http://schemas.microsoft.com/office/drawing/2014/main" id="{E73BC505-9E1A-4F98-47AD-BA4093FF08F2}"/>
                </a:ext>
              </a:extLst>
            </p:cNvPr>
            <p:cNvSpPr/>
            <p:nvPr/>
          </p:nvSpPr>
          <p:spPr>
            <a:xfrm>
              <a:off x="9469758" y="2080682"/>
              <a:ext cx="371436" cy="14437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Rechteck: abgerundete Ecken 88">
              <a:extLst>
                <a:ext uri="{FF2B5EF4-FFF2-40B4-BE49-F238E27FC236}">
                  <a16:creationId xmlns:a16="http://schemas.microsoft.com/office/drawing/2014/main" id="{7B2E1055-C793-5197-780A-01EEB5307C06}"/>
                </a:ext>
              </a:extLst>
            </p:cNvPr>
            <p:cNvSpPr/>
            <p:nvPr/>
          </p:nvSpPr>
          <p:spPr>
            <a:xfrm>
              <a:off x="9795618" y="2095467"/>
              <a:ext cx="697296" cy="21028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90" name="Grafik 89">
            <a:extLst>
              <a:ext uri="{FF2B5EF4-FFF2-40B4-BE49-F238E27FC236}">
                <a16:creationId xmlns:a16="http://schemas.microsoft.com/office/drawing/2014/main" id="{E573DCE7-6499-5804-44D5-754D8D4C2EE2}"/>
              </a:ext>
            </a:extLst>
          </p:cNvPr>
          <p:cNvPicPr>
            <a:picLocks noChangeAspect="1"/>
          </p:cNvPicPr>
          <p:nvPr/>
        </p:nvPicPr>
        <p:blipFill>
          <a:blip r:embed="rId8"/>
          <a:stretch>
            <a:fillRect/>
          </a:stretch>
        </p:blipFill>
        <p:spPr>
          <a:xfrm>
            <a:off x="3957569" y="1122383"/>
            <a:ext cx="2893800" cy="3565237"/>
          </a:xfrm>
          <a:prstGeom prst="rect">
            <a:avLst/>
          </a:prstGeom>
        </p:spPr>
      </p:pic>
      <p:pic>
        <p:nvPicPr>
          <p:cNvPr id="91" name="Grafik 90">
            <a:extLst>
              <a:ext uri="{FF2B5EF4-FFF2-40B4-BE49-F238E27FC236}">
                <a16:creationId xmlns:a16="http://schemas.microsoft.com/office/drawing/2014/main" id="{C494B8E0-0AC5-F4E5-9039-871FFF809DF6}"/>
              </a:ext>
            </a:extLst>
          </p:cNvPr>
          <p:cNvPicPr>
            <a:picLocks noChangeAspect="1"/>
          </p:cNvPicPr>
          <p:nvPr/>
        </p:nvPicPr>
        <p:blipFill>
          <a:blip r:embed="rId9"/>
          <a:stretch>
            <a:fillRect/>
          </a:stretch>
        </p:blipFill>
        <p:spPr>
          <a:xfrm>
            <a:off x="4432030" y="4868493"/>
            <a:ext cx="1460249" cy="580295"/>
          </a:xfrm>
          <a:prstGeom prst="rect">
            <a:avLst/>
          </a:prstGeom>
        </p:spPr>
      </p:pic>
      <p:grpSp>
        <p:nvGrpSpPr>
          <p:cNvPr id="92" name="Gruppieren 91">
            <a:extLst>
              <a:ext uri="{FF2B5EF4-FFF2-40B4-BE49-F238E27FC236}">
                <a16:creationId xmlns:a16="http://schemas.microsoft.com/office/drawing/2014/main" id="{9846C287-5FF7-735B-2BAF-82BA702BF2DD}"/>
              </a:ext>
            </a:extLst>
          </p:cNvPr>
          <p:cNvGrpSpPr/>
          <p:nvPr/>
        </p:nvGrpSpPr>
        <p:grpSpPr>
          <a:xfrm>
            <a:off x="4405465" y="5532296"/>
            <a:ext cx="1460248" cy="569263"/>
            <a:chOff x="7594013" y="1517471"/>
            <a:chExt cx="2434033" cy="929721"/>
          </a:xfrm>
        </p:grpSpPr>
        <p:pic>
          <p:nvPicPr>
            <p:cNvPr id="93" name="Grafik 92">
              <a:extLst>
                <a:ext uri="{FF2B5EF4-FFF2-40B4-BE49-F238E27FC236}">
                  <a16:creationId xmlns:a16="http://schemas.microsoft.com/office/drawing/2014/main" id="{2429A11F-E88B-53D6-61F3-F6BD75CA8AE0}"/>
                </a:ext>
              </a:extLst>
            </p:cNvPr>
            <p:cNvPicPr>
              <a:picLocks noChangeAspect="1"/>
            </p:cNvPicPr>
            <p:nvPr/>
          </p:nvPicPr>
          <p:blipFill>
            <a:blip r:embed="rId9"/>
            <a:stretch>
              <a:fillRect/>
            </a:stretch>
          </p:blipFill>
          <p:spPr>
            <a:xfrm>
              <a:off x="7688503" y="1517471"/>
              <a:ext cx="2339543" cy="929721"/>
            </a:xfrm>
            <a:prstGeom prst="rect">
              <a:avLst/>
            </a:prstGeom>
          </p:spPr>
        </p:pic>
        <p:sp>
          <p:nvSpPr>
            <p:cNvPr id="94" name="Rechteck: abgerundete Ecken 93">
              <a:extLst>
                <a:ext uri="{FF2B5EF4-FFF2-40B4-BE49-F238E27FC236}">
                  <a16:creationId xmlns:a16="http://schemas.microsoft.com/office/drawing/2014/main" id="{0C582676-E5C7-0B06-5949-66F18B74BDF6}"/>
                </a:ext>
              </a:extLst>
            </p:cNvPr>
            <p:cNvSpPr/>
            <p:nvPr/>
          </p:nvSpPr>
          <p:spPr>
            <a:xfrm>
              <a:off x="7594013" y="2187386"/>
              <a:ext cx="1238902" cy="141035"/>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Rechteck: abgerundete Ecken 94">
              <a:extLst>
                <a:ext uri="{FF2B5EF4-FFF2-40B4-BE49-F238E27FC236}">
                  <a16:creationId xmlns:a16="http://schemas.microsoft.com/office/drawing/2014/main" id="{5F68B575-E330-0B57-0529-D7ABC200A3B6}"/>
                </a:ext>
              </a:extLst>
            </p:cNvPr>
            <p:cNvSpPr/>
            <p:nvPr/>
          </p:nvSpPr>
          <p:spPr>
            <a:xfrm>
              <a:off x="7688504" y="1789747"/>
              <a:ext cx="795620" cy="141034"/>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Rechteck: abgerundete Ecken 95">
              <a:extLst>
                <a:ext uri="{FF2B5EF4-FFF2-40B4-BE49-F238E27FC236}">
                  <a16:creationId xmlns:a16="http://schemas.microsoft.com/office/drawing/2014/main" id="{58E228BF-0CFA-F743-D53B-85FFF2305957}"/>
                </a:ext>
              </a:extLst>
            </p:cNvPr>
            <p:cNvSpPr/>
            <p:nvPr/>
          </p:nvSpPr>
          <p:spPr>
            <a:xfrm>
              <a:off x="8629140" y="1642195"/>
              <a:ext cx="326324" cy="13947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Rechteck: abgerundete Ecken 96">
              <a:extLst>
                <a:ext uri="{FF2B5EF4-FFF2-40B4-BE49-F238E27FC236}">
                  <a16:creationId xmlns:a16="http://schemas.microsoft.com/office/drawing/2014/main" id="{F0D95F8E-4D06-A8BA-7886-E24EC3931C9B}"/>
                </a:ext>
              </a:extLst>
            </p:cNvPr>
            <p:cNvSpPr/>
            <p:nvPr/>
          </p:nvSpPr>
          <p:spPr>
            <a:xfrm>
              <a:off x="9144000" y="1691514"/>
              <a:ext cx="404317" cy="139471"/>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Rechteck: abgerundete Ecken 97">
              <a:extLst>
                <a:ext uri="{FF2B5EF4-FFF2-40B4-BE49-F238E27FC236}">
                  <a16:creationId xmlns:a16="http://schemas.microsoft.com/office/drawing/2014/main" id="{F48DB7C3-AA27-E970-55D6-6AF709934D83}"/>
                </a:ext>
              </a:extLst>
            </p:cNvPr>
            <p:cNvSpPr/>
            <p:nvPr/>
          </p:nvSpPr>
          <p:spPr>
            <a:xfrm>
              <a:off x="9615340" y="1750363"/>
              <a:ext cx="412706" cy="80622"/>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99" name="Grafik 98">
            <a:extLst>
              <a:ext uri="{FF2B5EF4-FFF2-40B4-BE49-F238E27FC236}">
                <a16:creationId xmlns:a16="http://schemas.microsoft.com/office/drawing/2014/main" id="{4DE6C09A-D70C-AEF7-49C1-5000DA9735AA}"/>
              </a:ext>
            </a:extLst>
          </p:cNvPr>
          <p:cNvPicPr>
            <a:picLocks noChangeAspect="1"/>
          </p:cNvPicPr>
          <p:nvPr/>
        </p:nvPicPr>
        <p:blipFill>
          <a:blip r:embed="rId10"/>
          <a:stretch>
            <a:fillRect/>
          </a:stretch>
        </p:blipFill>
        <p:spPr>
          <a:xfrm>
            <a:off x="3941750" y="1272915"/>
            <a:ext cx="2768687" cy="3263096"/>
          </a:xfrm>
          <a:prstGeom prst="rect">
            <a:avLst/>
          </a:prstGeom>
        </p:spPr>
      </p:pic>
      <p:pic>
        <p:nvPicPr>
          <p:cNvPr id="100" name="Grafik 99">
            <a:extLst>
              <a:ext uri="{FF2B5EF4-FFF2-40B4-BE49-F238E27FC236}">
                <a16:creationId xmlns:a16="http://schemas.microsoft.com/office/drawing/2014/main" id="{4B8A7ACE-857F-DC8D-E145-3B12421B4C30}"/>
              </a:ext>
            </a:extLst>
          </p:cNvPr>
          <p:cNvPicPr>
            <a:picLocks noChangeAspect="1"/>
          </p:cNvPicPr>
          <p:nvPr/>
        </p:nvPicPr>
        <p:blipFill>
          <a:blip r:embed="rId11"/>
          <a:stretch>
            <a:fillRect/>
          </a:stretch>
        </p:blipFill>
        <p:spPr>
          <a:xfrm>
            <a:off x="3937702" y="1068243"/>
            <a:ext cx="4989482" cy="3639178"/>
          </a:xfrm>
          <a:prstGeom prst="rect">
            <a:avLst/>
          </a:prstGeom>
        </p:spPr>
      </p:pic>
      <p:pic>
        <p:nvPicPr>
          <p:cNvPr id="102" name="Picture 4" descr="The Virtual Knowledge Graph System Ontop (Extended Abstract)">
            <a:extLst>
              <a:ext uri="{FF2B5EF4-FFF2-40B4-BE49-F238E27FC236}">
                <a16:creationId xmlns:a16="http://schemas.microsoft.com/office/drawing/2014/main" id="{52A920B5-FE06-B2F1-78E1-2FE585E93D6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2120" t="2580" r="20003" b="4051"/>
          <a:stretch/>
        </p:blipFill>
        <p:spPr bwMode="auto">
          <a:xfrm>
            <a:off x="8942346" y="1757164"/>
            <a:ext cx="3171097" cy="2318994"/>
          </a:xfrm>
          <a:prstGeom prst="rect">
            <a:avLst/>
          </a:prstGeom>
          <a:noFill/>
          <a:ln>
            <a:solidFill>
              <a:schemeClr val="bg1">
                <a:lumMod val="8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Grafik 9">
            <a:extLst>
              <a:ext uri="{FF2B5EF4-FFF2-40B4-BE49-F238E27FC236}">
                <a16:creationId xmlns:a16="http://schemas.microsoft.com/office/drawing/2014/main" id="{0981ED79-4C1F-9DE9-2FED-1CBD81FD7FFF}"/>
              </a:ext>
            </a:extLst>
          </p:cNvPr>
          <p:cNvPicPr>
            <a:picLocks noChangeAspect="1"/>
          </p:cNvPicPr>
          <p:nvPr/>
        </p:nvPicPr>
        <p:blipFill>
          <a:blip r:embed="rId13"/>
          <a:stretch>
            <a:fillRect/>
          </a:stretch>
        </p:blipFill>
        <p:spPr>
          <a:xfrm>
            <a:off x="0" y="909289"/>
            <a:ext cx="12192000" cy="5930728"/>
          </a:xfrm>
          <a:prstGeom prst="rect">
            <a:avLst/>
          </a:prstGeom>
        </p:spPr>
      </p:pic>
      <p:sp>
        <p:nvSpPr>
          <p:cNvPr id="4" name="Rechteck 3">
            <a:extLst>
              <a:ext uri="{FF2B5EF4-FFF2-40B4-BE49-F238E27FC236}">
                <a16:creationId xmlns:a16="http://schemas.microsoft.com/office/drawing/2014/main" id="{B53F9710-95B9-9493-72D1-7EEBDB93A10A}"/>
              </a:ext>
            </a:extLst>
          </p:cNvPr>
          <p:cNvSpPr/>
          <p:nvPr/>
        </p:nvSpPr>
        <p:spPr>
          <a:xfrm>
            <a:off x="4972003" y="2603097"/>
            <a:ext cx="2782579" cy="527077"/>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Meta-model</a:t>
            </a:r>
          </a:p>
        </p:txBody>
      </p:sp>
      <p:pic>
        <p:nvPicPr>
          <p:cNvPr id="6" name="Grafik 5">
            <a:extLst>
              <a:ext uri="{FF2B5EF4-FFF2-40B4-BE49-F238E27FC236}">
                <a16:creationId xmlns:a16="http://schemas.microsoft.com/office/drawing/2014/main" id="{744BBC14-2262-B260-27A1-6506D6BEB6E7}"/>
              </a:ext>
            </a:extLst>
          </p:cNvPr>
          <p:cNvPicPr>
            <a:picLocks noChangeAspect="1"/>
          </p:cNvPicPr>
          <p:nvPr/>
        </p:nvPicPr>
        <p:blipFill>
          <a:blip r:embed="rId14"/>
          <a:stretch>
            <a:fillRect/>
          </a:stretch>
        </p:blipFill>
        <p:spPr>
          <a:xfrm>
            <a:off x="123742" y="1013012"/>
            <a:ext cx="3761018" cy="5129239"/>
          </a:xfrm>
          <a:prstGeom prst="rect">
            <a:avLst/>
          </a:prstGeom>
        </p:spPr>
      </p:pic>
    </p:spTree>
    <p:extLst>
      <p:ext uri="{BB962C8B-B14F-4D97-AF65-F5344CB8AC3E}">
        <p14:creationId xmlns:p14="http://schemas.microsoft.com/office/powerpoint/2010/main" val="1752023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8ECD3793-5CC5-5595-2E70-46FA5762707B}"/>
              </a:ext>
            </a:extLst>
          </p:cNvPr>
          <p:cNvSpPr>
            <a:spLocks noGrp="1"/>
          </p:cNvSpPr>
          <p:nvPr>
            <p:ph type="title"/>
          </p:nvPr>
        </p:nvSpPr>
        <p:spPr>
          <a:xfrm>
            <a:off x="1269420" y="249601"/>
            <a:ext cx="10357518" cy="626334"/>
          </a:xfrm>
        </p:spPr>
        <p:txBody>
          <a:bodyPr/>
          <a:lstStyle/>
          <a:p>
            <a:r>
              <a:rPr lang="de-DE" dirty="0"/>
              <a:t>Implementation </a:t>
            </a:r>
            <a:r>
              <a:rPr lang="de-DE" dirty="0" err="1"/>
              <a:t>of</a:t>
            </a:r>
            <a:r>
              <a:rPr lang="de-DE" dirty="0"/>
              <a:t> </a:t>
            </a:r>
            <a:r>
              <a:rPr lang="de-DE" dirty="0" err="1"/>
              <a:t>modeling</a:t>
            </a:r>
            <a:r>
              <a:rPr lang="de-DE" dirty="0"/>
              <a:t> </a:t>
            </a:r>
            <a:r>
              <a:rPr lang="de-DE" dirty="0" err="1"/>
              <a:t>exercise</a:t>
            </a:r>
            <a:r>
              <a:rPr lang="de-DE" dirty="0"/>
              <a:t> </a:t>
            </a:r>
            <a:r>
              <a:rPr lang="de-DE" dirty="0" err="1"/>
              <a:t>generators</a:t>
            </a:r>
            <a:r>
              <a:rPr lang="de-DE" dirty="0"/>
              <a:t> in (OP)ALADIN</a:t>
            </a:r>
            <a:br>
              <a:rPr lang="de-DE" dirty="0"/>
            </a:br>
            <a:endParaRPr lang="de-DE" dirty="0"/>
          </a:p>
        </p:txBody>
      </p:sp>
      <p:pic>
        <p:nvPicPr>
          <p:cNvPr id="2" name="Picture 2" descr="Lehrer - Kostenlose bildung Icons">
            <a:extLst>
              <a:ext uri="{FF2B5EF4-FFF2-40B4-BE49-F238E27FC236}">
                <a16:creationId xmlns:a16="http://schemas.microsoft.com/office/drawing/2014/main" id="{AD825576-6B5F-64A4-DA3B-E60595B143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6853" y="1689064"/>
            <a:ext cx="732876" cy="7328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4" name="Picture 2" descr="School icon set. Include creative elements school, bell, alphabet, history,  art icons. Can be used for report, presentation, diagram, web design vector  de Stock | Adobe Stock">
            <a:extLst>
              <a:ext uri="{FF2B5EF4-FFF2-40B4-BE49-F238E27FC236}">
                <a16:creationId xmlns:a16="http://schemas.microsoft.com/office/drawing/2014/main" id="{814FFE81-80CF-A8B6-8AA7-E28ED37A5F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237" t="12723" r="62815" b="50000"/>
          <a:stretch/>
        </p:blipFill>
        <p:spPr bwMode="auto">
          <a:xfrm>
            <a:off x="2902656" y="807412"/>
            <a:ext cx="1270098" cy="124809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chool icon set. Include creative elements school, bell, alphabet, history,  art icons. Can be used for report, presentation, diagram, web design vector  de Stock | Adobe Stock">
            <a:extLst>
              <a:ext uri="{FF2B5EF4-FFF2-40B4-BE49-F238E27FC236}">
                <a16:creationId xmlns:a16="http://schemas.microsoft.com/office/drawing/2014/main" id="{5C7B2569-B4DF-D728-A8A5-FE3B7994B9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497" t="12347" r="47555" b="50376"/>
          <a:stretch/>
        </p:blipFill>
        <p:spPr bwMode="auto">
          <a:xfrm>
            <a:off x="2902656" y="1986307"/>
            <a:ext cx="1270098" cy="124809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a:extLst>
              <a:ext uri="{FF2B5EF4-FFF2-40B4-BE49-F238E27FC236}">
                <a16:creationId xmlns:a16="http://schemas.microsoft.com/office/drawing/2014/main" id="{C2EFEB59-91B3-B773-ECEC-FBB63873E7B5}"/>
              </a:ext>
            </a:extLst>
          </p:cNvPr>
          <p:cNvGrpSpPr/>
          <p:nvPr/>
        </p:nvGrpSpPr>
        <p:grpSpPr>
          <a:xfrm>
            <a:off x="4775681" y="1033807"/>
            <a:ext cx="1905000" cy="1905000"/>
            <a:chOff x="5143500" y="2476500"/>
            <a:chExt cx="1905000" cy="1905000"/>
          </a:xfrm>
          <a:effectLst>
            <a:outerShdw blurRad="50800" dist="38100" dir="2700000" algn="tl" rotWithShape="0">
              <a:prstClr val="black">
                <a:alpha val="40000"/>
              </a:prstClr>
            </a:outerShdw>
          </a:effectLst>
        </p:grpSpPr>
        <p:pic>
          <p:nvPicPr>
            <p:cNvPr id="3076" name="Picture 4" descr="Black Box Icons - Free SVG &amp; PNG Black Box Images - Noun Project">
              <a:extLst>
                <a:ext uri="{FF2B5EF4-FFF2-40B4-BE49-F238E27FC236}">
                  <a16:creationId xmlns:a16="http://schemas.microsoft.com/office/drawing/2014/main" id="{7FA6D9AA-B621-8B1F-8540-7CDEFF73EC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E9D5F06B-51AB-2E61-0938-84E820846E7D}"/>
                </a:ext>
              </a:extLst>
            </p:cNvPr>
            <p:cNvSpPr txBox="1"/>
            <p:nvPr/>
          </p:nvSpPr>
          <p:spPr>
            <a:xfrm>
              <a:off x="5267460" y="3505273"/>
              <a:ext cx="1056700" cy="369332"/>
            </a:xfrm>
            <a:prstGeom prst="rect">
              <a:avLst/>
            </a:prstGeom>
            <a:noFill/>
          </p:spPr>
          <p:txBody>
            <a:bodyPr wrap="none" rtlCol="0">
              <a:spAutoFit/>
            </a:bodyPr>
            <a:lstStyle/>
            <a:p>
              <a:r>
                <a:rPr lang="de-DE" b="1" dirty="0">
                  <a:solidFill>
                    <a:schemeClr val="bg1"/>
                  </a:solidFill>
                </a:rPr>
                <a:t>ALADIN</a:t>
              </a:r>
            </a:p>
          </p:txBody>
        </p:sp>
      </p:grpSp>
      <p:grpSp>
        <p:nvGrpSpPr>
          <p:cNvPr id="7" name="Gruppieren 6">
            <a:extLst>
              <a:ext uri="{FF2B5EF4-FFF2-40B4-BE49-F238E27FC236}">
                <a16:creationId xmlns:a16="http://schemas.microsoft.com/office/drawing/2014/main" id="{9498E646-5C7A-A24E-6878-C859DDB6B8D8}"/>
              </a:ext>
            </a:extLst>
          </p:cNvPr>
          <p:cNvGrpSpPr/>
          <p:nvPr/>
        </p:nvGrpSpPr>
        <p:grpSpPr>
          <a:xfrm>
            <a:off x="7691250" y="1446185"/>
            <a:ext cx="2933897" cy="1675920"/>
            <a:chOff x="369715" y="1462534"/>
            <a:chExt cx="2933897" cy="1675920"/>
          </a:xfrm>
        </p:grpSpPr>
        <p:grpSp>
          <p:nvGrpSpPr>
            <p:cNvPr id="8" name="Gruppieren 7">
              <a:extLst>
                <a:ext uri="{FF2B5EF4-FFF2-40B4-BE49-F238E27FC236}">
                  <a16:creationId xmlns:a16="http://schemas.microsoft.com/office/drawing/2014/main" id="{FC83617A-BA0E-90C6-BE53-8AE519065B1E}"/>
                </a:ext>
              </a:extLst>
            </p:cNvPr>
            <p:cNvGrpSpPr/>
            <p:nvPr/>
          </p:nvGrpSpPr>
          <p:grpSpPr>
            <a:xfrm>
              <a:off x="369715" y="1462534"/>
              <a:ext cx="2933897" cy="1675919"/>
              <a:chOff x="186568" y="1771048"/>
              <a:chExt cx="3643939" cy="1991524"/>
            </a:xfrm>
          </p:grpSpPr>
          <p:sp>
            <p:nvSpPr>
              <p:cNvPr id="11" name="Rechteck 10">
                <a:extLst>
                  <a:ext uri="{FF2B5EF4-FFF2-40B4-BE49-F238E27FC236}">
                    <a16:creationId xmlns:a16="http://schemas.microsoft.com/office/drawing/2014/main" id="{0D111E25-F0D6-7A5D-25E9-FE852865D457}"/>
                  </a:ext>
                </a:extLst>
              </p:cNvPr>
              <p:cNvSpPr/>
              <p:nvPr/>
            </p:nvSpPr>
            <p:spPr>
              <a:xfrm>
                <a:off x="374507" y="1771048"/>
                <a:ext cx="3456000" cy="1991524"/>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6A2976BB-C09D-05F4-F49F-0B7FE7C21728}"/>
                  </a:ext>
                </a:extLst>
              </p:cNvPr>
              <p:cNvSpPr/>
              <p:nvPr/>
            </p:nvSpPr>
            <p:spPr>
              <a:xfrm>
                <a:off x="374507" y="2077831"/>
                <a:ext cx="3456000" cy="626335"/>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Modell</a:t>
                </a:r>
              </a:p>
            </p:txBody>
          </p:sp>
          <p:sp>
            <p:nvSpPr>
              <p:cNvPr id="14" name="Ellipse 13">
                <a:extLst>
                  <a:ext uri="{FF2B5EF4-FFF2-40B4-BE49-F238E27FC236}">
                    <a16:creationId xmlns:a16="http://schemas.microsoft.com/office/drawing/2014/main" id="{3C79B299-6F53-5329-ACCA-DBF0E76F8272}"/>
                  </a:ext>
                </a:extLst>
              </p:cNvPr>
              <p:cNvSpPr/>
              <p:nvPr/>
            </p:nvSpPr>
            <p:spPr>
              <a:xfrm>
                <a:off x="186568" y="2227558"/>
                <a:ext cx="375585" cy="360000"/>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9" name="Inhaltsplatzhalter 3">
              <a:extLst>
                <a:ext uri="{FF2B5EF4-FFF2-40B4-BE49-F238E27FC236}">
                  <a16:creationId xmlns:a16="http://schemas.microsoft.com/office/drawing/2014/main" id="{855AD67D-4278-9459-991F-11085B2413CC}"/>
                </a:ext>
              </a:extLst>
            </p:cNvPr>
            <p:cNvSpPr txBox="1">
              <a:spLocks/>
            </p:cNvSpPr>
            <p:nvPr/>
          </p:nvSpPr>
          <p:spPr>
            <a:xfrm>
              <a:off x="520796" y="2354468"/>
              <a:ext cx="2782816" cy="783986"/>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Tx/>
                <a:buBlip>
                  <a:blip r:embed="rId6"/>
                </a:buBlip>
                <a:defRPr sz="18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FontTx/>
                <a:buBlip>
                  <a:blip r:embed="rId6"/>
                </a:buBlip>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Syntaktisch und modellsemantisch korrekt</a:t>
              </a:r>
            </a:p>
          </p:txBody>
        </p:sp>
      </p:grpSp>
      <p:cxnSp>
        <p:nvCxnSpPr>
          <p:cNvPr id="17" name="Gerader Verbinder 16">
            <a:extLst>
              <a:ext uri="{FF2B5EF4-FFF2-40B4-BE49-F238E27FC236}">
                <a16:creationId xmlns:a16="http://schemas.microsoft.com/office/drawing/2014/main" id="{2D2D4705-A65D-F4FE-7F14-517E66351652}"/>
              </a:ext>
            </a:extLst>
          </p:cNvPr>
          <p:cNvCxnSpPr>
            <a:cxnSpLocks/>
            <a:stCxn id="2" idx="3"/>
          </p:cNvCxnSpPr>
          <p:nvPr/>
        </p:nvCxnSpPr>
        <p:spPr>
          <a:xfrm flipV="1">
            <a:off x="2299729" y="1382581"/>
            <a:ext cx="778322" cy="672921"/>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1C33DB1-AA6D-929F-B715-37B36371E6AB}"/>
              </a:ext>
            </a:extLst>
          </p:cNvPr>
          <p:cNvCxnSpPr>
            <a:cxnSpLocks/>
            <a:stCxn id="2" idx="3"/>
          </p:cNvCxnSpPr>
          <p:nvPr/>
        </p:nvCxnSpPr>
        <p:spPr>
          <a:xfrm>
            <a:off x="2299729" y="2055502"/>
            <a:ext cx="778322" cy="57633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8313D91B-C5A5-C1F8-BE89-FB0565CD7986}"/>
              </a:ext>
            </a:extLst>
          </p:cNvPr>
          <p:cNvCxnSpPr>
            <a:cxnSpLocks/>
            <a:endCxn id="3076" idx="1"/>
          </p:cNvCxnSpPr>
          <p:nvPr/>
        </p:nvCxnSpPr>
        <p:spPr>
          <a:xfrm>
            <a:off x="3876541" y="1318187"/>
            <a:ext cx="899140" cy="66812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1D093D4E-0240-0CEA-CB50-EF5B51B1D1CC}"/>
              </a:ext>
            </a:extLst>
          </p:cNvPr>
          <p:cNvCxnSpPr>
            <a:cxnSpLocks/>
            <a:endCxn id="3076" idx="1"/>
          </p:cNvCxnSpPr>
          <p:nvPr/>
        </p:nvCxnSpPr>
        <p:spPr>
          <a:xfrm flipV="1">
            <a:off x="3825025" y="1986307"/>
            <a:ext cx="950656" cy="61976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7AB74E0A-70CD-2165-BA5D-F8A5C7E698FC}"/>
              </a:ext>
            </a:extLst>
          </p:cNvPr>
          <p:cNvCxnSpPr>
            <a:cxnSpLocks/>
            <a:stCxn id="3076" idx="3"/>
            <a:endCxn id="14" idx="2"/>
          </p:cNvCxnSpPr>
          <p:nvPr/>
        </p:nvCxnSpPr>
        <p:spPr>
          <a:xfrm flipV="1">
            <a:off x="6680681" y="1981825"/>
            <a:ext cx="1010569" cy="4482"/>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2" name="Picture 6" descr="Google Knowledge Graph by Eli Brumbaugh, via Behance | Knowledge graph,  Graphing, Graphic design class">
            <a:extLst>
              <a:ext uri="{FF2B5EF4-FFF2-40B4-BE49-F238E27FC236}">
                <a16:creationId xmlns:a16="http://schemas.microsoft.com/office/drawing/2014/main" id="{4F9751F0-01B5-B67F-2B7E-F228F40C972B}"/>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0462" t="18696" r="9531" b="17294"/>
          <a:stretch/>
        </p:blipFill>
        <p:spPr bwMode="auto">
          <a:xfrm>
            <a:off x="2816622" y="4533017"/>
            <a:ext cx="1356132" cy="1084982"/>
          </a:xfrm>
          <a:prstGeom prst="rect">
            <a:avLst/>
          </a:prstGeom>
          <a:noFill/>
          <a:ln w="19050">
            <a:solidFill>
              <a:schemeClr val="bg1">
                <a:lumMod val="65000"/>
              </a:schemeClr>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5" name="Gerade Verbindung mit Pfeil 54">
            <a:extLst>
              <a:ext uri="{FF2B5EF4-FFF2-40B4-BE49-F238E27FC236}">
                <a16:creationId xmlns:a16="http://schemas.microsoft.com/office/drawing/2014/main" id="{0C55193A-B5F3-652D-2216-D1ADFFFD29BD}"/>
              </a:ext>
            </a:extLst>
          </p:cNvPr>
          <p:cNvCxnSpPr>
            <a:cxnSpLocks/>
            <a:stCxn id="52" idx="0"/>
          </p:cNvCxnSpPr>
          <p:nvPr/>
        </p:nvCxnSpPr>
        <p:spPr>
          <a:xfrm flipV="1">
            <a:off x="3494688" y="2021983"/>
            <a:ext cx="1270495" cy="2511034"/>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28" name="Gruppieren 1027">
            <a:extLst>
              <a:ext uri="{FF2B5EF4-FFF2-40B4-BE49-F238E27FC236}">
                <a16:creationId xmlns:a16="http://schemas.microsoft.com/office/drawing/2014/main" id="{F1FADE8C-A7F9-405A-354F-9C11633CF03A}"/>
              </a:ext>
            </a:extLst>
          </p:cNvPr>
          <p:cNvGrpSpPr/>
          <p:nvPr/>
        </p:nvGrpSpPr>
        <p:grpSpPr>
          <a:xfrm>
            <a:off x="7691250" y="1448900"/>
            <a:ext cx="2933897" cy="2324610"/>
            <a:chOff x="369715" y="1462534"/>
            <a:chExt cx="2933897" cy="2324610"/>
          </a:xfrm>
        </p:grpSpPr>
        <p:grpSp>
          <p:nvGrpSpPr>
            <p:cNvPr id="1029" name="Gruppieren 1028">
              <a:extLst>
                <a:ext uri="{FF2B5EF4-FFF2-40B4-BE49-F238E27FC236}">
                  <a16:creationId xmlns:a16="http://schemas.microsoft.com/office/drawing/2014/main" id="{A1D8C89F-D945-2759-FF5C-E5EDFBA208A3}"/>
                </a:ext>
              </a:extLst>
            </p:cNvPr>
            <p:cNvGrpSpPr/>
            <p:nvPr/>
          </p:nvGrpSpPr>
          <p:grpSpPr>
            <a:xfrm>
              <a:off x="369715" y="1462534"/>
              <a:ext cx="2933897" cy="2324610"/>
              <a:chOff x="186568" y="1771048"/>
              <a:chExt cx="3643939" cy="2762375"/>
            </a:xfrm>
          </p:grpSpPr>
          <p:sp>
            <p:nvSpPr>
              <p:cNvPr id="1032" name="Rechteck 1031">
                <a:extLst>
                  <a:ext uri="{FF2B5EF4-FFF2-40B4-BE49-F238E27FC236}">
                    <a16:creationId xmlns:a16="http://schemas.microsoft.com/office/drawing/2014/main" id="{85B53EB7-939E-28A1-47F0-DE8172965F8A}"/>
                  </a:ext>
                </a:extLst>
              </p:cNvPr>
              <p:cNvSpPr/>
              <p:nvPr/>
            </p:nvSpPr>
            <p:spPr>
              <a:xfrm>
                <a:off x="374507" y="1771048"/>
                <a:ext cx="3456000" cy="2762375"/>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33" name="Rechteck 1032">
                <a:extLst>
                  <a:ext uri="{FF2B5EF4-FFF2-40B4-BE49-F238E27FC236}">
                    <a16:creationId xmlns:a16="http://schemas.microsoft.com/office/drawing/2014/main" id="{0D05F6ED-82E9-33CF-3A4A-293D3630A265}"/>
                  </a:ext>
                </a:extLst>
              </p:cNvPr>
              <p:cNvSpPr/>
              <p:nvPr/>
            </p:nvSpPr>
            <p:spPr>
              <a:xfrm>
                <a:off x="374507" y="2077831"/>
                <a:ext cx="3456000" cy="626335"/>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Model</a:t>
                </a:r>
              </a:p>
            </p:txBody>
          </p:sp>
          <p:sp>
            <p:nvSpPr>
              <p:cNvPr id="1034" name="Ellipse 1033">
                <a:extLst>
                  <a:ext uri="{FF2B5EF4-FFF2-40B4-BE49-F238E27FC236}">
                    <a16:creationId xmlns:a16="http://schemas.microsoft.com/office/drawing/2014/main" id="{571EB1E4-0E64-CFBD-FFC7-AAA21A81F79C}"/>
                  </a:ext>
                </a:extLst>
              </p:cNvPr>
              <p:cNvSpPr/>
              <p:nvPr/>
            </p:nvSpPr>
            <p:spPr>
              <a:xfrm>
                <a:off x="186568" y="2227558"/>
                <a:ext cx="375585" cy="360000"/>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dirty="0"/>
              </a:p>
            </p:txBody>
          </p:sp>
        </p:grpSp>
        <p:sp>
          <p:nvSpPr>
            <p:cNvPr id="1031" name="Inhaltsplatzhalter 3">
              <a:extLst>
                <a:ext uri="{FF2B5EF4-FFF2-40B4-BE49-F238E27FC236}">
                  <a16:creationId xmlns:a16="http://schemas.microsoft.com/office/drawing/2014/main" id="{29D3D661-9000-EB68-5A88-C743DADA54F8}"/>
                </a:ext>
              </a:extLst>
            </p:cNvPr>
            <p:cNvSpPr txBox="1">
              <a:spLocks/>
            </p:cNvSpPr>
            <p:nvPr/>
          </p:nvSpPr>
          <p:spPr>
            <a:xfrm>
              <a:off x="520796" y="2354468"/>
              <a:ext cx="2782816" cy="783986"/>
            </a:xfrm>
            <a:prstGeom prst="rect">
              <a:avLst/>
            </a:prstGeom>
          </p:spPr>
          <p:txBody>
            <a:bodyPr lIns="0" tIns="0" rIns="0" bIns="0">
              <a:noAutofit/>
            </a:bodyPr>
            <a:lstStyle>
              <a:lvl1pPr marL="228600" indent="-228600" algn="l" defTabSz="914400" rtl="0" eaLnBrk="1" latinLnBrk="0" hangingPunct="1">
                <a:lnSpc>
                  <a:spcPct val="90000"/>
                </a:lnSpc>
                <a:spcBef>
                  <a:spcPts val="1000"/>
                </a:spcBef>
                <a:buFontTx/>
                <a:buBlip>
                  <a:blip r:embed="rId6"/>
                </a:buBlip>
                <a:defRPr sz="18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FontTx/>
                <a:buBlip>
                  <a:blip r:embed="rId6"/>
                </a:buBlip>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6"/>
                </a:buBlip>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t>Syntactically</a:t>
              </a:r>
              <a:r>
                <a:rPr lang="de-DE" dirty="0"/>
                <a:t> and model-</a:t>
              </a:r>
              <a:r>
                <a:rPr lang="de-DE" dirty="0" err="1"/>
                <a:t>semantically</a:t>
              </a:r>
              <a:r>
                <a:rPr lang="de-DE" dirty="0"/>
                <a:t> </a:t>
              </a:r>
              <a:r>
                <a:rPr lang="de-DE" dirty="0" err="1"/>
                <a:t>correct</a:t>
              </a:r>
              <a:br>
                <a:rPr lang="de-DE" dirty="0"/>
              </a:br>
              <a:endParaRPr lang="de-DE" dirty="0"/>
            </a:p>
            <a:p>
              <a:r>
                <a:rPr lang="de-DE" dirty="0" err="1"/>
                <a:t>Semantically</a:t>
              </a:r>
              <a:r>
                <a:rPr lang="de-DE" dirty="0"/>
                <a:t> plausible (</a:t>
              </a:r>
              <a:r>
                <a:rPr lang="de-DE" dirty="0" err="1"/>
                <a:t>subject</a:t>
              </a:r>
              <a:r>
                <a:rPr lang="de-DE" dirty="0"/>
                <a:t> matter) </a:t>
              </a:r>
            </a:p>
          </p:txBody>
        </p:sp>
      </p:grpSp>
      <p:sp>
        <p:nvSpPr>
          <p:cNvPr id="1042" name="Textfeld 1041">
            <a:extLst>
              <a:ext uri="{FF2B5EF4-FFF2-40B4-BE49-F238E27FC236}">
                <a16:creationId xmlns:a16="http://schemas.microsoft.com/office/drawing/2014/main" id="{30433108-E030-2033-720C-752A37DBCCC6}"/>
              </a:ext>
            </a:extLst>
          </p:cNvPr>
          <p:cNvSpPr txBox="1"/>
          <p:nvPr/>
        </p:nvSpPr>
        <p:spPr>
          <a:xfrm>
            <a:off x="3002141" y="5655409"/>
            <a:ext cx="1071127" cy="261610"/>
          </a:xfrm>
          <a:prstGeom prst="rect">
            <a:avLst/>
          </a:prstGeom>
          <a:noFill/>
        </p:spPr>
        <p:txBody>
          <a:bodyPr wrap="none" rtlCol="0">
            <a:spAutoFit/>
          </a:bodyPr>
          <a:lstStyle/>
          <a:p>
            <a:r>
              <a:rPr lang="de-DE" sz="1100" b="1" dirty="0">
                <a:solidFill>
                  <a:schemeClr val="tx1">
                    <a:lumMod val="75000"/>
                    <a:lumOff val="25000"/>
                  </a:schemeClr>
                </a:solidFill>
                <a:latin typeface="Bahnschrift SemiBold Condensed" panose="020B0502040204020203" pitchFamily="34" charset="0"/>
              </a:rPr>
              <a:t>KNOWLEDGE GRAPH</a:t>
            </a:r>
          </a:p>
        </p:txBody>
      </p:sp>
    </p:spTree>
    <p:extLst>
      <p:ext uri="{BB962C8B-B14F-4D97-AF65-F5344CB8AC3E}">
        <p14:creationId xmlns:p14="http://schemas.microsoft.com/office/powerpoint/2010/main" val="890148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0DA7486-E55E-7898-A46F-61B5DC924CF2}"/>
              </a:ext>
            </a:extLst>
          </p:cNvPr>
          <p:cNvSpPr>
            <a:spLocks noGrp="1"/>
          </p:cNvSpPr>
          <p:nvPr>
            <p:ph idx="1"/>
          </p:nvPr>
        </p:nvSpPr>
        <p:spPr/>
        <p:txBody>
          <a:bodyPr/>
          <a:lstStyle/>
          <a:p>
            <a:r>
              <a:rPr lang="de-DE" dirty="0"/>
              <a:t>Task Generation</a:t>
            </a:r>
          </a:p>
          <a:p>
            <a:r>
              <a:rPr lang="de-DE" dirty="0"/>
              <a:t>Solution </a:t>
            </a:r>
            <a:r>
              <a:rPr lang="de-DE" dirty="0" err="1"/>
              <a:t>selection</a:t>
            </a:r>
            <a:endParaRPr lang="de-DE" dirty="0"/>
          </a:p>
          <a:p>
            <a:pPr lvl="1"/>
            <a:r>
              <a:rPr lang="de-DE" dirty="0"/>
              <a:t>Matrix 1</a:t>
            </a:r>
          </a:p>
          <a:p>
            <a:pPr lvl="1"/>
            <a:r>
              <a:rPr lang="de-DE" dirty="0"/>
              <a:t>Matrix 2</a:t>
            </a:r>
          </a:p>
          <a:p>
            <a:pPr lvl="1"/>
            <a:r>
              <a:rPr lang="de-DE" dirty="0"/>
              <a:t>Graph</a:t>
            </a:r>
          </a:p>
          <a:p>
            <a:endParaRPr lang="de-DE" dirty="0"/>
          </a:p>
        </p:txBody>
      </p:sp>
      <p:sp>
        <p:nvSpPr>
          <p:cNvPr id="3" name="Titel 2">
            <a:extLst>
              <a:ext uri="{FF2B5EF4-FFF2-40B4-BE49-F238E27FC236}">
                <a16:creationId xmlns:a16="http://schemas.microsoft.com/office/drawing/2014/main" id="{F9AFBEC1-AB8D-33E3-7919-47F612A6E0D4}"/>
              </a:ext>
            </a:extLst>
          </p:cNvPr>
          <p:cNvSpPr>
            <a:spLocks noGrp="1"/>
          </p:cNvSpPr>
          <p:nvPr>
            <p:ph type="title"/>
          </p:nvPr>
        </p:nvSpPr>
        <p:spPr/>
        <p:txBody>
          <a:bodyPr/>
          <a:lstStyle/>
          <a:p>
            <a:r>
              <a:rPr lang="de-DE" dirty="0" err="1"/>
              <a:t>Example</a:t>
            </a:r>
            <a:r>
              <a:rPr lang="de-DE" dirty="0"/>
              <a:t>: </a:t>
            </a:r>
            <a:r>
              <a:rPr lang="de-DE" dirty="0" err="1"/>
              <a:t>Destructuring</a:t>
            </a:r>
            <a:r>
              <a:rPr lang="de-DE" dirty="0"/>
              <a:t> </a:t>
            </a:r>
            <a:r>
              <a:rPr lang="de-DE" dirty="0" err="1"/>
              <a:t>the</a:t>
            </a:r>
            <a:r>
              <a:rPr lang="de-DE" dirty="0"/>
              <a:t> </a:t>
            </a:r>
            <a:r>
              <a:rPr lang="de-DE" dirty="0" err="1"/>
              <a:t>Gozintograph</a:t>
            </a:r>
            <a:r>
              <a:rPr lang="de-DE" dirty="0"/>
              <a:t> Generation</a:t>
            </a:r>
            <a:br>
              <a:rPr lang="de-DE" dirty="0"/>
            </a:br>
            <a:r>
              <a:rPr lang="de-DE" dirty="0"/>
              <a:t>FE/UI</a:t>
            </a:r>
          </a:p>
        </p:txBody>
      </p:sp>
    </p:spTree>
    <p:extLst>
      <p:ext uri="{BB962C8B-B14F-4D97-AF65-F5344CB8AC3E}">
        <p14:creationId xmlns:p14="http://schemas.microsoft.com/office/powerpoint/2010/main" val="52085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0DA7486-E55E-7898-A46F-61B5DC924CF2}"/>
              </a:ext>
            </a:extLst>
          </p:cNvPr>
          <p:cNvSpPr>
            <a:spLocks noGrp="1"/>
          </p:cNvSpPr>
          <p:nvPr>
            <p:ph idx="1"/>
          </p:nvPr>
        </p:nvSpPr>
        <p:spPr/>
        <p:txBody>
          <a:bodyPr/>
          <a:lstStyle/>
          <a:p>
            <a:r>
              <a:rPr lang="de-DE" dirty="0"/>
              <a:t>Graph Generation</a:t>
            </a:r>
          </a:p>
          <a:p>
            <a:r>
              <a:rPr lang="de-DE" dirty="0"/>
              <a:t>Graph </a:t>
            </a:r>
            <a:r>
              <a:rPr lang="de-DE" dirty="0" err="1"/>
              <a:t>to</a:t>
            </a:r>
            <a:r>
              <a:rPr lang="de-DE" dirty="0"/>
              <a:t> Matrix Transformation</a:t>
            </a:r>
          </a:p>
          <a:p>
            <a:r>
              <a:rPr lang="de-DE" dirty="0"/>
              <a:t>…</a:t>
            </a:r>
          </a:p>
        </p:txBody>
      </p:sp>
      <p:sp>
        <p:nvSpPr>
          <p:cNvPr id="3" name="Titel 2">
            <a:extLst>
              <a:ext uri="{FF2B5EF4-FFF2-40B4-BE49-F238E27FC236}">
                <a16:creationId xmlns:a16="http://schemas.microsoft.com/office/drawing/2014/main" id="{F9AFBEC1-AB8D-33E3-7919-47F612A6E0D4}"/>
              </a:ext>
            </a:extLst>
          </p:cNvPr>
          <p:cNvSpPr>
            <a:spLocks noGrp="1"/>
          </p:cNvSpPr>
          <p:nvPr>
            <p:ph type="title"/>
          </p:nvPr>
        </p:nvSpPr>
        <p:spPr/>
        <p:txBody>
          <a:bodyPr/>
          <a:lstStyle/>
          <a:p>
            <a:r>
              <a:rPr lang="de-DE" dirty="0" err="1"/>
              <a:t>Example</a:t>
            </a:r>
            <a:r>
              <a:rPr lang="de-DE" dirty="0"/>
              <a:t>: </a:t>
            </a:r>
            <a:r>
              <a:rPr lang="de-DE" dirty="0" err="1"/>
              <a:t>Destructuring</a:t>
            </a:r>
            <a:r>
              <a:rPr lang="de-DE" dirty="0"/>
              <a:t> </a:t>
            </a:r>
            <a:r>
              <a:rPr lang="de-DE" dirty="0" err="1"/>
              <a:t>the</a:t>
            </a:r>
            <a:r>
              <a:rPr lang="de-DE" dirty="0"/>
              <a:t> </a:t>
            </a:r>
            <a:r>
              <a:rPr lang="de-DE" dirty="0" err="1"/>
              <a:t>Gozintograph</a:t>
            </a:r>
            <a:r>
              <a:rPr lang="de-DE" dirty="0"/>
              <a:t> Generation</a:t>
            </a:r>
            <a:br>
              <a:rPr lang="de-DE" dirty="0"/>
            </a:br>
            <a:r>
              <a:rPr lang="de-DE" dirty="0"/>
              <a:t>BE</a:t>
            </a:r>
          </a:p>
        </p:txBody>
      </p:sp>
    </p:spTree>
    <p:extLst>
      <p:ext uri="{BB962C8B-B14F-4D97-AF65-F5344CB8AC3E}">
        <p14:creationId xmlns:p14="http://schemas.microsoft.com/office/powerpoint/2010/main" val="362584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38144D6-D079-807C-B8B3-ED83B3162954}"/>
              </a:ext>
            </a:extLst>
          </p:cNvPr>
          <p:cNvSpPr>
            <a:spLocks noGrp="1"/>
          </p:cNvSpPr>
          <p:nvPr>
            <p:ph type="title"/>
          </p:nvPr>
        </p:nvSpPr>
        <p:spPr/>
        <p:txBody>
          <a:bodyPr/>
          <a:lstStyle/>
          <a:p>
            <a:r>
              <a:rPr lang="de-DE" dirty="0"/>
              <a:t>Stücklistenauflösung - Lernender</a:t>
            </a:r>
          </a:p>
        </p:txBody>
      </p:sp>
      <p:grpSp>
        <p:nvGrpSpPr>
          <p:cNvPr id="6" name="Gruppieren 5">
            <a:extLst>
              <a:ext uri="{FF2B5EF4-FFF2-40B4-BE49-F238E27FC236}">
                <a16:creationId xmlns:a16="http://schemas.microsoft.com/office/drawing/2014/main" id="{0ECF7DAE-000F-9BDA-2E73-CC6FCF7865D1}"/>
              </a:ext>
            </a:extLst>
          </p:cNvPr>
          <p:cNvGrpSpPr/>
          <p:nvPr/>
        </p:nvGrpSpPr>
        <p:grpSpPr>
          <a:xfrm>
            <a:off x="5747848" y="1175568"/>
            <a:ext cx="2304256" cy="2069173"/>
            <a:chOff x="5018974" y="1690234"/>
            <a:chExt cx="3350385" cy="3160746"/>
          </a:xfrm>
        </p:grpSpPr>
        <p:grpSp>
          <p:nvGrpSpPr>
            <p:cNvPr id="7" name="Gruppieren 6">
              <a:extLst>
                <a:ext uri="{FF2B5EF4-FFF2-40B4-BE49-F238E27FC236}">
                  <a16:creationId xmlns:a16="http://schemas.microsoft.com/office/drawing/2014/main" id="{0445AA04-DDE8-AA4C-269F-90113ACAA468}"/>
                </a:ext>
              </a:extLst>
            </p:cNvPr>
            <p:cNvGrpSpPr/>
            <p:nvPr/>
          </p:nvGrpSpPr>
          <p:grpSpPr>
            <a:xfrm>
              <a:off x="6333033" y="1690234"/>
              <a:ext cx="720080" cy="720080"/>
              <a:chOff x="5570637" y="2096852"/>
              <a:chExt cx="720080" cy="720080"/>
            </a:xfrm>
          </p:grpSpPr>
          <p:sp>
            <p:nvSpPr>
              <p:cNvPr id="34" name="Ellipse 33">
                <a:extLst>
                  <a:ext uri="{FF2B5EF4-FFF2-40B4-BE49-F238E27FC236}">
                    <a16:creationId xmlns:a16="http://schemas.microsoft.com/office/drawing/2014/main" id="{EE4CDA3C-0F8F-7904-6ADE-44EF413DCF4A}"/>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5" name="Textfeld 34">
                <a:extLst>
                  <a:ext uri="{FF2B5EF4-FFF2-40B4-BE49-F238E27FC236}">
                    <a16:creationId xmlns:a16="http://schemas.microsoft.com/office/drawing/2014/main" id="{40AB518F-12D7-C890-7210-38B3E72A54E2}"/>
                  </a:ext>
                </a:extLst>
              </p:cNvPr>
              <p:cNvSpPr txBox="1"/>
              <p:nvPr/>
            </p:nvSpPr>
            <p:spPr>
              <a:xfrm>
                <a:off x="5693871" y="2176031"/>
                <a:ext cx="473611" cy="564170"/>
              </a:xfrm>
              <a:prstGeom prst="rect">
                <a:avLst/>
              </a:prstGeom>
              <a:noFill/>
            </p:spPr>
            <p:txBody>
              <a:bodyPr wrap="none" rtlCol="0">
                <a:spAutoFit/>
              </a:bodyPr>
              <a:lstStyle/>
              <a:p>
                <a:r>
                  <a:rPr lang="de-DE" sz="1800" dirty="0"/>
                  <a:t>T</a:t>
                </a:r>
                <a:endParaRPr lang="de-DE" dirty="0"/>
              </a:p>
            </p:txBody>
          </p:sp>
        </p:grpSp>
        <p:grpSp>
          <p:nvGrpSpPr>
            <p:cNvPr id="8" name="Gruppieren 7">
              <a:extLst>
                <a:ext uri="{FF2B5EF4-FFF2-40B4-BE49-F238E27FC236}">
                  <a16:creationId xmlns:a16="http://schemas.microsoft.com/office/drawing/2014/main" id="{7C868EE3-273E-037F-F819-4C7D74634042}"/>
                </a:ext>
              </a:extLst>
            </p:cNvPr>
            <p:cNvGrpSpPr/>
            <p:nvPr/>
          </p:nvGrpSpPr>
          <p:grpSpPr>
            <a:xfrm>
              <a:off x="5018974" y="2959782"/>
              <a:ext cx="751575" cy="720080"/>
              <a:chOff x="5570637" y="2096852"/>
              <a:chExt cx="751575" cy="720080"/>
            </a:xfrm>
          </p:grpSpPr>
          <p:sp>
            <p:nvSpPr>
              <p:cNvPr id="32" name="Ellipse 31">
                <a:extLst>
                  <a:ext uri="{FF2B5EF4-FFF2-40B4-BE49-F238E27FC236}">
                    <a16:creationId xmlns:a16="http://schemas.microsoft.com/office/drawing/2014/main" id="{A1AB2833-6D2E-6917-9B1D-91A6B7E97FB1}"/>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3" name="Textfeld 32">
                <a:extLst>
                  <a:ext uri="{FF2B5EF4-FFF2-40B4-BE49-F238E27FC236}">
                    <a16:creationId xmlns:a16="http://schemas.microsoft.com/office/drawing/2014/main" id="{E12E8167-A1D0-80A0-53EE-DB80E711EDF7}"/>
                  </a:ext>
                </a:extLst>
              </p:cNvPr>
              <p:cNvSpPr txBox="1"/>
              <p:nvPr/>
            </p:nvSpPr>
            <p:spPr>
              <a:xfrm>
                <a:off x="5624848" y="2186102"/>
                <a:ext cx="697364" cy="564170"/>
              </a:xfrm>
              <a:prstGeom prst="rect">
                <a:avLst/>
              </a:prstGeom>
              <a:noFill/>
            </p:spPr>
            <p:txBody>
              <a:bodyPr wrap="none" rtlCol="0">
                <a:spAutoFit/>
              </a:bodyPr>
              <a:lstStyle/>
              <a:p>
                <a:r>
                  <a:rPr lang="de-DE" sz="1800" dirty="0"/>
                  <a:t>TP</a:t>
                </a:r>
                <a:endParaRPr lang="de-DE" dirty="0"/>
              </a:p>
            </p:txBody>
          </p:sp>
        </p:grpSp>
        <p:grpSp>
          <p:nvGrpSpPr>
            <p:cNvPr id="9" name="Gruppieren 8">
              <a:extLst>
                <a:ext uri="{FF2B5EF4-FFF2-40B4-BE49-F238E27FC236}">
                  <a16:creationId xmlns:a16="http://schemas.microsoft.com/office/drawing/2014/main" id="{D6F93A1A-B624-1CBB-73F5-C24DBE414744}"/>
                </a:ext>
              </a:extLst>
            </p:cNvPr>
            <p:cNvGrpSpPr/>
            <p:nvPr/>
          </p:nvGrpSpPr>
          <p:grpSpPr>
            <a:xfrm>
              <a:off x="6247537" y="2959782"/>
              <a:ext cx="921119" cy="720080"/>
              <a:chOff x="5485140" y="2096852"/>
              <a:chExt cx="921119" cy="720080"/>
            </a:xfrm>
          </p:grpSpPr>
          <p:sp>
            <p:nvSpPr>
              <p:cNvPr id="30" name="Ellipse 29">
                <a:extLst>
                  <a:ext uri="{FF2B5EF4-FFF2-40B4-BE49-F238E27FC236}">
                    <a16:creationId xmlns:a16="http://schemas.microsoft.com/office/drawing/2014/main" id="{6056E675-ED44-137E-A199-98EE7737228F}"/>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1" name="Textfeld 30">
                <a:extLst>
                  <a:ext uri="{FF2B5EF4-FFF2-40B4-BE49-F238E27FC236}">
                    <a16:creationId xmlns:a16="http://schemas.microsoft.com/office/drawing/2014/main" id="{0D3110F3-F478-67D7-A02D-D4A40E05CD0D}"/>
                  </a:ext>
                </a:extLst>
              </p:cNvPr>
              <p:cNvSpPr txBox="1"/>
              <p:nvPr/>
            </p:nvSpPr>
            <p:spPr>
              <a:xfrm>
                <a:off x="5485140" y="2192772"/>
                <a:ext cx="921119" cy="564171"/>
              </a:xfrm>
              <a:prstGeom prst="rect">
                <a:avLst/>
              </a:prstGeom>
              <a:noFill/>
            </p:spPr>
            <p:txBody>
              <a:bodyPr wrap="none" rtlCol="0">
                <a:spAutoFit/>
              </a:bodyPr>
              <a:lstStyle/>
              <a:p>
                <a:r>
                  <a:rPr lang="de-DE" sz="1800" dirty="0"/>
                  <a:t>TBK</a:t>
                </a:r>
                <a:endParaRPr lang="de-DE" dirty="0"/>
              </a:p>
            </p:txBody>
          </p:sp>
        </p:grpSp>
        <p:grpSp>
          <p:nvGrpSpPr>
            <p:cNvPr id="10" name="Gruppieren 9">
              <a:extLst>
                <a:ext uri="{FF2B5EF4-FFF2-40B4-BE49-F238E27FC236}">
                  <a16:creationId xmlns:a16="http://schemas.microsoft.com/office/drawing/2014/main" id="{296B86EE-5E1E-F8F5-688E-A5BE3EA8BFD2}"/>
                </a:ext>
              </a:extLst>
            </p:cNvPr>
            <p:cNvGrpSpPr/>
            <p:nvPr/>
          </p:nvGrpSpPr>
          <p:grpSpPr>
            <a:xfrm>
              <a:off x="5612953" y="4130900"/>
              <a:ext cx="744856" cy="720080"/>
              <a:chOff x="5570637" y="2096852"/>
              <a:chExt cx="744856" cy="720080"/>
            </a:xfrm>
          </p:grpSpPr>
          <p:sp>
            <p:nvSpPr>
              <p:cNvPr id="28" name="Ellipse 27">
                <a:extLst>
                  <a:ext uri="{FF2B5EF4-FFF2-40B4-BE49-F238E27FC236}">
                    <a16:creationId xmlns:a16="http://schemas.microsoft.com/office/drawing/2014/main" id="{70E33B52-4895-EE62-2DA6-2D5B292D1E9A}"/>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9" name="Textfeld 28">
                <a:extLst>
                  <a:ext uri="{FF2B5EF4-FFF2-40B4-BE49-F238E27FC236}">
                    <a16:creationId xmlns:a16="http://schemas.microsoft.com/office/drawing/2014/main" id="{71B7DE4C-DFD9-9732-3A66-DCEC5E95DFA6}"/>
                  </a:ext>
                </a:extLst>
              </p:cNvPr>
              <p:cNvSpPr txBox="1"/>
              <p:nvPr/>
            </p:nvSpPr>
            <p:spPr>
              <a:xfrm>
                <a:off x="5618129" y="2182869"/>
                <a:ext cx="697364" cy="564170"/>
              </a:xfrm>
              <a:prstGeom prst="rect">
                <a:avLst/>
              </a:prstGeom>
              <a:noFill/>
            </p:spPr>
            <p:txBody>
              <a:bodyPr wrap="none" rtlCol="0">
                <a:spAutoFit/>
              </a:bodyPr>
              <a:lstStyle/>
              <a:p>
                <a:r>
                  <a:rPr lang="de-DE" sz="1800" dirty="0"/>
                  <a:t>TB</a:t>
                </a:r>
                <a:endParaRPr lang="de-DE" dirty="0"/>
              </a:p>
            </p:txBody>
          </p:sp>
        </p:grpSp>
        <p:grpSp>
          <p:nvGrpSpPr>
            <p:cNvPr id="11" name="Gruppieren 10">
              <a:extLst>
                <a:ext uri="{FF2B5EF4-FFF2-40B4-BE49-F238E27FC236}">
                  <a16:creationId xmlns:a16="http://schemas.microsoft.com/office/drawing/2014/main" id="{4133BCBD-CB86-8F2C-62B4-EBB0E86F823E}"/>
                </a:ext>
              </a:extLst>
            </p:cNvPr>
            <p:cNvGrpSpPr/>
            <p:nvPr/>
          </p:nvGrpSpPr>
          <p:grpSpPr>
            <a:xfrm>
              <a:off x="7053113" y="4130900"/>
              <a:ext cx="723014" cy="720080"/>
              <a:chOff x="5570637" y="2096852"/>
              <a:chExt cx="723014" cy="720080"/>
            </a:xfrm>
          </p:grpSpPr>
          <p:sp>
            <p:nvSpPr>
              <p:cNvPr id="26" name="Ellipse 25">
                <a:extLst>
                  <a:ext uri="{FF2B5EF4-FFF2-40B4-BE49-F238E27FC236}">
                    <a16:creationId xmlns:a16="http://schemas.microsoft.com/office/drawing/2014/main" id="{4D3325D5-26F3-3075-8A8F-DE4203938408}"/>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7" name="Textfeld 26">
                <a:extLst>
                  <a:ext uri="{FF2B5EF4-FFF2-40B4-BE49-F238E27FC236}">
                    <a16:creationId xmlns:a16="http://schemas.microsoft.com/office/drawing/2014/main" id="{7628B765-FFD6-0BB7-84F9-D0A4E125CE19}"/>
                  </a:ext>
                </a:extLst>
              </p:cNvPr>
              <p:cNvSpPr txBox="1"/>
              <p:nvPr/>
            </p:nvSpPr>
            <p:spPr>
              <a:xfrm>
                <a:off x="5596287" y="2212951"/>
                <a:ext cx="697364" cy="564170"/>
              </a:xfrm>
              <a:prstGeom prst="rect">
                <a:avLst/>
              </a:prstGeom>
              <a:noFill/>
            </p:spPr>
            <p:txBody>
              <a:bodyPr wrap="none" rtlCol="0">
                <a:spAutoFit/>
              </a:bodyPr>
              <a:lstStyle/>
              <a:p>
                <a:r>
                  <a:rPr lang="de-DE" sz="1800" dirty="0"/>
                  <a:t>FS</a:t>
                </a:r>
                <a:endParaRPr lang="de-DE" dirty="0"/>
              </a:p>
            </p:txBody>
          </p:sp>
        </p:grpSp>
        <p:grpSp>
          <p:nvGrpSpPr>
            <p:cNvPr id="12" name="Gruppieren 11">
              <a:extLst>
                <a:ext uri="{FF2B5EF4-FFF2-40B4-BE49-F238E27FC236}">
                  <a16:creationId xmlns:a16="http://schemas.microsoft.com/office/drawing/2014/main" id="{7BC1CCDA-8CAC-ED33-C860-09F517EC84A3}"/>
                </a:ext>
              </a:extLst>
            </p:cNvPr>
            <p:cNvGrpSpPr/>
            <p:nvPr/>
          </p:nvGrpSpPr>
          <p:grpSpPr>
            <a:xfrm>
              <a:off x="7634700" y="2959782"/>
              <a:ext cx="734659" cy="720080"/>
              <a:chOff x="5556059" y="2096852"/>
              <a:chExt cx="734659" cy="720080"/>
            </a:xfrm>
          </p:grpSpPr>
          <p:sp>
            <p:nvSpPr>
              <p:cNvPr id="24" name="Ellipse 23">
                <a:extLst>
                  <a:ext uri="{FF2B5EF4-FFF2-40B4-BE49-F238E27FC236}">
                    <a16:creationId xmlns:a16="http://schemas.microsoft.com/office/drawing/2014/main" id="{96CD0A33-BEC3-E953-CB55-9753EB36CB60}"/>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5" name="Textfeld 24">
                <a:extLst>
                  <a:ext uri="{FF2B5EF4-FFF2-40B4-BE49-F238E27FC236}">
                    <a16:creationId xmlns:a16="http://schemas.microsoft.com/office/drawing/2014/main" id="{367B0F12-1D92-CF32-2ED6-F91E8F289B8C}"/>
                  </a:ext>
                </a:extLst>
              </p:cNvPr>
              <p:cNvSpPr txBox="1"/>
              <p:nvPr/>
            </p:nvSpPr>
            <p:spPr>
              <a:xfrm>
                <a:off x="5556059" y="2196197"/>
                <a:ext cx="734659" cy="564170"/>
              </a:xfrm>
              <a:prstGeom prst="rect">
                <a:avLst/>
              </a:prstGeom>
              <a:noFill/>
            </p:spPr>
            <p:txBody>
              <a:bodyPr wrap="none" rtlCol="0">
                <a:spAutoFit/>
              </a:bodyPr>
              <a:lstStyle/>
              <a:p>
                <a:r>
                  <a:rPr lang="de-DE" sz="1800" dirty="0"/>
                  <a:t>HS</a:t>
                </a:r>
                <a:endParaRPr lang="de-DE" dirty="0"/>
              </a:p>
            </p:txBody>
          </p:sp>
        </p:grpSp>
        <p:grpSp>
          <p:nvGrpSpPr>
            <p:cNvPr id="13" name="Gruppieren 12">
              <a:extLst>
                <a:ext uri="{FF2B5EF4-FFF2-40B4-BE49-F238E27FC236}">
                  <a16:creationId xmlns:a16="http://schemas.microsoft.com/office/drawing/2014/main" id="{B92319A1-60B8-E00E-1082-D3F4650FB23B}"/>
                </a:ext>
              </a:extLst>
            </p:cNvPr>
            <p:cNvGrpSpPr/>
            <p:nvPr/>
          </p:nvGrpSpPr>
          <p:grpSpPr>
            <a:xfrm>
              <a:off x="5633534" y="2304861"/>
              <a:ext cx="804952" cy="760374"/>
              <a:chOff x="5633534" y="2304861"/>
              <a:chExt cx="804952" cy="760374"/>
            </a:xfrm>
          </p:grpSpPr>
          <p:cxnSp>
            <p:nvCxnSpPr>
              <p:cNvPr id="22" name="Gerade Verbindung mit Pfeil 21">
                <a:extLst>
                  <a:ext uri="{FF2B5EF4-FFF2-40B4-BE49-F238E27FC236}">
                    <a16:creationId xmlns:a16="http://schemas.microsoft.com/office/drawing/2014/main" id="{F80C82C2-FD59-F7C2-58E7-CD7A24CE3FA5}"/>
                  </a:ext>
                </a:extLst>
              </p:cNvPr>
              <p:cNvCxnSpPr>
                <a:cxnSpLocks/>
                <a:stCxn id="32" idx="7"/>
                <a:endCxn id="34" idx="3"/>
              </p:cNvCxnSpPr>
              <p:nvPr/>
            </p:nvCxnSpPr>
            <p:spPr bwMode="auto">
              <a:xfrm flipV="1">
                <a:off x="5633601" y="2304861"/>
                <a:ext cx="804885" cy="760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feld 22">
                <a:extLst>
                  <a:ext uri="{FF2B5EF4-FFF2-40B4-BE49-F238E27FC236}">
                    <a16:creationId xmlns:a16="http://schemas.microsoft.com/office/drawing/2014/main" id="{14D083CE-5A75-9409-B91D-3019D953302F}"/>
                  </a:ext>
                </a:extLst>
              </p:cNvPr>
              <p:cNvSpPr txBox="1"/>
              <p:nvPr/>
            </p:nvSpPr>
            <p:spPr>
              <a:xfrm>
                <a:off x="5633534" y="2426470"/>
                <a:ext cx="433989" cy="517155"/>
              </a:xfrm>
              <a:prstGeom prst="rect">
                <a:avLst/>
              </a:prstGeom>
              <a:noFill/>
            </p:spPr>
            <p:txBody>
              <a:bodyPr wrap="none" rtlCol="0">
                <a:spAutoFit/>
              </a:bodyPr>
              <a:lstStyle/>
              <a:p>
                <a:r>
                  <a:rPr lang="de-DE" sz="1600" dirty="0"/>
                  <a:t>1</a:t>
                </a:r>
                <a:endParaRPr lang="de-DE" sz="1800" dirty="0"/>
              </a:p>
            </p:txBody>
          </p:sp>
        </p:grpSp>
        <p:cxnSp>
          <p:nvCxnSpPr>
            <p:cNvPr id="14" name="Gerade Verbindung mit Pfeil 13">
              <a:extLst>
                <a:ext uri="{FF2B5EF4-FFF2-40B4-BE49-F238E27FC236}">
                  <a16:creationId xmlns:a16="http://schemas.microsoft.com/office/drawing/2014/main" id="{BB5258C3-389B-DE8B-3FBA-1F61DF63E56B}"/>
                </a:ext>
              </a:extLst>
            </p:cNvPr>
            <p:cNvCxnSpPr>
              <a:stCxn id="30" idx="0"/>
              <a:endCxn id="34" idx="4"/>
            </p:cNvCxnSpPr>
            <p:nvPr/>
          </p:nvCxnSpPr>
          <p:spPr bwMode="auto">
            <a:xfrm flipH="1" flipV="1">
              <a:off x="6693073" y="2410314"/>
              <a:ext cx="1" cy="549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A2CE06D5-A727-39DE-4E26-E54FB1F5D53D}"/>
                </a:ext>
              </a:extLst>
            </p:cNvPr>
            <p:cNvCxnSpPr>
              <a:stCxn id="24" idx="1"/>
              <a:endCxn id="34" idx="5"/>
            </p:cNvCxnSpPr>
            <p:nvPr/>
          </p:nvCxnSpPr>
          <p:spPr bwMode="auto">
            <a:xfrm flipH="1" flipV="1">
              <a:off x="6947660" y="2304861"/>
              <a:ext cx="807071" cy="760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F7A9AFA5-7E9B-C164-E556-1D1C9E4397D4}"/>
                </a:ext>
              </a:extLst>
            </p:cNvPr>
            <p:cNvCxnSpPr>
              <a:cxnSpLocks/>
              <a:endCxn id="30" idx="4"/>
            </p:cNvCxnSpPr>
            <p:nvPr/>
          </p:nvCxnSpPr>
          <p:spPr bwMode="auto">
            <a:xfrm flipV="1">
              <a:off x="6220201" y="3679862"/>
              <a:ext cx="472873" cy="5564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48771345-5B78-A629-4CBD-0B3BD86423C5}"/>
                </a:ext>
              </a:extLst>
            </p:cNvPr>
            <p:cNvCxnSpPr>
              <a:cxnSpLocks/>
              <a:stCxn id="26" idx="1"/>
              <a:endCxn id="30" idx="4"/>
            </p:cNvCxnSpPr>
            <p:nvPr/>
          </p:nvCxnSpPr>
          <p:spPr bwMode="auto">
            <a:xfrm flipH="1" flipV="1">
              <a:off x="6693074" y="3679862"/>
              <a:ext cx="465492" cy="5564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feld 17">
              <a:extLst>
                <a:ext uri="{FF2B5EF4-FFF2-40B4-BE49-F238E27FC236}">
                  <a16:creationId xmlns:a16="http://schemas.microsoft.com/office/drawing/2014/main" id="{A92B761D-FE35-1D30-C824-1F827878F71A}"/>
                </a:ext>
              </a:extLst>
            </p:cNvPr>
            <p:cNvSpPr txBox="1"/>
            <p:nvPr/>
          </p:nvSpPr>
          <p:spPr>
            <a:xfrm>
              <a:off x="6606711" y="2462320"/>
              <a:ext cx="433990" cy="517155"/>
            </a:xfrm>
            <a:prstGeom prst="rect">
              <a:avLst/>
            </a:prstGeom>
            <a:noFill/>
          </p:spPr>
          <p:txBody>
            <a:bodyPr wrap="none" rtlCol="0">
              <a:spAutoFit/>
            </a:bodyPr>
            <a:lstStyle/>
            <a:p>
              <a:r>
                <a:rPr lang="de-DE" sz="1600" dirty="0"/>
                <a:t>4</a:t>
              </a:r>
              <a:endParaRPr lang="de-DE" sz="1800" dirty="0"/>
            </a:p>
          </p:txBody>
        </p:sp>
        <p:sp>
          <p:nvSpPr>
            <p:cNvPr id="19" name="Textfeld 18">
              <a:extLst>
                <a:ext uri="{FF2B5EF4-FFF2-40B4-BE49-F238E27FC236}">
                  <a16:creationId xmlns:a16="http://schemas.microsoft.com/office/drawing/2014/main" id="{B3AB8FA9-C302-1783-7541-3A0B8F52D1D8}"/>
                </a:ext>
              </a:extLst>
            </p:cNvPr>
            <p:cNvSpPr txBox="1"/>
            <p:nvPr/>
          </p:nvSpPr>
          <p:spPr>
            <a:xfrm>
              <a:off x="7315863" y="2437304"/>
              <a:ext cx="599472" cy="517155"/>
            </a:xfrm>
            <a:prstGeom prst="rect">
              <a:avLst/>
            </a:prstGeom>
            <a:noFill/>
          </p:spPr>
          <p:txBody>
            <a:bodyPr wrap="none" rtlCol="0">
              <a:spAutoFit/>
            </a:bodyPr>
            <a:lstStyle/>
            <a:p>
              <a:r>
                <a:rPr lang="de-DE" sz="1600" dirty="0"/>
                <a:t>16</a:t>
              </a:r>
              <a:endParaRPr lang="de-DE" sz="1800" dirty="0"/>
            </a:p>
          </p:txBody>
        </p:sp>
        <p:sp>
          <p:nvSpPr>
            <p:cNvPr id="20" name="Textfeld 19">
              <a:extLst>
                <a:ext uri="{FF2B5EF4-FFF2-40B4-BE49-F238E27FC236}">
                  <a16:creationId xmlns:a16="http://schemas.microsoft.com/office/drawing/2014/main" id="{B6BE7BC9-DD00-00E2-426D-D5912E6E3884}"/>
                </a:ext>
              </a:extLst>
            </p:cNvPr>
            <p:cNvSpPr txBox="1"/>
            <p:nvPr/>
          </p:nvSpPr>
          <p:spPr>
            <a:xfrm>
              <a:off x="6039906" y="3700464"/>
              <a:ext cx="433990" cy="517155"/>
            </a:xfrm>
            <a:prstGeom prst="rect">
              <a:avLst/>
            </a:prstGeom>
            <a:noFill/>
          </p:spPr>
          <p:txBody>
            <a:bodyPr wrap="square" rtlCol="0">
              <a:spAutoFit/>
            </a:bodyPr>
            <a:lstStyle/>
            <a:p>
              <a:r>
                <a:rPr lang="de-DE" sz="1600" dirty="0"/>
                <a:t>1</a:t>
              </a:r>
              <a:endParaRPr lang="de-DE" sz="1800" dirty="0"/>
            </a:p>
          </p:txBody>
        </p:sp>
        <p:sp>
          <p:nvSpPr>
            <p:cNvPr id="21" name="Textfeld 20">
              <a:extLst>
                <a:ext uri="{FF2B5EF4-FFF2-40B4-BE49-F238E27FC236}">
                  <a16:creationId xmlns:a16="http://schemas.microsoft.com/office/drawing/2014/main" id="{4A5DC478-3E40-D973-E368-360306B532A8}"/>
                </a:ext>
              </a:extLst>
            </p:cNvPr>
            <p:cNvSpPr txBox="1"/>
            <p:nvPr/>
          </p:nvSpPr>
          <p:spPr>
            <a:xfrm>
              <a:off x="6895100" y="3712175"/>
              <a:ext cx="433990" cy="517155"/>
            </a:xfrm>
            <a:prstGeom prst="rect">
              <a:avLst/>
            </a:prstGeom>
            <a:noFill/>
          </p:spPr>
          <p:txBody>
            <a:bodyPr wrap="none" rtlCol="0">
              <a:spAutoFit/>
            </a:bodyPr>
            <a:lstStyle/>
            <a:p>
              <a:r>
                <a:rPr lang="de-DE" sz="1600" dirty="0"/>
                <a:t>1</a:t>
              </a:r>
              <a:endParaRPr lang="de-DE" sz="1800" dirty="0"/>
            </a:p>
          </p:txBody>
        </p:sp>
      </p:grpSp>
      <p:graphicFrame>
        <p:nvGraphicFramePr>
          <p:cNvPr id="36" name="Tabelle 35">
            <a:extLst>
              <a:ext uri="{FF2B5EF4-FFF2-40B4-BE49-F238E27FC236}">
                <a16:creationId xmlns:a16="http://schemas.microsoft.com/office/drawing/2014/main" id="{0099F1B5-708A-6102-67A5-426EF1341716}"/>
              </a:ext>
            </a:extLst>
          </p:cNvPr>
          <p:cNvGraphicFramePr>
            <a:graphicFrameLocks noGrp="1"/>
          </p:cNvGraphicFramePr>
          <p:nvPr/>
        </p:nvGraphicFramePr>
        <p:xfrm>
          <a:off x="8737030" y="1270172"/>
          <a:ext cx="2790633" cy="170688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2571512532"/>
                    </a:ext>
                  </a:extLst>
                </a:gridCol>
                <a:gridCol w="357505">
                  <a:extLst>
                    <a:ext uri="{9D8B030D-6E8A-4147-A177-3AD203B41FA5}">
                      <a16:colId xmlns:a16="http://schemas.microsoft.com/office/drawing/2014/main" val="2363883393"/>
                    </a:ext>
                  </a:extLst>
                </a:gridCol>
                <a:gridCol w="379730">
                  <a:extLst>
                    <a:ext uri="{9D8B030D-6E8A-4147-A177-3AD203B41FA5}">
                      <a16:colId xmlns:a16="http://schemas.microsoft.com/office/drawing/2014/main" val="1528244401"/>
                    </a:ext>
                  </a:extLst>
                </a:gridCol>
                <a:gridCol w="463868">
                  <a:extLst>
                    <a:ext uri="{9D8B030D-6E8A-4147-A177-3AD203B41FA5}">
                      <a16:colId xmlns:a16="http://schemas.microsoft.com/office/drawing/2014/main" val="437660066"/>
                    </a:ext>
                  </a:extLst>
                </a:gridCol>
                <a:gridCol w="394018">
                  <a:extLst>
                    <a:ext uri="{9D8B030D-6E8A-4147-A177-3AD203B41FA5}">
                      <a16:colId xmlns:a16="http://schemas.microsoft.com/office/drawing/2014/main" val="2184485946"/>
                    </a:ext>
                  </a:extLst>
                </a:gridCol>
                <a:gridCol w="379730">
                  <a:extLst>
                    <a:ext uri="{9D8B030D-6E8A-4147-A177-3AD203B41FA5}">
                      <a16:colId xmlns:a16="http://schemas.microsoft.com/office/drawing/2014/main" val="3773449581"/>
                    </a:ext>
                  </a:extLst>
                </a:gridCol>
                <a:gridCol w="379730">
                  <a:extLst>
                    <a:ext uri="{9D8B030D-6E8A-4147-A177-3AD203B41FA5}">
                      <a16:colId xmlns:a16="http://schemas.microsoft.com/office/drawing/2014/main" val="820316324"/>
                    </a:ext>
                  </a:extLst>
                </a:gridCol>
              </a:tblGrid>
              <a:tr h="187009">
                <a:tc>
                  <a:txBody>
                    <a:bodyPr/>
                    <a:lstStyle/>
                    <a:p>
                      <a:pPr algn="ctr"/>
                      <a:endParaRPr lang="de-DE" sz="1000" b="0" dirty="0">
                        <a:solidFill>
                          <a:schemeClr val="tx1"/>
                        </a:solidFill>
                      </a:endParaRPr>
                    </a:p>
                  </a:txBody>
                  <a:tcPr/>
                </a:tc>
                <a:tc>
                  <a:txBody>
                    <a:bodyPr/>
                    <a:lstStyle/>
                    <a:p>
                      <a:pPr algn="ctr"/>
                      <a:r>
                        <a:rPr lang="de-DE" sz="1000" b="0" dirty="0">
                          <a:solidFill>
                            <a:schemeClr val="tx1"/>
                          </a:solidFill>
                        </a:rPr>
                        <a:t>T</a:t>
                      </a:r>
                    </a:p>
                  </a:txBody>
                  <a:tcPr/>
                </a:tc>
                <a:tc>
                  <a:txBody>
                    <a:bodyPr/>
                    <a:lstStyle/>
                    <a:p>
                      <a:pPr algn="ctr"/>
                      <a:r>
                        <a:rPr lang="de-DE" sz="1000" b="0" dirty="0">
                          <a:solidFill>
                            <a:schemeClr val="tx1"/>
                          </a:solidFill>
                        </a:rPr>
                        <a:t>TP</a:t>
                      </a:r>
                    </a:p>
                  </a:txBody>
                  <a:tcPr/>
                </a:tc>
                <a:tc>
                  <a:txBody>
                    <a:bodyPr/>
                    <a:lstStyle/>
                    <a:p>
                      <a:pPr algn="ctr"/>
                      <a:r>
                        <a:rPr lang="de-DE" sz="1000" b="0" dirty="0">
                          <a:solidFill>
                            <a:schemeClr val="tx1"/>
                          </a:solidFill>
                        </a:rPr>
                        <a:t>TBK</a:t>
                      </a:r>
                    </a:p>
                  </a:txBody>
                  <a:tcPr/>
                </a:tc>
                <a:tc>
                  <a:txBody>
                    <a:bodyPr/>
                    <a:lstStyle/>
                    <a:p>
                      <a:pPr algn="ctr"/>
                      <a:r>
                        <a:rPr lang="de-DE" sz="1000" b="0" dirty="0">
                          <a:solidFill>
                            <a:schemeClr val="tx1"/>
                          </a:solidFill>
                        </a:rPr>
                        <a:t>HS</a:t>
                      </a:r>
                    </a:p>
                  </a:txBody>
                  <a:tcPr/>
                </a:tc>
                <a:tc>
                  <a:txBody>
                    <a:bodyPr/>
                    <a:lstStyle/>
                    <a:p>
                      <a:pPr algn="ctr"/>
                      <a:r>
                        <a:rPr lang="de-DE" sz="1000" b="0" dirty="0">
                          <a:solidFill>
                            <a:schemeClr val="tx1"/>
                          </a:solidFill>
                        </a:rPr>
                        <a:t>TB</a:t>
                      </a:r>
                    </a:p>
                  </a:txBody>
                  <a:tcPr/>
                </a:tc>
                <a:tc>
                  <a:txBody>
                    <a:bodyPr/>
                    <a:lstStyle/>
                    <a:p>
                      <a:pPr algn="ctr"/>
                      <a:r>
                        <a:rPr lang="de-DE" sz="1000" b="0" dirty="0">
                          <a:solidFill>
                            <a:schemeClr val="tx1"/>
                          </a:solidFill>
                        </a:rPr>
                        <a:t>FS</a:t>
                      </a:r>
                    </a:p>
                  </a:txBody>
                  <a:tcPr/>
                </a:tc>
                <a:extLst>
                  <a:ext uri="{0D108BD9-81ED-4DB2-BD59-A6C34878D82A}">
                    <a16:rowId xmlns:a16="http://schemas.microsoft.com/office/drawing/2014/main" val="1715972191"/>
                  </a:ext>
                </a:extLst>
              </a:tr>
              <a:tr h="187009">
                <a:tc>
                  <a:txBody>
                    <a:bodyPr/>
                    <a:lstStyle/>
                    <a:p>
                      <a:pPr algn="ctr"/>
                      <a:r>
                        <a:rPr lang="de-DE" sz="1000" b="0" dirty="0">
                          <a:solidFill>
                            <a:schemeClr val="tx1"/>
                          </a:solidFill>
                        </a:rPr>
                        <a:t>T</a:t>
                      </a:r>
                    </a:p>
                  </a:txBody>
                  <a:tcPr>
                    <a:solidFill>
                      <a:schemeClr val="accent1"/>
                    </a:solidFill>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2976146778"/>
                  </a:ext>
                </a:extLst>
              </a:tr>
              <a:tr h="187009">
                <a:tc>
                  <a:txBody>
                    <a:bodyPr/>
                    <a:lstStyle/>
                    <a:p>
                      <a:pPr algn="ctr"/>
                      <a:r>
                        <a:rPr lang="de-DE" sz="1000" b="0" dirty="0">
                          <a:solidFill>
                            <a:schemeClr val="tx1"/>
                          </a:solidFill>
                        </a:rPr>
                        <a:t>TP</a:t>
                      </a:r>
                    </a:p>
                  </a:txBody>
                  <a:tcPr>
                    <a:solidFill>
                      <a:schemeClr val="accent1"/>
                    </a:solidFill>
                  </a:tcPr>
                </a:tc>
                <a:tc>
                  <a:txBody>
                    <a:bodyPr/>
                    <a:lstStyle/>
                    <a:p>
                      <a:pPr algn="ctr"/>
                      <a:r>
                        <a:rPr lang="de-DE" sz="1000" b="1" dirty="0">
                          <a:solidFill>
                            <a:schemeClr val="tx1"/>
                          </a:solidFill>
                        </a:rPr>
                        <a:t>1</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2304406881"/>
                  </a:ext>
                </a:extLst>
              </a:tr>
              <a:tr h="187009">
                <a:tc>
                  <a:txBody>
                    <a:bodyPr/>
                    <a:lstStyle/>
                    <a:p>
                      <a:pPr algn="ctr"/>
                      <a:r>
                        <a:rPr lang="de-DE" sz="1000" b="0" dirty="0">
                          <a:solidFill>
                            <a:schemeClr val="tx1"/>
                          </a:solidFill>
                        </a:rPr>
                        <a:t>TBK</a:t>
                      </a:r>
                    </a:p>
                  </a:txBody>
                  <a:tcPr>
                    <a:solidFill>
                      <a:schemeClr val="accent1"/>
                    </a:solidFill>
                  </a:tcPr>
                </a:tc>
                <a:tc>
                  <a:txBody>
                    <a:bodyPr/>
                    <a:lstStyle/>
                    <a:p>
                      <a:pPr algn="ctr"/>
                      <a:r>
                        <a:rPr lang="de-DE" sz="1000" b="1" dirty="0">
                          <a:solidFill>
                            <a:schemeClr val="tx1"/>
                          </a:solidFill>
                        </a:rPr>
                        <a:t>4</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1603770170"/>
                  </a:ext>
                </a:extLst>
              </a:tr>
              <a:tr h="187009">
                <a:tc>
                  <a:txBody>
                    <a:bodyPr/>
                    <a:lstStyle/>
                    <a:p>
                      <a:pPr algn="ctr"/>
                      <a:r>
                        <a:rPr lang="de-DE" sz="1000" b="0" dirty="0">
                          <a:solidFill>
                            <a:schemeClr val="tx1"/>
                          </a:solidFill>
                        </a:rPr>
                        <a:t>HS</a:t>
                      </a:r>
                    </a:p>
                  </a:txBody>
                  <a:tcPr>
                    <a:solidFill>
                      <a:schemeClr val="accent1"/>
                    </a:solidFill>
                  </a:tcPr>
                </a:tc>
                <a:tc>
                  <a:txBody>
                    <a:bodyPr/>
                    <a:lstStyle/>
                    <a:p>
                      <a:pPr algn="ctr"/>
                      <a:r>
                        <a:rPr lang="de-DE" sz="1000" b="1" dirty="0">
                          <a:solidFill>
                            <a:schemeClr val="tx1"/>
                          </a:solidFill>
                        </a:rPr>
                        <a:t>16</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2669611643"/>
                  </a:ext>
                </a:extLst>
              </a:tr>
              <a:tr h="187009">
                <a:tc>
                  <a:txBody>
                    <a:bodyPr/>
                    <a:lstStyle/>
                    <a:p>
                      <a:pPr algn="ctr"/>
                      <a:r>
                        <a:rPr lang="de-DE" sz="1000" b="0" dirty="0">
                          <a:solidFill>
                            <a:schemeClr val="tx1"/>
                          </a:solidFill>
                        </a:rPr>
                        <a:t>TB</a:t>
                      </a:r>
                    </a:p>
                  </a:txBody>
                  <a:tcPr>
                    <a:solidFill>
                      <a:schemeClr val="accent1"/>
                    </a:solidFill>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1" dirty="0">
                          <a:solidFill>
                            <a:schemeClr val="tx1"/>
                          </a:solidFill>
                        </a:rPr>
                        <a:t>1</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3190037906"/>
                  </a:ext>
                </a:extLst>
              </a:tr>
              <a:tr h="187009">
                <a:tc>
                  <a:txBody>
                    <a:bodyPr/>
                    <a:lstStyle/>
                    <a:p>
                      <a:pPr algn="ctr"/>
                      <a:r>
                        <a:rPr lang="de-DE" sz="1000" b="0" dirty="0">
                          <a:solidFill>
                            <a:schemeClr val="tx1"/>
                          </a:solidFill>
                        </a:rPr>
                        <a:t>FS</a:t>
                      </a:r>
                    </a:p>
                  </a:txBody>
                  <a:tcPr>
                    <a:solidFill>
                      <a:schemeClr val="accent1"/>
                    </a:solidFill>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1" dirty="0">
                          <a:solidFill>
                            <a:schemeClr val="tx1"/>
                          </a:solidFill>
                        </a:rPr>
                        <a:t>1</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3332757094"/>
                  </a:ext>
                </a:extLst>
              </a:tr>
            </a:tbl>
          </a:graphicData>
        </a:graphic>
      </p:graphicFrame>
      <p:sp>
        <p:nvSpPr>
          <p:cNvPr id="37" name="Pfeil: nach rechts 36">
            <a:extLst>
              <a:ext uri="{FF2B5EF4-FFF2-40B4-BE49-F238E27FC236}">
                <a16:creationId xmlns:a16="http://schemas.microsoft.com/office/drawing/2014/main" id="{30E11FBE-E5D6-28BD-3769-07386134FDC9}"/>
              </a:ext>
            </a:extLst>
          </p:cNvPr>
          <p:cNvSpPr/>
          <p:nvPr/>
        </p:nvSpPr>
        <p:spPr bwMode="auto">
          <a:xfrm>
            <a:off x="8201033" y="1675036"/>
            <a:ext cx="377121" cy="608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8" name="Textfeld 37">
            <a:extLst>
              <a:ext uri="{FF2B5EF4-FFF2-40B4-BE49-F238E27FC236}">
                <a16:creationId xmlns:a16="http://schemas.microsoft.com/office/drawing/2014/main" id="{1F631F21-0E5F-85A2-2313-0B5F394B23C4}"/>
              </a:ext>
            </a:extLst>
          </p:cNvPr>
          <p:cNvSpPr txBox="1"/>
          <p:nvPr/>
        </p:nvSpPr>
        <p:spPr>
          <a:xfrm>
            <a:off x="9174391" y="1021680"/>
            <a:ext cx="1915909" cy="307777"/>
          </a:xfrm>
          <a:prstGeom prst="rect">
            <a:avLst/>
          </a:prstGeom>
          <a:noFill/>
        </p:spPr>
        <p:txBody>
          <a:bodyPr wrap="square" rtlCol="0">
            <a:spAutoFit/>
          </a:bodyPr>
          <a:lstStyle/>
          <a:p>
            <a:r>
              <a:rPr lang="de-DE" sz="1400" dirty="0"/>
              <a:t>Direktbedarfsmatrix D</a:t>
            </a:r>
          </a:p>
        </p:txBody>
      </p:sp>
      <p:sp>
        <p:nvSpPr>
          <p:cNvPr id="39" name="Textfeld 38">
            <a:extLst>
              <a:ext uri="{FF2B5EF4-FFF2-40B4-BE49-F238E27FC236}">
                <a16:creationId xmlns:a16="http://schemas.microsoft.com/office/drawing/2014/main" id="{6DE26C31-1C88-09BD-F723-B434E3B4C387}"/>
              </a:ext>
            </a:extLst>
          </p:cNvPr>
          <p:cNvSpPr txBox="1"/>
          <p:nvPr/>
        </p:nvSpPr>
        <p:spPr>
          <a:xfrm>
            <a:off x="6317174" y="889323"/>
            <a:ext cx="1258678" cy="307777"/>
          </a:xfrm>
          <a:prstGeom prst="rect">
            <a:avLst/>
          </a:prstGeom>
          <a:noFill/>
        </p:spPr>
        <p:txBody>
          <a:bodyPr wrap="square" rtlCol="0">
            <a:spAutoFit/>
          </a:bodyPr>
          <a:lstStyle/>
          <a:p>
            <a:r>
              <a:rPr lang="de-DE" sz="1400" dirty="0" err="1"/>
              <a:t>Gozintograph</a:t>
            </a:r>
            <a:endParaRPr lang="de-DE" sz="1400" dirty="0"/>
          </a:p>
        </p:txBody>
      </p:sp>
      <p:grpSp>
        <p:nvGrpSpPr>
          <p:cNvPr id="40" name="Gruppieren 39">
            <a:extLst>
              <a:ext uri="{FF2B5EF4-FFF2-40B4-BE49-F238E27FC236}">
                <a16:creationId xmlns:a16="http://schemas.microsoft.com/office/drawing/2014/main" id="{2DFE1886-30E6-0F05-1580-B3BAD57DEB5E}"/>
              </a:ext>
            </a:extLst>
          </p:cNvPr>
          <p:cNvGrpSpPr/>
          <p:nvPr/>
        </p:nvGrpSpPr>
        <p:grpSpPr>
          <a:xfrm>
            <a:off x="1857327" y="3797939"/>
            <a:ext cx="1274682" cy="757242"/>
            <a:chOff x="1722077" y="3951753"/>
            <a:chExt cx="1274682" cy="757242"/>
          </a:xfrm>
        </p:grpSpPr>
        <p:cxnSp>
          <p:nvCxnSpPr>
            <p:cNvPr id="41" name="Verbinder: gekrümmt 40">
              <a:extLst>
                <a:ext uri="{FF2B5EF4-FFF2-40B4-BE49-F238E27FC236}">
                  <a16:creationId xmlns:a16="http://schemas.microsoft.com/office/drawing/2014/main" id="{4D89BEB1-91C4-3A43-7C6C-1AA7C0231A9D}"/>
                </a:ext>
              </a:extLst>
            </p:cNvPr>
            <p:cNvCxnSpPr>
              <a:cxnSpLocks/>
              <a:stCxn id="43" idx="0"/>
              <a:endCxn id="48" idx="1"/>
            </p:cNvCxnSpPr>
            <p:nvPr/>
          </p:nvCxnSpPr>
          <p:spPr bwMode="auto">
            <a:xfrm rot="5400000" flipH="1" flipV="1">
              <a:off x="2013548" y="3725785"/>
              <a:ext cx="691739" cy="127468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42" name="Textfeld 41">
              <a:extLst>
                <a:ext uri="{FF2B5EF4-FFF2-40B4-BE49-F238E27FC236}">
                  <a16:creationId xmlns:a16="http://schemas.microsoft.com/office/drawing/2014/main" id="{04D32240-F2B9-BB03-C7AA-C7D9E9525F2D}"/>
                </a:ext>
              </a:extLst>
            </p:cNvPr>
            <p:cNvSpPr txBox="1"/>
            <p:nvPr/>
          </p:nvSpPr>
          <p:spPr>
            <a:xfrm>
              <a:off x="1966551" y="3951753"/>
              <a:ext cx="284052" cy="400110"/>
            </a:xfrm>
            <a:prstGeom prst="rect">
              <a:avLst/>
            </a:prstGeom>
            <a:noFill/>
          </p:spPr>
          <p:txBody>
            <a:bodyPr wrap="none" rtlCol="0">
              <a:spAutoFit/>
            </a:bodyPr>
            <a:lstStyle/>
            <a:p>
              <a:r>
                <a:rPr lang="de-DE" sz="2000" b="1" dirty="0"/>
                <a:t>*</a:t>
              </a:r>
            </a:p>
          </p:txBody>
        </p:sp>
      </p:grpSp>
      <p:sp>
        <p:nvSpPr>
          <p:cNvPr id="43" name="Textfeld 42">
            <a:extLst>
              <a:ext uri="{FF2B5EF4-FFF2-40B4-BE49-F238E27FC236}">
                <a16:creationId xmlns:a16="http://schemas.microsoft.com/office/drawing/2014/main" id="{5CC42192-CD88-9C3F-EAFC-EA680CB67C40}"/>
              </a:ext>
            </a:extLst>
          </p:cNvPr>
          <p:cNvSpPr txBox="1"/>
          <p:nvPr/>
        </p:nvSpPr>
        <p:spPr>
          <a:xfrm>
            <a:off x="899371" y="4555181"/>
            <a:ext cx="1915909" cy="307777"/>
          </a:xfrm>
          <a:prstGeom prst="rect">
            <a:avLst/>
          </a:prstGeom>
          <a:noFill/>
        </p:spPr>
        <p:txBody>
          <a:bodyPr wrap="none" rtlCol="0">
            <a:spAutoFit/>
          </a:bodyPr>
          <a:lstStyle/>
          <a:p>
            <a:r>
              <a:rPr lang="de-DE" sz="1400" dirty="0"/>
              <a:t>Direktbedarfsmatrix D</a:t>
            </a:r>
          </a:p>
        </p:txBody>
      </p:sp>
      <p:sp>
        <p:nvSpPr>
          <p:cNvPr id="44" name="Textfeld 43">
            <a:extLst>
              <a:ext uri="{FF2B5EF4-FFF2-40B4-BE49-F238E27FC236}">
                <a16:creationId xmlns:a16="http://schemas.microsoft.com/office/drawing/2014/main" id="{FDB66F5A-C9F9-53F0-4277-7300F3D61E46}"/>
              </a:ext>
            </a:extLst>
          </p:cNvPr>
          <p:cNvSpPr txBox="1"/>
          <p:nvPr/>
        </p:nvSpPr>
        <p:spPr>
          <a:xfrm>
            <a:off x="3916039" y="4555181"/>
            <a:ext cx="498855" cy="307777"/>
          </a:xfrm>
          <a:prstGeom prst="rect">
            <a:avLst/>
          </a:prstGeom>
          <a:noFill/>
        </p:spPr>
        <p:txBody>
          <a:bodyPr wrap="none" rtlCol="0">
            <a:spAutoFit/>
          </a:bodyPr>
          <a:lstStyle/>
          <a:p>
            <a:r>
              <a:rPr lang="de-DE" sz="1400" dirty="0"/>
              <a:t>D^2</a:t>
            </a:r>
          </a:p>
        </p:txBody>
      </p:sp>
      <p:sp>
        <p:nvSpPr>
          <p:cNvPr id="45" name="Textfeld 44">
            <a:extLst>
              <a:ext uri="{FF2B5EF4-FFF2-40B4-BE49-F238E27FC236}">
                <a16:creationId xmlns:a16="http://schemas.microsoft.com/office/drawing/2014/main" id="{DF0E7CFD-3E83-EAF2-70B5-6586D04F4BB2}"/>
              </a:ext>
            </a:extLst>
          </p:cNvPr>
          <p:cNvSpPr txBox="1"/>
          <p:nvPr/>
        </p:nvSpPr>
        <p:spPr>
          <a:xfrm>
            <a:off x="7808522" y="4557173"/>
            <a:ext cx="1895071" cy="307777"/>
          </a:xfrm>
          <a:prstGeom prst="rect">
            <a:avLst/>
          </a:prstGeom>
          <a:noFill/>
        </p:spPr>
        <p:txBody>
          <a:bodyPr wrap="none" rtlCol="0">
            <a:spAutoFit/>
          </a:bodyPr>
          <a:lstStyle/>
          <a:p>
            <a:r>
              <a:rPr lang="de-DE" sz="1400" dirty="0"/>
              <a:t>Gesamtbedarfsmatrix</a:t>
            </a:r>
          </a:p>
        </p:txBody>
      </p:sp>
      <p:sp>
        <p:nvSpPr>
          <p:cNvPr id="46" name="Textfeld 45">
            <a:extLst>
              <a:ext uri="{FF2B5EF4-FFF2-40B4-BE49-F238E27FC236}">
                <a16:creationId xmlns:a16="http://schemas.microsoft.com/office/drawing/2014/main" id="{BCFCEEDB-25FA-9137-304E-709BB11B2CDC}"/>
              </a:ext>
            </a:extLst>
          </p:cNvPr>
          <p:cNvSpPr txBox="1"/>
          <p:nvPr/>
        </p:nvSpPr>
        <p:spPr>
          <a:xfrm>
            <a:off x="2859442" y="5281589"/>
            <a:ext cx="288862" cy="307777"/>
          </a:xfrm>
          <a:prstGeom prst="rect">
            <a:avLst/>
          </a:prstGeom>
          <a:noFill/>
        </p:spPr>
        <p:txBody>
          <a:bodyPr wrap="none" rtlCol="0">
            <a:spAutoFit/>
          </a:bodyPr>
          <a:lstStyle/>
          <a:p>
            <a:r>
              <a:rPr lang="de-DE" sz="1400" dirty="0"/>
              <a:t>+</a:t>
            </a:r>
          </a:p>
        </p:txBody>
      </p:sp>
      <p:graphicFrame>
        <p:nvGraphicFramePr>
          <p:cNvPr id="47" name="Inhaltsplatzhalter 14">
            <a:extLst>
              <a:ext uri="{FF2B5EF4-FFF2-40B4-BE49-F238E27FC236}">
                <a16:creationId xmlns:a16="http://schemas.microsoft.com/office/drawing/2014/main" id="{11B37B09-0420-6EF9-24EA-4C2F7102F1CF}"/>
              </a:ext>
            </a:extLst>
          </p:cNvPr>
          <p:cNvGraphicFramePr>
            <a:graphicFrameLocks/>
          </p:cNvGraphicFramePr>
          <p:nvPr/>
        </p:nvGraphicFramePr>
        <p:xfrm>
          <a:off x="838243" y="4812381"/>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48" name="Inhaltsplatzhalter 14">
            <a:extLst>
              <a:ext uri="{FF2B5EF4-FFF2-40B4-BE49-F238E27FC236}">
                <a16:creationId xmlns:a16="http://schemas.microsoft.com/office/drawing/2014/main" id="{972194DE-ED3F-B748-685C-A576B493C4AF}"/>
              </a:ext>
            </a:extLst>
          </p:cNvPr>
          <p:cNvGraphicFramePr>
            <a:graphicFrameLocks/>
          </p:cNvGraphicFramePr>
          <p:nvPr/>
        </p:nvGraphicFramePr>
        <p:xfrm>
          <a:off x="3132008" y="3201137"/>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49" name="Inhaltsplatzhalter 14">
            <a:extLst>
              <a:ext uri="{FF2B5EF4-FFF2-40B4-BE49-F238E27FC236}">
                <a16:creationId xmlns:a16="http://schemas.microsoft.com/office/drawing/2014/main" id="{EB7E5990-C742-2962-751F-BDBF1ECEB4C4}"/>
              </a:ext>
            </a:extLst>
          </p:cNvPr>
          <p:cNvGraphicFramePr>
            <a:graphicFrameLocks/>
          </p:cNvGraphicFramePr>
          <p:nvPr/>
        </p:nvGraphicFramePr>
        <p:xfrm>
          <a:off x="3127791" y="4807989"/>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38929">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0" name="Inhaltsplatzhalter 14">
            <a:extLst>
              <a:ext uri="{FF2B5EF4-FFF2-40B4-BE49-F238E27FC236}">
                <a16:creationId xmlns:a16="http://schemas.microsoft.com/office/drawing/2014/main" id="{C5425DB2-44D7-40E4-DACA-C49813E42C9F}"/>
              </a:ext>
            </a:extLst>
          </p:cNvPr>
          <p:cNvGraphicFramePr>
            <a:graphicFrameLocks/>
          </p:cNvGraphicFramePr>
          <p:nvPr/>
        </p:nvGraphicFramePr>
        <p:xfrm>
          <a:off x="5418188" y="4807989"/>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1" name="Inhaltsplatzhalter 14">
            <a:extLst>
              <a:ext uri="{FF2B5EF4-FFF2-40B4-BE49-F238E27FC236}">
                <a16:creationId xmlns:a16="http://schemas.microsoft.com/office/drawing/2014/main" id="{A4369A0C-B6A7-8224-5CDE-C3AB2C8C4164}"/>
              </a:ext>
            </a:extLst>
          </p:cNvPr>
          <p:cNvGraphicFramePr>
            <a:graphicFrameLocks/>
          </p:cNvGraphicFramePr>
          <p:nvPr/>
        </p:nvGraphicFramePr>
        <p:xfrm>
          <a:off x="7708585" y="4821211"/>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extLst>
                  <a:ext uri="{0D108BD9-81ED-4DB2-BD59-A6C34878D82A}">
                    <a16:rowId xmlns:a16="http://schemas.microsoft.com/office/drawing/2014/main" val="2215394512"/>
                  </a:ext>
                </a:extLst>
              </a:tr>
            </a:tbl>
          </a:graphicData>
        </a:graphic>
      </p:graphicFrame>
      <p:sp>
        <p:nvSpPr>
          <p:cNvPr id="52" name="Textfeld 51">
            <a:extLst>
              <a:ext uri="{FF2B5EF4-FFF2-40B4-BE49-F238E27FC236}">
                <a16:creationId xmlns:a16="http://schemas.microsoft.com/office/drawing/2014/main" id="{90586DB5-6707-3C9E-3D36-F1C2F042CD6B}"/>
              </a:ext>
            </a:extLst>
          </p:cNvPr>
          <p:cNvSpPr txBox="1"/>
          <p:nvPr/>
        </p:nvSpPr>
        <p:spPr>
          <a:xfrm>
            <a:off x="5167937" y="5281588"/>
            <a:ext cx="288862" cy="307777"/>
          </a:xfrm>
          <a:prstGeom prst="rect">
            <a:avLst/>
          </a:prstGeom>
          <a:noFill/>
        </p:spPr>
        <p:txBody>
          <a:bodyPr wrap="none" rtlCol="0">
            <a:spAutoFit/>
          </a:bodyPr>
          <a:lstStyle/>
          <a:p>
            <a:r>
              <a:rPr lang="de-DE" sz="1400" dirty="0"/>
              <a:t>+</a:t>
            </a:r>
          </a:p>
        </p:txBody>
      </p:sp>
      <p:sp>
        <p:nvSpPr>
          <p:cNvPr id="53" name="Textfeld 52">
            <a:extLst>
              <a:ext uri="{FF2B5EF4-FFF2-40B4-BE49-F238E27FC236}">
                <a16:creationId xmlns:a16="http://schemas.microsoft.com/office/drawing/2014/main" id="{6E84404F-5D46-2DF2-C193-B316280E4EC5}"/>
              </a:ext>
            </a:extLst>
          </p:cNvPr>
          <p:cNvSpPr txBox="1"/>
          <p:nvPr/>
        </p:nvSpPr>
        <p:spPr>
          <a:xfrm>
            <a:off x="7439029" y="5257625"/>
            <a:ext cx="288862" cy="307777"/>
          </a:xfrm>
          <a:prstGeom prst="rect">
            <a:avLst/>
          </a:prstGeom>
          <a:noFill/>
        </p:spPr>
        <p:txBody>
          <a:bodyPr wrap="none" rtlCol="0">
            <a:spAutoFit/>
          </a:bodyPr>
          <a:lstStyle/>
          <a:p>
            <a:r>
              <a:rPr lang="de-DE" sz="1400" dirty="0"/>
              <a:t>=</a:t>
            </a:r>
          </a:p>
        </p:txBody>
      </p:sp>
      <p:sp>
        <p:nvSpPr>
          <p:cNvPr id="54" name="Textfeld 53">
            <a:extLst>
              <a:ext uri="{FF2B5EF4-FFF2-40B4-BE49-F238E27FC236}">
                <a16:creationId xmlns:a16="http://schemas.microsoft.com/office/drawing/2014/main" id="{2A9D6CED-5592-79E6-679B-AECA1F768CC3}"/>
              </a:ext>
            </a:extLst>
          </p:cNvPr>
          <p:cNvSpPr txBox="1"/>
          <p:nvPr/>
        </p:nvSpPr>
        <p:spPr>
          <a:xfrm>
            <a:off x="6329301" y="4557173"/>
            <a:ext cx="304892" cy="307777"/>
          </a:xfrm>
          <a:prstGeom prst="rect">
            <a:avLst/>
          </a:prstGeom>
          <a:noFill/>
        </p:spPr>
        <p:txBody>
          <a:bodyPr wrap="none" rtlCol="0">
            <a:spAutoFit/>
          </a:bodyPr>
          <a:lstStyle/>
          <a:p>
            <a:r>
              <a:rPr lang="de-DE" sz="1400" dirty="0"/>
              <a:t>E</a:t>
            </a:r>
          </a:p>
        </p:txBody>
      </p:sp>
      <p:sp>
        <p:nvSpPr>
          <p:cNvPr id="55" name="Textfeld 54">
            <a:extLst>
              <a:ext uri="{FF2B5EF4-FFF2-40B4-BE49-F238E27FC236}">
                <a16:creationId xmlns:a16="http://schemas.microsoft.com/office/drawing/2014/main" id="{274BA0B1-364E-84FE-E8D5-5B7194ECED6C}"/>
              </a:ext>
            </a:extLst>
          </p:cNvPr>
          <p:cNvSpPr txBox="1"/>
          <p:nvPr/>
        </p:nvSpPr>
        <p:spPr>
          <a:xfrm>
            <a:off x="4110002" y="2933814"/>
            <a:ext cx="314510" cy="307777"/>
          </a:xfrm>
          <a:prstGeom prst="rect">
            <a:avLst/>
          </a:prstGeom>
          <a:noFill/>
        </p:spPr>
        <p:txBody>
          <a:bodyPr wrap="none" rtlCol="0">
            <a:spAutoFit/>
          </a:bodyPr>
          <a:lstStyle/>
          <a:p>
            <a:r>
              <a:rPr lang="de-DE" sz="1400" dirty="0"/>
              <a:t>D</a:t>
            </a:r>
          </a:p>
        </p:txBody>
      </p:sp>
      <p:sp>
        <p:nvSpPr>
          <p:cNvPr id="56" name="Textfeld 55">
            <a:extLst>
              <a:ext uri="{FF2B5EF4-FFF2-40B4-BE49-F238E27FC236}">
                <a16:creationId xmlns:a16="http://schemas.microsoft.com/office/drawing/2014/main" id="{D03D5837-ABC8-7D9D-65A6-4075F3C32EBD}"/>
              </a:ext>
            </a:extLst>
          </p:cNvPr>
          <p:cNvSpPr txBox="1"/>
          <p:nvPr/>
        </p:nvSpPr>
        <p:spPr>
          <a:xfrm>
            <a:off x="3703439" y="4560176"/>
            <a:ext cx="288862" cy="307777"/>
          </a:xfrm>
          <a:prstGeom prst="rect">
            <a:avLst/>
          </a:prstGeom>
          <a:noFill/>
        </p:spPr>
        <p:txBody>
          <a:bodyPr wrap="none" rtlCol="0">
            <a:spAutoFit/>
          </a:bodyPr>
          <a:lstStyle/>
          <a:p>
            <a:r>
              <a:rPr lang="de-DE" sz="1400" dirty="0"/>
              <a:t>=</a:t>
            </a:r>
          </a:p>
        </p:txBody>
      </p:sp>
      <p:graphicFrame>
        <p:nvGraphicFramePr>
          <p:cNvPr id="57" name="Inhaltsplatzhalter 14">
            <a:extLst>
              <a:ext uri="{FF2B5EF4-FFF2-40B4-BE49-F238E27FC236}">
                <a16:creationId xmlns:a16="http://schemas.microsoft.com/office/drawing/2014/main" id="{B2BD8DAD-A740-B2C5-A0EC-1AE42EA9A5EE}"/>
              </a:ext>
            </a:extLst>
          </p:cNvPr>
          <p:cNvGraphicFramePr>
            <a:graphicFrameLocks/>
          </p:cNvGraphicFramePr>
          <p:nvPr/>
        </p:nvGraphicFramePr>
        <p:xfrm>
          <a:off x="9994145" y="3230571"/>
          <a:ext cx="58711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i="0" u="none" strike="noStrike" dirty="0">
                          <a:solidFill>
                            <a:schemeClr val="tx1"/>
                          </a:solidFill>
                          <a:effectLst/>
                          <a:latin typeface="+mj-lt"/>
                        </a:rPr>
                        <a:t>PB</a:t>
                      </a: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5</a:t>
                      </a: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a:t>
                      </a: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3</a:t>
                      </a: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12</a:t>
                      </a: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7</a:t>
                      </a: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8" name="Inhaltsplatzhalter 14">
            <a:extLst>
              <a:ext uri="{FF2B5EF4-FFF2-40B4-BE49-F238E27FC236}">
                <a16:creationId xmlns:a16="http://schemas.microsoft.com/office/drawing/2014/main" id="{94749DC6-1779-E92A-B38F-698802ED9C6A}"/>
              </a:ext>
            </a:extLst>
          </p:cNvPr>
          <p:cNvGraphicFramePr>
            <a:graphicFrameLocks/>
          </p:cNvGraphicFramePr>
          <p:nvPr/>
        </p:nvGraphicFramePr>
        <p:xfrm>
          <a:off x="9993437" y="4802789"/>
          <a:ext cx="58711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i="0" u="none" strike="noStrike" dirty="0">
                          <a:solidFill>
                            <a:schemeClr val="tx1"/>
                          </a:solidFill>
                          <a:effectLst/>
                          <a:latin typeface="+mj-lt"/>
                        </a:rPr>
                        <a:t>SB</a:t>
                      </a: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5</a:t>
                      </a: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7</a:t>
                      </a: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23</a:t>
                      </a: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92</a:t>
                      </a: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23</a:t>
                      </a: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30</a:t>
                      </a:r>
                    </a:p>
                  </a:txBody>
                  <a:tcPr marL="6350" marR="6350" marT="6350" marB="0" anchor="b"/>
                </a:tc>
                <a:extLst>
                  <a:ext uri="{0D108BD9-81ED-4DB2-BD59-A6C34878D82A}">
                    <a16:rowId xmlns:a16="http://schemas.microsoft.com/office/drawing/2014/main" val="2215394512"/>
                  </a:ext>
                </a:extLst>
              </a:tr>
            </a:tbl>
          </a:graphicData>
        </a:graphic>
      </p:graphicFrame>
      <p:grpSp>
        <p:nvGrpSpPr>
          <p:cNvPr id="59" name="Gruppieren 58">
            <a:extLst>
              <a:ext uri="{FF2B5EF4-FFF2-40B4-BE49-F238E27FC236}">
                <a16:creationId xmlns:a16="http://schemas.microsoft.com/office/drawing/2014/main" id="{E0E547F3-C220-2276-C15C-32B4FED2302F}"/>
              </a:ext>
            </a:extLst>
          </p:cNvPr>
          <p:cNvGrpSpPr/>
          <p:nvPr/>
        </p:nvGrpSpPr>
        <p:grpSpPr>
          <a:xfrm>
            <a:off x="8673385" y="3703669"/>
            <a:ext cx="1320760" cy="844078"/>
            <a:chOff x="1966551" y="3951753"/>
            <a:chExt cx="1320760" cy="844078"/>
          </a:xfrm>
        </p:grpSpPr>
        <p:cxnSp>
          <p:nvCxnSpPr>
            <p:cNvPr id="60" name="Verbinder: gekrümmt 59">
              <a:extLst>
                <a:ext uri="{FF2B5EF4-FFF2-40B4-BE49-F238E27FC236}">
                  <a16:creationId xmlns:a16="http://schemas.microsoft.com/office/drawing/2014/main" id="{E0BFBDCF-BE04-4E95-C31E-C7897E8898E6}"/>
                </a:ext>
              </a:extLst>
            </p:cNvPr>
            <p:cNvCxnSpPr>
              <a:cxnSpLocks/>
              <a:stCxn id="45" idx="0"/>
              <a:endCxn id="57" idx="1"/>
            </p:cNvCxnSpPr>
            <p:nvPr/>
          </p:nvCxnSpPr>
          <p:spPr bwMode="auto">
            <a:xfrm rot="5400000" flipH="1" flipV="1">
              <a:off x="2336119" y="3844639"/>
              <a:ext cx="664297" cy="1238087"/>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61" name="Textfeld 60">
              <a:extLst>
                <a:ext uri="{FF2B5EF4-FFF2-40B4-BE49-F238E27FC236}">
                  <a16:creationId xmlns:a16="http://schemas.microsoft.com/office/drawing/2014/main" id="{513F9C3A-29DE-567B-D9B2-AA8A250AD123}"/>
                </a:ext>
              </a:extLst>
            </p:cNvPr>
            <p:cNvSpPr txBox="1"/>
            <p:nvPr/>
          </p:nvSpPr>
          <p:spPr>
            <a:xfrm>
              <a:off x="1966551" y="3951753"/>
              <a:ext cx="284052" cy="400110"/>
            </a:xfrm>
            <a:prstGeom prst="rect">
              <a:avLst/>
            </a:prstGeom>
            <a:noFill/>
          </p:spPr>
          <p:txBody>
            <a:bodyPr wrap="none" rtlCol="0">
              <a:spAutoFit/>
            </a:bodyPr>
            <a:lstStyle/>
            <a:p>
              <a:r>
                <a:rPr lang="de-DE" sz="2000" b="1" dirty="0"/>
                <a:t>*</a:t>
              </a:r>
            </a:p>
          </p:txBody>
        </p:sp>
      </p:grpSp>
      <p:sp>
        <p:nvSpPr>
          <p:cNvPr id="62" name="Textfeld 61">
            <a:extLst>
              <a:ext uri="{FF2B5EF4-FFF2-40B4-BE49-F238E27FC236}">
                <a16:creationId xmlns:a16="http://schemas.microsoft.com/office/drawing/2014/main" id="{D8F6BC26-4721-FA4B-DB7C-A5A66E51471F}"/>
              </a:ext>
            </a:extLst>
          </p:cNvPr>
          <p:cNvSpPr txBox="1"/>
          <p:nvPr/>
        </p:nvSpPr>
        <p:spPr>
          <a:xfrm>
            <a:off x="10095868" y="4555181"/>
            <a:ext cx="288862" cy="307777"/>
          </a:xfrm>
          <a:prstGeom prst="rect">
            <a:avLst/>
          </a:prstGeom>
          <a:noFill/>
        </p:spPr>
        <p:txBody>
          <a:bodyPr wrap="none" rtlCol="0">
            <a:spAutoFit/>
          </a:bodyPr>
          <a:lstStyle/>
          <a:p>
            <a:r>
              <a:rPr lang="de-DE" sz="1400" dirty="0"/>
              <a:t>=</a:t>
            </a:r>
          </a:p>
        </p:txBody>
      </p:sp>
      <p:sp>
        <p:nvSpPr>
          <p:cNvPr id="63" name="Textfeld 62">
            <a:extLst>
              <a:ext uri="{FF2B5EF4-FFF2-40B4-BE49-F238E27FC236}">
                <a16:creationId xmlns:a16="http://schemas.microsoft.com/office/drawing/2014/main" id="{0A65C586-3287-1CFF-CB61-F736C5672F9C}"/>
              </a:ext>
            </a:extLst>
          </p:cNvPr>
          <p:cNvSpPr txBox="1"/>
          <p:nvPr/>
        </p:nvSpPr>
        <p:spPr>
          <a:xfrm>
            <a:off x="10824495" y="3690217"/>
            <a:ext cx="1218603" cy="307777"/>
          </a:xfrm>
          <a:prstGeom prst="rect">
            <a:avLst/>
          </a:prstGeom>
          <a:noFill/>
        </p:spPr>
        <p:txBody>
          <a:bodyPr wrap="none" rtlCol="0">
            <a:spAutoFit/>
          </a:bodyPr>
          <a:lstStyle/>
          <a:p>
            <a:r>
              <a:rPr lang="de-DE" sz="1400" dirty="0"/>
              <a:t>Primärbedarf</a:t>
            </a:r>
          </a:p>
        </p:txBody>
      </p:sp>
      <p:sp>
        <p:nvSpPr>
          <p:cNvPr id="66" name="Inhaltsplatzhalter 1">
            <a:extLst>
              <a:ext uri="{FF2B5EF4-FFF2-40B4-BE49-F238E27FC236}">
                <a16:creationId xmlns:a16="http://schemas.microsoft.com/office/drawing/2014/main" id="{E77618CD-FFED-EB13-F55F-EBFE9556BA37}"/>
              </a:ext>
            </a:extLst>
          </p:cNvPr>
          <p:cNvSpPr>
            <a:spLocks noGrp="1"/>
          </p:cNvSpPr>
          <p:nvPr>
            <p:ph idx="1"/>
          </p:nvPr>
        </p:nvSpPr>
        <p:spPr>
          <a:xfrm>
            <a:off x="2722204" y="1143803"/>
            <a:ext cx="3018328" cy="2069173"/>
          </a:xfrm>
        </p:spPr>
        <p:txBody>
          <a:bodyPr/>
          <a:lstStyle/>
          <a:p>
            <a:r>
              <a:rPr lang="de-DE" sz="1600" dirty="0"/>
              <a:t>Stückliste für 1 </a:t>
            </a:r>
            <a:r>
              <a:rPr lang="de-DE" sz="1600" b="1" dirty="0"/>
              <a:t>T</a:t>
            </a:r>
            <a:r>
              <a:rPr lang="de-DE" sz="1600" dirty="0"/>
              <a:t>isch</a:t>
            </a:r>
          </a:p>
          <a:p>
            <a:pPr lvl="1"/>
            <a:r>
              <a:rPr lang="de-DE" sz="1400" dirty="0"/>
              <a:t>1 </a:t>
            </a:r>
            <a:r>
              <a:rPr lang="de-DE" sz="1400" b="1" dirty="0"/>
              <a:t>T</a:t>
            </a:r>
            <a:r>
              <a:rPr lang="de-DE" sz="1400" dirty="0"/>
              <a:t>isch</a:t>
            </a:r>
            <a:r>
              <a:rPr lang="de-DE" sz="1400" b="1" dirty="0"/>
              <a:t>p</a:t>
            </a:r>
            <a:r>
              <a:rPr lang="de-DE" sz="1400" dirty="0"/>
              <a:t>latte</a:t>
            </a:r>
          </a:p>
          <a:p>
            <a:pPr lvl="1"/>
            <a:r>
              <a:rPr lang="de-DE" sz="1400" dirty="0"/>
              <a:t>4 </a:t>
            </a:r>
            <a:r>
              <a:rPr lang="de-DE" sz="1400" b="1" dirty="0"/>
              <a:t>T</a:t>
            </a:r>
            <a:r>
              <a:rPr lang="de-DE" sz="1400" dirty="0"/>
              <a:t>isch</a:t>
            </a:r>
            <a:r>
              <a:rPr lang="de-DE" sz="1400" b="1" dirty="0"/>
              <a:t>b</a:t>
            </a:r>
            <a:r>
              <a:rPr lang="de-DE" sz="1400" dirty="0"/>
              <a:t>eine </a:t>
            </a:r>
            <a:r>
              <a:rPr lang="de-DE" sz="1400" b="1" dirty="0"/>
              <a:t>k</a:t>
            </a:r>
            <a:r>
              <a:rPr lang="de-DE" sz="1400" dirty="0"/>
              <a:t>omplett</a:t>
            </a:r>
          </a:p>
          <a:p>
            <a:pPr lvl="2"/>
            <a:r>
              <a:rPr lang="de-DE" sz="1200" dirty="0"/>
              <a:t>1 </a:t>
            </a:r>
            <a:r>
              <a:rPr lang="de-DE" sz="1200" b="1" dirty="0"/>
              <a:t>T</a:t>
            </a:r>
            <a:r>
              <a:rPr lang="de-DE" sz="1200" dirty="0"/>
              <a:t>isch</a:t>
            </a:r>
            <a:r>
              <a:rPr lang="de-DE" sz="1200" b="1" dirty="0"/>
              <a:t>b</a:t>
            </a:r>
            <a:r>
              <a:rPr lang="de-DE" sz="1200" dirty="0"/>
              <a:t>ein</a:t>
            </a:r>
          </a:p>
          <a:p>
            <a:pPr lvl="2"/>
            <a:r>
              <a:rPr lang="de-DE" sz="1200" dirty="0"/>
              <a:t>1 </a:t>
            </a:r>
            <a:r>
              <a:rPr lang="de-DE" sz="1200" b="1" dirty="0"/>
              <a:t>F</a:t>
            </a:r>
            <a:r>
              <a:rPr lang="de-DE" sz="1200" dirty="0"/>
              <a:t>uß</a:t>
            </a:r>
            <a:r>
              <a:rPr lang="de-DE" sz="1200" b="1" dirty="0"/>
              <a:t>s</a:t>
            </a:r>
            <a:r>
              <a:rPr lang="de-DE" sz="1200" dirty="0"/>
              <a:t>töpsel</a:t>
            </a:r>
          </a:p>
          <a:p>
            <a:pPr lvl="1"/>
            <a:r>
              <a:rPr lang="de-DE" sz="1400" dirty="0"/>
              <a:t>16 </a:t>
            </a:r>
            <a:r>
              <a:rPr lang="de-DE" sz="1400" b="1" dirty="0"/>
              <a:t>H</a:t>
            </a:r>
            <a:r>
              <a:rPr lang="de-DE" sz="1400" dirty="0"/>
              <a:t>olz</a:t>
            </a:r>
            <a:r>
              <a:rPr lang="de-DE" sz="1400" b="1" dirty="0"/>
              <a:t>s</a:t>
            </a:r>
            <a:r>
              <a:rPr lang="de-DE" sz="1400" dirty="0"/>
              <a:t>chrauben</a:t>
            </a:r>
          </a:p>
        </p:txBody>
      </p:sp>
      <p:pic>
        <p:nvPicPr>
          <p:cNvPr id="67" name="Picture 2" descr="https://www.erp-software.bayern.de/fileadmin/_processed_/6/3/csm_PROD_Tisch_b224c47290.jpg">
            <a:extLst>
              <a:ext uri="{FF2B5EF4-FFF2-40B4-BE49-F238E27FC236}">
                <a16:creationId xmlns:a16="http://schemas.microsoft.com/office/drawing/2014/main" id="{FEE330DD-57A6-4AC9-773E-ECECF6967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1104054"/>
            <a:ext cx="2381250" cy="1809750"/>
          </a:xfrm>
          <a:prstGeom prst="rect">
            <a:avLst/>
          </a:prstGeom>
          <a:noFill/>
          <a:extLst>
            <a:ext uri="{909E8E84-426E-40DD-AFC4-6F175D3DCCD1}">
              <a14:hiddenFill xmlns:a14="http://schemas.microsoft.com/office/drawing/2010/main">
                <a:solidFill>
                  <a:srgbClr val="FFFFFF"/>
                </a:solidFill>
              </a14:hiddenFill>
            </a:ext>
          </a:extLst>
        </p:spPr>
      </p:pic>
      <p:sp>
        <p:nvSpPr>
          <p:cNvPr id="68" name="Pfeil: nach rechts 67">
            <a:extLst>
              <a:ext uri="{FF2B5EF4-FFF2-40B4-BE49-F238E27FC236}">
                <a16:creationId xmlns:a16="http://schemas.microsoft.com/office/drawing/2014/main" id="{0EBC8BCF-291C-2CB5-E1DD-707834B44B64}"/>
              </a:ext>
            </a:extLst>
          </p:cNvPr>
          <p:cNvSpPr/>
          <p:nvPr/>
        </p:nvSpPr>
        <p:spPr bwMode="auto">
          <a:xfrm>
            <a:off x="2666435" y="1678275"/>
            <a:ext cx="377121" cy="608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69" name="Rechteck 68">
            <a:extLst>
              <a:ext uri="{FF2B5EF4-FFF2-40B4-BE49-F238E27FC236}">
                <a16:creationId xmlns:a16="http://schemas.microsoft.com/office/drawing/2014/main" id="{80E199AD-FC20-F5EF-DDBF-4DE379860D9D}"/>
              </a:ext>
            </a:extLst>
          </p:cNvPr>
          <p:cNvSpPr/>
          <p:nvPr/>
        </p:nvSpPr>
        <p:spPr bwMode="auto">
          <a:xfrm>
            <a:off x="576000" y="2359684"/>
            <a:ext cx="638070" cy="16930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70" name="Pfeil: nach rechts 69">
            <a:extLst>
              <a:ext uri="{FF2B5EF4-FFF2-40B4-BE49-F238E27FC236}">
                <a16:creationId xmlns:a16="http://schemas.microsoft.com/office/drawing/2014/main" id="{7021434A-A3D6-25C4-30B0-49EA7DD5BDFB}"/>
              </a:ext>
            </a:extLst>
          </p:cNvPr>
          <p:cNvSpPr/>
          <p:nvPr/>
        </p:nvSpPr>
        <p:spPr bwMode="auto">
          <a:xfrm>
            <a:off x="5320464" y="1641727"/>
            <a:ext cx="377121" cy="608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1519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p:bldP spid="43" grpId="0"/>
      <p:bldP spid="44" grpId="0"/>
      <p:bldP spid="45" grpId="0"/>
      <p:bldP spid="46" grpId="0"/>
      <p:bldP spid="52" grpId="0"/>
      <p:bldP spid="53" grpId="0"/>
      <p:bldP spid="54" grpId="0"/>
      <p:bldP spid="55" grpId="0"/>
      <p:bldP spid="56" grpId="0"/>
      <p:bldP spid="62" grpId="0"/>
      <p:bldP spid="63" grpId="0"/>
      <p:bldP spid="66" grpId="0" build="p"/>
      <p:bldP spid="68" grpId="0" animBg="1"/>
      <p:bldP spid="7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38144D6-D079-807C-B8B3-ED83B3162954}"/>
              </a:ext>
            </a:extLst>
          </p:cNvPr>
          <p:cNvSpPr>
            <a:spLocks noGrp="1"/>
          </p:cNvSpPr>
          <p:nvPr>
            <p:ph type="title"/>
          </p:nvPr>
        </p:nvSpPr>
        <p:spPr/>
        <p:txBody>
          <a:bodyPr/>
          <a:lstStyle/>
          <a:p>
            <a:r>
              <a:rPr lang="de-DE" dirty="0"/>
              <a:t>Stücklistenauflösung - Generierung</a:t>
            </a:r>
          </a:p>
        </p:txBody>
      </p:sp>
      <p:grpSp>
        <p:nvGrpSpPr>
          <p:cNvPr id="6" name="Gruppieren 5">
            <a:extLst>
              <a:ext uri="{FF2B5EF4-FFF2-40B4-BE49-F238E27FC236}">
                <a16:creationId xmlns:a16="http://schemas.microsoft.com/office/drawing/2014/main" id="{0ECF7DAE-000F-9BDA-2E73-CC6FCF7865D1}"/>
              </a:ext>
            </a:extLst>
          </p:cNvPr>
          <p:cNvGrpSpPr/>
          <p:nvPr/>
        </p:nvGrpSpPr>
        <p:grpSpPr>
          <a:xfrm>
            <a:off x="262564" y="1359827"/>
            <a:ext cx="2304256" cy="2069173"/>
            <a:chOff x="5018974" y="1690234"/>
            <a:chExt cx="3350385" cy="3160746"/>
          </a:xfrm>
        </p:grpSpPr>
        <p:grpSp>
          <p:nvGrpSpPr>
            <p:cNvPr id="7" name="Gruppieren 6">
              <a:extLst>
                <a:ext uri="{FF2B5EF4-FFF2-40B4-BE49-F238E27FC236}">
                  <a16:creationId xmlns:a16="http://schemas.microsoft.com/office/drawing/2014/main" id="{0445AA04-DDE8-AA4C-269F-90113ACAA468}"/>
                </a:ext>
              </a:extLst>
            </p:cNvPr>
            <p:cNvGrpSpPr/>
            <p:nvPr/>
          </p:nvGrpSpPr>
          <p:grpSpPr>
            <a:xfrm>
              <a:off x="6333033" y="1690234"/>
              <a:ext cx="720080" cy="720080"/>
              <a:chOff x="5570637" y="2096852"/>
              <a:chExt cx="720080" cy="720080"/>
            </a:xfrm>
          </p:grpSpPr>
          <p:sp>
            <p:nvSpPr>
              <p:cNvPr id="34" name="Ellipse 33">
                <a:extLst>
                  <a:ext uri="{FF2B5EF4-FFF2-40B4-BE49-F238E27FC236}">
                    <a16:creationId xmlns:a16="http://schemas.microsoft.com/office/drawing/2014/main" id="{EE4CDA3C-0F8F-7904-6ADE-44EF413DCF4A}"/>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5" name="Textfeld 34">
                <a:extLst>
                  <a:ext uri="{FF2B5EF4-FFF2-40B4-BE49-F238E27FC236}">
                    <a16:creationId xmlns:a16="http://schemas.microsoft.com/office/drawing/2014/main" id="{40AB518F-12D7-C890-7210-38B3E72A54E2}"/>
                  </a:ext>
                </a:extLst>
              </p:cNvPr>
              <p:cNvSpPr txBox="1"/>
              <p:nvPr/>
            </p:nvSpPr>
            <p:spPr>
              <a:xfrm>
                <a:off x="5693871" y="2176031"/>
                <a:ext cx="473611" cy="564170"/>
              </a:xfrm>
              <a:prstGeom prst="rect">
                <a:avLst/>
              </a:prstGeom>
              <a:noFill/>
            </p:spPr>
            <p:txBody>
              <a:bodyPr wrap="none" rtlCol="0">
                <a:spAutoFit/>
              </a:bodyPr>
              <a:lstStyle/>
              <a:p>
                <a:r>
                  <a:rPr lang="de-DE" sz="1800" dirty="0"/>
                  <a:t>T</a:t>
                </a:r>
                <a:endParaRPr lang="de-DE" dirty="0"/>
              </a:p>
            </p:txBody>
          </p:sp>
        </p:grpSp>
        <p:grpSp>
          <p:nvGrpSpPr>
            <p:cNvPr id="8" name="Gruppieren 7">
              <a:extLst>
                <a:ext uri="{FF2B5EF4-FFF2-40B4-BE49-F238E27FC236}">
                  <a16:creationId xmlns:a16="http://schemas.microsoft.com/office/drawing/2014/main" id="{7C868EE3-273E-037F-F819-4C7D74634042}"/>
                </a:ext>
              </a:extLst>
            </p:cNvPr>
            <p:cNvGrpSpPr/>
            <p:nvPr/>
          </p:nvGrpSpPr>
          <p:grpSpPr>
            <a:xfrm>
              <a:off x="5018974" y="2959782"/>
              <a:ext cx="751575" cy="720080"/>
              <a:chOff x="5570637" y="2096852"/>
              <a:chExt cx="751575" cy="720080"/>
            </a:xfrm>
          </p:grpSpPr>
          <p:sp>
            <p:nvSpPr>
              <p:cNvPr id="32" name="Ellipse 31">
                <a:extLst>
                  <a:ext uri="{FF2B5EF4-FFF2-40B4-BE49-F238E27FC236}">
                    <a16:creationId xmlns:a16="http://schemas.microsoft.com/office/drawing/2014/main" id="{A1AB2833-6D2E-6917-9B1D-91A6B7E97FB1}"/>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3" name="Textfeld 32">
                <a:extLst>
                  <a:ext uri="{FF2B5EF4-FFF2-40B4-BE49-F238E27FC236}">
                    <a16:creationId xmlns:a16="http://schemas.microsoft.com/office/drawing/2014/main" id="{E12E8167-A1D0-80A0-53EE-DB80E711EDF7}"/>
                  </a:ext>
                </a:extLst>
              </p:cNvPr>
              <p:cNvSpPr txBox="1"/>
              <p:nvPr/>
            </p:nvSpPr>
            <p:spPr>
              <a:xfrm>
                <a:off x="5624848" y="2186102"/>
                <a:ext cx="697364" cy="564170"/>
              </a:xfrm>
              <a:prstGeom prst="rect">
                <a:avLst/>
              </a:prstGeom>
              <a:noFill/>
            </p:spPr>
            <p:txBody>
              <a:bodyPr wrap="none" rtlCol="0">
                <a:spAutoFit/>
              </a:bodyPr>
              <a:lstStyle/>
              <a:p>
                <a:r>
                  <a:rPr lang="de-DE" sz="1800" dirty="0"/>
                  <a:t>TP</a:t>
                </a:r>
                <a:endParaRPr lang="de-DE" dirty="0"/>
              </a:p>
            </p:txBody>
          </p:sp>
        </p:grpSp>
        <p:grpSp>
          <p:nvGrpSpPr>
            <p:cNvPr id="9" name="Gruppieren 8">
              <a:extLst>
                <a:ext uri="{FF2B5EF4-FFF2-40B4-BE49-F238E27FC236}">
                  <a16:creationId xmlns:a16="http://schemas.microsoft.com/office/drawing/2014/main" id="{D6F93A1A-B624-1CBB-73F5-C24DBE414744}"/>
                </a:ext>
              </a:extLst>
            </p:cNvPr>
            <p:cNvGrpSpPr/>
            <p:nvPr/>
          </p:nvGrpSpPr>
          <p:grpSpPr>
            <a:xfrm>
              <a:off x="6247537" y="2959782"/>
              <a:ext cx="921119" cy="720080"/>
              <a:chOff x="5485140" y="2096852"/>
              <a:chExt cx="921119" cy="720080"/>
            </a:xfrm>
          </p:grpSpPr>
          <p:sp>
            <p:nvSpPr>
              <p:cNvPr id="30" name="Ellipse 29">
                <a:extLst>
                  <a:ext uri="{FF2B5EF4-FFF2-40B4-BE49-F238E27FC236}">
                    <a16:creationId xmlns:a16="http://schemas.microsoft.com/office/drawing/2014/main" id="{6056E675-ED44-137E-A199-98EE7737228F}"/>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31" name="Textfeld 30">
                <a:extLst>
                  <a:ext uri="{FF2B5EF4-FFF2-40B4-BE49-F238E27FC236}">
                    <a16:creationId xmlns:a16="http://schemas.microsoft.com/office/drawing/2014/main" id="{0D3110F3-F478-67D7-A02D-D4A40E05CD0D}"/>
                  </a:ext>
                </a:extLst>
              </p:cNvPr>
              <p:cNvSpPr txBox="1"/>
              <p:nvPr/>
            </p:nvSpPr>
            <p:spPr>
              <a:xfrm>
                <a:off x="5485140" y="2192772"/>
                <a:ext cx="921119" cy="564171"/>
              </a:xfrm>
              <a:prstGeom prst="rect">
                <a:avLst/>
              </a:prstGeom>
              <a:noFill/>
            </p:spPr>
            <p:txBody>
              <a:bodyPr wrap="none" rtlCol="0">
                <a:spAutoFit/>
              </a:bodyPr>
              <a:lstStyle/>
              <a:p>
                <a:r>
                  <a:rPr lang="de-DE" sz="1800" dirty="0"/>
                  <a:t>TBK</a:t>
                </a:r>
                <a:endParaRPr lang="de-DE" dirty="0"/>
              </a:p>
            </p:txBody>
          </p:sp>
        </p:grpSp>
        <p:grpSp>
          <p:nvGrpSpPr>
            <p:cNvPr id="10" name="Gruppieren 9">
              <a:extLst>
                <a:ext uri="{FF2B5EF4-FFF2-40B4-BE49-F238E27FC236}">
                  <a16:creationId xmlns:a16="http://schemas.microsoft.com/office/drawing/2014/main" id="{296B86EE-5E1E-F8F5-688E-A5BE3EA8BFD2}"/>
                </a:ext>
              </a:extLst>
            </p:cNvPr>
            <p:cNvGrpSpPr/>
            <p:nvPr/>
          </p:nvGrpSpPr>
          <p:grpSpPr>
            <a:xfrm>
              <a:off x="5612953" y="4130900"/>
              <a:ext cx="744856" cy="720080"/>
              <a:chOff x="5570637" y="2096852"/>
              <a:chExt cx="744856" cy="720080"/>
            </a:xfrm>
          </p:grpSpPr>
          <p:sp>
            <p:nvSpPr>
              <p:cNvPr id="28" name="Ellipse 27">
                <a:extLst>
                  <a:ext uri="{FF2B5EF4-FFF2-40B4-BE49-F238E27FC236}">
                    <a16:creationId xmlns:a16="http://schemas.microsoft.com/office/drawing/2014/main" id="{70E33B52-4895-EE62-2DA6-2D5B292D1E9A}"/>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9" name="Textfeld 28">
                <a:extLst>
                  <a:ext uri="{FF2B5EF4-FFF2-40B4-BE49-F238E27FC236}">
                    <a16:creationId xmlns:a16="http://schemas.microsoft.com/office/drawing/2014/main" id="{71B7DE4C-DFD9-9732-3A66-DCEC5E95DFA6}"/>
                  </a:ext>
                </a:extLst>
              </p:cNvPr>
              <p:cNvSpPr txBox="1"/>
              <p:nvPr/>
            </p:nvSpPr>
            <p:spPr>
              <a:xfrm>
                <a:off x="5618129" y="2182869"/>
                <a:ext cx="697364" cy="564170"/>
              </a:xfrm>
              <a:prstGeom prst="rect">
                <a:avLst/>
              </a:prstGeom>
              <a:noFill/>
            </p:spPr>
            <p:txBody>
              <a:bodyPr wrap="none" rtlCol="0">
                <a:spAutoFit/>
              </a:bodyPr>
              <a:lstStyle/>
              <a:p>
                <a:r>
                  <a:rPr lang="de-DE" sz="1800" dirty="0"/>
                  <a:t>TB</a:t>
                </a:r>
                <a:endParaRPr lang="de-DE" dirty="0"/>
              </a:p>
            </p:txBody>
          </p:sp>
        </p:grpSp>
        <p:grpSp>
          <p:nvGrpSpPr>
            <p:cNvPr id="11" name="Gruppieren 10">
              <a:extLst>
                <a:ext uri="{FF2B5EF4-FFF2-40B4-BE49-F238E27FC236}">
                  <a16:creationId xmlns:a16="http://schemas.microsoft.com/office/drawing/2014/main" id="{4133BCBD-CB86-8F2C-62B4-EBB0E86F823E}"/>
                </a:ext>
              </a:extLst>
            </p:cNvPr>
            <p:cNvGrpSpPr/>
            <p:nvPr/>
          </p:nvGrpSpPr>
          <p:grpSpPr>
            <a:xfrm>
              <a:off x="7053113" y="4130900"/>
              <a:ext cx="723014" cy="720080"/>
              <a:chOff x="5570637" y="2096852"/>
              <a:chExt cx="723014" cy="720080"/>
            </a:xfrm>
          </p:grpSpPr>
          <p:sp>
            <p:nvSpPr>
              <p:cNvPr id="26" name="Ellipse 25">
                <a:extLst>
                  <a:ext uri="{FF2B5EF4-FFF2-40B4-BE49-F238E27FC236}">
                    <a16:creationId xmlns:a16="http://schemas.microsoft.com/office/drawing/2014/main" id="{4D3325D5-26F3-3075-8A8F-DE4203938408}"/>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7" name="Textfeld 26">
                <a:extLst>
                  <a:ext uri="{FF2B5EF4-FFF2-40B4-BE49-F238E27FC236}">
                    <a16:creationId xmlns:a16="http://schemas.microsoft.com/office/drawing/2014/main" id="{7628B765-FFD6-0BB7-84F9-D0A4E125CE19}"/>
                  </a:ext>
                </a:extLst>
              </p:cNvPr>
              <p:cNvSpPr txBox="1"/>
              <p:nvPr/>
            </p:nvSpPr>
            <p:spPr>
              <a:xfrm>
                <a:off x="5596287" y="2212951"/>
                <a:ext cx="697364" cy="564170"/>
              </a:xfrm>
              <a:prstGeom prst="rect">
                <a:avLst/>
              </a:prstGeom>
              <a:noFill/>
            </p:spPr>
            <p:txBody>
              <a:bodyPr wrap="none" rtlCol="0">
                <a:spAutoFit/>
              </a:bodyPr>
              <a:lstStyle/>
              <a:p>
                <a:r>
                  <a:rPr lang="de-DE" sz="1800" dirty="0"/>
                  <a:t>FS</a:t>
                </a:r>
                <a:endParaRPr lang="de-DE" dirty="0"/>
              </a:p>
            </p:txBody>
          </p:sp>
        </p:grpSp>
        <p:grpSp>
          <p:nvGrpSpPr>
            <p:cNvPr id="12" name="Gruppieren 11">
              <a:extLst>
                <a:ext uri="{FF2B5EF4-FFF2-40B4-BE49-F238E27FC236}">
                  <a16:creationId xmlns:a16="http://schemas.microsoft.com/office/drawing/2014/main" id="{7BC1CCDA-8CAC-ED33-C860-09F517EC84A3}"/>
                </a:ext>
              </a:extLst>
            </p:cNvPr>
            <p:cNvGrpSpPr/>
            <p:nvPr/>
          </p:nvGrpSpPr>
          <p:grpSpPr>
            <a:xfrm>
              <a:off x="7634700" y="2959782"/>
              <a:ext cx="734659" cy="720080"/>
              <a:chOff x="5556059" y="2096852"/>
              <a:chExt cx="734659" cy="720080"/>
            </a:xfrm>
          </p:grpSpPr>
          <p:sp>
            <p:nvSpPr>
              <p:cNvPr id="24" name="Ellipse 23">
                <a:extLst>
                  <a:ext uri="{FF2B5EF4-FFF2-40B4-BE49-F238E27FC236}">
                    <a16:creationId xmlns:a16="http://schemas.microsoft.com/office/drawing/2014/main" id="{96CD0A33-BEC3-E953-CB55-9753EB36CB60}"/>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5" name="Textfeld 24">
                <a:extLst>
                  <a:ext uri="{FF2B5EF4-FFF2-40B4-BE49-F238E27FC236}">
                    <a16:creationId xmlns:a16="http://schemas.microsoft.com/office/drawing/2014/main" id="{367B0F12-1D92-CF32-2ED6-F91E8F289B8C}"/>
                  </a:ext>
                </a:extLst>
              </p:cNvPr>
              <p:cNvSpPr txBox="1"/>
              <p:nvPr/>
            </p:nvSpPr>
            <p:spPr>
              <a:xfrm>
                <a:off x="5556059" y="2196197"/>
                <a:ext cx="734659" cy="564170"/>
              </a:xfrm>
              <a:prstGeom prst="rect">
                <a:avLst/>
              </a:prstGeom>
              <a:noFill/>
            </p:spPr>
            <p:txBody>
              <a:bodyPr wrap="none" rtlCol="0">
                <a:spAutoFit/>
              </a:bodyPr>
              <a:lstStyle/>
              <a:p>
                <a:r>
                  <a:rPr lang="de-DE" sz="1800" dirty="0"/>
                  <a:t>HS</a:t>
                </a:r>
                <a:endParaRPr lang="de-DE" dirty="0"/>
              </a:p>
            </p:txBody>
          </p:sp>
        </p:grpSp>
        <p:grpSp>
          <p:nvGrpSpPr>
            <p:cNvPr id="13" name="Gruppieren 12">
              <a:extLst>
                <a:ext uri="{FF2B5EF4-FFF2-40B4-BE49-F238E27FC236}">
                  <a16:creationId xmlns:a16="http://schemas.microsoft.com/office/drawing/2014/main" id="{B92319A1-60B8-E00E-1082-D3F4650FB23B}"/>
                </a:ext>
              </a:extLst>
            </p:cNvPr>
            <p:cNvGrpSpPr/>
            <p:nvPr/>
          </p:nvGrpSpPr>
          <p:grpSpPr>
            <a:xfrm>
              <a:off x="5633534" y="2304861"/>
              <a:ext cx="804952" cy="760374"/>
              <a:chOff x="5633534" y="2304861"/>
              <a:chExt cx="804952" cy="760374"/>
            </a:xfrm>
          </p:grpSpPr>
          <p:cxnSp>
            <p:nvCxnSpPr>
              <p:cNvPr id="22" name="Gerade Verbindung mit Pfeil 21">
                <a:extLst>
                  <a:ext uri="{FF2B5EF4-FFF2-40B4-BE49-F238E27FC236}">
                    <a16:creationId xmlns:a16="http://schemas.microsoft.com/office/drawing/2014/main" id="{F80C82C2-FD59-F7C2-58E7-CD7A24CE3FA5}"/>
                  </a:ext>
                </a:extLst>
              </p:cNvPr>
              <p:cNvCxnSpPr>
                <a:cxnSpLocks/>
                <a:stCxn id="32" idx="7"/>
                <a:endCxn id="34" idx="3"/>
              </p:cNvCxnSpPr>
              <p:nvPr/>
            </p:nvCxnSpPr>
            <p:spPr bwMode="auto">
              <a:xfrm flipV="1">
                <a:off x="5633601" y="2304861"/>
                <a:ext cx="804885" cy="760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feld 22">
                <a:extLst>
                  <a:ext uri="{FF2B5EF4-FFF2-40B4-BE49-F238E27FC236}">
                    <a16:creationId xmlns:a16="http://schemas.microsoft.com/office/drawing/2014/main" id="{14D083CE-5A75-9409-B91D-3019D953302F}"/>
                  </a:ext>
                </a:extLst>
              </p:cNvPr>
              <p:cNvSpPr txBox="1"/>
              <p:nvPr/>
            </p:nvSpPr>
            <p:spPr>
              <a:xfrm>
                <a:off x="5633534" y="2426470"/>
                <a:ext cx="433989" cy="517155"/>
              </a:xfrm>
              <a:prstGeom prst="rect">
                <a:avLst/>
              </a:prstGeom>
              <a:noFill/>
            </p:spPr>
            <p:txBody>
              <a:bodyPr wrap="none" rtlCol="0">
                <a:spAutoFit/>
              </a:bodyPr>
              <a:lstStyle/>
              <a:p>
                <a:r>
                  <a:rPr lang="de-DE" sz="1600" dirty="0"/>
                  <a:t>1</a:t>
                </a:r>
                <a:endParaRPr lang="de-DE" sz="1800" dirty="0"/>
              </a:p>
            </p:txBody>
          </p:sp>
        </p:grpSp>
        <p:cxnSp>
          <p:nvCxnSpPr>
            <p:cNvPr id="14" name="Gerade Verbindung mit Pfeil 13">
              <a:extLst>
                <a:ext uri="{FF2B5EF4-FFF2-40B4-BE49-F238E27FC236}">
                  <a16:creationId xmlns:a16="http://schemas.microsoft.com/office/drawing/2014/main" id="{BB5258C3-389B-DE8B-3FBA-1F61DF63E56B}"/>
                </a:ext>
              </a:extLst>
            </p:cNvPr>
            <p:cNvCxnSpPr>
              <a:stCxn id="30" idx="0"/>
              <a:endCxn id="34" idx="4"/>
            </p:cNvCxnSpPr>
            <p:nvPr/>
          </p:nvCxnSpPr>
          <p:spPr bwMode="auto">
            <a:xfrm flipH="1" flipV="1">
              <a:off x="6693073" y="2410314"/>
              <a:ext cx="1" cy="549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A2CE06D5-A727-39DE-4E26-E54FB1F5D53D}"/>
                </a:ext>
              </a:extLst>
            </p:cNvPr>
            <p:cNvCxnSpPr>
              <a:stCxn id="24" idx="1"/>
              <a:endCxn id="34" idx="5"/>
            </p:cNvCxnSpPr>
            <p:nvPr/>
          </p:nvCxnSpPr>
          <p:spPr bwMode="auto">
            <a:xfrm flipH="1" flipV="1">
              <a:off x="6947660" y="2304861"/>
              <a:ext cx="807071" cy="760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F7A9AFA5-7E9B-C164-E556-1D1C9E4397D4}"/>
                </a:ext>
              </a:extLst>
            </p:cNvPr>
            <p:cNvCxnSpPr>
              <a:cxnSpLocks/>
              <a:endCxn id="30" idx="4"/>
            </p:cNvCxnSpPr>
            <p:nvPr/>
          </p:nvCxnSpPr>
          <p:spPr bwMode="auto">
            <a:xfrm flipV="1">
              <a:off x="6220201" y="3679862"/>
              <a:ext cx="472873" cy="5564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48771345-5B78-A629-4CBD-0B3BD86423C5}"/>
                </a:ext>
              </a:extLst>
            </p:cNvPr>
            <p:cNvCxnSpPr>
              <a:cxnSpLocks/>
              <a:stCxn id="26" idx="1"/>
              <a:endCxn id="30" idx="4"/>
            </p:cNvCxnSpPr>
            <p:nvPr/>
          </p:nvCxnSpPr>
          <p:spPr bwMode="auto">
            <a:xfrm flipH="1" flipV="1">
              <a:off x="6693074" y="3679862"/>
              <a:ext cx="465492" cy="5564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feld 17">
              <a:extLst>
                <a:ext uri="{FF2B5EF4-FFF2-40B4-BE49-F238E27FC236}">
                  <a16:creationId xmlns:a16="http://schemas.microsoft.com/office/drawing/2014/main" id="{A92B761D-FE35-1D30-C824-1F827878F71A}"/>
                </a:ext>
              </a:extLst>
            </p:cNvPr>
            <p:cNvSpPr txBox="1"/>
            <p:nvPr/>
          </p:nvSpPr>
          <p:spPr>
            <a:xfrm>
              <a:off x="6606711" y="2462320"/>
              <a:ext cx="433990" cy="517155"/>
            </a:xfrm>
            <a:prstGeom prst="rect">
              <a:avLst/>
            </a:prstGeom>
            <a:noFill/>
          </p:spPr>
          <p:txBody>
            <a:bodyPr wrap="none" rtlCol="0">
              <a:spAutoFit/>
            </a:bodyPr>
            <a:lstStyle/>
            <a:p>
              <a:r>
                <a:rPr lang="de-DE" sz="1600" dirty="0"/>
                <a:t>4</a:t>
              </a:r>
              <a:endParaRPr lang="de-DE" sz="1800" dirty="0"/>
            </a:p>
          </p:txBody>
        </p:sp>
        <p:sp>
          <p:nvSpPr>
            <p:cNvPr id="19" name="Textfeld 18">
              <a:extLst>
                <a:ext uri="{FF2B5EF4-FFF2-40B4-BE49-F238E27FC236}">
                  <a16:creationId xmlns:a16="http://schemas.microsoft.com/office/drawing/2014/main" id="{B3AB8FA9-C302-1783-7541-3A0B8F52D1D8}"/>
                </a:ext>
              </a:extLst>
            </p:cNvPr>
            <p:cNvSpPr txBox="1"/>
            <p:nvPr/>
          </p:nvSpPr>
          <p:spPr>
            <a:xfrm>
              <a:off x="7315863" y="2437304"/>
              <a:ext cx="599472" cy="517155"/>
            </a:xfrm>
            <a:prstGeom prst="rect">
              <a:avLst/>
            </a:prstGeom>
            <a:noFill/>
          </p:spPr>
          <p:txBody>
            <a:bodyPr wrap="none" rtlCol="0">
              <a:spAutoFit/>
            </a:bodyPr>
            <a:lstStyle/>
            <a:p>
              <a:r>
                <a:rPr lang="de-DE" sz="1600" dirty="0"/>
                <a:t>16</a:t>
              </a:r>
              <a:endParaRPr lang="de-DE" sz="1800" dirty="0"/>
            </a:p>
          </p:txBody>
        </p:sp>
        <p:sp>
          <p:nvSpPr>
            <p:cNvPr id="20" name="Textfeld 19">
              <a:extLst>
                <a:ext uri="{FF2B5EF4-FFF2-40B4-BE49-F238E27FC236}">
                  <a16:creationId xmlns:a16="http://schemas.microsoft.com/office/drawing/2014/main" id="{B6BE7BC9-DD00-00E2-426D-D5912E6E3884}"/>
                </a:ext>
              </a:extLst>
            </p:cNvPr>
            <p:cNvSpPr txBox="1"/>
            <p:nvPr/>
          </p:nvSpPr>
          <p:spPr>
            <a:xfrm>
              <a:off x="6039906" y="3700464"/>
              <a:ext cx="433990" cy="517155"/>
            </a:xfrm>
            <a:prstGeom prst="rect">
              <a:avLst/>
            </a:prstGeom>
            <a:noFill/>
          </p:spPr>
          <p:txBody>
            <a:bodyPr wrap="square" rtlCol="0">
              <a:spAutoFit/>
            </a:bodyPr>
            <a:lstStyle/>
            <a:p>
              <a:r>
                <a:rPr lang="de-DE" sz="1600" dirty="0"/>
                <a:t>1</a:t>
              </a:r>
              <a:endParaRPr lang="de-DE" sz="1800" dirty="0"/>
            </a:p>
          </p:txBody>
        </p:sp>
        <p:sp>
          <p:nvSpPr>
            <p:cNvPr id="21" name="Textfeld 20">
              <a:extLst>
                <a:ext uri="{FF2B5EF4-FFF2-40B4-BE49-F238E27FC236}">
                  <a16:creationId xmlns:a16="http://schemas.microsoft.com/office/drawing/2014/main" id="{4A5DC478-3E40-D973-E368-360306B532A8}"/>
                </a:ext>
              </a:extLst>
            </p:cNvPr>
            <p:cNvSpPr txBox="1"/>
            <p:nvPr/>
          </p:nvSpPr>
          <p:spPr>
            <a:xfrm>
              <a:off x="6895100" y="3712175"/>
              <a:ext cx="433990" cy="517155"/>
            </a:xfrm>
            <a:prstGeom prst="rect">
              <a:avLst/>
            </a:prstGeom>
            <a:noFill/>
          </p:spPr>
          <p:txBody>
            <a:bodyPr wrap="none" rtlCol="0">
              <a:spAutoFit/>
            </a:bodyPr>
            <a:lstStyle/>
            <a:p>
              <a:r>
                <a:rPr lang="de-DE" sz="1600" dirty="0"/>
                <a:t>1</a:t>
              </a:r>
              <a:endParaRPr lang="de-DE" sz="1800" dirty="0"/>
            </a:p>
          </p:txBody>
        </p:sp>
      </p:grpSp>
      <p:sp>
        <p:nvSpPr>
          <p:cNvPr id="39" name="Textfeld 38">
            <a:extLst>
              <a:ext uri="{FF2B5EF4-FFF2-40B4-BE49-F238E27FC236}">
                <a16:creationId xmlns:a16="http://schemas.microsoft.com/office/drawing/2014/main" id="{6DE26C31-1C88-09BD-F723-B434E3B4C387}"/>
              </a:ext>
            </a:extLst>
          </p:cNvPr>
          <p:cNvSpPr txBox="1"/>
          <p:nvPr/>
        </p:nvSpPr>
        <p:spPr>
          <a:xfrm>
            <a:off x="831890" y="1073582"/>
            <a:ext cx="1258678" cy="307777"/>
          </a:xfrm>
          <a:prstGeom prst="rect">
            <a:avLst/>
          </a:prstGeom>
          <a:noFill/>
        </p:spPr>
        <p:txBody>
          <a:bodyPr wrap="square" rtlCol="0">
            <a:spAutoFit/>
          </a:bodyPr>
          <a:lstStyle/>
          <a:p>
            <a:r>
              <a:rPr lang="de-DE" sz="1400" dirty="0" err="1"/>
              <a:t>Gozintograph</a:t>
            </a:r>
            <a:endParaRPr lang="de-DE" sz="1400" dirty="0"/>
          </a:p>
        </p:txBody>
      </p:sp>
      <p:grpSp>
        <p:nvGrpSpPr>
          <p:cNvPr id="40" name="Gruppieren 39">
            <a:extLst>
              <a:ext uri="{FF2B5EF4-FFF2-40B4-BE49-F238E27FC236}">
                <a16:creationId xmlns:a16="http://schemas.microsoft.com/office/drawing/2014/main" id="{2DFE1886-30E6-0F05-1580-B3BAD57DEB5E}"/>
              </a:ext>
            </a:extLst>
          </p:cNvPr>
          <p:cNvGrpSpPr/>
          <p:nvPr/>
        </p:nvGrpSpPr>
        <p:grpSpPr>
          <a:xfrm>
            <a:off x="1857327" y="3797939"/>
            <a:ext cx="1274682" cy="757242"/>
            <a:chOff x="1722077" y="3951753"/>
            <a:chExt cx="1274682" cy="757242"/>
          </a:xfrm>
        </p:grpSpPr>
        <p:cxnSp>
          <p:nvCxnSpPr>
            <p:cNvPr id="41" name="Verbinder: gekrümmt 40">
              <a:extLst>
                <a:ext uri="{FF2B5EF4-FFF2-40B4-BE49-F238E27FC236}">
                  <a16:creationId xmlns:a16="http://schemas.microsoft.com/office/drawing/2014/main" id="{4D89BEB1-91C4-3A43-7C6C-1AA7C0231A9D}"/>
                </a:ext>
              </a:extLst>
            </p:cNvPr>
            <p:cNvCxnSpPr>
              <a:cxnSpLocks/>
              <a:stCxn id="43" idx="0"/>
              <a:endCxn id="48" idx="1"/>
            </p:cNvCxnSpPr>
            <p:nvPr/>
          </p:nvCxnSpPr>
          <p:spPr bwMode="auto">
            <a:xfrm rot="5400000" flipH="1" flipV="1">
              <a:off x="2013548" y="3725785"/>
              <a:ext cx="691739" cy="127468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42" name="Textfeld 41">
              <a:extLst>
                <a:ext uri="{FF2B5EF4-FFF2-40B4-BE49-F238E27FC236}">
                  <a16:creationId xmlns:a16="http://schemas.microsoft.com/office/drawing/2014/main" id="{04D32240-F2B9-BB03-C7AA-C7D9E9525F2D}"/>
                </a:ext>
              </a:extLst>
            </p:cNvPr>
            <p:cNvSpPr txBox="1"/>
            <p:nvPr/>
          </p:nvSpPr>
          <p:spPr>
            <a:xfrm>
              <a:off x="1966551" y="3951753"/>
              <a:ext cx="284052" cy="400110"/>
            </a:xfrm>
            <a:prstGeom prst="rect">
              <a:avLst/>
            </a:prstGeom>
            <a:noFill/>
          </p:spPr>
          <p:txBody>
            <a:bodyPr wrap="none" rtlCol="0">
              <a:spAutoFit/>
            </a:bodyPr>
            <a:lstStyle/>
            <a:p>
              <a:r>
                <a:rPr lang="de-DE" sz="2000" b="1" dirty="0"/>
                <a:t>*</a:t>
              </a:r>
            </a:p>
          </p:txBody>
        </p:sp>
      </p:grpSp>
      <p:sp>
        <p:nvSpPr>
          <p:cNvPr id="43" name="Textfeld 42">
            <a:extLst>
              <a:ext uri="{FF2B5EF4-FFF2-40B4-BE49-F238E27FC236}">
                <a16:creationId xmlns:a16="http://schemas.microsoft.com/office/drawing/2014/main" id="{5CC42192-CD88-9C3F-EAFC-EA680CB67C40}"/>
              </a:ext>
            </a:extLst>
          </p:cNvPr>
          <p:cNvSpPr txBox="1"/>
          <p:nvPr/>
        </p:nvSpPr>
        <p:spPr>
          <a:xfrm>
            <a:off x="899371" y="4555181"/>
            <a:ext cx="1915909" cy="307777"/>
          </a:xfrm>
          <a:prstGeom prst="rect">
            <a:avLst/>
          </a:prstGeom>
          <a:noFill/>
        </p:spPr>
        <p:txBody>
          <a:bodyPr wrap="none" rtlCol="0">
            <a:spAutoFit/>
          </a:bodyPr>
          <a:lstStyle/>
          <a:p>
            <a:r>
              <a:rPr lang="de-DE" sz="1400" dirty="0"/>
              <a:t>Direktbedarfsmatrix D</a:t>
            </a:r>
          </a:p>
        </p:txBody>
      </p:sp>
      <p:sp>
        <p:nvSpPr>
          <p:cNvPr id="44" name="Textfeld 43">
            <a:extLst>
              <a:ext uri="{FF2B5EF4-FFF2-40B4-BE49-F238E27FC236}">
                <a16:creationId xmlns:a16="http://schemas.microsoft.com/office/drawing/2014/main" id="{FDB66F5A-C9F9-53F0-4277-7300F3D61E46}"/>
              </a:ext>
            </a:extLst>
          </p:cNvPr>
          <p:cNvSpPr txBox="1"/>
          <p:nvPr/>
        </p:nvSpPr>
        <p:spPr>
          <a:xfrm>
            <a:off x="3916039" y="4555181"/>
            <a:ext cx="498855" cy="307777"/>
          </a:xfrm>
          <a:prstGeom prst="rect">
            <a:avLst/>
          </a:prstGeom>
          <a:noFill/>
        </p:spPr>
        <p:txBody>
          <a:bodyPr wrap="none" rtlCol="0">
            <a:spAutoFit/>
          </a:bodyPr>
          <a:lstStyle/>
          <a:p>
            <a:r>
              <a:rPr lang="de-DE" sz="1400" dirty="0"/>
              <a:t>D^2</a:t>
            </a:r>
          </a:p>
        </p:txBody>
      </p:sp>
      <p:sp>
        <p:nvSpPr>
          <p:cNvPr id="45" name="Textfeld 44">
            <a:extLst>
              <a:ext uri="{FF2B5EF4-FFF2-40B4-BE49-F238E27FC236}">
                <a16:creationId xmlns:a16="http://schemas.microsoft.com/office/drawing/2014/main" id="{DF0E7CFD-3E83-EAF2-70B5-6586D04F4BB2}"/>
              </a:ext>
            </a:extLst>
          </p:cNvPr>
          <p:cNvSpPr txBox="1"/>
          <p:nvPr/>
        </p:nvSpPr>
        <p:spPr>
          <a:xfrm>
            <a:off x="7808522" y="4557173"/>
            <a:ext cx="1895071" cy="307777"/>
          </a:xfrm>
          <a:prstGeom prst="rect">
            <a:avLst/>
          </a:prstGeom>
          <a:noFill/>
        </p:spPr>
        <p:txBody>
          <a:bodyPr wrap="none" rtlCol="0">
            <a:spAutoFit/>
          </a:bodyPr>
          <a:lstStyle/>
          <a:p>
            <a:r>
              <a:rPr lang="de-DE" sz="1400" dirty="0"/>
              <a:t>Gesamtbedarfsmatrix</a:t>
            </a:r>
          </a:p>
        </p:txBody>
      </p:sp>
      <p:sp>
        <p:nvSpPr>
          <p:cNvPr id="46" name="Textfeld 45">
            <a:extLst>
              <a:ext uri="{FF2B5EF4-FFF2-40B4-BE49-F238E27FC236}">
                <a16:creationId xmlns:a16="http://schemas.microsoft.com/office/drawing/2014/main" id="{BCFCEEDB-25FA-9137-304E-709BB11B2CDC}"/>
              </a:ext>
            </a:extLst>
          </p:cNvPr>
          <p:cNvSpPr txBox="1"/>
          <p:nvPr/>
        </p:nvSpPr>
        <p:spPr>
          <a:xfrm>
            <a:off x="2859442" y="5281589"/>
            <a:ext cx="288862" cy="307777"/>
          </a:xfrm>
          <a:prstGeom prst="rect">
            <a:avLst/>
          </a:prstGeom>
          <a:noFill/>
        </p:spPr>
        <p:txBody>
          <a:bodyPr wrap="none" rtlCol="0">
            <a:spAutoFit/>
          </a:bodyPr>
          <a:lstStyle/>
          <a:p>
            <a:r>
              <a:rPr lang="de-DE" sz="1400" dirty="0"/>
              <a:t>+</a:t>
            </a:r>
          </a:p>
        </p:txBody>
      </p:sp>
      <p:graphicFrame>
        <p:nvGraphicFramePr>
          <p:cNvPr id="47" name="Inhaltsplatzhalter 14">
            <a:extLst>
              <a:ext uri="{FF2B5EF4-FFF2-40B4-BE49-F238E27FC236}">
                <a16:creationId xmlns:a16="http://schemas.microsoft.com/office/drawing/2014/main" id="{11B37B09-0420-6EF9-24EA-4C2F7102F1CF}"/>
              </a:ext>
            </a:extLst>
          </p:cNvPr>
          <p:cNvGraphicFramePr>
            <a:graphicFrameLocks/>
          </p:cNvGraphicFramePr>
          <p:nvPr/>
        </p:nvGraphicFramePr>
        <p:xfrm>
          <a:off x="838243" y="4812381"/>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48" name="Inhaltsplatzhalter 14">
            <a:extLst>
              <a:ext uri="{FF2B5EF4-FFF2-40B4-BE49-F238E27FC236}">
                <a16:creationId xmlns:a16="http://schemas.microsoft.com/office/drawing/2014/main" id="{972194DE-ED3F-B748-685C-A576B493C4AF}"/>
              </a:ext>
            </a:extLst>
          </p:cNvPr>
          <p:cNvGraphicFramePr>
            <a:graphicFrameLocks/>
          </p:cNvGraphicFramePr>
          <p:nvPr/>
        </p:nvGraphicFramePr>
        <p:xfrm>
          <a:off x="3132008" y="3201137"/>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49" name="Inhaltsplatzhalter 14">
            <a:extLst>
              <a:ext uri="{FF2B5EF4-FFF2-40B4-BE49-F238E27FC236}">
                <a16:creationId xmlns:a16="http://schemas.microsoft.com/office/drawing/2014/main" id="{EB7E5990-C742-2962-751F-BDBF1ECEB4C4}"/>
              </a:ext>
            </a:extLst>
          </p:cNvPr>
          <p:cNvGraphicFramePr>
            <a:graphicFrameLocks/>
          </p:cNvGraphicFramePr>
          <p:nvPr/>
        </p:nvGraphicFramePr>
        <p:xfrm>
          <a:off x="3127791" y="4807989"/>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38929">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0" name="Inhaltsplatzhalter 14">
            <a:extLst>
              <a:ext uri="{FF2B5EF4-FFF2-40B4-BE49-F238E27FC236}">
                <a16:creationId xmlns:a16="http://schemas.microsoft.com/office/drawing/2014/main" id="{C5425DB2-44D7-40E4-DACA-C49813E42C9F}"/>
              </a:ext>
            </a:extLst>
          </p:cNvPr>
          <p:cNvGraphicFramePr>
            <a:graphicFrameLocks/>
          </p:cNvGraphicFramePr>
          <p:nvPr/>
        </p:nvGraphicFramePr>
        <p:xfrm>
          <a:off x="5418188" y="4807989"/>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1" name="Inhaltsplatzhalter 14">
            <a:extLst>
              <a:ext uri="{FF2B5EF4-FFF2-40B4-BE49-F238E27FC236}">
                <a16:creationId xmlns:a16="http://schemas.microsoft.com/office/drawing/2014/main" id="{A4369A0C-B6A7-8224-5CDE-C3AB2C8C4164}"/>
              </a:ext>
            </a:extLst>
          </p:cNvPr>
          <p:cNvGraphicFramePr>
            <a:graphicFrameLocks/>
          </p:cNvGraphicFramePr>
          <p:nvPr/>
        </p:nvGraphicFramePr>
        <p:xfrm>
          <a:off x="7708585" y="4821211"/>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extLst>
                  <a:ext uri="{0D108BD9-81ED-4DB2-BD59-A6C34878D82A}">
                    <a16:rowId xmlns:a16="http://schemas.microsoft.com/office/drawing/2014/main" val="2215394512"/>
                  </a:ext>
                </a:extLst>
              </a:tr>
            </a:tbl>
          </a:graphicData>
        </a:graphic>
      </p:graphicFrame>
      <p:sp>
        <p:nvSpPr>
          <p:cNvPr id="52" name="Textfeld 51">
            <a:extLst>
              <a:ext uri="{FF2B5EF4-FFF2-40B4-BE49-F238E27FC236}">
                <a16:creationId xmlns:a16="http://schemas.microsoft.com/office/drawing/2014/main" id="{90586DB5-6707-3C9E-3D36-F1C2F042CD6B}"/>
              </a:ext>
            </a:extLst>
          </p:cNvPr>
          <p:cNvSpPr txBox="1"/>
          <p:nvPr/>
        </p:nvSpPr>
        <p:spPr>
          <a:xfrm>
            <a:off x="5167937" y="5281588"/>
            <a:ext cx="288862" cy="307777"/>
          </a:xfrm>
          <a:prstGeom prst="rect">
            <a:avLst/>
          </a:prstGeom>
          <a:noFill/>
        </p:spPr>
        <p:txBody>
          <a:bodyPr wrap="none" rtlCol="0">
            <a:spAutoFit/>
          </a:bodyPr>
          <a:lstStyle/>
          <a:p>
            <a:r>
              <a:rPr lang="de-DE" sz="1400" dirty="0"/>
              <a:t>+</a:t>
            </a:r>
          </a:p>
        </p:txBody>
      </p:sp>
      <p:sp>
        <p:nvSpPr>
          <p:cNvPr id="53" name="Textfeld 52">
            <a:extLst>
              <a:ext uri="{FF2B5EF4-FFF2-40B4-BE49-F238E27FC236}">
                <a16:creationId xmlns:a16="http://schemas.microsoft.com/office/drawing/2014/main" id="{6E84404F-5D46-2DF2-C193-B316280E4EC5}"/>
              </a:ext>
            </a:extLst>
          </p:cNvPr>
          <p:cNvSpPr txBox="1"/>
          <p:nvPr/>
        </p:nvSpPr>
        <p:spPr>
          <a:xfrm>
            <a:off x="7439029" y="5257625"/>
            <a:ext cx="288862" cy="307777"/>
          </a:xfrm>
          <a:prstGeom prst="rect">
            <a:avLst/>
          </a:prstGeom>
          <a:noFill/>
        </p:spPr>
        <p:txBody>
          <a:bodyPr wrap="none" rtlCol="0">
            <a:spAutoFit/>
          </a:bodyPr>
          <a:lstStyle/>
          <a:p>
            <a:r>
              <a:rPr lang="de-DE" sz="1400" dirty="0"/>
              <a:t>=</a:t>
            </a:r>
          </a:p>
        </p:txBody>
      </p:sp>
      <p:sp>
        <p:nvSpPr>
          <p:cNvPr id="54" name="Textfeld 53">
            <a:extLst>
              <a:ext uri="{FF2B5EF4-FFF2-40B4-BE49-F238E27FC236}">
                <a16:creationId xmlns:a16="http://schemas.microsoft.com/office/drawing/2014/main" id="{2A9D6CED-5592-79E6-679B-AECA1F768CC3}"/>
              </a:ext>
            </a:extLst>
          </p:cNvPr>
          <p:cNvSpPr txBox="1"/>
          <p:nvPr/>
        </p:nvSpPr>
        <p:spPr>
          <a:xfrm>
            <a:off x="6329301" y="4557173"/>
            <a:ext cx="304892" cy="307777"/>
          </a:xfrm>
          <a:prstGeom prst="rect">
            <a:avLst/>
          </a:prstGeom>
          <a:noFill/>
        </p:spPr>
        <p:txBody>
          <a:bodyPr wrap="none" rtlCol="0">
            <a:spAutoFit/>
          </a:bodyPr>
          <a:lstStyle/>
          <a:p>
            <a:r>
              <a:rPr lang="de-DE" sz="1400" dirty="0"/>
              <a:t>E</a:t>
            </a:r>
          </a:p>
        </p:txBody>
      </p:sp>
      <p:sp>
        <p:nvSpPr>
          <p:cNvPr id="55" name="Textfeld 54">
            <a:extLst>
              <a:ext uri="{FF2B5EF4-FFF2-40B4-BE49-F238E27FC236}">
                <a16:creationId xmlns:a16="http://schemas.microsoft.com/office/drawing/2014/main" id="{274BA0B1-364E-84FE-E8D5-5B7194ECED6C}"/>
              </a:ext>
            </a:extLst>
          </p:cNvPr>
          <p:cNvSpPr txBox="1"/>
          <p:nvPr/>
        </p:nvSpPr>
        <p:spPr>
          <a:xfrm>
            <a:off x="4110002" y="2933814"/>
            <a:ext cx="314510" cy="307777"/>
          </a:xfrm>
          <a:prstGeom prst="rect">
            <a:avLst/>
          </a:prstGeom>
          <a:noFill/>
        </p:spPr>
        <p:txBody>
          <a:bodyPr wrap="none" rtlCol="0">
            <a:spAutoFit/>
          </a:bodyPr>
          <a:lstStyle/>
          <a:p>
            <a:r>
              <a:rPr lang="de-DE" sz="1400" dirty="0"/>
              <a:t>D</a:t>
            </a:r>
          </a:p>
        </p:txBody>
      </p:sp>
      <p:sp>
        <p:nvSpPr>
          <p:cNvPr id="56" name="Textfeld 55">
            <a:extLst>
              <a:ext uri="{FF2B5EF4-FFF2-40B4-BE49-F238E27FC236}">
                <a16:creationId xmlns:a16="http://schemas.microsoft.com/office/drawing/2014/main" id="{D03D5837-ABC8-7D9D-65A6-4075F3C32EBD}"/>
              </a:ext>
            </a:extLst>
          </p:cNvPr>
          <p:cNvSpPr txBox="1"/>
          <p:nvPr/>
        </p:nvSpPr>
        <p:spPr>
          <a:xfrm>
            <a:off x="3703439" y="4560176"/>
            <a:ext cx="288862" cy="307777"/>
          </a:xfrm>
          <a:prstGeom prst="rect">
            <a:avLst/>
          </a:prstGeom>
          <a:noFill/>
        </p:spPr>
        <p:txBody>
          <a:bodyPr wrap="none" rtlCol="0">
            <a:spAutoFit/>
          </a:bodyPr>
          <a:lstStyle/>
          <a:p>
            <a:r>
              <a:rPr lang="de-DE" sz="1400" dirty="0"/>
              <a:t>=</a:t>
            </a:r>
          </a:p>
        </p:txBody>
      </p:sp>
      <p:graphicFrame>
        <p:nvGraphicFramePr>
          <p:cNvPr id="57" name="Inhaltsplatzhalter 14">
            <a:extLst>
              <a:ext uri="{FF2B5EF4-FFF2-40B4-BE49-F238E27FC236}">
                <a16:creationId xmlns:a16="http://schemas.microsoft.com/office/drawing/2014/main" id="{B2BD8DAD-A740-B2C5-A0EC-1AE42EA9A5EE}"/>
              </a:ext>
            </a:extLst>
          </p:cNvPr>
          <p:cNvGraphicFramePr>
            <a:graphicFrameLocks/>
          </p:cNvGraphicFramePr>
          <p:nvPr/>
        </p:nvGraphicFramePr>
        <p:xfrm>
          <a:off x="9994145" y="3230571"/>
          <a:ext cx="58711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i="0" u="none" strike="noStrike" dirty="0">
                          <a:solidFill>
                            <a:schemeClr val="tx1"/>
                          </a:solidFill>
                          <a:effectLst/>
                          <a:latin typeface="+mj-lt"/>
                        </a:rPr>
                        <a:t>PB</a:t>
                      </a: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5</a:t>
                      </a: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a:t>
                      </a: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3</a:t>
                      </a: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12</a:t>
                      </a: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7</a:t>
                      </a: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58" name="Inhaltsplatzhalter 14">
            <a:extLst>
              <a:ext uri="{FF2B5EF4-FFF2-40B4-BE49-F238E27FC236}">
                <a16:creationId xmlns:a16="http://schemas.microsoft.com/office/drawing/2014/main" id="{94749DC6-1779-E92A-B38F-698802ED9C6A}"/>
              </a:ext>
            </a:extLst>
          </p:cNvPr>
          <p:cNvGraphicFramePr>
            <a:graphicFrameLocks/>
          </p:cNvGraphicFramePr>
          <p:nvPr/>
        </p:nvGraphicFramePr>
        <p:xfrm>
          <a:off x="9993437" y="4802789"/>
          <a:ext cx="58711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i="0" u="none" strike="noStrike" dirty="0">
                          <a:solidFill>
                            <a:schemeClr val="tx1"/>
                          </a:solidFill>
                          <a:effectLst/>
                          <a:latin typeface="+mj-lt"/>
                        </a:rPr>
                        <a:t>SB</a:t>
                      </a: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5</a:t>
                      </a: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7</a:t>
                      </a: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23</a:t>
                      </a: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92</a:t>
                      </a: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23</a:t>
                      </a: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30</a:t>
                      </a:r>
                    </a:p>
                  </a:txBody>
                  <a:tcPr marL="6350" marR="6350" marT="6350" marB="0" anchor="b"/>
                </a:tc>
                <a:extLst>
                  <a:ext uri="{0D108BD9-81ED-4DB2-BD59-A6C34878D82A}">
                    <a16:rowId xmlns:a16="http://schemas.microsoft.com/office/drawing/2014/main" val="2215394512"/>
                  </a:ext>
                </a:extLst>
              </a:tr>
            </a:tbl>
          </a:graphicData>
        </a:graphic>
      </p:graphicFrame>
      <p:grpSp>
        <p:nvGrpSpPr>
          <p:cNvPr id="59" name="Gruppieren 58">
            <a:extLst>
              <a:ext uri="{FF2B5EF4-FFF2-40B4-BE49-F238E27FC236}">
                <a16:creationId xmlns:a16="http://schemas.microsoft.com/office/drawing/2014/main" id="{E0E547F3-C220-2276-C15C-32B4FED2302F}"/>
              </a:ext>
            </a:extLst>
          </p:cNvPr>
          <p:cNvGrpSpPr/>
          <p:nvPr/>
        </p:nvGrpSpPr>
        <p:grpSpPr>
          <a:xfrm>
            <a:off x="8673385" y="3703669"/>
            <a:ext cx="1320760" cy="844078"/>
            <a:chOff x="1966551" y="3951753"/>
            <a:chExt cx="1320760" cy="844078"/>
          </a:xfrm>
        </p:grpSpPr>
        <p:cxnSp>
          <p:nvCxnSpPr>
            <p:cNvPr id="60" name="Verbinder: gekrümmt 59">
              <a:extLst>
                <a:ext uri="{FF2B5EF4-FFF2-40B4-BE49-F238E27FC236}">
                  <a16:creationId xmlns:a16="http://schemas.microsoft.com/office/drawing/2014/main" id="{E0BFBDCF-BE04-4E95-C31E-C7897E8898E6}"/>
                </a:ext>
              </a:extLst>
            </p:cNvPr>
            <p:cNvCxnSpPr>
              <a:cxnSpLocks/>
              <a:stCxn id="45" idx="0"/>
              <a:endCxn id="57" idx="1"/>
            </p:cNvCxnSpPr>
            <p:nvPr/>
          </p:nvCxnSpPr>
          <p:spPr bwMode="auto">
            <a:xfrm rot="5400000" flipH="1" flipV="1">
              <a:off x="2336119" y="3844639"/>
              <a:ext cx="664297" cy="1238087"/>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61" name="Textfeld 60">
              <a:extLst>
                <a:ext uri="{FF2B5EF4-FFF2-40B4-BE49-F238E27FC236}">
                  <a16:creationId xmlns:a16="http://schemas.microsoft.com/office/drawing/2014/main" id="{513F9C3A-29DE-567B-D9B2-AA8A250AD123}"/>
                </a:ext>
              </a:extLst>
            </p:cNvPr>
            <p:cNvSpPr txBox="1"/>
            <p:nvPr/>
          </p:nvSpPr>
          <p:spPr>
            <a:xfrm>
              <a:off x="1966551" y="3951753"/>
              <a:ext cx="284052" cy="400110"/>
            </a:xfrm>
            <a:prstGeom prst="rect">
              <a:avLst/>
            </a:prstGeom>
            <a:noFill/>
          </p:spPr>
          <p:txBody>
            <a:bodyPr wrap="none" rtlCol="0">
              <a:spAutoFit/>
            </a:bodyPr>
            <a:lstStyle/>
            <a:p>
              <a:r>
                <a:rPr lang="de-DE" sz="2000" b="1" dirty="0"/>
                <a:t>*</a:t>
              </a:r>
            </a:p>
          </p:txBody>
        </p:sp>
      </p:grpSp>
      <p:sp>
        <p:nvSpPr>
          <p:cNvPr id="62" name="Textfeld 61">
            <a:extLst>
              <a:ext uri="{FF2B5EF4-FFF2-40B4-BE49-F238E27FC236}">
                <a16:creationId xmlns:a16="http://schemas.microsoft.com/office/drawing/2014/main" id="{D8F6BC26-4721-FA4B-DB7C-A5A66E51471F}"/>
              </a:ext>
            </a:extLst>
          </p:cNvPr>
          <p:cNvSpPr txBox="1"/>
          <p:nvPr/>
        </p:nvSpPr>
        <p:spPr>
          <a:xfrm>
            <a:off x="10095868" y="4555181"/>
            <a:ext cx="288862" cy="307777"/>
          </a:xfrm>
          <a:prstGeom prst="rect">
            <a:avLst/>
          </a:prstGeom>
          <a:noFill/>
        </p:spPr>
        <p:txBody>
          <a:bodyPr wrap="none" rtlCol="0">
            <a:spAutoFit/>
          </a:bodyPr>
          <a:lstStyle/>
          <a:p>
            <a:r>
              <a:rPr lang="de-DE" sz="1400" dirty="0"/>
              <a:t>=</a:t>
            </a:r>
          </a:p>
        </p:txBody>
      </p:sp>
      <p:sp>
        <p:nvSpPr>
          <p:cNvPr id="63" name="Textfeld 62">
            <a:extLst>
              <a:ext uri="{FF2B5EF4-FFF2-40B4-BE49-F238E27FC236}">
                <a16:creationId xmlns:a16="http://schemas.microsoft.com/office/drawing/2014/main" id="{0A65C586-3287-1CFF-CB61-F736C5672F9C}"/>
              </a:ext>
            </a:extLst>
          </p:cNvPr>
          <p:cNvSpPr txBox="1"/>
          <p:nvPr/>
        </p:nvSpPr>
        <p:spPr>
          <a:xfrm>
            <a:off x="10824495" y="3690217"/>
            <a:ext cx="1218603" cy="307777"/>
          </a:xfrm>
          <a:prstGeom prst="rect">
            <a:avLst/>
          </a:prstGeom>
          <a:noFill/>
        </p:spPr>
        <p:txBody>
          <a:bodyPr wrap="none" rtlCol="0">
            <a:spAutoFit/>
          </a:bodyPr>
          <a:lstStyle/>
          <a:p>
            <a:r>
              <a:rPr lang="de-DE" sz="1400" dirty="0"/>
              <a:t>Primärbedarf</a:t>
            </a:r>
          </a:p>
        </p:txBody>
      </p:sp>
    </p:spTree>
    <p:extLst>
      <p:ext uri="{BB962C8B-B14F-4D97-AF65-F5344CB8AC3E}">
        <p14:creationId xmlns:p14="http://schemas.microsoft.com/office/powerpoint/2010/main" val="71851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02F50C5-04D6-C92F-54CD-A78782898059}"/>
              </a:ext>
            </a:extLst>
          </p:cNvPr>
          <p:cNvSpPr>
            <a:spLocks noGrp="1"/>
          </p:cNvSpPr>
          <p:nvPr>
            <p:ph type="title"/>
          </p:nvPr>
        </p:nvSpPr>
        <p:spPr/>
        <p:txBody>
          <a:bodyPr/>
          <a:lstStyle/>
          <a:p>
            <a:r>
              <a:rPr lang="de-DE" dirty="0"/>
              <a:t>Assessment </a:t>
            </a:r>
            <a:r>
              <a:rPr lang="de-DE" dirty="0" err="1"/>
              <a:t>Structure</a:t>
            </a:r>
            <a:r>
              <a:rPr lang="de-DE" dirty="0"/>
              <a:t> in ALADIN</a:t>
            </a:r>
          </a:p>
        </p:txBody>
      </p:sp>
      <p:grpSp>
        <p:nvGrpSpPr>
          <p:cNvPr id="7" name="Gruppieren 6">
            <a:extLst>
              <a:ext uri="{FF2B5EF4-FFF2-40B4-BE49-F238E27FC236}">
                <a16:creationId xmlns:a16="http://schemas.microsoft.com/office/drawing/2014/main" id="{AE7FD1C7-C96D-9859-32DD-0593E241C679}"/>
              </a:ext>
            </a:extLst>
          </p:cNvPr>
          <p:cNvGrpSpPr/>
          <p:nvPr/>
        </p:nvGrpSpPr>
        <p:grpSpPr>
          <a:xfrm>
            <a:off x="598523" y="3162331"/>
            <a:ext cx="2782579" cy="1036450"/>
            <a:chOff x="1269419" y="2561690"/>
            <a:chExt cx="2782579" cy="1036450"/>
          </a:xfrm>
        </p:grpSpPr>
        <p:sp>
          <p:nvSpPr>
            <p:cNvPr id="9" name="Rechteck 8">
              <a:extLst>
                <a:ext uri="{FF2B5EF4-FFF2-40B4-BE49-F238E27FC236}">
                  <a16:creationId xmlns:a16="http://schemas.microsoft.com/office/drawing/2014/main" id="{D803A054-43DF-204F-0F9D-7DE5F1331EF7}"/>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D02F8230-3739-9AD0-E9B7-6FCC02FEB2C2}"/>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Generator</a:t>
              </a:r>
            </a:p>
          </p:txBody>
        </p:sp>
      </p:grpSp>
      <p:grpSp>
        <p:nvGrpSpPr>
          <p:cNvPr id="14" name="Gruppieren 13">
            <a:extLst>
              <a:ext uri="{FF2B5EF4-FFF2-40B4-BE49-F238E27FC236}">
                <a16:creationId xmlns:a16="http://schemas.microsoft.com/office/drawing/2014/main" id="{67C15736-F7F6-4E95-B0D0-DA1C21CBC297}"/>
              </a:ext>
            </a:extLst>
          </p:cNvPr>
          <p:cNvGrpSpPr/>
          <p:nvPr/>
        </p:nvGrpSpPr>
        <p:grpSpPr>
          <a:xfrm>
            <a:off x="4405015" y="1781222"/>
            <a:ext cx="2782579" cy="1036450"/>
            <a:chOff x="1269419" y="2561690"/>
            <a:chExt cx="2782579" cy="1036450"/>
          </a:xfrm>
        </p:grpSpPr>
        <p:sp>
          <p:nvSpPr>
            <p:cNvPr id="16" name="Rechteck 15">
              <a:extLst>
                <a:ext uri="{FF2B5EF4-FFF2-40B4-BE49-F238E27FC236}">
                  <a16:creationId xmlns:a16="http://schemas.microsoft.com/office/drawing/2014/main" id="{3BC71994-D751-0532-E9B0-5C1C0130125C}"/>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hteck 16">
              <a:extLst>
                <a:ext uri="{FF2B5EF4-FFF2-40B4-BE49-F238E27FC236}">
                  <a16:creationId xmlns:a16="http://schemas.microsoft.com/office/drawing/2014/main" id="{85BABBE4-C986-B43A-AE0E-9AF86309D8A5}"/>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a:t>
              </a:r>
            </a:p>
          </p:txBody>
        </p:sp>
      </p:grpSp>
      <p:grpSp>
        <p:nvGrpSpPr>
          <p:cNvPr id="21" name="Gruppieren 20">
            <a:extLst>
              <a:ext uri="{FF2B5EF4-FFF2-40B4-BE49-F238E27FC236}">
                <a16:creationId xmlns:a16="http://schemas.microsoft.com/office/drawing/2014/main" id="{1209723A-5024-8AD0-1975-C5ABD9C86BA8}"/>
              </a:ext>
            </a:extLst>
          </p:cNvPr>
          <p:cNvGrpSpPr/>
          <p:nvPr/>
        </p:nvGrpSpPr>
        <p:grpSpPr>
          <a:xfrm>
            <a:off x="8319084" y="3162331"/>
            <a:ext cx="2782579" cy="1036450"/>
            <a:chOff x="1269419" y="2561690"/>
            <a:chExt cx="2782579" cy="1036450"/>
          </a:xfrm>
        </p:grpSpPr>
        <p:sp>
          <p:nvSpPr>
            <p:cNvPr id="23" name="Rechteck 22">
              <a:extLst>
                <a:ext uri="{FF2B5EF4-FFF2-40B4-BE49-F238E27FC236}">
                  <a16:creationId xmlns:a16="http://schemas.microsoft.com/office/drawing/2014/main" id="{34822736-5A2F-A987-24E1-0F1FC5C26BDA}"/>
                </a:ext>
              </a:extLst>
            </p:cNvPr>
            <p:cNvSpPr/>
            <p:nvPr/>
          </p:nvSpPr>
          <p:spPr>
            <a:xfrm>
              <a:off x="1269419" y="2561690"/>
              <a:ext cx="2782579" cy="1036450"/>
            </a:xfrm>
            <a:prstGeom prst="rect">
              <a:avLst/>
            </a:prstGeom>
            <a:solidFill>
              <a:srgbClr val="E8EDF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30875C03-C7B9-0F51-4175-71012AA55F7A}"/>
                </a:ext>
              </a:extLst>
            </p:cNvPr>
            <p:cNvSpPr/>
            <p:nvPr/>
          </p:nvSpPr>
          <p:spPr>
            <a:xfrm>
              <a:off x="1269419" y="2813246"/>
              <a:ext cx="2782579" cy="533339"/>
            </a:xfrm>
            <a:prstGeom prst="rect">
              <a:avLst/>
            </a:prstGeom>
            <a:solidFill>
              <a:schemeClr val="tx1">
                <a:lumMod val="65000"/>
                <a:lumOff val="3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Assessment Design</a:t>
              </a:r>
            </a:p>
          </p:txBody>
        </p:sp>
      </p:grpSp>
    </p:spTree>
    <p:extLst>
      <p:ext uri="{BB962C8B-B14F-4D97-AF65-F5344CB8AC3E}">
        <p14:creationId xmlns:p14="http://schemas.microsoft.com/office/powerpoint/2010/main" val="183411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00EDB17-C567-DD3C-6C25-58F708BAC874}"/>
              </a:ext>
            </a:extLst>
          </p:cNvPr>
          <p:cNvSpPr>
            <a:spLocks noGrp="1"/>
          </p:cNvSpPr>
          <p:nvPr>
            <p:ph idx="1"/>
          </p:nvPr>
        </p:nvSpPr>
        <p:spPr/>
        <p:txBody>
          <a:bodyPr/>
          <a:lstStyle/>
          <a:p>
            <a:endParaRPr lang="de-DE"/>
          </a:p>
        </p:txBody>
      </p:sp>
      <p:sp>
        <p:nvSpPr>
          <p:cNvPr id="3" name="Titel 2">
            <a:extLst>
              <a:ext uri="{FF2B5EF4-FFF2-40B4-BE49-F238E27FC236}">
                <a16:creationId xmlns:a16="http://schemas.microsoft.com/office/drawing/2014/main" id="{26840901-F374-4C0E-EFE3-A36C9A4373CA}"/>
              </a:ext>
            </a:extLst>
          </p:cNvPr>
          <p:cNvSpPr>
            <a:spLocks noGrp="1"/>
          </p:cNvSpPr>
          <p:nvPr>
            <p:ph type="title"/>
          </p:nvPr>
        </p:nvSpPr>
        <p:spPr/>
        <p:txBody>
          <a:bodyPr/>
          <a:lstStyle/>
          <a:p>
            <a:r>
              <a:rPr lang="de-DE" dirty="0" err="1"/>
              <a:t>Current</a:t>
            </a:r>
            <a:r>
              <a:rPr lang="de-DE" dirty="0"/>
              <a:t> Declaration </a:t>
            </a:r>
            <a:r>
              <a:rPr lang="de-DE" dirty="0" err="1"/>
              <a:t>of</a:t>
            </a:r>
            <a:r>
              <a:rPr lang="de-DE" dirty="0"/>
              <a:t> Assessment Design</a:t>
            </a:r>
          </a:p>
        </p:txBody>
      </p:sp>
      <p:sp>
        <p:nvSpPr>
          <p:cNvPr id="4" name="Rechteck 3">
            <a:extLst>
              <a:ext uri="{FF2B5EF4-FFF2-40B4-BE49-F238E27FC236}">
                <a16:creationId xmlns:a16="http://schemas.microsoft.com/office/drawing/2014/main" id="{EB680BEF-4EB2-561C-E5FD-1BDDD344D903}"/>
              </a:ext>
            </a:extLst>
          </p:cNvPr>
          <p:cNvSpPr/>
          <p:nvPr/>
        </p:nvSpPr>
        <p:spPr>
          <a:xfrm>
            <a:off x="277905" y="1031453"/>
            <a:ext cx="11636189" cy="492162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3974862E-610F-B49C-61AC-D70A62D75A68}"/>
              </a:ext>
            </a:extLst>
          </p:cNvPr>
          <p:cNvSpPr/>
          <p:nvPr/>
        </p:nvSpPr>
        <p:spPr>
          <a:xfrm>
            <a:off x="277904" y="1030941"/>
            <a:ext cx="5818096" cy="4921623"/>
          </a:xfrm>
          <a:prstGeom prst="rect">
            <a:avLst/>
          </a:prstGeom>
          <a:solidFill>
            <a:srgbClr val="E8ED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04BFBAE2-04AF-3F88-318D-967C813A4F10}"/>
              </a:ext>
            </a:extLst>
          </p:cNvPr>
          <p:cNvSpPr/>
          <p:nvPr/>
        </p:nvSpPr>
        <p:spPr>
          <a:xfrm>
            <a:off x="6095999" y="1030429"/>
            <a:ext cx="5818096" cy="4921623"/>
          </a:xfrm>
          <a:prstGeom prst="rect">
            <a:avLst/>
          </a:prstGeom>
          <a:solidFill>
            <a:srgbClr val="E8ED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56272132-6B30-9581-DBA2-C051F6162E4B}"/>
              </a:ext>
            </a:extLst>
          </p:cNvPr>
          <p:cNvPicPr>
            <a:picLocks noChangeAspect="1"/>
          </p:cNvPicPr>
          <p:nvPr/>
        </p:nvPicPr>
        <p:blipFill rotWithShape="1">
          <a:blip r:embed="rId2"/>
          <a:srcRect l="70931"/>
          <a:stretch/>
        </p:blipFill>
        <p:spPr>
          <a:xfrm>
            <a:off x="290564" y="1020223"/>
            <a:ext cx="2936730" cy="4929238"/>
          </a:xfrm>
          <a:prstGeom prst="rect">
            <a:avLst/>
          </a:prstGeom>
        </p:spPr>
      </p:pic>
      <p:pic>
        <p:nvPicPr>
          <p:cNvPr id="10" name="Grafik 9">
            <a:extLst>
              <a:ext uri="{FF2B5EF4-FFF2-40B4-BE49-F238E27FC236}">
                <a16:creationId xmlns:a16="http://schemas.microsoft.com/office/drawing/2014/main" id="{8ECC9F15-C1EE-A2C7-33AB-9613B91F2FD9}"/>
              </a:ext>
            </a:extLst>
          </p:cNvPr>
          <p:cNvPicPr>
            <a:picLocks noChangeAspect="1"/>
          </p:cNvPicPr>
          <p:nvPr/>
        </p:nvPicPr>
        <p:blipFill>
          <a:blip r:embed="rId3"/>
          <a:stretch>
            <a:fillRect/>
          </a:stretch>
        </p:blipFill>
        <p:spPr>
          <a:xfrm>
            <a:off x="6251353" y="1756268"/>
            <a:ext cx="5507388" cy="3469944"/>
          </a:xfrm>
          <a:prstGeom prst="rect">
            <a:avLst/>
          </a:prstGeom>
        </p:spPr>
      </p:pic>
      <p:pic>
        <p:nvPicPr>
          <p:cNvPr id="11" name="Grafik 10">
            <a:extLst>
              <a:ext uri="{FF2B5EF4-FFF2-40B4-BE49-F238E27FC236}">
                <a16:creationId xmlns:a16="http://schemas.microsoft.com/office/drawing/2014/main" id="{69B343ED-1F0F-E2A1-C5BA-CE84E323232A}"/>
              </a:ext>
            </a:extLst>
          </p:cNvPr>
          <p:cNvPicPr>
            <a:picLocks noChangeAspect="1"/>
          </p:cNvPicPr>
          <p:nvPr/>
        </p:nvPicPr>
        <p:blipFill rotWithShape="1">
          <a:blip r:embed="rId2"/>
          <a:srcRect l="99214"/>
          <a:stretch/>
        </p:blipFill>
        <p:spPr>
          <a:xfrm>
            <a:off x="3227292" y="1030428"/>
            <a:ext cx="2868705" cy="4924549"/>
          </a:xfrm>
          <a:prstGeom prst="rect">
            <a:avLst/>
          </a:prstGeom>
        </p:spPr>
      </p:pic>
    </p:spTree>
    <p:extLst>
      <p:ext uri="{BB962C8B-B14F-4D97-AF65-F5344CB8AC3E}">
        <p14:creationId xmlns:p14="http://schemas.microsoft.com/office/powerpoint/2010/main" val="200832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8AD9FF3-B6C7-55EF-5BEB-E74BBC936417}"/>
              </a:ext>
            </a:extLst>
          </p:cNvPr>
          <p:cNvSpPr>
            <a:spLocks noGrp="1"/>
          </p:cNvSpPr>
          <p:nvPr>
            <p:ph idx="1"/>
          </p:nvPr>
        </p:nvSpPr>
        <p:spPr/>
        <p:txBody>
          <a:bodyPr/>
          <a:lstStyle/>
          <a:p>
            <a:endParaRPr lang="de-DE"/>
          </a:p>
        </p:txBody>
      </p:sp>
      <p:sp>
        <p:nvSpPr>
          <p:cNvPr id="3" name="Titel 2">
            <a:extLst>
              <a:ext uri="{FF2B5EF4-FFF2-40B4-BE49-F238E27FC236}">
                <a16:creationId xmlns:a16="http://schemas.microsoft.com/office/drawing/2014/main" id="{AE3C68D5-B697-9905-D261-A8B301D45B19}"/>
              </a:ext>
            </a:extLst>
          </p:cNvPr>
          <p:cNvSpPr>
            <a:spLocks noGrp="1"/>
          </p:cNvSpPr>
          <p:nvPr>
            <p:ph type="title"/>
          </p:nvPr>
        </p:nvSpPr>
        <p:spPr/>
        <p:txBody>
          <a:bodyPr/>
          <a:lstStyle/>
          <a:p>
            <a:r>
              <a:rPr lang="de-DE" dirty="0"/>
              <a:t>Assessment Design/Generator Declaration </a:t>
            </a:r>
            <a:r>
              <a:rPr lang="de-DE" dirty="0" err="1"/>
              <a:t>with</a:t>
            </a:r>
            <a:r>
              <a:rPr lang="de-DE" dirty="0"/>
              <a:t> Authoring System</a:t>
            </a:r>
          </a:p>
        </p:txBody>
      </p:sp>
      <p:pic>
        <p:nvPicPr>
          <p:cNvPr id="5" name="Grafik 4">
            <a:extLst>
              <a:ext uri="{FF2B5EF4-FFF2-40B4-BE49-F238E27FC236}">
                <a16:creationId xmlns:a16="http://schemas.microsoft.com/office/drawing/2014/main" id="{BDCAA2F8-3949-40D3-FCC1-BF052536CD04}"/>
              </a:ext>
            </a:extLst>
          </p:cNvPr>
          <p:cNvPicPr>
            <a:picLocks noChangeAspect="1"/>
          </p:cNvPicPr>
          <p:nvPr/>
        </p:nvPicPr>
        <p:blipFill>
          <a:blip r:embed="rId2"/>
          <a:stretch>
            <a:fillRect/>
          </a:stretch>
        </p:blipFill>
        <p:spPr>
          <a:xfrm>
            <a:off x="363127" y="978213"/>
            <a:ext cx="11301439" cy="6569009"/>
          </a:xfrm>
          <a:prstGeom prst="rect">
            <a:avLst/>
          </a:prstGeom>
        </p:spPr>
      </p:pic>
    </p:spTree>
    <p:extLst>
      <p:ext uri="{BB962C8B-B14F-4D97-AF65-F5344CB8AC3E}">
        <p14:creationId xmlns:p14="http://schemas.microsoft.com/office/powerpoint/2010/main" val="420450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E4E0F89-94AE-724D-3096-142FCCA1A54D}"/>
              </a:ext>
            </a:extLst>
          </p:cNvPr>
          <p:cNvSpPr>
            <a:spLocks noGrp="1"/>
          </p:cNvSpPr>
          <p:nvPr>
            <p:ph idx="1"/>
          </p:nvPr>
        </p:nvSpPr>
        <p:spPr/>
        <p:txBody>
          <a:bodyPr/>
          <a:lstStyle/>
          <a:p>
            <a:endParaRPr lang="de-DE" dirty="0"/>
          </a:p>
        </p:txBody>
      </p:sp>
      <p:sp>
        <p:nvSpPr>
          <p:cNvPr id="3" name="Titel 2">
            <a:extLst>
              <a:ext uri="{FF2B5EF4-FFF2-40B4-BE49-F238E27FC236}">
                <a16:creationId xmlns:a16="http://schemas.microsoft.com/office/drawing/2014/main" id="{AC60BE9D-1F61-932A-CD57-E4E37E8AEAEF}"/>
              </a:ext>
            </a:extLst>
          </p:cNvPr>
          <p:cNvSpPr>
            <a:spLocks noGrp="1"/>
          </p:cNvSpPr>
          <p:nvPr>
            <p:ph type="title"/>
          </p:nvPr>
        </p:nvSpPr>
        <p:spPr/>
        <p:txBody>
          <a:bodyPr/>
          <a:lstStyle/>
          <a:p>
            <a:r>
              <a:rPr lang="de-DE" dirty="0"/>
              <a:t>Assessment Design/Generator Sharing/</a:t>
            </a:r>
            <a:r>
              <a:rPr lang="de-DE" dirty="0" err="1"/>
              <a:t>Reusability</a:t>
            </a:r>
            <a:endParaRPr lang="de-DE" dirty="0"/>
          </a:p>
        </p:txBody>
      </p:sp>
      <p:pic>
        <p:nvPicPr>
          <p:cNvPr id="5" name="Grafik 4">
            <a:extLst>
              <a:ext uri="{FF2B5EF4-FFF2-40B4-BE49-F238E27FC236}">
                <a16:creationId xmlns:a16="http://schemas.microsoft.com/office/drawing/2014/main" id="{D70E5EC5-0832-B242-9349-8E7FB49E498A}"/>
              </a:ext>
            </a:extLst>
          </p:cNvPr>
          <p:cNvPicPr>
            <a:picLocks noChangeAspect="1"/>
          </p:cNvPicPr>
          <p:nvPr/>
        </p:nvPicPr>
        <p:blipFill>
          <a:blip r:embed="rId2"/>
          <a:stretch>
            <a:fillRect/>
          </a:stretch>
        </p:blipFill>
        <p:spPr>
          <a:xfrm>
            <a:off x="1927412" y="964900"/>
            <a:ext cx="7104243" cy="5054729"/>
          </a:xfrm>
          <a:prstGeom prst="rect">
            <a:avLst/>
          </a:prstGeom>
        </p:spPr>
      </p:pic>
    </p:spTree>
    <p:extLst>
      <p:ext uri="{BB962C8B-B14F-4D97-AF65-F5344CB8AC3E}">
        <p14:creationId xmlns:p14="http://schemas.microsoft.com/office/powerpoint/2010/main" val="224810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8AB4A50-F2FC-550C-4381-3F34FD624DFB}"/>
              </a:ext>
            </a:extLst>
          </p:cNvPr>
          <p:cNvSpPr>
            <a:spLocks noGrp="1"/>
          </p:cNvSpPr>
          <p:nvPr>
            <p:ph sz="half" idx="14"/>
          </p:nvPr>
        </p:nvSpPr>
        <p:spPr/>
        <p:txBody>
          <a:bodyPr/>
          <a:lstStyle/>
          <a:p>
            <a:r>
              <a:rPr lang="de-DE" dirty="0"/>
              <a:t>Assessment </a:t>
            </a:r>
            <a:r>
              <a:rPr lang="de-DE" dirty="0" err="1"/>
              <a:t>Types</a:t>
            </a:r>
            <a:endParaRPr lang="de-DE" dirty="0"/>
          </a:p>
          <a:p>
            <a:pPr lvl="1"/>
            <a:r>
              <a:rPr lang="de-DE" dirty="0"/>
              <a:t>BOM-Explosion</a:t>
            </a:r>
          </a:p>
          <a:p>
            <a:pPr lvl="1"/>
            <a:r>
              <a:rPr lang="de-DE" dirty="0"/>
              <a:t>Chemistry</a:t>
            </a:r>
          </a:p>
          <a:p>
            <a:pPr lvl="1"/>
            <a:endParaRPr lang="de-DE" dirty="0"/>
          </a:p>
          <a:p>
            <a:endParaRPr lang="de-DE" dirty="0"/>
          </a:p>
          <a:p>
            <a:r>
              <a:rPr lang="de-DE" dirty="0"/>
              <a:t>Assessment </a:t>
            </a:r>
            <a:r>
              <a:rPr lang="de-DE" dirty="0" err="1"/>
              <a:t>Instances</a:t>
            </a:r>
            <a:endParaRPr lang="de-DE" dirty="0"/>
          </a:p>
          <a:p>
            <a:endParaRPr lang="de-DE" dirty="0"/>
          </a:p>
          <a:p>
            <a:endParaRPr lang="de-DE" dirty="0"/>
          </a:p>
          <a:p>
            <a:pPr marL="0" indent="0">
              <a:buNone/>
            </a:pPr>
            <a:r>
              <a:rPr lang="de-DE" dirty="0"/>
              <a:t>Assessment Type </a:t>
            </a:r>
            <a:r>
              <a:rPr lang="de-DE" dirty="0" err="1"/>
              <a:t>has</a:t>
            </a:r>
            <a:r>
              <a:rPr lang="de-DE" dirty="0"/>
              <a:t> an Assessment Design and an Assessment Generator</a:t>
            </a:r>
          </a:p>
          <a:p>
            <a:pPr marL="0" indent="0">
              <a:buNone/>
            </a:pPr>
            <a:r>
              <a:rPr lang="de-DE" dirty="0"/>
              <a:t>Assessment Instance </a:t>
            </a:r>
            <a:r>
              <a:rPr lang="de-DE" dirty="0" err="1"/>
              <a:t>is</a:t>
            </a:r>
            <a:r>
              <a:rPr lang="de-DE" dirty="0"/>
              <a:t> </a:t>
            </a:r>
            <a:r>
              <a:rPr lang="de-DE" dirty="0" err="1"/>
              <a:t>of</a:t>
            </a:r>
            <a:r>
              <a:rPr lang="de-DE" dirty="0"/>
              <a:t> an Assessment Type</a:t>
            </a:r>
          </a:p>
        </p:txBody>
      </p:sp>
      <p:sp>
        <p:nvSpPr>
          <p:cNvPr id="3" name="Inhaltsplatzhalter 2">
            <a:extLst>
              <a:ext uri="{FF2B5EF4-FFF2-40B4-BE49-F238E27FC236}">
                <a16:creationId xmlns:a16="http://schemas.microsoft.com/office/drawing/2014/main" id="{01030D9A-32D3-D51B-5D27-DD9937BF5F36}"/>
              </a:ext>
            </a:extLst>
          </p:cNvPr>
          <p:cNvSpPr>
            <a:spLocks noGrp="1"/>
          </p:cNvSpPr>
          <p:nvPr>
            <p:ph sz="half" idx="15"/>
          </p:nvPr>
        </p:nvSpPr>
        <p:spPr>
          <a:xfrm>
            <a:off x="342497" y="1672772"/>
            <a:ext cx="5753503" cy="4008212"/>
          </a:xfrm>
        </p:spPr>
        <p:txBody>
          <a:bodyPr/>
          <a:lstStyle/>
          <a:p>
            <a:r>
              <a:rPr lang="de-DE" dirty="0" err="1"/>
              <a:t>Didactic</a:t>
            </a:r>
            <a:r>
              <a:rPr lang="de-DE" dirty="0"/>
              <a:t> Assessment </a:t>
            </a:r>
            <a:r>
              <a:rPr lang="de-DE" dirty="0" err="1"/>
              <a:t>Types</a:t>
            </a:r>
            <a:r>
              <a:rPr lang="de-DE" dirty="0"/>
              <a:t> </a:t>
            </a:r>
            <a:r>
              <a:rPr lang="de-DE" dirty="0">
                <a:hlinkClick r:id="rId2"/>
              </a:rPr>
              <a:t>[Definition 1]</a:t>
            </a:r>
            <a:r>
              <a:rPr lang="de-DE" dirty="0"/>
              <a:t>, [</a:t>
            </a:r>
            <a:r>
              <a:rPr lang="de-DE" dirty="0">
                <a:hlinkClick r:id="rId3"/>
              </a:rPr>
              <a:t>Definition 2</a:t>
            </a:r>
            <a:r>
              <a:rPr lang="de-DE" dirty="0"/>
              <a:t>]</a:t>
            </a:r>
          </a:p>
          <a:p>
            <a:pPr lvl="1"/>
            <a:r>
              <a:rPr lang="en-US" dirty="0"/>
              <a:t>Diagnostic assessments</a:t>
            </a:r>
          </a:p>
          <a:p>
            <a:pPr lvl="1"/>
            <a:r>
              <a:rPr lang="en-US" dirty="0"/>
              <a:t>Formative assessments</a:t>
            </a:r>
          </a:p>
          <a:p>
            <a:pPr lvl="1"/>
            <a:r>
              <a:rPr lang="en-US" dirty="0"/>
              <a:t>Summative assessments</a:t>
            </a:r>
          </a:p>
          <a:p>
            <a:pPr lvl="1"/>
            <a:r>
              <a:rPr lang="en-US" dirty="0"/>
              <a:t>…</a:t>
            </a:r>
          </a:p>
          <a:p>
            <a:r>
              <a:rPr lang="de-DE" dirty="0"/>
              <a:t>Assessment Designs</a:t>
            </a:r>
          </a:p>
          <a:p>
            <a:pPr lvl="1"/>
            <a:r>
              <a:rPr lang="de-DE" dirty="0"/>
              <a:t>Multiple Choice</a:t>
            </a:r>
          </a:p>
          <a:p>
            <a:pPr lvl="1"/>
            <a:r>
              <a:rPr lang="de-DE" dirty="0"/>
              <a:t>Multiple Choice </a:t>
            </a:r>
            <a:r>
              <a:rPr lang="de-DE" dirty="0" err="1"/>
              <a:t>with</a:t>
            </a:r>
            <a:r>
              <a:rPr lang="de-DE" dirty="0"/>
              <a:t> </a:t>
            </a:r>
            <a:r>
              <a:rPr lang="de-DE" dirty="0" err="1"/>
              <a:t>TextfieldMultiple</a:t>
            </a:r>
            <a:r>
              <a:rPr lang="de-DE" dirty="0"/>
              <a:t> Choice</a:t>
            </a:r>
          </a:p>
          <a:p>
            <a:pPr lvl="1"/>
            <a:endParaRPr lang="de-DE" dirty="0"/>
          </a:p>
          <a:p>
            <a:pPr lvl="1"/>
            <a:r>
              <a:rPr lang="de-DE" dirty="0"/>
              <a:t>Single Choice</a:t>
            </a:r>
          </a:p>
          <a:p>
            <a:pPr lvl="1"/>
            <a:r>
              <a:rPr lang="de-DE" dirty="0" err="1"/>
              <a:t>Cloze</a:t>
            </a:r>
            <a:endParaRPr lang="de-DE" dirty="0"/>
          </a:p>
          <a:p>
            <a:pPr lvl="1"/>
            <a:r>
              <a:rPr lang="de-DE" dirty="0"/>
              <a:t>Hotspot (</a:t>
            </a:r>
            <a:r>
              <a:rPr lang="de-DE" dirty="0" err="1"/>
              <a:t>identify</a:t>
            </a:r>
            <a:r>
              <a:rPr lang="de-DE" dirty="0"/>
              <a:t> </a:t>
            </a:r>
            <a:r>
              <a:rPr lang="de-DE" dirty="0" err="1"/>
              <a:t>region</a:t>
            </a:r>
            <a:r>
              <a:rPr lang="de-DE" dirty="0"/>
              <a:t> on </a:t>
            </a:r>
            <a:r>
              <a:rPr lang="de-DE" dirty="0" err="1"/>
              <a:t>image</a:t>
            </a:r>
            <a:r>
              <a:rPr lang="de-DE" dirty="0"/>
              <a:t>)</a:t>
            </a:r>
          </a:p>
          <a:p>
            <a:pPr lvl="1"/>
            <a:r>
              <a:rPr lang="de-DE" dirty="0"/>
              <a:t>…</a:t>
            </a:r>
          </a:p>
          <a:p>
            <a:endParaRPr lang="de-DE" dirty="0"/>
          </a:p>
        </p:txBody>
      </p:sp>
      <p:sp>
        <p:nvSpPr>
          <p:cNvPr id="4" name="Titel 3">
            <a:extLst>
              <a:ext uri="{FF2B5EF4-FFF2-40B4-BE49-F238E27FC236}">
                <a16:creationId xmlns:a16="http://schemas.microsoft.com/office/drawing/2014/main" id="{F76C9578-91B7-A880-DC10-CC2057712FEC}"/>
              </a:ext>
            </a:extLst>
          </p:cNvPr>
          <p:cNvSpPr>
            <a:spLocks noGrp="1"/>
          </p:cNvSpPr>
          <p:nvPr>
            <p:ph type="title"/>
          </p:nvPr>
        </p:nvSpPr>
        <p:spPr/>
        <p:txBody>
          <a:bodyPr/>
          <a:lstStyle/>
          <a:p>
            <a:r>
              <a:rPr lang="de-DE" dirty="0"/>
              <a:t>Assessment Definition</a:t>
            </a:r>
          </a:p>
        </p:txBody>
      </p:sp>
    </p:spTree>
    <p:extLst>
      <p:ext uri="{BB962C8B-B14F-4D97-AF65-F5344CB8AC3E}">
        <p14:creationId xmlns:p14="http://schemas.microsoft.com/office/powerpoint/2010/main" val="4128695112"/>
      </p:ext>
    </p:extLst>
  </p:cSld>
  <p:clrMapOvr>
    <a:masterClrMapping/>
  </p:clrMapOvr>
</p:sld>
</file>

<file path=ppt/theme/theme1.xml><?xml version="1.0" encoding="utf-8"?>
<a:theme xmlns:a="http://schemas.openxmlformats.org/drawingml/2006/main" name="Office">
  <a:themeElements>
    <a:clrScheme name="HTW-21">
      <a:dk1>
        <a:sysClr val="windowText" lastClr="000000"/>
      </a:dk1>
      <a:lt1>
        <a:sysClr val="window" lastClr="FFFFFF"/>
      </a:lt1>
      <a:dk2>
        <a:srgbClr val="44546A"/>
      </a:dk2>
      <a:lt2>
        <a:srgbClr val="E7E6E6"/>
      </a:lt2>
      <a:accent1>
        <a:srgbClr val="F99B1C"/>
      </a:accent1>
      <a:accent2>
        <a:srgbClr val="006EB7"/>
      </a:accent2>
      <a:accent3>
        <a:srgbClr val="6C737B"/>
      </a:accent3>
      <a:accent4>
        <a:srgbClr val="999999"/>
      </a:accent4>
      <a:accent5>
        <a:srgbClr val="FBC376"/>
      </a:accent5>
      <a:accent6>
        <a:srgbClr val="3AB0FF"/>
      </a:accent6>
      <a:hlink>
        <a:srgbClr val="0563C1"/>
      </a:hlink>
      <a:folHlink>
        <a:srgbClr val="954F72"/>
      </a:folHlink>
    </a:clrScheme>
    <a:fontScheme name="Benutzerdefiniert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1667</Words>
  <Application>Microsoft Office PowerPoint</Application>
  <PresentationFormat>Breitbild</PresentationFormat>
  <Paragraphs>834</Paragraphs>
  <Slides>24</Slides>
  <Notes>7</Notes>
  <HiddenSlides>10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Arial</vt:lpstr>
      <vt:lpstr>Bahnschrift SemiBold Condensed</vt:lpstr>
      <vt:lpstr>Calibri</vt:lpstr>
      <vt:lpstr>Office</vt:lpstr>
      <vt:lpstr>DJINN: Declarative Joint Authoring Tool for Instructional Design and (Assessment | Task Data) Generator Modeling</vt:lpstr>
      <vt:lpstr>DJINN: Declarative Joint Authoring Tool for Instructional Design and Assessment Generator Modeling</vt:lpstr>
      <vt:lpstr>Stücklistenauflösung - Lernender</vt:lpstr>
      <vt:lpstr>Stücklistenauflösung - Generierung</vt:lpstr>
      <vt:lpstr>Assessment Structure in ALADIN</vt:lpstr>
      <vt:lpstr>Current Declaration of Assessment Design</vt:lpstr>
      <vt:lpstr>Assessment Design/Generator Declaration with Authoring System</vt:lpstr>
      <vt:lpstr>Assessment Design/Generator Sharing/Reusability</vt:lpstr>
      <vt:lpstr>Assessment Definition</vt:lpstr>
      <vt:lpstr>PowerPoint-Präsentation</vt:lpstr>
      <vt:lpstr>Assessment Structure</vt:lpstr>
      <vt:lpstr>PowerPoint-Präsentation</vt:lpstr>
      <vt:lpstr>Declarative Exercise type authoring tool </vt:lpstr>
      <vt:lpstr>Declarative Exercise type authoring tool </vt:lpstr>
      <vt:lpstr>PowerPoint-Präsentation</vt:lpstr>
      <vt:lpstr>PowerPoint-Präsentation</vt:lpstr>
      <vt:lpstr>PowerPoint-Präsentation</vt:lpstr>
      <vt:lpstr>Software architecture of ALADIN</vt:lpstr>
      <vt:lpstr>Exercise types for modeling exercises in (OP)ALADIN </vt:lpstr>
      <vt:lpstr>Generalisation of the exercise generation for behavioral diagrams </vt:lpstr>
      <vt:lpstr>Generalisation of the exercise generation for behavioral diagrams </vt:lpstr>
      <vt:lpstr>Implementation of modeling exercise generators in (OP)ALADIN </vt:lpstr>
      <vt:lpstr>Example: Destructuring the Gozintograph Generation FE/UI</vt:lpstr>
      <vt:lpstr>Example: Destructuring the Gozintograph Generation BE</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Richter, Lisanne</dc:creator>
  <cp:lastModifiedBy>Paul Christ</cp:lastModifiedBy>
  <cp:revision>106</cp:revision>
  <dcterms:created xsi:type="dcterms:W3CDTF">2021-10-14T07:21:00Z</dcterms:created>
  <dcterms:modified xsi:type="dcterms:W3CDTF">2023-03-30T12:58:40Z</dcterms:modified>
</cp:coreProperties>
</file>