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198600" cy="20104100"/>
  <p:notesSz cx="14198600" cy="20104100"/>
  <p:defaultTextStyle>
    <a:defPPr>
      <a:defRPr lang="de-DE"/>
    </a:defPPr>
    <a:lvl1pPr marL="0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7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9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0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2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4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62" y="-7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5371" y="6232272"/>
            <a:ext cx="120742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0743" y="11258297"/>
            <a:ext cx="99434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248" y="4623944"/>
            <a:ext cx="61791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15550" y="4623944"/>
            <a:ext cx="61791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910" y="0"/>
            <a:ext cx="14076831" cy="283456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4443" y="1835913"/>
            <a:ext cx="13632180" cy="1287780"/>
          </a:xfrm>
          <a:custGeom>
            <a:avLst/>
            <a:gdLst/>
            <a:ahLst/>
            <a:cxnLst/>
            <a:rect l="l" t="t" r="r" b="b"/>
            <a:pathLst>
              <a:path w="13632180" h="1287780">
                <a:moveTo>
                  <a:pt x="13631314" y="461"/>
                </a:moveTo>
                <a:lnTo>
                  <a:pt x="-12" y="461"/>
                </a:lnTo>
                <a:lnTo>
                  <a:pt x="-12" y="1287701"/>
                </a:lnTo>
                <a:lnTo>
                  <a:pt x="13631314" y="1287701"/>
                </a:lnTo>
                <a:lnTo>
                  <a:pt x="13631314" y="4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713"/>
          </a:p>
        </p:txBody>
      </p:sp>
      <p:sp>
        <p:nvSpPr>
          <p:cNvPr id="18" name="bg object 18"/>
          <p:cNvSpPr/>
          <p:nvPr/>
        </p:nvSpPr>
        <p:spPr>
          <a:xfrm>
            <a:off x="8938259" y="202185"/>
            <a:ext cx="4782185" cy="1353185"/>
          </a:xfrm>
          <a:custGeom>
            <a:avLst/>
            <a:gdLst/>
            <a:ahLst/>
            <a:cxnLst/>
            <a:rect l="l" t="t" r="r" b="b"/>
            <a:pathLst>
              <a:path w="4782184" h="1353185">
                <a:moveTo>
                  <a:pt x="4781838" y="502"/>
                </a:moveTo>
                <a:lnTo>
                  <a:pt x="-225" y="502"/>
                </a:lnTo>
                <a:lnTo>
                  <a:pt x="-225" y="1353653"/>
                </a:lnTo>
                <a:lnTo>
                  <a:pt x="4781838" y="1353653"/>
                </a:lnTo>
                <a:lnTo>
                  <a:pt x="4781838" y="502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271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248" y="804165"/>
            <a:ext cx="127844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248" y="4623944"/>
            <a:ext cx="127844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29683" y="18696815"/>
            <a:ext cx="4545584" cy="27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247" y="18696815"/>
            <a:ext cx="3267138" cy="27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7564" y="18696815"/>
            <a:ext cx="3267138" cy="27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5">
        <a:defRPr>
          <a:latin typeface="+mn-lt"/>
          <a:ea typeface="+mn-ea"/>
          <a:cs typeface="+mn-cs"/>
        </a:defRPr>
      </a:lvl3pPr>
      <a:lvl4pPr marL="1371487">
        <a:defRPr>
          <a:latin typeface="+mn-lt"/>
          <a:ea typeface="+mn-ea"/>
          <a:cs typeface="+mn-cs"/>
        </a:defRPr>
      </a:lvl4pPr>
      <a:lvl5pPr marL="1828649">
        <a:defRPr>
          <a:latin typeface="+mn-lt"/>
          <a:ea typeface="+mn-ea"/>
          <a:cs typeface="+mn-cs"/>
        </a:defRPr>
      </a:lvl5pPr>
      <a:lvl6pPr marL="2285811">
        <a:defRPr>
          <a:latin typeface="+mn-lt"/>
          <a:ea typeface="+mn-ea"/>
          <a:cs typeface="+mn-cs"/>
        </a:defRPr>
      </a:lvl6pPr>
      <a:lvl7pPr marL="2742974">
        <a:defRPr>
          <a:latin typeface="+mn-lt"/>
          <a:ea typeface="+mn-ea"/>
          <a:cs typeface="+mn-cs"/>
        </a:defRPr>
      </a:lvl7pPr>
      <a:lvl8pPr marL="3200136">
        <a:defRPr>
          <a:latin typeface="+mn-lt"/>
          <a:ea typeface="+mn-ea"/>
          <a:cs typeface="+mn-cs"/>
        </a:defRPr>
      </a:lvl8pPr>
      <a:lvl9pPr marL="365729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5">
        <a:defRPr>
          <a:latin typeface="+mn-lt"/>
          <a:ea typeface="+mn-ea"/>
          <a:cs typeface="+mn-cs"/>
        </a:defRPr>
      </a:lvl3pPr>
      <a:lvl4pPr marL="1371487">
        <a:defRPr>
          <a:latin typeface="+mn-lt"/>
          <a:ea typeface="+mn-ea"/>
          <a:cs typeface="+mn-cs"/>
        </a:defRPr>
      </a:lvl4pPr>
      <a:lvl5pPr marL="1828649">
        <a:defRPr>
          <a:latin typeface="+mn-lt"/>
          <a:ea typeface="+mn-ea"/>
          <a:cs typeface="+mn-cs"/>
        </a:defRPr>
      </a:lvl5pPr>
      <a:lvl6pPr marL="2285811">
        <a:defRPr>
          <a:latin typeface="+mn-lt"/>
          <a:ea typeface="+mn-ea"/>
          <a:cs typeface="+mn-cs"/>
        </a:defRPr>
      </a:lvl6pPr>
      <a:lvl7pPr marL="2742974">
        <a:defRPr>
          <a:latin typeface="+mn-lt"/>
          <a:ea typeface="+mn-ea"/>
          <a:cs typeface="+mn-cs"/>
        </a:defRPr>
      </a:lvl7pPr>
      <a:lvl8pPr marL="3200136">
        <a:defRPr>
          <a:latin typeface="+mn-lt"/>
          <a:ea typeface="+mn-ea"/>
          <a:cs typeface="+mn-cs"/>
        </a:defRPr>
      </a:lvl8pPr>
      <a:lvl9pPr marL="365729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6960" y="294887"/>
            <a:ext cx="11798935" cy="284411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664452" marR="5080" indent="622884">
              <a:lnSpc>
                <a:spcPts val="4100"/>
              </a:lnSpc>
              <a:spcBef>
                <a:spcPts val="120"/>
              </a:spcBef>
            </a:pPr>
            <a:r>
              <a:rPr sz="3299" b="1" spc="-25" dirty="0">
                <a:solidFill>
                  <a:srgbClr val="404040"/>
                </a:solidFill>
                <a:latin typeface="Calibri"/>
                <a:cs typeface="Calibri"/>
              </a:rPr>
              <a:t>Fakultät </a:t>
            </a:r>
            <a:r>
              <a:rPr sz="3299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99" b="1" spc="-25" dirty="0">
                <a:solidFill>
                  <a:srgbClr val="404040"/>
                </a:solidFill>
                <a:latin typeface="Calibri"/>
                <a:cs typeface="Calibri"/>
              </a:rPr>
              <a:t>Informatik/</a:t>
            </a:r>
            <a:r>
              <a:rPr sz="3299" b="1" spc="-25" dirty="0" err="1">
                <a:solidFill>
                  <a:srgbClr val="404040"/>
                </a:solidFill>
                <a:latin typeface="Calibri"/>
                <a:cs typeface="Calibri"/>
              </a:rPr>
              <a:t>Mathematik</a:t>
            </a:r>
            <a:endParaRPr lang="de-DE" sz="3299" dirty="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lang="de-DE" sz="3650" dirty="0">
              <a:latin typeface="Calibri"/>
              <a:cs typeface="Calibri"/>
            </a:endParaRPr>
          </a:p>
          <a:p>
            <a:pPr marL="400652" marR="974644" indent="-388588"/>
            <a:r>
              <a:rPr lang="de-DE" sz="3949" spc="-10" dirty="0">
                <a:latin typeface="Calibri"/>
                <a:cs typeface="Calibri"/>
              </a:rPr>
              <a:t>ALADIN:</a:t>
            </a:r>
            <a:r>
              <a:rPr lang="de-DE" sz="3949" spc="15" dirty="0">
                <a:latin typeface="Calibri"/>
                <a:cs typeface="Calibri"/>
              </a:rPr>
              <a:t> </a:t>
            </a:r>
            <a:r>
              <a:rPr lang="de-DE" sz="3949" dirty="0">
                <a:latin typeface="Calibri"/>
                <a:cs typeface="Calibri"/>
              </a:rPr>
              <a:t>Generator</a:t>
            </a:r>
            <a:r>
              <a:rPr lang="de-DE" sz="3949" spc="-35" dirty="0">
                <a:latin typeface="Calibri"/>
                <a:cs typeface="Calibri"/>
              </a:rPr>
              <a:t> </a:t>
            </a:r>
            <a:r>
              <a:rPr lang="de-DE" sz="3949" spc="-5" dirty="0">
                <a:latin typeface="Calibri"/>
                <a:cs typeface="Calibri"/>
              </a:rPr>
              <a:t>für</a:t>
            </a:r>
            <a:r>
              <a:rPr lang="de-DE" sz="3949" spc="20" dirty="0">
                <a:latin typeface="Calibri"/>
                <a:cs typeface="Calibri"/>
              </a:rPr>
              <a:t> </a:t>
            </a:r>
            <a:r>
              <a:rPr lang="de-DE" sz="3949" b="1" spc="-10" dirty="0">
                <a:latin typeface="Calibri"/>
                <a:cs typeface="Calibri"/>
              </a:rPr>
              <a:t>A</a:t>
            </a:r>
            <a:r>
              <a:rPr lang="de-DE" sz="3949" spc="-10" dirty="0">
                <a:latin typeface="Calibri"/>
                <a:cs typeface="Calibri"/>
              </a:rPr>
              <a:t>ufgaben</a:t>
            </a:r>
            <a:r>
              <a:rPr lang="de-DE" sz="3949" spc="-20" dirty="0">
                <a:latin typeface="Calibri"/>
                <a:cs typeface="Calibri"/>
              </a:rPr>
              <a:t> </a:t>
            </a:r>
            <a:r>
              <a:rPr lang="de-DE" sz="3949" spc="-5" dirty="0">
                <a:latin typeface="Calibri"/>
                <a:cs typeface="Calibri"/>
              </a:rPr>
              <a:t>und</a:t>
            </a:r>
            <a:r>
              <a:rPr lang="de-DE" sz="3949" spc="25" dirty="0">
                <a:latin typeface="Calibri"/>
                <a:cs typeface="Calibri"/>
              </a:rPr>
              <a:t> </a:t>
            </a:r>
            <a:r>
              <a:rPr lang="de-DE" sz="3949" b="1" spc="-5" dirty="0">
                <a:latin typeface="Calibri"/>
                <a:cs typeface="Calibri"/>
              </a:rPr>
              <a:t>L</a:t>
            </a:r>
            <a:r>
              <a:rPr lang="de-DE" sz="3949" spc="-5" dirty="0">
                <a:latin typeface="Calibri"/>
                <a:cs typeface="Calibri"/>
              </a:rPr>
              <a:t>ösung(</a:t>
            </a:r>
            <a:r>
              <a:rPr lang="de-DE" sz="3949" spc="-5" dirty="0" err="1">
                <a:latin typeface="Calibri"/>
                <a:cs typeface="Calibri"/>
              </a:rPr>
              <a:t>shilfen</a:t>
            </a:r>
            <a:r>
              <a:rPr lang="de-DE" sz="3949" spc="-5" dirty="0">
                <a:latin typeface="Calibri"/>
                <a:cs typeface="Calibri"/>
              </a:rPr>
              <a:t>) </a:t>
            </a:r>
            <a:r>
              <a:rPr lang="de-DE" sz="3949" spc="-880" dirty="0">
                <a:latin typeface="Calibri"/>
                <a:cs typeface="Calibri"/>
              </a:rPr>
              <a:t> </a:t>
            </a:r>
            <a:r>
              <a:rPr lang="de-DE" sz="3949" b="1" spc="-5" dirty="0">
                <a:latin typeface="Calibri"/>
                <a:cs typeface="Calibri"/>
              </a:rPr>
              <a:t>a</a:t>
            </a:r>
            <a:r>
              <a:rPr lang="de-DE" sz="3949" spc="-5" dirty="0">
                <a:latin typeface="Calibri"/>
                <a:cs typeface="Calibri"/>
              </a:rPr>
              <a:t>us</a:t>
            </a:r>
            <a:r>
              <a:rPr lang="de-DE" sz="3949" spc="15" dirty="0">
                <a:latin typeface="Calibri"/>
                <a:cs typeface="Calibri"/>
              </a:rPr>
              <a:t> </a:t>
            </a:r>
            <a:r>
              <a:rPr lang="de-DE" sz="3949" b="1" dirty="0">
                <a:latin typeface="Calibri"/>
                <a:cs typeface="Calibri"/>
              </a:rPr>
              <a:t>d</a:t>
            </a:r>
            <a:r>
              <a:rPr lang="de-DE" sz="3949" dirty="0">
                <a:latin typeface="Calibri"/>
                <a:cs typeface="Calibri"/>
              </a:rPr>
              <a:t>er</a:t>
            </a:r>
            <a:r>
              <a:rPr lang="de-DE" sz="3949" spc="-20" dirty="0">
                <a:latin typeface="Calibri"/>
                <a:cs typeface="Calibri"/>
              </a:rPr>
              <a:t> </a:t>
            </a:r>
            <a:r>
              <a:rPr lang="de-DE" sz="3949" b="1" spc="-5" dirty="0">
                <a:latin typeface="Calibri"/>
                <a:cs typeface="Calibri"/>
              </a:rPr>
              <a:t>I</a:t>
            </a:r>
            <a:r>
              <a:rPr lang="de-DE" sz="3949" spc="-5" dirty="0">
                <a:latin typeface="Calibri"/>
                <a:cs typeface="Calibri"/>
              </a:rPr>
              <a:t>nformatik</a:t>
            </a:r>
            <a:r>
              <a:rPr lang="de-DE" sz="3949" spc="-25" dirty="0">
                <a:latin typeface="Calibri"/>
                <a:cs typeface="Calibri"/>
              </a:rPr>
              <a:t> </a:t>
            </a:r>
            <a:r>
              <a:rPr lang="de-DE" sz="3949" spc="-5" dirty="0">
                <a:latin typeface="Calibri"/>
                <a:cs typeface="Calibri"/>
              </a:rPr>
              <a:t>und angrenzenden</a:t>
            </a:r>
            <a:r>
              <a:rPr lang="de-DE" sz="3949" spc="-35" dirty="0">
                <a:latin typeface="Calibri"/>
                <a:cs typeface="Calibri"/>
              </a:rPr>
              <a:t> </a:t>
            </a:r>
            <a:r>
              <a:rPr lang="de-DE" sz="3949" dirty="0">
                <a:latin typeface="Calibri"/>
                <a:cs typeface="Calibri"/>
              </a:rPr>
              <a:t>Diszipline</a:t>
            </a:r>
            <a:r>
              <a:rPr lang="de-DE" sz="3949" b="1" dirty="0">
                <a:latin typeface="Calibri"/>
                <a:cs typeface="Calibri"/>
              </a:rPr>
              <a:t>n</a:t>
            </a:r>
            <a:endParaRPr lang="de-DE" sz="3949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132" y="3571941"/>
            <a:ext cx="6469380" cy="5563061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699" algn="just">
              <a:spcBef>
                <a:spcPts val="590"/>
              </a:spcBef>
              <a:tabLst>
                <a:tab pos="6432655" algn="l"/>
              </a:tabLst>
            </a:pPr>
            <a:r>
              <a:rPr sz="1850" b="1" u="heavy" spc="-125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Kurzbeschreibung	</a:t>
            </a:r>
            <a:endParaRPr sz="1850" dirty="0">
              <a:latin typeface="Calibri"/>
              <a:cs typeface="Calibri"/>
            </a:endParaRPr>
          </a:p>
          <a:p>
            <a:pPr marL="52065" marR="8889" algn="just">
              <a:lnSpc>
                <a:spcPct val="101000"/>
              </a:lnSpc>
              <a:spcBef>
                <a:spcPts val="370"/>
              </a:spcBef>
            </a:pP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ALADIN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ist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eine Online-Lernplattform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für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Studierende verschiedener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Disziplinen, die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Aufgaben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automatisch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und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zufallsbasiert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erstellt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und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sie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Studierenden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digital </a:t>
            </a:r>
            <a:r>
              <a:rPr sz="1450" spc="-3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darbietet.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Aufgaben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dienen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der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Übung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und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Wiederholung.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Die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Studierenden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parametrisieren ALADIN so,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dass er in Abhängigkeit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von ihrer Kompetenz und ihren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Wünschen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leichte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und schwere,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umfangreiche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und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weniger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umfangreiche Aufgaben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generiert. Zudem löst ALADIN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die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Aufgaben auch schrittweise automatisch,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gibt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den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Studierenden Hinweise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zur Lösung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der Aufgaben und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hilft somit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bei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Lösung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der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Aufgaben digital. Die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Studierenden müssen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die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Übungsaufgaben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nicht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während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der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Lehrveranstaltungen,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sondern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können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sie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in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ihrer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Selbststudienzeit</a:t>
            </a:r>
            <a:r>
              <a:rPr sz="1450" spc="30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(zu</a:t>
            </a:r>
            <a:r>
              <a:rPr sz="1450" spc="32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beliebiger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Zeit),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auch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ohne Hilfe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durch Lehrende,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einem beliebigen Ort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und auch während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ihrer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Prüfungen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lösen.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Alle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Interessierten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können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ALADIN,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eine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Open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Educational </a:t>
            </a:r>
            <a:r>
              <a:rPr sz="1450" spc="-3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Resource,</a:t>
            </a:r>
            <a:r>
              <a:rPr sz="1450" spc="-6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 err="1">
                <a:solidFill>
                  <a:srgbClr val="393838"/>
                </a:solidFill>
                <a:latin typeface="Calibri"/>
                <a:cs typeface="Calibri"/>
              </a:rPr>
              <a:t>einsetzen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.</a:t>
            </a:r>
            <a:r>
              <a:rPr lang="de-DE" sz="1450" spc="-5" dirty="0">
                <a:solidFill>
                  <a:srgbClr val="393838"/>
                </a:solidFill>
                <a:latin typeface="Calibri"/>
                <a:cs typeface="Calibri"/>
              </a:rPr>
              <a:t> Mehr </a:t>
            </a:r>
            <a:r>
              <a:rPr lang="de-DE" sz="1450" spc="-5">
                <a:solidFill>
                  <a:srgbClr val="393838"/>
                </a:solidFill>
                <a:latin typeface="Calibri"/>
                <a:cs typeface="Calibri"/>
              </a:rPr>
              <a:t>Informationen unter</a:t>
            </a:r>
            <a:endParaRPr sz="1450" dirty="0">
              <a:latin typeface="Calibri"/>
              <a:cs typeface="Calibri"/>
            </a:endParaRPr>
          </a:p>
          <a:p>
            <a:pPr marL="12699" algn="just">
              <a:spcBef>
                <a:spcPts val="225"/>
              </a:spcBef>
              <a:tabLst>
                <a:tab pos="6441544" algn="l"/>
              </a:tabLst>
            </a:pPr>
            <a:r>
              <a:rPr sz="1850" b="1" u="heavy" spc="-90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Motivation	</a:t>
            </a:r>
            <a:endParaRPr sz="1850" dirty="0">
              <a:latin typeface="Calibri"/>
              <a:cs typeface="Calibri"/>
            </a:endParaRPr>
          </a:p>
          <a:p>
            <a:pPr marL="33652" marR="5080" algn="just">
              <a:spcBef>
                <a:spcPts val="994"/>
              </a:spcBef>
            </a:pP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Für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viele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Lehrveranstaltungen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treten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ähnliche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Probleme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auf.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Häufig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klagen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die 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Studenten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über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einen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Mangel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Übungsaufgaben,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welche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selbstständig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bewältigt </a:t>
            </a:r>
            <a:r>
              <a:rPr sz="1450" spc="-3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werden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können,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da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der geringe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Schatz an Übungsaufgaben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bereits zur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Illustration in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der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Vorlesung aufgebraucht wurde.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Zudem ist eine individualisierte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Anpassung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an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die 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Vorkenntnisse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der einzelnen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Studenten nur sehr schwer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realisierbar,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da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dies immer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eine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Bindung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von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begrenzten Ressource Lehrpersonal darstellt,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welche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zudem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den </a:t>
            </a:r>
            <a:r>
              <a:rPr sz="1450" spc="-3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Studenten meist nur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in einem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begrenzten Zeitrahmen während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Veranstaltungen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zur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Verfügung steht.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Weiterhin</a:t>
            </a:r>
            <a:r>
              <a:rPr sz="1450" spc="3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ist durch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das zeitaufwendige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Erstellen von Aufgaben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ein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ebenfalls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nur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begrenzter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Schatz</a:t>
            </a:r>
            <a:r>
              <a:rPr sz="1450" spc="1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an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Prüfungsaufgaben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vorhanden,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was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die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Ausgabe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551" y="18913682"/>
            <a:ext cx="2917825" cy="8406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699">
              <a:spcBef>
                <a:spcPts val="195"/>
              </a:spcBef>
            </a:pPr>
            <a:r>
              <a:rPr lang="de-DE" sz="1200" b="1" spc="-15" dirty="0">
                <a:latin typeface="Calibri"/>
                <a:cs typeface="Calibri"/>
              </a:rPr>
              <a:t>Projektleiter</a:t>
            </a:r>
          </a:p>
          <a:p>
            <a:pPr marL="12699">
              <a:spcBef>
                <a:spcPts val="195"/>
              </a:spcBef>
            </a:pPr>
            <a:r>
              <a:rPr lang="de-DE" sz="1200" spc="-15" dirty="0">
                <a:latin typeface="Calibri"/>
                <a:cs typeface="Calibri"/>
              </a:rPr>
              <a:t>Prof. Dr. Torsten Munkelt</a:t>
            </a:r>
          </a:p>
          <a:p>
            <a:pPr marL="12699">
              <a:spcBef>
                <a:spcPts val="195"/>
              </a:spcBef>
            </a:pPr>
            <a:r>
              <a:rPr lang="de-DE" sz="1200" spc="-15" dirty="0">
                <a:latin typeface="Calibri"/>
                <a:cs typeface="Calibri"/>
              </a:rPr>
              <a:t>HTW Dresden</a:t>
            </a:r>
          </a:p>
          <a:p>
            <a:pPr marL="12699">
              <a:spcBef>
                <a:spcPts val="195"/>
              </a:spcBef>
            </a:pPr>
            <a:r>
              <a:rPr lang="de-DE" sz="1200" spc="-15" dirty="0">
                <a:latin typeface="Calibri"/>
                <a:cs typeface="Calibri"/>
              </a:rPr>
              <a:t>torsten.munkelt@htw-dresden.de</a:t>
            </a:r>
          </a:p>
        </p:txBody>
      </p:sp>
      <p:sp>
        <p:nvSpPr>
          <p:cNvPr id="6" name="object 6"/>
          <p:cNvSpPr/>
          <p:nvPr/>
        </p:nvSpPr>
        <p:spPr>
          <a:xfrm>
            <a:off x="649970" y="18868930"/>
            <a:ext cx="12981305" cy="3175"/>
          </a:xfrm>
          <a:custGeom>
            <a:avLst/>
            <a:gdLst/>
            <a:ahLst/>
            <a:cxnLst/>
            <a:rect l="l" t="t" r="r" b="b"/>
            <a:pathLst>
              <a:path w="12981305" h="3175">
                <a:moveTo>
                  <a:pt x="4191402" y="0"/>
                </a:moveTo>
                <a:lnTo>
                  <a:pt x="10388591" y="0"/>
                </a:lnTo>
              </a:path>
              <a:path w="12981305" h="3175">
                <a:moveTo>
                  <a:pt x="0" y="2908"/>
                </a:moveTo>
                <a:lnTo>
                  <a:pt x="6197189" y="2908"/>
                </a:lnTo>
              </a:path>
              <a:path w="12981305" h="3175">
                <a:moveTo>
                  <a:pt x="6783914" y="1943"/>
                </a:moveTo>
                <a:lnTo>
                  <a:pt x="12981103" y="1943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713"/>
          </a:p>
        </p:txBody>
      </p:sp>
      <p:sp>
        <p:nvSpPr>
          <p:cNvPr id="8" name="object 8"/>
          <p:cNvSpPr txBox="1"/>
          <p:nvPr/>
        </p:nvSpPr>
        <p:spPr>
          <a:xfrm>
            <a:off x="2986968" y="18913682"/>
            <a:ext cx="2170542" cy="8330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marR="83178">
              <a:lnSpc>
                <a:spcPct val="106700"/>
              </a:lnSpc>
              <a:spcBef>
                <a:spcPts val="100"/>
              </a:spcBef>
            </a:pPr>
            <a:r>
              <a:rPr lang="de-DE" sz="1200" b="1" spc="-15" dirty="0">
                <a:latin typeface="Calibri"/>
                <a:cs typeface="Calibri"/>
              </a:rPr>
              <a:t>Projektmitarbeiter</a:t>
            </a:r>
          </a:p>
          <a:p>
            <a:pPr marL="12699" marR="83178">
              <a:lnSpc>
                <a:spcPct val="106700"/>
              </a:lnSpc>
              <a:spcBef>
                <a:spcPts val="100"/>
              </a:spcBef>
            </a:pPr>
            <a:r>
              <a:rPr lang="de-DE" sz="1200" spc="-15" dirty="0">
                <a:latin typeface="Calibri"/>
                <a:cs typeface="Calibri"/>
              </a:rPr>
              <a:t>M. Sc. Paul Christ</a:t>
            </a:r>
          </a:p>
          <a:p>
            <a:pPr marL="12699" marR="83178">
              <a:lnSpc>
                <a:spcPct val="106700"/>
              </a:lnSpc>
              <a:spcBef>
                <a:spcPts val="100"/>
              </a:spcBef>
            </a:pPr>
            <a:r>
              <a:rPr lang="de-DE" sz="1200" spc="-15" dirty="0">
                <a:latin typeface="Calibri"/>
                <a:cs typeface="Calibri"/>
              </a:rPr>
              <a:t>HTW Dresden</a:t>
            </a:r>
          </a:p>
          <a:p>
            <a:pPr marL="12699" marR="83178">
              <a:lnSpc>
                <a:spcPct val="106700"/>
              </a:lnSpc>
              <a:spcBef>
                <a:spcPts val="100"/>
              </a:spcBef>
            </a:pPr>
            <a:r>
              <a:rPr lang="de-DE" sz="1200" spc="-15" dirty="0">
                <a:latin typeface="Calibri"/>
                <a:cs typeface="Calibri"/>
              </a:rPr>
              <a:t>paul.christ@htw-dresden.de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6317" y="9067698"/>
            <a:ext cx="644588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marR="5080">
              <a:spcBef>
                <a:spcPts val="100"/>
              </a:spcBef>
              <a:tabLst>
                <a:tab pos="445097" algn="l"/>
                <a:tab pos="1774043" algn="l"/>
                <a:tab pos="2723290" algn="l"/>
                <a:tab pos="3066162" algn="l"/>
                <a:tab pos="3689681" algn="l"/>
                <a:tab pos="4564639" algn="l"/>
                <a:tab pos="4939258" algn="l"/>
                <a:tab pos="5692306" algn="l"/>
              </a:tabLst>
            </a:pP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vo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n	P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r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o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be</a:t>
            </a:r>
            <a:r>
              <a:rPr sz="1450" spc="-20" dirty="0">
                <a:solidFill>
                  <a:srgbClr val="393838"/>
                </a:solidFill>
                <a:latin typeface="Calibri"/>
                <a:cs typeface="Calibri"/>
              </a:rPr>
              <a:t>k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l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u</a:t>
            </a:r>
            <a:r>
              <a:rPr sz="1450" spc="-20" dirty="0">
                <a:solidFill>
                  <a:srgbClr val="393838"/>
                </a:solidFill>
                <a:latin typeface="Calibri"/>
                <a:cs typeface="Calibri"/>
              </a:rPr>
              <a:t>s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n	e</a:t>
            </a:r>
            <a:r>
              <a:rPr sz="1450" spc="-20" dirty="0">
                <a:solidFill>
                  <a:srgbClr val="393838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393838"/>
                </a:solidFill>
                <a:latin typeface="Calibri"/>
                <a:cs typeface="Calibri"/>
              </a:rPr>
              <a:t>c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h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w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er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t,	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d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	h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ä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fi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g	A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f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g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ab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n	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f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ü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r	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a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k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t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u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lle	Kl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u</a:t>
            </a:r>
            <a:r>
              <a:rPr sz="1450" spc="-20" dirty="0">
                <a:solidFill>
                  <a:srgbClr val="393838"/>
                </a:solidFill>
                <a:latin typeface="Calibri"/>
                <a:cs typeface="Calibri"/>
              </a:rPr>
              <a:t>s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n 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wiederverwendet</a:t>
            </a:r>
            <a:r>
              <a:rPr sz="1450" spc="-5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werden.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527" y="9662043"/>
            <a:ext cx="6461125" cy="5560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3" marR="12064" algn="just">
              <a:spcBef>
                <a:spcPts val="100"/>
              </a:spcBef>
            </a:pP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Diese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Probleme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sollen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durch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ein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generisches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Framework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wie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ALADIN</a:t>
            </a:r>
            <a:r>
              <a:rPr sz="1450" spc="30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behoben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werden. Dabei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sollen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die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Studenten zum selbstständigen,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zeitlich flexiblen,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Lernen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befähigt werden und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durch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direkte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Erfolgserlebnisse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weiter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motiviert werden.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Zudem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wird</a:t>
            </a:r>
            <a:r>
              <a:rPr sz="1450" spc="8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das</a:t>
            </a:r>
            <a:r>
              <a:rPr sz="1450" spc="8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Lehrpersonal</a:t>
            </a:r>
            <a:r>
              <a:rPr sz="1450" spc="10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entlastet</a:t>
            </a:r>
            <a:r>
              <a:rPr sz="1450" spc="10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und</a:t>
            </a:r>
            <a:r>
              <a:rPr sz="1450" spc="10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es</a:t>
            </a:r>
            <a:r>
              <a:rPr sz="1450" spc="9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kann</a:t>
            </a:r>
            <a:r>
              <a:rPr sz="1450" spc="10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eine</a:t>
            </a:r>
            <a:r>
              <a:rPr sz="1450" spc="9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effizientere</a:t>
            </a:r>
            <a:r>
              <a:rPr sz="1450" spc="8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Prüfungserstellung</a:t>
            </a:r>
            <a:r>
              <a:rPr sz="1450" spc="9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und</a:t>
            </a:r>
            <a:endParaRPr sz="1450">
              <a:latin typeface="Calibri"/>
              <a:cs typeface="Calibri"/>
            </a:endParaRPr>
          </a:p>
          <a:p>
            <a:pPr marL="18413" marR="12699" algn="just"/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-korrektur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erfolgen.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Das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Tool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kann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zudem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in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bestehende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Lehrmethoden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integriert </a:t>
            </a:r>
            <a:r>
              <a:rPr sz="1450" spc="-3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werden. Mögliche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Anwendungsfälle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wären hierbei die Ausgabe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und Evaluation von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Übungsaufgaben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oder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Prüfungsvorleistungen.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Dabei soll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Studenten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Möglichkeit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gegeben werden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Lösungsversuche aufzuzeichnen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um diese kollektiv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besprechen zu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können,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so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dass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Verständnisprobleme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schneller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und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präziser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erkannt und behoben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werden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können.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Dies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fördert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den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Austausch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untereinander,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als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auch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die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gezielte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Messbarkeit</a:t>
            </a:r>
            <a:r>
              <a:rPr sz="1450" spc="-4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der</a:t>
            </a:r>
            <a:r>
              <a:rPr sz="1450" spc="-3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Stoffdurchdringung</a:t>
            </a:r>
            <a:r>
              <a:rPr sz="1450" spc="-4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als</a:t>
            </a:r>
            <a:r>
              <a:rPr sz="1450" spc="-2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Rückmeldung</a:t>
            </a:r>
            <a:r>
              <a:rPr sz="1450" spc="-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für</a:t>
            </a:r>
            <a:r>
              <a:rPr sz="1450" spc="-4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die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Lehrkräfte.</a:t>
            </a:r>
            <a:endParaRPr sz="1450">
              <a:latin typeface="Calibri"/>
              <a:cs typeface="Calibri"/>
            </a:endParaRPr>
          </a:p>
          <a:p>
            <a:pPr marL="18413" algn="just">
              <a:spcBef>
                <a:spcPts val="459"/>
              </a:spcBef>
              <a:tabLst>
                <a:tab pos="6447259" algn="l"/>
              </a:tabLst>
            </a:pPr>
            <a:r>
              <a:rPr sz="1850" b="1" u="heavy" spc="-90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5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Prototyp	</a:t>
            </a:r>
            <a:endParaRPr sz="1850">
              <a:latin typeface="Calibri"/>
              <a:cs typeface="Calibri"/>
            </a:endParaRPr>
          </a:p>
          <a:p>
            <a:pPr marL="12699">
              <a:spcBef>
                <a:spcPts val="1250"/>
              </a:spcBef>
            </a:pPr>
            <a:r>
              <a:rPr sz="1450" b="1" u="heavy" spc="-5" dirty="0">
                <a:solidFill>
                  <a:srgbClr val="393838"/>
                </a:solidFill>
                <a:uFill>
                  <a:solidFill>
                    <a:srgbClr val="393838"/>
                  </a:solidFill>
                </a:uFill>
                <a:latin typeface="Calibri"/>
                <a:cs typeface="Calibri"/>
              </a:rPr>
              <a:t>Architektur:</a:t>
            </a:r>
            <a:endParaRPr sz="1450">
              <a:latin typeface="Calibri"/>
              <a:cs typeface="Calibri"/>
            </a:endParaRPr>
          </a:p>
          <a:p>
            <a:pPr marL="12699" marR="50796" algn="just">
              <a:spcBef>
                <a:spcPts val="900"/>
              </a:spcBef>
            </a:pP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ALADIN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ist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als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Client-Server-Anwendung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konzipiert, wobei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durch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die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Umsetzung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als 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PWA,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auch eine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teilweise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Offline Nutzung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ermöglicht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wird.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Die Web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Anwendung kann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dabei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vollkommen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responsiv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als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eigenständige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Applikation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sowohl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auf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mobilen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Endgeräten,</a:t>
            </a:r>
            <a:r>
              <a:rPr sz="1450" spc="-5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als</a:t>
            </a:r>
            <a:r>
              <a:rPr sz="1450" spc="-2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auch</a:t>
            </a:r>
            <a:r>
              <a:rPr sz="1450" spc="-4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auf</a:t>
            </a:r>
            <a:r>
              <a:rPr sz="1450" spc="-3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herkömmlichen</a:t>
            </a:r>
            <a:r>
              <a:rPr sz="1450" spc="-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Rechnern</a:t>
            </a:r>
            <a:r>
              <a:rPr sz="1450" spc="-6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bedient</a:t>
            </a:r>
            <a:r>
              <a:rPr sz="1450" spc="-4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werden.</a:t>
            </a:r>
            <a:endParaRPr sz="1450">
              <a:latin typeface="Calibri"/>
              <a:cs typeface="Calibri"/>
            </a:endParaRPr>
          </a:p>
          <a:p>
            <a:pPr marL="53336">
              <a:spcBef>
                <a:spcPts val="900"/>
              </a:spcBef>
            </a:pPr>
            <a:r>
              <a:rPr sz="1450" b="1" u="heavy" spc="-10" dirty="0">
                <a:solidFill>
                  <a:srgbClr val="393838"/>
                </a:solidFill>
                <a:uFill>
                  <a:solidFill>
                    <a:srgbClr val="393838"/>
                  </a:solidFill>
                </a:uFill>
                <a:latin typeface="Calibri"/>
                <a:cs typeface="Calibri"/>
              </a:rPr>
              <a:t>Technologie:</a:t>
            </a:r>
            <a:endParaRPr sz="1450">
              <a:latin typeface="Calibri"/>
              <a:cs typeface="Calibri"/>
            </a:endParaRPr>
          </a:p>
          <a:p>
            <a:pPr marL="12699" marR="50161" algn="just">
              <a:spcBef>
                <a:spcPts val="900"/>
              </a:spcBef>
            </a:pP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Umsetzung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von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ALADIN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wird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dabei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mittels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moderner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Web</a:t>
            </a:r>
            <a:r>
              <a:rPr sz="1450" spc="32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Technologien </a:t>
            </a:r>
            <a:r>
              <a:rPr sz="1450" spc="-3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bewältigt. Zur Realisierung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des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Frontends wird</a:t>
            </a:r>
            <a:r>
              <a:rPr sz="1450" spc="30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Vue.js, zur Umsetzung</a:t>
            </a:r>
            <a:r>
              <a:rPr sz="1450" spc="32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des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Servers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wird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node.js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eingesetzt.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Die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verwendeten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Datenbanksysteme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sind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mongoDB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zur 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Nutzerdatenverwaltung</a:t>
            </a:r>
            <a:r>
              <a:rPr sz="1450" spc="-4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und</a:t>
            </a:r>
            <a:r>
              <a:rPr sz="1450" spc="-3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sqlite</a:t>
            </a:r>
            <a:r>
              <a:rPr sz="1450" spc="-4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zur</a:t>
            </a:r>
            <a:r>
              <a:rPr sz="1450" spc="-4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Generierung</a:t>
            </a:r>
            <a:r>
              <a:rPr sz="1450" spc="-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von</a:t>
            </a:r>
            <a:r>
              <a:rPr sz="1450" spc="-4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SQL-Statements.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0758" y="15592061"/>
            <a:ext cx="6466205" cy="158331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699" algn="just">
              <a:spcBef>
                <a:spcPts val="595"/>
              </a:spcBef>
              <a:tabLst>
                <a:tab pos="6432655" algn="l"/>
              </a:tabLst>
            </a:pPr>
            <a:r>
              <a:rPr sz="1850" b="1" u="heavy" spc="-114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Ausblick	</a:t>
            </a:r>
            <a:endParaRPr sz="1850">
              <a:latin typeface="Calibri"/>
              <a:cs typeface="Calibri"/>
            </a:endParaRPr>
          </a:p>
          <a:p>
            <a:pPr marL="52700" marR="5080" algn="just">
              <a:lnSpc>
                <a:spcPct val="101400"/>
              </a:lnSpc>
              <a:spcBef>
                <a:spcPts val="365"/>
              </a:spcBef>
            </a:pP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Zukünftig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soll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ALADIN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als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generisches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Framework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eingesetzt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werden,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um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als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Lernplattform</a:t>
            </a:r>
            <a:r>
              <a:rPr sz="1450" spc="-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eine</a:t>
            </a:r>
            <a:r>
              <a:rPr sz="1450" spc="-3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größere</a:t>
            </a:r>
            <a:r>
              <a:rPr sz="1450" spc="-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Bandbreite</a:t>
            </a:r>
            <a:r>
              <a:rPr sz="1450" spc="-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an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Aufgaben</a:t>
            </a:r>
            <a:r>
              <a:rPr sz="1450" spc="-4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abzudecken.</a:t>
            </a:r>
            <a:endParaRPr sz="1450">
              <a:latin typeface="Calibri"/>
              <a:cs typeface="Calibri"/>
            </a:endParaRPr>
          </a:p>
          <a:p>
            <a:pPr marL="52700" marR="5080" algn="just">
              <a:lnSpc>
                <a:spcPct val="101000"/>
              </a:lnSpc>
              <a:spcBef>
                <a:spcPts val="390"/>
              </a:spcBef>
            </a:pP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Dabei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sollen vor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allem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die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Anzahl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an Aufgaben vergrößert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werden und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zusätzliche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Funktionalität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ergänzt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werden,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welche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eine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noch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stärkere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Kooperation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zwischen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Lehrenden</a:t>
            </a:r>
            <a:r>
              <a:rPr sz="1450" spc="-5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und</a:t>
            </a:r>
            <a:r>
              <a:rPr sz="1450" spc="-3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Studierenden</a:t>
            </a:r>
            <a:r>
              <a:rPr sz="1450" spc="-6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fördert.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188" y="15302103"/>
            <a:ext cx="4960494" cy="236670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764" y="15312764"/>
            <a:ext cx="1319750" cy="23331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849327" y="17730148"/>
            <a:ext cx="31108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dirty="0">
                <a:solidFill>
                  <a:srgbClr val="393838"/>
                </a:solidFill>
                <a:latin typeface="Calibri"/>
                <a:cs typeface="Calibri"/>
              </a:rPr>
              <a:t>1.</a:t>
            </a:r>
            <a:r>
              <a:rPr sz="1200" spc="-10" dirty="0">
                <a:solidFill>
                  <a:srgbClr val="393838"/>
                </a:solidFill>
                <a:latin typeface="Calibri"/>
                <a:cs typeface="Calibri"/>
              </a:rPr>
              <a:t> Gegenüberstellung</a:t>
            </a:r>
            <a:r>
              <a:rPr sz="1200" spc="-3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93838"/>
                </a:solidFill>
                <a:latin typeface="Calibri"/>
                <a:cs typeface="Calibri"/>
              </a:rPr>
              <a:t>Mobile</a:t>
            </a:r>
            <a:r>
              <a:rPr sz="1200" spc="-3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93838"/>
                </a:solidFill>
                <a:latin typeface="Calibri"/>
                <a:cs typeface="Calibri"/>
              </a:rPr>
              <a:t>und</a:t>
            </a:r>
            <a:r>
              <a:rPr sz="1200" spc="-3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93838"/>
                </a:solidFill>
                <a:latin typeface="Calibri"/>
                <a:cs typeface="Calibri"/>
              </a:rPr>
              <a:t>Desktop</a:t>
            </a:r>
            <a:r>
              <a:rPr sz="1200" spc="-2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93838"/>
                </a:solidFill>
                <a:latin typeface="Calibri"/>
                <a:cs typeface="Calibri"/>
              </a:rPr>
              <a:t>Ansicht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0757" y="17412048"/>
            <a:ext cx="6446520" cy="85523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699">
              <a:spcBef>
                <a:spcPts val="590"/>
              </a:spcBef>
              <a:tabLst>
                <a:tab pos="6432655" algn="l"/>
              </a:tabLst>
            </a:pPr>
            <a:r>
              <a:rPr sz="1850" b="1" u="heavy" spc="-120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Quellen	</a:t>
            </a:r>
            <a:endParaRPr sz="1850">
              <a:latin typeface="Calibri"/>
              <a:cs typeface="Calibri"/>
            </a:endParaRPr>
          </a:p>
          <a:p>
            <a:pPr marL="52700" marR="427320">
              <a:lnSpc>
                <a:spcPct val="101400"/>
              </a:lnSpc>
              <a:spcBef>
                <a:spcPts val="360"/>
              </a:spcBef>
            </a:pP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[1]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https://docs.microsoft.com/de-de/dotnet/framework/data/adonet/sql/linq/ </a:t>
            </a:r>
            <a:r>
              <a:rPr sz="1450" spc="-3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downloading</a:t>
            </a:r>
            <a:r>
              <a:rPr sz="1450" spc="-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-sample-databases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41842" y="4014115"/>
            <a:ext cx="888469" cy="307687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175881" y="3554069"/>
            <a:ext cx="6455410" cy="1636987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699" algn="just">
              <a:spcBef>
                <a:spcPts val="545"/>
              </a:spcBef>
              <a:tabLst>
                <a:tab pos="6441544" algn="l"/>
              </a:tabLst>
            </a:pPr>
            <a:r>
              <a:rPr sz="1850" b="1" u="heavy" spc="-85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5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Aufgaben	</a:t>
            </a:r>
            <a:endParaRPr sz="1850">
              <a:latin typeface="Calibri"/>
              <a:cs typeface="Calibri"/>
            </a:endParaRPr>
          </a:p>
          <a:p>
            <a:pPr marL="36192" algn="just">
              <a:spcBef>
                <a:spcPts val="355"/>
              </a:spcBef>
            </a:pPr>
            <a:r>
              <a:rPr sz="1450" b="1" u="heavy" spc="-10" dirty="0">
                <a:solidFill>
                  <a:srgbClr val="393838"/>
                </a:solidFill>
                <a:uFill>
                  <a:solidFill>
                    <a:srgbClr val="393838"/>
                  </a:solidFill>
                </a:uFill>
                <a:latin typeface="Calibri"/>
                <a:cs typeface="Calibri"/>
              </a:rPr>
              <a:t>Stücklistenauflösung</a:t>
            </a:r>
            <a:r>
              <a:rPr sz="1450" b="1" u="heavy" spc="-50" dirty="0">
                <a:solidFill>
                  <a:srgbClr val="393838"/>
                </a:solidFill>
                <a:uFill>
                  <a:solidFill>
                    <a:srgbClr val="393838"/>
                  </a:solidFill>
                </a:uFill>
                <a:latin typeface="Calibri"/>
                <a:cs typeface="Calibri"/>
              </a:rPr>
              <a:t> </a:t>
            </a:r>
            <a:r>
              <a:rPr sz="1450" b="1" u="heavy" dirty="0">
                <a:solidFill>
                  <a:srgbClr val="393838"/>
                </a:solidFill>
                <a:uFill>
                  <a:solidFill>
                    <a:srgbClr val="393838"/>
                  </a:solidFill>
                </a:uFill>
                <a:latin typeface="Calibri"/>
                <a:cs typeface="Calibri"/>
              </a:rPr>
              <a:t>/</a:t>
            </a:r>
            <a:r>
              <a:rPr sz="1450" b="1" u="heavy" spc="-20" dirty="0">
                <a:solidFill>
                  <a:srgbClr val="393838"/>
                </a:solidFill>
                <a:uFill>
                  <a:solidFill>
                    <a:srgbClr val="393838"/>
                  </a:solidFill>
                </a:uFill>
                <a:latin typeface="Calibri"/>
                <a:cs typeface="Calibri"/>
              </a:rPr>
              <a:t> </a:t>
            </a:r>
            <a:r>
              <a:rPr sz="1450" b="1" u="heavy" spc="-10" dirty="0">
                <a:solidFill>
                  <a:srgbClr val="393838"/>
                </a:solidFill>
                <a:uFill>
                  <a:solidFill>
                    <a:srgbClr val="393838"/>
                  </a:solidFill>
                </a:uFill>
                <a:latin typeface="Calibri"/>
                <a:cs typeface="Calibri"/>
              </a:rPr>
              <a:t>Gozintograph:</a:t>
            </a:r>
            <a:endParaRPr sz="1450">
              <a:latin typeface="Calibri"/>
              <a:cs typeface="Calibri"/>
            </a:endParaRPr>
          </a:p>
          <a:p>
            <a:pPr marL="36192" marR="1034330" algn="just">
              <a:spcBef>
                <a:spcPts val="900"/>
              </a:spcBef>
            </a:pP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Stücklistenauflösung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bezeichnet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rechnerische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Ermittlung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von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Bedarfsmengen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Rohstoffen,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Baugruppen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und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Einzelteilen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der 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zugehörigen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Stücklisten.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Solche Stücklisten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lassen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sich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einfach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als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Graph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repräsentieren.</a:t>
            </a:r>
            <a:r>
              <a:rPr sz="1450" spc="16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Mit</a:t>
            </a:r>
            <a:r>
              <a:rPr sz="1450" spc="14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ALADIN</a:t>
            </a:r>
            <a:r>
              <a:rPr sz="1450" spc="15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können</a:t>
            </a:r>
            <a:r>
              <a:rPr sz="1450" spc="1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solche</a:t>
            </a:r>
            <a:r>
              <a:rPr sz="1450" spc="16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Graphen</a:t>
            </a:r>
            <a:r>
              <a:rPr sz="1450" spc="15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generiert</a:t>
            </a:r>
            <a:r>
              <a:rPr sz="1450" spc="16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werden,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99574" y="5156577"/>
            <a:ext cx="540131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646377" algn="l"/>
                <a:tab pos="1053378" algn="l"/>
                <a:tab pos="2130884" algn="l"/>
                <a:tab pos="2566458" algn="l"/>
                <a:tab pos="3388081" algn="l"/>
                <a:tab pos="3816671" algn="l"/>
                <a:tab pos="4423045" algn="l"/>
                <a:tab pos="4884652" algn="l"/>
              </a:tabLst>
            </a:pP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wobei	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die	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Komplexität	des	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Graphen	frei	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durch	den	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Nutzer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99575" y="5377553"/>
            <a:ext cx="540067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konfigurierbar</a:t>
            </a:r>
            <a:r>
              <a:rPr sz="1450" spc="1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ist.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Dadurch</a:t>
            </a:r>
            <a:r>
              <a:rPr sz="1450" spc="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lässt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sich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Schwierigkeitsgrad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der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 Aufgabe</a:t>
            </a:r>
            <a:endParaRPr sz="1450">
              <a:latin typeface="Calibri"/>
              <a:cs typeface="Calibri"/>
            </a:endParaRPr>
          </a:p>
          <a:p>
            <a:pPr marL="12699"/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individuell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anpassen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und</a:t>
            </a:r>
            <a:r>
              <a:rPr sz="1450" spc="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eine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beliebige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Menge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an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Aufgaben</a:t>
            </a:r>
            <a:r>
              <a:rPr sz="145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generieren.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99574" y="6261704"/>
            <a:ext cx="3361054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1757535" algn="l"/>
                <a:tab pos="2607730" algn="l"/>
                <a:tab pos="2988699" algn="l"/>
              </a:tabLst>
            </a:pP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M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t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r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i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z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nr</a:t>
            </a:r>
            <a:r>
              <a:rPr sz="1450" spc="-20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c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h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nu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ng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n	e</a:t>
            </a:r>
            <a:r>
              <a:rPr sz="1450" spc="-20" dirty="0">
                <a:solidFill>
                  <a:srgbClr val="393838"/>
                </a:solidFill>
                <a:latin typeface="Calibri"/>
                <a:cs typeface="Calibri"/>
              </a:rPr>
              <a:t>r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f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l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ge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,	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a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ls	au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c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h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99575" y="6040730"/>
            <a:ext cx="406082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1144810" algn="l"/>
                <a:tab pos="1701024" algn="l"/>
                <a:tab pos="3548087" algn="l"/>
              </a:tabLst>
            </a:pP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Verfügung.	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Die	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Stücklistenauflösung	kann</a:t>
            </a:r>
            <a:endParaRPr sz="1450">
              <a:latin typeface="Calibri"/>
              <a:cs typeface="Calibri"/>
            </a:endParaRPr>
          </a:p>
          <a:p>
            <a:pPr marL="3530309"/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m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t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ls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10916" y="6040730"/>
            <a:ext cx="71818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4" marR="5080" indent="-5080">
              <a:spcBef>
                <a:spcPts val="100"/>
              </a:spcBef>
            </a:pP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mithilfe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A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b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z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ähl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99575" y="5819755"/>
            <a:ext cx="5400675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  <a:tabLst>
                <a:tab pos="679394" algn="l"/>
                <a:tab pos="1348629" algn="l"/>
                <a:tab pos="1648959" algn="l"/>
                <a:tab pos="2375974" algn="l"/>
                <a:tab pos="3181723" algn="l"/>
                <a:tab pos="3984932" algn="l"/>
                <a:tab pos="5141806" algn="l"/>
              </a:tabLst>
            </a:pP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Zu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dem	</a:t>
            </a:r>
            <a:r>
              <a:rPr sz="1450" spc="-20" dirty="0">
                <a:solidFill>
                  <a:srgbClr val="393838"/>
                </a:solidFill>
                <a:latin typeface="Calibri"/>
                <a:cs typeface="Calibri"/>
              </a:rPr>
              <a:t>s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h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n	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i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n	A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L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I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N	m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h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r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re	g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fü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h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r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te	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ö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s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n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g</a:t>
            </a:r>
            <a:r>
              <a:rPr sz="1450" spc="-20" dirty="0">
                <a:solidFill>
                  <a:srgbClr val="393838"/>
                </a:solidFill>
                <a:latin typeface="Calibri"/>
                <a:cs typeface="Calibri"/>
              </a:rPr>
              <a:t>s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wege	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z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r</a:t>
            </a:r>
            <a:endParaRPr sz="1450">
              <a:latin typeface="Calibri"/>
              <a:cs typeface="Calibri"/>
            </a:endParaRPr>
          </a:p>
          <a:p>
            <a:pPr marL="5096725" marR="5080" indent="13334" algn="r"/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von  u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nd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99575" y="6482677"/>
            <a:ext cx="540194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marR="5080">
              <a:spcBef>
                <a:spcPts val="100"/>
              </a:spcBef>
            </a:pP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Multiplizieren</a:t>
            </a:r>
            <a:r>
              <a:rPr sz="1450" spc="22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der</a:t>
            </a:r>
            <a:r>
              <a:rPr sz="1450" spc="22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Kanten.</a:t>
            </a:r>
            <a:r>
              <a:rPr sz="1450" spc="22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Für</a:t>
            </a:r>
            <a:r>
              <a:rPr sz="1450" spc="22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jede</a:t>
            </a:r>
            <a:r>
              <a:rPr sz="1450" spc="229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Lösungsvariante</a:t>
            </a:r>
            <a:r>
              <a:rPr sz="1450" spc="229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werden</a:t>
            </a:r>
            <a:r>
              <a:rPr sz="1450" spc="229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Hinweise </a:t>
            </a:r>
            <a:r>
              <a:rPr sz="1450" spc="-31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angezeigt</a:t>
            </a:r>
            <a:r>
              <a:rPr sz="1450" spc="-3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und</a:t>
            </a:r>
            <a:r>
              <a:rPr sz="1450" spc="-3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auch</a:t>
            </a:r>
            <a:r>
              <a:rPr sz="1450" spc="-4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Fehler</a:t>
            </a:r>
            <a:r>
              <a:rPr sz="1450" spc="-4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werden</a:t>
            </a:r>
            <a:r>
              <a:rPr sz="1450" spc="-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direkt</a:t>
            </a:r>
            <a:r>
              <a:rPr sz="1450" spc="-3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markiert.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96581" y="10560851"/>
            <a:ext cx="6415405" cy="2144177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699">
              <a:spcBef>
                <a:spcPts val="1000"/>
              </a:spcBef>
            </a:pPr>
            <a:r>
              <a:rPr sz="1450" b="1" u="heavy" spc="-5" dirty="0">
                <a:solidFill>
                  <a:srgbClr val="393838"/>
                </a:solidFill>
                <a:uFill>
                  <a:solidFill>
                    <a:srgbClr val="393838"/>
                  </a:solidFill>
                </a:uFill>
                <a:latin typeface="Calibri"/>
                <a:cs typeface="Calibri"/>
              </a:rPr>
              <a:t>SQL-Abfragen:</a:t>
            </a:r>
            <a:endParaRPr sz="1450">
              <a:latin typeface="Calibri"/>
              <a:cs typeface="Calibri"/>
            </a:endParaRPr>
          </a:p>
          <a:p>
            <a:pPr marL="12699" marR="5080" algn="just">
              <a:spcBef>
                <a:spcPts val="900"/>
              </a:spcBef>
            </a:pP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SQL-Datenbanken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stellen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nach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wie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vor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den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größten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Marktanteil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verwendeten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Datenbanksystemen dar.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Die dazugehörige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Abfragesprache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zu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beherrschen ist daher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ein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Muss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für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jeden Informatiker. ALADIN nutzt zur Generierung von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zufälligen SQL-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Statements verschiedene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Open-Source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Datenbanken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wie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beispielsweise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die </a:t>
            </a:r>
            <a:r>
              <a:rPr sz="1450" spc="-15" dirty="0">
                <a:solidFill>
                  <a:srgbClr val="393838"/>
                </a:solidFill>
                <a:latin typeface="Calibri"/>
                <a:cs typeface="Calibri"/>
              </a:rPr>
              <a:t>Microsoft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Northwind</a:t>
            </a:r>
            <a:r>
              <a:rPr sz="1450" spc="-6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Datenbank</a:t>
            </a:r>
            <a:r>
              <a:rPr sz="1450" spc="-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[1].</a:t>
            </a:r>
            <a:endParaRPr sz="1450">
              <a:latin typeface="Calibri"/>
              <a:cs typeface="Calibri"/>
            </a:endParaRPr>
          </a:p>
          <a:p>
            <a:pPr marL="12699" marR="5080" algn="just">
              <a:spcBef>
                <a:spcPts val="900"/>
              </a:spcBef>
            </a:pP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zugrundeliegende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Datenbank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sorgt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dabei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für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ein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gewisses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Maß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an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Semantik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 innerhalb</a:t>
            </a:r>
            <a:r>
              <a:rPr sz="1450" spc="28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der</a:t>
            </a:r>
            <a:r>
              <a:rPr sz="1450" spc="28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Abfragen,</a:t>
            </a:r>
            <a:r>
              <a:rPr sz="1450" spc="28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welches</a:t>
            </a:r>
            <a:r>
              <a:rPr sz="1450" spc="27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bei</a:t>
            </a:r>
            <a:r>
              <a:rPr sz="1450" spc="29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ebenfalls</a:t>
            </a:r>
            <a:r>
              <a:rPr sz="1450" spc="29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generierten</a:t>
            </a:r>
            <a:r>
              <a:rPr sz="1450" spc="30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Datenbanken 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eventuell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96581" y="12671231"/>
            <a:ext cx="6414135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792415" algn="l"/>
                <a:tab pos="1393075" algn="l"/>
                <a:tab pos="1792457" algn="l"/>
                <a:tab pos="2819167" algn="l"/>
                <a:tab pos="3656028" algn="l"/>
                <a:tab pos="4367805" algn="l"/>
                <a:tab pos="4934813" algn="l"/>
                <a:tab pos="5363403" algn="l"/>
                <a:tab pos="5802152" algn="l"/>
              </a:tabLst>
            </a:pP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verloren	ginge.	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Die	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generierten	Abfragen	können	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dabei	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von	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den	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Nutzern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96580" y="12892206"/>
            <a:ext cx="641477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marR="5080">
              <a:spcBef>
                <a:spcPts val="100"/>
              </a:spcBef>
            </a:pP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vorgeschlagen</a:t>
            </a:r>
            <a:r>
              <a:rPr sz="1450" spc="18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werden,</a:t>
            </a:r>
            <a:r>
              <a:rPr sz="1450" spc="17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falls</a:t>
            </a:r>
            <a:r>
              <a:rPr sz="1450" spc="17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die</a:t>
            </a:r>
            <a:r>
              <a:rPr sz="1450" spc="18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besonders</a:t>
            </a:r>
            <a:r>
              <a:rPr sz="1450" spc="17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interessant</a:t>
            </a:r>
            <a:r>
              <a:rPr sz="1450" spc="18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sind</a:t>
            </a:r>
            <a:r>
              <a:rPr sz="1450" spc="18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und</a:t>
            </a:r>
            <a:r>
              <a:rPr sz="1450" spc="19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in</a:t>
            </a:r>
            <a:r>
              <a:rPr sz="1450" spc="19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eine</a:t>
            </a:r>
            <a:r>
              <a:rPr sz="1450" spc="17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393838"/>
                </a:solidFill>
                <a:latin typeface="Calibri"/>
                <a:cs typeface="Calibri"/>
              </a:rPr>
              <a:t>bestehende </a:t>
            </a:r>
            <a:r>
              <a:rPr sz="1450" spc="-31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Liste</a:t>
            </a:r>
            <a:r>
              <a:rPr sz="1450" spc="-3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393838"/>
                </a:solidFill>
                <a:latin typeface="Calibri"/>
                <a:cs typeface="Calibri"/>
              </a:rPr>
              <a:t>an</a:t>
            </a:r>
            <a:r>
              <a:rPr sz="1450" spc="-2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Abfragen</a:t>
            </a:r>
            <a:r>
              <a:rPr sz="1450" spc="-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übernommen</a:t>
            </a:r>
            <a:r>
              <a:rPr sz="1450" spc="-4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93838"/>
                </a:solidFill>
                <a:latin typeface="Calibri"/>
                <a:cs typeface="Calibri"/>
              </a:rPr>
              <a:t>werden.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698028" y="7189542"/>
            <a:ext cx="8655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dirty="0">
                <a:solidFill>
                  <a:srgbClr val="393838"/>
                </a:solidFill>
                <a:latin typeface="Calibri"/>
                <a:cs typeface="Calibri"/>
              </a:rPr>
              <a:t>2.</a:t>
            </a:r>
            <a:endParaRPr sz="1200">
              <a:latin typeface="Calibri"/>
              <a:cs typeface="Calibri"/>
            </a:endParaRPr>
          </a:p>
          <a:p>
            <a:pPr marL="12699"/>
            <a:r>
              <a:rPr sz="1200" spc="-10" dirty="0">
                <a:solidFill>
                  <a:srgbClr val="393838"/>
                </a:solidFill>
                <a:latin typeface="Calibri"/>
                <a:cs typeface="Calibri"/>
              </a:rPr>
              <a:t>Konfiguration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35868" y="7563421"/>
            <a:ext cx="3494443" cy="260292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83954" y="7188526"/>
            <a:ext cx="2673028" cy="2977820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791507" y="10193906"/>
            <a:ext cx="46958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3272520" algn="l"/>
              </a:tabLst>
            </a:pPr>
            <a:r>
              <a:rPr baseline="2314" dirty="0">
                <a:solidFill>
                  <a:srgbClr val="393838"/>
                </a:solidFill>
                <a:latin typeface="Calibri"/>
                <a:cs typeface="Calibri"/>
              </a:rPr>
              <a:t>3.</a:t>
            </a:r>
            <a:r>
              <a:rPr spc="-7" baseline="2314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pc="-15" baseline="2314" dirty="0">
                <a:solidFill>
                  <a:srgbClr val="393838"/>
                </a:solidFill>
                <a:latin typeface="Calibri"/>
                <a:cs typeface="Calibri"/>
              </a:rPr>
              <a:t>Kantenmultiplikation	</a:t>
            </a:r>
            <a:r>
              <a:rPr sz="1200" dirty="0">
                <a:solidFill>
                  <a:srgbClr val="393838"/>
                </a:solidFill>
                <a:latin typeface="Calibri"/>
                <a:cs typeface="Calibri"/>
              </a:rPr>
              <a:t>4.</a:t>
            </a:r>
            <a:r>
              <a:rPr sz="1200" spc="-3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93838"/>
                </a:solidFill>
                <a:latin typeface="Calibri"/>
                <a:cs typeface="Calibri"/>
              </a:rPr>
              <a:t>Matrixmultiplikation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2328" y="13484011"/>
            <a:ext cx="3476156" cy="169464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40519" y="13206650"/>
            <a:ext cx="2689791" cy="208477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7953300" y="15309843"/>
            <a:ext cx="16573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spc="5" dirty="0">
                <a:solidFill>
                  <a:srgbClr val="393838"/>
                </a:solidFill>
                <a:latin typeface="Calibri"/>
                <a:cs typeface="Calibri"/>
              </a:rPr>
              <a:t>5</a:t>
            </a:r>
            <a:r>
              <a:rPr sz="1200" dirty="0">
                <a:solidFill>
                  <a:srgbClr val="393838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93838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39383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393838"/>
                </a:solidFill>
                <a:latin typeface="Calibri"/>
                <a:cs typeface="Calibri"/>
              </a:rPr>
              <a:t>fl</a:t>
            </a:r>
            <a:r>
              <a:rPr sz="1200" spc="-15" dirty="0">
                <a:solidFill>
                  <a:srgbClr val="393838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393838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393838"/>
                </a:solidFill>
                <a:latin typeface="Calibri"/>
                <a:cs typeface="Calibri"/>
              </a:rPr>
              <a:t>tu</a:t>
            </a:r>
            <a:r>
              <a:rPr sz="1200" spc="-20" dirty="0">
                <a:solidFill>
                  <a:srgbClr val="393838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393838"/>
                </a:solidFill>
                <a:latin typeface="Calibri"/>
                <a:cs typeface="Calibri"/>
              </a:rPr>
              <a:t>g</a:t>
            </a:r>
            <a:r>
              <a:rPr sz="1200" spc="-4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93838"/>
                </a:solidFill>
                <a:latin typeface="Calibri"/>
                <a:cs typeface="Calibri"/>
              </a:rPr>
              <a:t>Da</a:t>
            </a:r>
            <a:r>
              <a:rPr sz="1200" spc="5" dirty="0">
                <a:solidFill>
                  <a:srgbClr val="39383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393838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393838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393838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39383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393838"/>
                </a:solidFill>
                <a:latin typeface="Calibri"/>
                <a:cs typeface="Calibri"/>
              </a:rPr>
              <a:t>nk</a:t>
            </a:r>
            <a:r>
              <a:rPr sz="1200" dirty="0">
                <a:solidFill>
                  <a:srgbClr val="393838"/>
                </a:solidFill>
                <a:latin typeface="Calibri"/>
                <a:cs typeface="Calibri"/>
              </a:rPr>
              <a:t>en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388945" y="15399757"/>
            <a:ext cx="14503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dirty="0">
                <a:solidFill>
                  <a:srgbClr val="393838"/>
                </a:solidFill>
                <a:latin typeface="Calibri"/>
                <a:cs typeface="Calibri"/>
              </a:rPr>
              <a:t>6.</a:t>
            </a:r>
            <a:r>
              <a:rPr sz="1200" spc="-3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93838"/>
                </a:solidFill>
                <a:latin typeface="Calibri"/>
                <a:cs typeface="Calibri"/>
              </a:rPr>
              <a:t>Beispiel</a:t>
            </a:r>
            <a:r>
              <a:rPr sz="1200" spc="-5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93838"/>
                </a:solidFill>
                <a:latin typeface="Calibri"/>
                <a:cs typeface="Calibri"/>
              </a:rPr>
              <a:t>SQL-Abfrage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318B267C-2212-2EDA-2524-EF88535183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4825" y="18728011"/>
            <a:ext cx="5411043" cy="1391412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AF2AEA1D-1AE5-8677-D0D0-6404AA1D3C7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05175" y="19010843"/>
            <a:ext cx="617368" cy="951634"/>
          </a:xfrm>
          <a:prstGeom prst="rect">
            <a:avLst/>
          </a:prstGeom>
        </p:spPr>
      </p:pic>
      <p:sp>
        <p:nvSpPr>
          <p:cNvPr id="42" name="object 8">
            <a:extLst>
              <a:ext uri="{FF2B5EF4-FFF2-40B4-BE49-F238E27FC236}">
                <a16:creationId xmlns:a16="http://schemas.microsoft.com/office/drawing/2014/main" id="{A8C38CC1-3B59-BA49-A751-8C4AA8385DE8}"/>
              </a:ext>
            </a:extLst>
          </p:cNvPr>
          <p:cNvSpPr txBox="1"/>
          <p:nvPr/>
        </p:nvSpPr>
        <p:spPr>
          <a:xfrm>
            <a:off x="10797817" y="19067462"/>
            <a:ext cx="2832493" cy="794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marR="83178">
              <a:lnSpc>
                <a:spcPct val="106700"/>
              </a:lnSpc>
              <a:spcBef>
                <a:spcPts val="100"/>
              </a:spcBef>
            </a:pPr>
            <a:r>
              <a:rPr lang="de-DE" sz="1200" spc="-15" dirty="0">
                <a:latin typeface="Calibri"/>
                <a:cs typeface="Calibri"/>
              </a:rPr>
              <a:t>Diese Maßnahme wird mitfinanziert durch Steuermittel auf der Grundlage des von den Abgeordneten des Sächsischen Landtages beschlossenen Haushaltes.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A86E1B7-A9CC-1419-9E3C-5BD3948DD230}"/>
              </a:ext>
            </a:extLst>
          </p:cNvPr>
          <p:cNvSpPr/>
          <p:nvPr/>
        </p:nvSpPr>
        <p:spPr>
          <a:xfrm>
            <a:off x="0" y="0"/>
            <a:ext cx="14198600" cy="1913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713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68660F5-6A3D-5AF1-6684-C840D4371B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3259" y="114043"/>
            <a:ext cx="7845217" cy="2017343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600A7D9C-DE46-C6E1-76F2-66B2C4C52373}"/>
              </a:ext>
            </a:extLst>
          </p:cNvPr>
          <p:cNvSpPr txBox="1"/>
          <p:nvPr/>
        </p:nvSpPr>
        <p:spPr>
          <a:xfrm>
            <a:off x="649970" y="376371"/>
            <a:ext cx="4601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Fakultät</a:t>
            </a:r>
          </a:p>
          <a:p>
            <a:r>
              <a:rPr lang="de-DE" sz="3600" dirty="0"/>
              <a:t>Informatik/Mathematik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902</Words>
  <Application>Microsoft Office PowerPoint</Application>
  <PresentationFormat>Benutzerdefiniert</PresentationFormat>
  <Paragraphs>55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Paul Christ</cp:lastModifiedBy>
  <cp:revision>3</cp:revision>
  <dcterms:created xsi:type="dcterms:W3CDTF">2023-06-20T13:07:26Z</dcterms:created>
  <dcterms:modified xsi:type="dcterms:W3CDTF">2023-06-21T21:03:42Z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2023-06-20T00:00:00Z</vt:filetime>
  </property>
</Properties>
</file>