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42013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03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511" y="4954765"/>
            <a:ext cx="18207117" cy="10540259"/>
          </a:xfrm>
        </p:spPr>
        <p:txBody>
          <a:bodyPr anchor="b"/>
          <a:lstStyle>
            <a:lvl1pPr algn="ctr">
              <a:defRPr sz="1405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517" y="15901497"/>
            <a:ext cx="16065104" cy="7309499"/>
          </a:xfrm>
        </p:spPr>
        <p:txBody>
          <a:bodyPr/>
          <a:lstStyle>
            <a:lvl1pPr marL="0" indent="0" algn="ctr">
              <a:buNone/>
              <a:defRPr sz="5622"/>
            </a:lvl1pPr>
            <a:lvl2pPr marL="1070991" indent="0" algn="ctr">
              <a:buNone/>
              <a:defRPr sz="4685"/>
            </a:lvl2pPr>
            <a:lvl3pPr marL="2141982" indent="0" algn="ctr">
              <a:buNone/>
              <a:defRPr sz="4217"/>
            </a:lvl3pPr>
            <a:lvl4pPr marL="3212973" indent="0" algn="ctr">
              <a:buNone/>
              <a:defRPr sz="3748"/>
            </a:lvl4pPr>
            <a:lvl5pPr marL="4283964" indent="0" algn="ctr">
              <a:buNone/>
              <a:defRPr sz="3748"/>
            </a:lvl5pPr>
            <a:lvl6pPr marL="5354955" indent="0" algn="ctr">
              <a:buNone/>
              <a:defRPr sz="3748"/>
            </a:lvl6pPr>
            <a:lvl7pPr marL="6425946" indent="0" algn="ctr">
              <a:buNone/>
              <a:defRPr sz="3748"/>
            </a:lvl7pPr>
            <a:lvl8pPr marL="7496937" indent="0" algn="ctr">
              <a:buNone/>
              <a:defRPr sz="3748"/>
            </a:lvl8pPr>
            <a:lvl9pPr marL="8567928" indent="0" algn="ctr">
              <a:buNone/>
              <a:defRPr sz="374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09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00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8788" y="1611875"/>
            <a:ext cx="4618717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636" y="1611875"/>
            <a:ext cx="13588400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5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09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479" y="7547788"/>
            <a:ext cx="18474869" cy="12593645"/>
          </a:xfrm>
        </p:spPr>
        <p:txBody>
          <a:bodyPr anchor="b"/>
          <a:lstStyle>
            <a:lvl1pPr>
              <a:defRPr sz="1405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479" y="20260574"/>
            <a:ext cx="18474869" cy="6622701"/>
          </a:xfrm>
        </p:spPr>
        <p:txBody>
          <a:bodyPr/>
          <a:lstStyle>
            <a:lvl1pPr marL="0" indent="0">
              <a:buNone/>
              <a:defRPr sz="5622">
                <a:solidFill>
                  <a:schemeClr val="tx1"/>
                </a:solidFill>
              </a:defRPr>
            </a:lvl1pPr>
            <a:lvl2pPr marL="1070991" indent="0">
              <a:buNone/>
              <a:defRPr sz="4685">
                <a:solidFill>
                  <a:schemeClr val="tx1">
                    <a:tint val="75000"/>
                  </a:schemeClr>
                </a:solidFill>
              </a:defRPr>
            </a:lvl2pPr>
            <a:lvl3pPr marL="2141982" indent="0">
              <a:buNone/>
              <a:defRPr sz="4217">
                <a:solidFill>
                  <a:schemeClr val="tx1">
                    <a:tint val="75000"/>
                  </a:schemeClr>
                </a:solidFill>
              </a:defRPr>
            </a:lvl3pPr>
            <a:lvl4pPr marL="3212973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4pPr>
            <a:lvl5pPr marL="4283964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5pPr>
            <a:lvl6pPr marL="5354955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6pPr>
            <a:lvl7pPr marL="6425946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7pPr>
            <a:lvl8pPr marL="7496937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8pPr>
            <a:lvl9pPr marL="8567928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9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634" y="8059374"/>
            <a:ext cx="910355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43945" y="8059374"/>
            <a:ext cx="910355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3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24" y="1611882"/>
            <a:ext cx="18474869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427" y="7421634"/>
            <a:ext cx="9061721" cy="3637228"/>
          </a:xfrm>
        </p:spPr>
        <p:txBody>
          <a:bodyPr anchor="b"/>
          <a:lstStyle>
            <a:lvl1pPr marL="0" indent="0">
              <a:buNone/>
              <a:defRPr sz="5622" b="1"/>
            </a:lvl1pPr>
            <a:lvl2pPr marL="1070991" indent="0">
              <a:buNone/>
              <a:defRPr sz="4685" b="1"/>
            </a:lvl2pPr>
            <a:lvl3pPr marL="2141982" indent="0">
              <a:buNone/>
              <a:defRPr sz="4217" b="1"/>
            </a:lvl3pPr>
            <a:lvl4pPr marL="3212973" indent="0">
              <a:buNone/>
              <a:defRPr sz="3748" b="1"/>
            </a:lvl4pPr>
            <a:lvl5pPr marL="4283964" indent="0">
              <a:buNone/>
              <a:defRPr sz="3748" b="1"/>
            </a:lvl5pPr>
            <a:lvl6pPr marL="5354955" indent="0">
              <a:buNone/>
              <a:defRPr sz="3748" b="1"/>
            </a:lvl6pPr>
            <a:lvl7pPr marL="6425946" indent="0">
              <a:buNone/>
              <a:defRPr sz="3748" b="1"/>
            </a:lvl7pPr>
            <a:lvl8pPr marL="7496937" indent="0">
              <a:buNone/>
              <a:defRPr sz="3748" b="1"/>
            </a:lvl8pPr>
            <a:lvl9pPr marL="8567928" indent="0">
              <a:buNone/>
              <a:defRPr sz="37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5427" y="11058863"/>
            <a:ext cx="9061721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43946" y="7421634"/>
            <a:ext cx="9106349" cy="3637228"/>
          </a:xfrm>
        </p:spPr>
        <p:txBody>
          <a:bodyPr anchor="b"/>
          <a:lstStyle>
            <a:lvl1pPr marL="0" indent="0">
              <a:buNone/>
              <a:defRPr sz="5622" b="1"/>
            </a:lvl1pPr>
            <a:lvl2pPr marL="1070991" indent="0">
              <a:buNone/>
              <a:defRPr sz="4685" b="1"/>
            </a:lvl2pPr>
            <a:lvl3pPr marL="2141982" indent="0">
              <a:buNone/>
              <a:defRPr sz="4217" b="1"/>
            </a:lvl3pPr>
            <a:lvl4pPr marL="3212973" indent="0">
              <a:buNone/>
              <a:defRPr sz="3748" b="1"/>
            </a:lvl4pPr>
            <a:lvl5pPr marL="4283964" indent="0">
              <a:buNone/>
              <a:defRPr sz="3748" b="1"/>
            </a:lvl5pPr>
            <a:lvl6pPr marL="5354955" indent="0">
              <a:buNone/>
              <a:defRPr sz="3748" b="1"/>
            </a:lvl6pPr>
            <a:lvl7pPr marL="6425946" indent="0">
              <a:buNone/>
              <a:defRPr sz="3748" b="1"/>
            </a:lvl7pPr>
            <a:lvl8pPr marL="7496937" indent="0">
              <a:buNone/>
              <a:defRPr sz="3748" b="1"/>
            </a:lvl8pPr>
            <a:lvl9pPr marL="8567928" indent="0">
              <a:buNone/>
              <a:defRPr sz="37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43946" y="11058863"/>
            <a:ext cx="9106349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37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7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9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24" y="2018348"/>
            <a:ext cx="6908552" cy="7064216"/>
          </a:xfrm>
        </p:spPr>
        <p:txBody>
          <a:bodyPr anchor="b"/>
          <a:lstStyle>
            <a:lvl1pPr>
              <a:defRPr sz="74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6349" y="4359077"/>
            <a:ext cx="10843945" cy="21515024"/>
          </a:xfrm>
        </p:spPr>
        <p:txBody>
          <a:bodyPr/>
          <a:lstStyle>
            <a:lvl1pPr>
              <a:defRPr sz="7496"/>
            </a:lvl1pPr>
            <a:lvl2pPr>
              <a:defRPr sz="6559"/>
            </a:lvl2pPr>
            <a:lvl3pPr>
              <a:defRPr sz="5622"/>
            </a:lvl3pPr>
            <a:lvl4pPr>
              <a:defRPr sz="4685"/>
            </a:lvl4pPr>
            <a:lvl5pPr>
              <a:defRPr sz="4685"/>
            </a:lvl5pPr>
            <a:lvl6pPr>
              <a:defRPr sz="4685"/>
            </a:lvl6pPr>
            <a:lvl7pPr>
              <a:defRPr sz="4685"/>
            </a:lvl7pPr>
            <a:lvl8pPr>
              <a:defRPr sz="4685"/>
            </a:lvl8pPr>
            <a:lvl9pPr>
              <a:defRPr sz="46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24" y="9082564"/>
            <a:ext cx="6908552" cy="16826573"/>
          </a:xfrm>
        </p:spPr>
        <p:txBody>
          <a:bodyPr/>
          <a:lstStyle>
            <a:lvl1pPr marL="0" indent="0">
              <a:buNone/>
              <a:defRPr sz="3748"/>
            </a:lvl1pPr>
            <a:lvl2pPr marL="1070991" indent="0">
              <a:buNone/>
              <a:defRPr sz="3280"/>
            </a:lvl2pPr>
            <a:lvl3pPr marL="2141982" indent="0">
              <a:buNone/>
              <a:defRPr sz="2811"/>
            </a:lvl3pPr>
            <a:lvl4pPr marL="3212973" indent="0">
              <a:buNone/>
              <a:defRPr sz="2343"/>
            </a:lvl4pPr>
            <a:lvl5pPr marL="4283964" indent="0">
              <a:buNone/>
              <a:defRPr sz="2343"/>
            </a:lvl5pPr>
            <a:lvl6pPr marL="5354955" indent="0">
              <a:buNone/>
              <a:defRPr sz="2343"/>
            </a:lvl6pPr>
            <a:lvl7pPr marL="6425946" indent="0">
              <a:buNone/>
              <a:defRPr sz="2343"/>
            </a:lvl7pPr>
            <a:lvl8pPr marL="7496937" indent="0">
              <a:buNone/>
              <a:defRPr sz="2343"/>
            </a:lvl8pPr>
            <a:lvl9pPr marL="8567928" indent="0">
              <a:buNone/>
              <a:defRPr sz="234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30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24" y="2018348"/>
            <a:ext cx="6908552" cy="7064216"/>
          </a:xfrm>
        </p:spPr>
        <p:txBody>
          <a:bodyPr anchor="b"/>
          <a:lstStyle>
            <a:lvl1pPr>
              <a:defRPr sz="74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6349" y="4359077"/>
            <a:ext cx="10843945" cy="21515024"/>
          </a:xfrm>
        </p:spPr>
        <p:txBody>
          <a:bodyPr anchor="t"/>
          <a:lstStyle>
            <a:lvl1pPr marL="0" indent="0">
              <a:buNone/>
              <a:defRPr sz="7496"/>
            </a:lvl1pPr>
            <a:lvl2pPr marL="1070991" indent="0">
              <a:buNone/>
              <a:defRPr sz="6559"/>
            </a:lvl2pPr>
            <a:lvl3pPr marL="2141982" indent="0">
              <a:buNone/>
              <a:defRPr sz="5622"/>
            </a:lvl3pPr>
            <a:lvl4pPr marL="3212973" indent="0">
              <a:buNone/>
              <a:defRPr sz="4685"/>
            </a:lvl4pPr>
            <a:lvl5pPr marL="4283964" indent="0">
              <a:buNone/>
              <a:defRPr sz="4685"/>
            </a:lvl5pPr>
            <a:lvl6pPr marL="5354955" indent="0">
              <a:buNone/>
              <a:defRPr sz="4685"/>
            </a:lvl6pPr>
            <a:lvl7pPr marL="6425946" indent="0">
              <a:buNone/>
              <a:defRPr sz="4685"/>
            </a:lvl7pPr>
            <a:lvl8pPr marL="7496937" indent="0">
              <a:buNone/>
              <a:defRPr sz="4685"/>
            </a:lvl8pPr>
            <a:lvl9pPr marL="8567928" indent="0">
              <a:buNone/>
              <a:defRPr sz="46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24" y="9082564"/>
            <a:ext cx="6908552" cy="16826573"/>
          </a:xfrm>
        </p:spPr>
        <p:txBody>
          <a:bodyPr/>
          <a:lstStyle>
            <a:lvl1pPr marL="0" indent="0">
              <a:buNone/>
              <a:defRPr sz="3748"/>
            </a:lvl1pPr>
            <a:lvl2pPr marL="1070991" indent="0">
              <a:buNone/>
              <a:defRPr sz="3280"/>
            </a:lvl2pPr>
            <a:lvl3pPr marL="2141982" indent="0">
              <a:buNone/>
              <a:defRPr sz="2811"/>
            </a:lvl3pPr>
            <a:lvl4pPr marL="3212973" indent="0">
              <a:buNone/>
              <a:defRPr sz="2343"/>
            </a:lvl4pPr>
            <a:lvl5pPr marL="4283964" indent="0">
              <a:buNone/>
              <a:defRPr sz="2343"/>
            </a:lvl5pPr>
            <a:lvl6pPr marL="5354955" indent="0">
              <a:buNone/>
              <a:defRPr sz="2343"/>
            </a:lvl6pPr>
            <a:lvl7pPr marL="6425946" indent="0">
              <a:buNone/>
              <a:defRPr sz="2343"/>
            </a:lvl7pPr>
            <a:lvl8pPr marL="7496937" indent="0">
              <a:buNone/>
              <a:defRPr sz="2343"/>
            </a:lvl8pPr>
            <a:lvl9pPr marL="8567928" indent="0">
              <a:buNone/>
              <a:defRPr sz="234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6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635" y="1611882"/>
            <a:ext cx="18474869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635" y="8059374"/>
            <a:ext cx="18474869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635" y="28060644"/>
            <a:ext cx="481953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7600-4D50-4663-AE36-2C8382384326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5421" y="28060644"/>
            <a:ext cx="722929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7972" y="28060644"/>
            <a:ext cx="481953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7B14-E8AD-466E-8A21-F5B4A6CC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41982" rtl="0" eaLnBrk="1" latinLnBrk="0" hangingPunct="1">
        <a:lnSpc>
          <a:spcPct val="90000"/>
        </a:lnSpc>
        <a:spcBef>
          <a:spcPct val="0"/>
        </a:spcBef>
        <a:buNone/>
        <a:defRPr sz="10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496" indent="-535496" algn="l" defTabSz="2141982" rtl="0" eaLnBrk="1" latinLnBrk="0" hangingPunct="1">
        <a:lnSpc>
          <a:spcPct val="90000"/>
        </a:lnSpc>
        <a:spcBef>
          <a:spcPts val="2343"/>
        </a:spcBef>
        <a:buFont typeface="Arial" panose="020B0604020202020204" pitchFamily="34" charset="0"/>
        <a:buChar char="•"/>
        <a:defRPr sz="6559" kern="1200">
          <a:solidFill>
            <a:schemeClr val="tx1"/>
          </a:solidFill>
          <a:latin typeface="+mn-lt"/>
          <a:ea typeface="+mn-ea"/>
          <a:cs typeface="+mn-cs"/>
        </a:defRPr>
      </a:lvl1pPr>
      <a:lvl2pPr marL="1606487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677478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3pPr>
      <a:lvl4pPr marL="3748469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819460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890451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961442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8032433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9103424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1pPr>
      <a:lvl2pPr marL="1070991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141982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212973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283964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354955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425946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7496937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8567928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55866A6-BE13-E165-3DC6-C6BEFE975DA0}"/>
              </a:ext>
            </a:extLst>
          </p:cNvPr>
          <p:cNvSpPr txBox="1"/>
          <p:nvPr/>
        </p:nvSpPr>
        <p:spPr>
          <a:xfrm>
            <a:off x="457200" y="695366"/>
            <a:ext cx="814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Fakultät</a:t>
            </a:r>
          </a:p>
          <a:p>
            <a:r>
              <a:rPr lang="de-DE" sz="4800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Informatik/Mathematik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25B794-F104-8576-DDEC-7B29CC0E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138" y="-275771"/>
            <a:ext cx="13208000" cy="339634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5C5BE78-4841-BE83-A85C-31305FAA1A2C}"/>
              </a:ext>
            </a:extLst>
          </p:cNvPr>
          <p:cNvSpPr txBox="1"/>
          <p:nvPr/>
        </p:nvSpPr>
        <p:spPr>
          <a:xfrm>
            <a:off x="2089944" y="2598992"/>
            <a:ext cx="172402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ALADIN</a:t>
            </a:r>
          </a:p>
          <a:p>
            <a:pPr algn="ctr"/>
            <a:r>
              <a:rPr lang="de-DE" sz="5400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Generator für Aufgaben und Lösung(</a:t>
            </a:r>
            <a:r>
              <a:rPr lang="de-DE" sz="5400" dirty="0" err="1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shilf</a:t>
            </a:r>
            <a:r>
              <a:rPr lang="de-DE" sz="5400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)en aus der Informatik und angrenzenden Disziplinen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1CFF6C-8039-E966-E5F7-FE0D75743E0C}"/>
              </a:ext>
            </a:extLst>
          </p:cNvPr>
          <p:cNvSpPr txBox="1"/>
          <p:nvPr/>
        </p:nvSpPr>
        <p:spPr>
          <a:xfrm>
            <a:off x="229365" y="28512894"/>
            <a:ext cx="4817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Projektleiter</a:t>
            </a:r>
          </a:p>
          <a:p>
            <a:r>
              <a:rPr lang="de-DE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Prof. Dr. Torsten Munkelt</a:t>
            </a:r>
          </a:p>
          <a:p>
            <a:r>
              <a:rPr lang="de-DE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HTW Dresden</a:t>
            </a:r>
          </a:p>
          <a:p>
            <a:r>
              <a:rPr lang="de-DE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torsten.munkelt@htw-dresden.de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2F7511-B76C-BE57-C52E-5C9FAA21E7B2}"/>
              </a:ext>
            </a:extLst>
          </p:cNvPr>
          <p:cNvSpPr txBox="1"/>
          <p:nvPr/>
        </p:nvSpPr>
        <p:spPr>
          <a:xfrm>
            <a:off x="5047222" y="28512894"/>
            <a:ext cx="4059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Projektmitarbeiter</a:t>
            </a:r>
          </a:p>
          <a:p>
            <a:r>
              <a:rPr lang="de-DE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M. Sc. Paul Christ</a:t>
            </a:r>
          </a:p>
          <a:p>
            <a:r>
              <a:rPr lang="de-DE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HTW Dresden</a:t>
            </a:r>
          </a:p>
          <a:p>
            <a:r>
              <a:rPr lang="de-DE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paul.christ@htw-dresden.de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A4D5A6-6D55-962C-118D-005F8A1A3A8E}"/>
              </a:ext>
            </a:extLst>
          </p:cNvPr>
          <p:cNvSpPr txBox="1"/>
          <p:nvPr/>
        </p:nvSpPr>
        <p:spPr>
          <a:xfrm>
            <a:off x="13604276" y="28697559"/>
            <a:ext cx="795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Diese Maßnahme wird mitfinanziert durch Steuermittel auf der Grundlage des von den Abgeordneten des Sächsischen Landtages beschlossenen Haushaltes.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1319D6-4AC0-4A8B-CB15-898A308D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971" y="28697559"/>
            <a:ext cx="933305" cy="14386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A6CF69-522D-E2DF-72B6-8CF9FC40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5" t="-3063" r="49075" b="3063"/>
          <a:stretch/>
        </p:blipFill>
        <p:spPr>
          <a:xfrm>
            <a:off x="8832276" y="28346795"/>
            <a:ext cx="3749702" cy="192841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6EB47EEF-BCB3-A899-2349-96FFDB035222}"/>
              </a:ext>
            </a:extLst>
          </p:cNvPr>
          <p:cNvSpPr/>
          <p:nvPr/>
        </p:nvSpPr>
        <p:spPr>
          <a:xfrm>
            <a:off x="388940" y="5995335"/>
            <a:ext cx="10075860" cy="6778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1D084E-2841-D3CE-8B28-CD7BA336BDBD}"/>
              </a:ext>
            </a:extLst>
          </p:cNvPr>
          <p:cNvSpPr/>
          <p:nvPr/>
        </p:nvSpPr>
        <p:spPr>
          <a:xfrm>
            <a:off x="10955339" y="13576131"/>
            <a:ext cx="10075860" cy="6778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CCA5D2-F1D3-44C2-423E-8B7787C1623B}"/>
              </a:ext>
            </a:extLst>
          </p:cNvPr>
          <p:cNvSpPr/>
          <p:nvPr/>
        </p:nvSpPr>
        <p:spPr>
          <a:xfrm>
            <a:off x="10955339" y="5995335"/>
            <a:ext cx="10075860" cy="6778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2D6FCD-D32C-686B-2003-CF2F6311554F}"/>
              </a:ext>
            </a:extLst>
          </p:cNvPr>
          <p:cNvSpPr/>
          <p:nvPr/>
        </p:nvSpPr>
        <p:spPr>
          <a:xfrm>
            <a:off x="388940" y="21156927"/>
            <a:ext cx="20642258" cy="6778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E15113-700E-20C5-DC52-5A6E4E04388E}"/>
              </a:ext>
            </a:extLst>
          </p:cNvPr>
          <p:cNvSpPr txBox="1"/>
          <p:nvPr/>
        </p:nvSpPr>
        <p:spPr>
          <a:xfrm>
            <a:off x="3371122" y="6136118"/>
            <a:ext cx="33522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Einführung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2BA6224-C637-1ACE-6974-CF7250BA0FE4}"/>
              </a:ext>
            </a:extLst>
          </p:cNvPr>
          <p:cNvSpPr txBox="1"/>
          <p:nvPr/>
        </p:nvSpPr>
        <p:spPr>
          <a:xfrm>
            <a:off x="559315" y="7005581"/>
            <a:ext cx="99054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ALADIN (Generator für </a:t>
            </a:r>
            <a:r>
              <a:rPr lang="de-DE" sz="3200" b="1" dirty="0"/>
              <a:t>A</a:t>
            </a:r>
            <a:r>
              <a:rPr lang="de-DE" sz="3200" dirty="0"/>
              <a:t>ufgaben und </a:t>
            </a:r>
            <a:r>
              <a:rPr lang="de-DE" sz="3200" b="1" dirty="0"/>
              <a:t>L</a:t>
            </a:r>
            <a:r>
              <a:rPr lang="de-DE" sz="3200" dirty="0"/>
              <a:t>ösung-(</a:t>
            </a:r>
            <a:r>
              <a:rPr lang="de-DE" sz="3200" dirty="0" err="1"/>
              <a:t>shilf</a:t>
            </a:r>
            <a:r>
              <a:rPr lang="de-DE" sz="3200" dirty="0"/>
              <a:t>)en </a:t>
            </a:r>
            <a:r>
              <a:rPr lang="de-DE" sz="3200" b="1" dirty="0"/>
              <a:t>a</a:t>
            </a:r>
            <a:r>
              <a:rPr lang="de-DE" sz="3200" dirty="0"/>
              <a:t>us </a:t>
            </a:r>
            <a:r>
              <a:rPr lang="de-DE" sz="3200" b="1" dirty="0"/>
              <a:t>d</a:t>
            </a:r>
            <a:r>
              <a:rPr lang="de-DE" sz="3200" dirty="0"/>
              <a:t>er </a:t>
            </a:r>
            <a:r>
              <a:rPr lang="de-DE" sz="3200" b="1" dirty="0"/>
              <a:t>I</a:t>
            </a:r>
            <a:r>
              <a:rPr lang="de-DE" sz="3200" dirty="0"/>
              <a:t>nformatik und angrenzenden Diszipline</a:t>
            </a:r>
            <a:r>
              <a:rPr lang="de-DE" sz="3200" b="1" dirty="0"/>
              <a:t>n</a:t>
            </a:r>
            <a:r>
              <a:rPr lang="de-DE" sz="3200" dirty="0"/>
              <a:t>) ist eine Lernplattform</a:t>
            </a:r>
          </a:p>
          <a:p>
            <a:pPr marL="2611115" lvl="1" indent="-857250">
              <a:buFont typeface="Symbol" panose="05050102010706020507" pitchFamily="18" charset="2"/>
              <a:buChar char="-"/>
            </a:pPr>
            <a:r>
              <a:rPr lang="de-DE" sz="3200" dirty="0"/>
              <a:t>zur deklarativen Modellierung von Aufgabentypen,</a:t>
            </a:r>
          </a:p>
          <a:p>
            <a:pPr marL="2611115" lvl="1" indent="-857250">
              <a:buFont typeface="Symbol" panose="05050102010706020507" pitchFamily="18" charset="2"/>
              <a:buChar char="-"/>
            </a:pPr>
            <a:r>
              <a:rPr lang="de-DE" sz="3200" dirty="0"/>
              <a:t>zur automatischen Generierung von Aufgaben und Lösung(</a:t>
            </a:r>
            <a:r>
              <a:rPr lang="de-DE" sz="3200" dirty="0" err="1"/>
              <a:t>shilf</a:t>
            </a:r>
            <a:r>
              <a:rPr lang="de-DE" sz="3200" dirty="0"/>
              <a:t>)en,</a:t>
            </a:r>
          </a:p>
          <a:p>
            <a:pPr marL="2611115" lvl="1" indent="-857250">
              <a:buFont typeface="Symbol" panose="05050102010706020507" pitchFamily="18" charset="2"/>
              <a:buChar char="-"/>
            </a:pPr>
            <a:r>
              <a:rPr lang="de-DE" sz="3200" dirty="0"/>
              <a:t>zur interaktiven Bearbeitung von individualisierten Übungsaufgaben,</a:t>
            </a:r>
          </a:p>
          <a:p>
            <a:pPr marL="2611115" lvl="1" indent="-857250">
              <a:buFont typeface="Symbol" panose="05050102010706020507" pitchFamily="18" charset="2"/>
              <a:buChar char="-"/>
            </a:pPr>
            <a:r>
              <a:rPr lang="de-DE" sz="3200" dirty="0"/>
              <a:t>zum asynchronen Austausch und Nachvollziehen von Lösungsversuchen.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752DE8-6945-1985-57B3-C6EE54032ABF}"/>
              </a:ext>
            </a:extLst>
          </p:cNvPr>
          <p:cNvGrpSpPr/>
          <p:nvPr/>
        </p:nvGrpSpPr>
        <p:grpSpPr>
          <a:xfrm>
            <a:off x="388940" y="13556049"/>
            <a:ext cx="10075860" cy="6819122"/>
            <a:chOff x="10955339" y="5995335"/>
            <a:chExt cx="10075860" cy="681912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B9D4A72-BCF7-B266-AC41-0206D8545ED0}"/>
                </a:ext>
              </a:extLst>
            </p:cNvPr>
            <p:cNvSpPr/>
            <p:nvPr/>
          </p:nvSpPr>
          <p:spPr>
            <a:xfrm>
              <a:off x="10955339" y="5995335"/>
              <a:ext cx="10075860" cy="67789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5D311FD-C526-3D78-EEA2-C939FD084B2B}"/>
                </a:ext>
              </a:extLst>
            </p:cNvPr>
            <p:cNvSpPr txBox="1"/>
            <p:nvPr/>
          </p:nvSpPr>
          <p:spPr>
            <a:xfrm>
              <a:off x="11262772" y="7918819"/>
              <a:ext cx="3749702" cy="52588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spAutoFit/>
            </a:bodyPr>
            <a:lstStyle/>
            <a:p>
              <a:r>
                <a:rPr lang="de-DE" sz="2000" i="1" dirty="0">
                  <a:solidFill>
                    <a:schemeClr val="bg1">
                      <a:lumMod val="50000"/>
                    </a:schemeClr>
                  </a:solidFill>
                </a:rPr>
                <a:t>Abbildung 1: Lehre mit ALADIN</a:t>
              </a:r>
              <a:endParaRPr lang="de-DE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02F845E3-28E0-524C-21C8-420F3C63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09252" y="10478959"/>
              <a:ext cx="5560709" cy="2335498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991D2FA-CCD2-B544-AEAC-796AB7736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527975" y="6936337"/>
              <a:ext cx="7503223" cy="4194924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05E0199-A580-1D94-8C1A-FBC1EF9E936D}"/>
                </a:ext>
              </a:extLst>
            </p:cNvPr>
            <p:cNvSpPr txBox="1"/>
            <p:nvPr/>
          </p:nvSpPr>
          <p:spPr>
            <a:xfrm>
              <a:off x="13876343" y="6205362"/>
              <a:ext cx="423385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6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Lehrszenarien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70F0B91-060D-A993-0B10-E9E196534BCB}"/>
                </a:ext>
              </a:extLst>
            </p:cNvPr>
            <p:cNvSpPr txBox="1"/>
            <p:nvPr/>
          </p:nvSpPr>
          <p:spPr>
            <a:xfrm>
              <a:off x="16569961" y="11689834"/>
              <a:ext cx="3702389" cy="525886"/>
            </a:xfrm>
            <a:prstGeom prst="rect">
              <a:avLst/>
            </a:prstGeom>
            <a:noFill/>
          </p:spPr>
          <p:txBody>
            <a:bodyPr wrap="square" lIns="108000" tIns="108000" rIns="108000" bIns="108000" rtlCol="0">
              <a:spAutoFit/>
            </a:bodyPr>
            <a:lstStyle/>
            <a:p>
              <a:r>
                <a:rPr lang="de-DE" sz="2000" i="1" dirty="0">
                  <a:solidFill>
                    <a:schemeClr val="bg1">
                      <a:lumMod val="50000"/>
                    </a:schemeClr>
                  </a:solidFill>
                </a:rPr>
                <a:t>Abbildung 2: Lehre ohne ALADIN</a:t>
              </a:r>
              <a:endParaRPr lang="de-DE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E81E7550-308B-F072-4399-0728AF45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07463"/>
              </p:ext>
            </p:extLst>
          </p:nvPr>
        </p:nvGraphicFramePr>
        <p:xfrm>
          <a:off x="10955340" y="18099569"/>
          <a:ext cx="10075858" cy="2255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4288">
                  <a:extLst>
                    <a:ext uri="{9D8B030D-6E8A-4147-A177-3AD203B41FA5}">
                      <a16:colId xmlns:a16="http://schemas.microsoft.com/office/drawing/2014/main" val="2510266508"/>
                    </a:ext>
                  </a:extLst>
                </a:gridCol>
                <a:gridCol w="2058439">
                  <a:extLst>
                    <a:ext uri="{9D8B030D-6E8A-4147-A177-3AD203B41FA5}">
                      <a16:colId xmlns:a16="http://schemas.microsoft.com/office/drawing/2014/main" val="3704311270"/>
                    </a:ext>
                  </a:extLst>
                </a:gridCol>
                <a:gridCol w="2093736">
                  <a:extLst>
                    <a:ext uri="{9D8B030D-6E8A-4147-A177-3AD203B41FA5}">
                      <a16:colId xmlns:a16="http://schemas.microsoft.com/office/drawing/2014/main" val="3358502202"/>
                    </a:ext>
                  </a:extLst>
                </a:gridCol>
                <a:gridCol w="1930181">
                  <a:extLst>
                    <a:ext uri="{9D8B030D-6E8A-4147-A177-3AD203B41FA5}">
                      <a16:colId xmlns:a16="http://schemas.microsoft.com/office/drawing/2014/main" val="2612225475"/>
                    </a:ext>
                  </a:extLst>
                </a:gridCol>
                <a:gridCol w="2159214">
                  <a:extLst>
                    <a:ext uri="{9D8B030D-6E8A-4147-A177-3AD203B41FA5}">
                      <a16:colId xmlns:a16="http://schemas.microsoft.com/office/drawing/2014/main" val="1029909606"/>
                    </a:ext>
                  </a:extLst>
                </a:gridCol>
              </a:tblGrid>
              <a:tr h="873491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Informatik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Wirtschafts-informatik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Geo-informatik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Betriebs-wirtschaft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Chemie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11774"/>
                  </a:ext>
                </a:extLst>
              </a:tr>
              <a:tr h="126364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/>
                        <a:t>- SQL-Abfragen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/>
                        <a:t>- Graph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   Algorithmen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de-DE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2000" dirty="0"/>
                        <a:t>- Stücklisten-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   </a:t>
                      </a:r>
                      <a:r>
                        <a:rPr lang="de-DE" sz="2000" dirty="0" err="1"/>
                        <a:t>auflösung</a:t>
                      </a:r>
                      <a:endParaRPr lang="de-DE" sz="2000" dirty="0"/>
                    </a:p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2000" dirty="0"/>
                        <a:t>- Modellierung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de-DE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/>
                        <a:t>- Interpolations-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  verfahren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/>
                        <a:t>- Terminierung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/>
                        <a:t>- Gantt-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  Diagramm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/>
                        <a:t>- Reaktions- 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  </a:t>
                      </a:r>
                      <a:r>
                        <a:rPr lang="de-DE" sz="2000" dirty="0" err="1"/>
                        <a:t>gleichungen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- IUPAC-Nomen- 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  </a:t>
                      </a:r>
                      <a:r>
                        <a:rPr lang="de-DE" sz="2000" dirty="0" err="1"/>
                        <a:t>klatur</a:t>
                      </a:r>
                      <a:endParaRPr lang="de-DE" sz="2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136319"/>
                  </a:ext>
                </a:extLst>
              </a:tr>
            </a:tbl>
          </a:graphicData>
        </a:graphic>
      </p:graphicFrame>
      <p:pic>
        <p:nvPicPr>
          <p:cNvPr id="27" name="Grafik 26">
            <a:extLst>
              <a:ext uri="{FF2B5EF4-FFF2-40B4-BE49-F238E27FC236}">
                <a16:creationId xmlns:a16="http://schemas.microsoft.com/office/drawing/2014/main" id="{59E15CF2-7DD4-8E74-524F-37C3808CCB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2" t="1026" b="593"/>
          <a:stretch/>
        </p:blipFill>
        <p:spPr>
          <a:xfrm>
            <a:off x="16183222" y="15258725"/>
            <a:ext cx="4482811" cy="215513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5CA6770-CC33-D008-457E-E6AB494B4819}"/>
              </a:ext>
            </a:extLst>
          </p:cNvPr>
          <p:cNvSpPr/>
          <p:nvPr/>
        </p:nvSpPr>
        <p:spPr>
          <a:xfrm>
            <a:off x="11058427" y="14625879"/>
            <a:ext cx="1612544" cy="337431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1. </a:t>
            </a:r>
            <a:r>
              <a:rPr lang="de-DE" sz="2400" dirty="0" err="1"/>
              <a:t>Record</a:t>
            </a:r>
            <a:endParaRPr lang="de-DE" sz="2400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CED64BB-5959-FBCE-72C9-55FCC86159B5}"/>
              </a:ext>
            </a:extLst>
          </p:cNvPr>
          <p:cNvSpPr/>
          <p:nvPr/>
        </p:nvSpPr>
        <p:spPr>
          <a:xfrm>
            <a:off x="14570863" y="14586854"/>
            <a:ext cx="1732859" cy="3722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2. Redirect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15D619F7-CDBD-BDB2-B1A7-B70535F6CD43}"/>
              </a:ext>
            </a:extLst>
          </p:cNvPr>
          <p:cNvSpPr/>
          <p:nvPr/>
        </p:nvSpPr>
        <p:spPr>
          <a:xfrm>
            <a:off x="16379187" y="17618088"/>
            <a:ext cx="1611151" cy="30742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3. Replay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340E96A-4701-6251-BF63-2BDC996DEE97}"/>
              </a:ext>
            </a:extLst>
          </p:cNvPr>
          <p:cNvSpPr/>
          <p:nvPr/>
        </p:nvSpPr>
        <p:spPr>
          <a:xfrm>
            <a:off x="18653140" y="17604514"/>
            <a:ext cx="1870043" cy="320998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4. </a:t>
            </a:r>
            <a:r>
              <a:rPr lang="de-DE" sz="2400" dirty="0" err="1"/>
              <a:t>Resume</a:t>
            </a:r>
            <a:endParaRPr lang="de-DE" sz="24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202FF19-60D1-F22C-960D-4327989560C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8747610" y="17231236"/>
            <a:ext cx="840552" cy="3732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213AF2A-8BC8-A3C0-CFEE-F07BB7BBC14A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7184763" y="17231236"/>
            <a:ext cx="960362" cy="38685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5680432-0576-5B57-AA0A-DF52D5C67DE7}"/>
              </a:ext>
            </a:extLst>
          </p:cNvPr>
          <p:cNvGrpSpPr/>
          <p:nvPr/>
        </p:nvGrpSpPr>
        <p:grpSpPr>
          <a:xfrm>
            <a:off x="11465030" y="15239245"/>
            <a:ext cx="4486574" cy="2146346"/>
            <a:chOff x="24068636" y="20420019"/>
            <a:chExt cx="4486574" cy="2146346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7365E257-FD9F-9C4C-1C20-7CF916788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33" t="1643" b="841"/>
            <a:stretch/>
          </p:blipFill>
          <p:spPr>
            <a:xfrm>
              <a:off x="24072399" y="20420019"/>
              <a:ext cx="4482811" cy="2146346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EEAB660F-7CBC-669F-1171-E6F9B3F11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21" t="1465" r="90887" b="1118"/>
            <a:stretch/>
          </p:blipFill>
          <p:spPr>
            <a:xfrm>
              <a:off x="24068636" y="20422248"/>
              <a:ext cx="399502" cy="2143953"/>
            </a:xfrm>
            <a:prstGeom prst="rect">
              <a:avLst/>
            </a:prstGeom>
            <a:ln w="19050">
              <a:noFill/>
            </a:ln>
            <a:effectLst/>
          </p:spPr>
        </p:pic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1527A17-4076-D97B-C51E-F09DD1AEFDC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1668125" y="14963310"/>
            <a:ext cx="196574" cy="5031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CBC0A76-B669-0084-722A-38632CE03D0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5184285" y="14959118"/>
            <a:ext cx="253008" cy="5073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2FBE78F-A538-2327-6603-1E5E8C63B64E}"/>
              </a:ext>
            </a:extLst>
          </p:cNvPr>
          <p:cNvSpPr txBox="1"/>
          <p:nvPr/>
        </p:nvSpPr>
        <p:spPr>
          <a:xfrm>
            <a:off x="25317811" y="19327774"/>
            <a:ext cx="3414741" cy="606935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spAutoFit/>
          </a:bodyPr>
          <a:lstStyle/>
          <a:p>
            <a:r>
              <a:rPr lang="de-DE" sz="2400" i="1" dirty="0">
                <a:solidFill>
                  <a:schemeClr val="bg2"/>
                </a:solidFill>
              </a:rPr>
              <a:t>Abbildung 3: 4R-Prinzip</a:t>
            </a:r>
            <a:endParaRPr lang="de-DE" sz="2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E47F0-C97B-6F9B-A20B-655B9B5C7865}"/>
              </a:ext>
            </a:extLst>
          </p:cNvPr>
          <p:cNvSpPr txBox="1"/>
          <p:nvPr/>
        </p:nvSpPr>
        <p:spPr>
          <a:xfrm>
            <a:off x="22049974" y="23158827"/>
            <a:ext cx="4828736" cy="587441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spAutoFit/>
          </a:bodyPr>
          <a:lstStyle/>
          <a:p>
            <a:r>
              <a:rPr lang="de-DE" sz="2400" i="1" dirty="0">
                <a:solidFill>
                  <a:schemeClr val="bg2"/>
                </a:solidFill>
              </a:rPr>
              <a:t>Tabelle 1: ALADIN-Aufgabentypen</a:t>
            </a:r>
            <a:endParaRPr lang="de-DE" sz="2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742B632-E222-D9B3-F7D8-0FE65C6B8D1B}"/>
              </a:ext>
            </a:extLst>
          </p:cNvPr>
          <p:cNvSpPr txBox="1"/>
          <p:nvPr/>
        </p:nvSpPr>
        <p:spPr>
          <a:xfrm>
            <a:off x="12873664" y="13727610"/>
            <a:ext cx="623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ALADIN Funktionalität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EBD176FC-32B8-F966-20C2-E21C38D0F901}"/>
              </a:ext>
            </a:extLst>
          </p:cNvPr>
          <p:cNvSpPr txBox="1"/>
          <p:nvPr/>
        </p:nvSpPr>
        <p:spPr>
          <a:xfrm>
            <a:off x="16664390" y="14698701"/>
            <a:ext cx="3702389" cy="525886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Abbildung 3: 4R-Prinzip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02CB63A-3FD8-1842-0620-90169FDFE73C}"/>
              </a:ext>
            </a:extLst>
          </p:cNvPr>
          <p:cNvSpPr txBox="1"/>
          <p:nvPr/>
        </p:nvSpPr>
        <p:spPr>
          <a:xfrm>
            <a:off x="11864532" y="17455789"/>
            <a:ext cx="3702389" cy="525886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Abbildung 4: Lehre ohne ALADIN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8B9D463-54A9-D8BA-B74D-23A3652592E8}"/>
              </a:ext>
            </a:extLst>
          </p:cNvPr>
          <p:cNvSpPr txBox="1"/>
          <p:nvPr/>
        </p:nvSpPr>
        <p:spPr>
          <a:xfrm>
            <a:off x="14543991" y="6136118"/>
            <a:ext cx="32784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Motivation</a:t>
            </a:r>
          </a:p>
        </p:txBody>
      </p:sp>
      <p:pic>
        <p:nvPicPr>
          <p:cNvPr id="66" name="Picture 2" descr="Lehrer - Kostenlose bildung Icons">
            <a:extLst>
              <a:ext uri="{FF2B5EF4-FFF2-40B4-BE49-F238E27FC236}">
                <a16:creationId xmlns:a16="http://schemas.microsoft.com/office/drawing/2014/main" id="{F865AF92-B4F1-C1C6-22C9-E5D174A8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812" y="6706995"/>
            <a:ext cx="1277349" cy="12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CA4A8E-11EB-15CB-4778-BE41B359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163" y="6534178"/>
            <a:ext cx="1680920" cy="168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59DB4392-8D56-4188-1D5D-5CA70DB713B7}"/>
              </a:ext>
            </a:extLst>
          </p:cNvPr>
          <p:cNvSpPr txBox="1"/>
          <p:nvPr/>
        </p:nvSpPr>
        <p:spPr>
          <a:xfrm>
            <a:off x="10955338" y="7958828"/>
            <a:ext cx="52278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3000" dirty="0"/>
              <a:t>Kaum unbekannte Aufgaben zum selbständigen Üben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3000" dirty="0"/>
              <a:t>Keine motivierenden Impulse für Lernprozesse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3000" dirty="0"/>
              <a:t>Keine orts- und zeitflexible Lehre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3000" dirty="0"/>
              <a:t>Keine Individualisierung der Aufgaben hinsichtlich Schwierigkeitsgrad und Umfang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78CD01F-5EF8-FE16-355B-581B58DBFE1D}"/>
              </a:ext>
            </a:extLst>
          </p:cNvPr>
          <p:cNvSpPr txBox="1"/>
          <p:nvPr/>
        </p:nvSpPr>
        <p:spPr>
          <a:xfrm>
            <a:off x="15998383" y="7968917"/>
            <a:ext cx="52278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3000" dirty="0"/>
              <a:t>Hoher Aufwand: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3000" dirty="0"/>
              <a:t>bei der Erstellung neuer Aufgaben(typen)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3000" dirty="0"/>
              <a:t>bei der Korrektur von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3000" dirty="0"/>
              <a:t>Übungen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3000" dirty="0"/>
              <a:t>Praktika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sz="3000" dirty="0"/>
              <a:t>Prüfungen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3000" dirty="0"/>
              <a:t>bei der Erstellung von Lösungshilfen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0E0804B-6D69-8F99-C892-EE2ECB0EAC06}"/>
              </a:ext>
            </a:extLst>
          </p:cNvPr>
          <p:cNvSpPr txBox="1"/>
          <p:nvPr/>
        </p:nvSpPr>
        <p:spPr>
          <a:xfrm>
            <a:off x="5595022" y="21320995"/>
            <a:ext cx="10224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Exemplarische Aufgabenbearbeitung</a:t>
            </a: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D12C2D4B-A6E8-1956-B412-D780BD722C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10789" y="23836205"/>
            <a:ext cx="4961425" cy="3640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C43DBF2E-3D49-D71B-12E4-D1E2A877D2C7}"/>
              </a:ext>
            </a:extLst>
          </p:cNvPr>
          <p:cNvSpPr txBox="1"/>
          <p:nvPr/>
        </p:nvSpPr>
        <p:spPr>
          <a:xfrm>
            <a:off x="1899219" y="27489124"/>
            <a:ext cx="6614264" cy="525886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Abbildung 5: Parametrisierung und Nutzerhinweise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256F65A-1B30-DC61-E4DC-46D8DD6D56E2}"/>
              </a:ext>
            </a:extLst>
          </p:cNvPr>
          <p:cNvSpPr txBox="1"/>
          <p:nvPr/>
        </p:nvSpPr>
        <p:spPr>
          <a:xfrm>
            <a:off x="10050126" y="27506227"/>
            <a:ext cx="6614264" cy="525886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Abbildung 5: Aufgabenbearbeitung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84992603-6CFB-3EED-965D-27A6168A776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44131"/>
          <a:stretch/>
        </p:blipFill>
        <p:spPr>
          <a:xfrm>
            <a:off x="9732117" y="23795745"/>
            <a:ext cx="4450499" cy="37990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Textfeld 83">
            <a:extLst>
              <a:ext uri="{FF2B5EF4-FFF2-40B4-BE49-F238E27FC236}">
                <a16:creationId xmlns:a16="http://schemas.microsoft.com/office/drawing/2014/main" id="{B48DC85C-243B-BE11-51AF-EE21EB23B538}"/>
              </a:ext>
            </a:extLst>
          </p:cNvPr>
          <p:cNvSpPr txBox="1"/>
          <p:nvPr/>
        </p:nvSpPr>
        <p:spPr>
          <a:xfrm>
            <a:off x="15745901" y="27489124"/>
            <a:ext cx="4488874" cy="525886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Abbildung 6: Erfolgreiche Bearbeitung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0D86F3F7-988C-AB8F-C54A-AF7F22FC9BDD}"/>
              </a:ext>
            </a:extLst>
          </p:cNvPr>
          <p:cNvSpPr/>
          <p:nvPr/>
        </p:nvSpPr>
        <p:spPr>
          <a:xfrm>
            <a:off x="6674577" y="22572456"/>
            <a:ext cx="2267712" cy="780710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(Optional)</a:t>
            </a:r>
            <a:br>
              <a:rPr lang="de-DE" sz="2400" dirty="0"/>
            </a:br>
            <a:r>
              <a:rPr lang="de-DE" sz="2400" dirty="0"/>
              <a:t>Nutzerhinweise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8A36EE8-E6E0-359D-527E-2EE5FA293FF9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7808433" y="23353166"/>
            <a:ext cx="0" cy="4806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125BB3BD-BA68-35F2-F5A7-1C0C92E163CE}"/>
              </a:ext>
            </a:extLst>
          </p:cNvPr>
          <p:cNvSpPr/>
          <p:nvPr/>
        </p:nvSpPr>
        <p:spPr>
          <a:xfrm>
            <a:off x="3738059" y="22572456"/>
            <a:ext cx="2421147" cy="487130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2. Begutachtung</a:t>
            </a:r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7D94FF75-4126-C86C-925B-E3AF0B4D64DD}"/>
              </a:ext>
            </a:extLst>
          </p:cNvPr>
          <p:cNvSpPr/>
          <p:nvPr/>
        </p:nvSpPr>
        <p:spPr>
          <a:xfrm>
            <a:off x="435043" y="22577330"/>
            <a:ext cx="2787646" cy="487130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1. Parametrisierung</a:t>
            </a:r>
          </a:p>
        </p:txBody>
      </p:sp>
      <p:pic>
        <p:nvPicPr>
          <p:cNvPr id="99" name="Grafik 98">
            <a:extLst>
              <a:ext uri="{FF2B5EF4-FFF2-40B4-BE49-F238E27FC236}">
                <a16:creationId xmlns:a16="http://schemas.microsoft.com/office/drawing/2014/main" id="{F250B8DE-D37F-7B00-8902-9A21311DD4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6373" y="23836205"/>
            <a:ext cx="8158669" cy="3640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678779C2-6035-4F6C-478C-7282421D3274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4948633" y="23059586"/>
            <a:ext cx="0" cy="107950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EC7A4AEE-3CB2-321D-FF13-1CF9B06E55CC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1828866" y="23064460"/>
            <a:ext cx="0" cy="11188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4826454-6959-4974-FAD4-34560DF7BC5C}"/>
              </a:ext>
            </a:extLst>
          </p:cNvPr>
          <p:cNvSpPr/>
          <p:nvPr/>
        </p:nvSpPr>
        <p:spPr>
          <a:xfrm>
            <a:off x="12210606" y="22546448"/>
            <a:ext cx="2421147" cy="487130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3. Bearbeitung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58A119C9-A391-A31B-051E-CE7D0FB809B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421180" y="23033578"/>
            <a:ext cx="0" cy="8219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3F18B4C7-0DE4-88E1-8BCB-6C76E580DD0E}"/>
              </a:ext>
            </a:extLst>
          </p:cNvPr>
          <p:cNvSpPr/>
          <p:nvPr/>
        </p:nvSpPr>
        <p:spPr>
          <a:xfrm>
            <a:off x="9559148" y="22523342"/>
            <a:ext cx="2421147" cy="780710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(Optional)</a:t>
            </a:r>
            <a:br>
              <a:rPr lang="de-DE" sz="2400" dirty="0"/>
            </a:br>
            <a:r>
              <a:rPr lang="de-DE" sz="2400" dirty="0"/>
              <a:t>Lösungshilfen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F48C7F5-281C-7A4C-2024-234DA653D3BD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0152863" y="23304052"/>
            <a:ext cx="616859" cy="5702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D7B98AD3-0701-C76B-AAB2-3FCF39248AE8}"/>
              </a:ext>
            </a:extLst>
          </p:cNvPr>
          <p:cNvSpPr/>
          <p:nvPr/>
        </p:nvSpPr>
        <p:spPr>
          <a:xfrm>
            <a:off x="16887156" y="22546448"/>
            <a:ext cx="2421147" cy="487130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4. Erfolg!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4C573116-4429-C8DC-E0F5-17A0E2854147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8097730" y="23033578"/>
            <a:ext cx="0" cy="8219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301</Words>
  <Application>Microsoft Office PowerPoint</Application>
  <PresentationFormat>Benutzerdefiniert</PresentationFormat>
  <Paragraphs>66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 Light</vt:lpstr>
      <vt:lpstr>Open Sans SemiBold</vt:lpstr>
      <vt:lpstr>Symbol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</dc:creator>
  <cp:lastModifiedBy>Paul Christ</cp:lastModifiedBy>
  <cp:revision>3</cp:revision>
  <dcterms:created xsi:type="dcterms:W3CDTF">2023-06-22T06:27:10Z</dcterms:created>
  <dcterms:modified xsi:type="dcterms:W3CDTF">2023-06-22T14:26:00Z</dcterms:modified>
</cp:coreProperties>
</file>