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60" r:id="rId2"/>
  </p:sldIdLst>
  <p:sldSz cx="30275213" cy="42803763"/>
  <p:notesSz cx="6797675" cy="9926638"/>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0099BC"/>
    <a:srgbClr val="F25C19"/>
    <a:srgbClr val="727777"/>
    <a:srgbClr val="D4D4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p:scale>
          <a:sx n="33" d="100"/>
          <a:sy n="33" d="100"/>
        </p:scale>
        <p:origin x="1554" y="-1188"/>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hyperlink" Target="https://tu-dresden.de/bu/verkehr/vis/vl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uer Kopf + Fuß">
    <p:spTree>
      <p:nvGrpSpPr>
        <p:cNvPr id="1" name=""/>
        <p:cNvGrpSpPr/>
        <p:nvPr/>
      </p:nvGrpSpPr>
      <p:grpSpPr>
        <a:xfrm>
          <a:off x="0" y="0"/>
          <a:ext cx="0" cy="0"/>
          <a:chOff x="0" y="0"/>
          <a:chExt cx="0" cy="0"/>
        </a:xfrm>
      </p:grpSpPr>
      <p:sp>
        <p:nvSpPr>
          <p:cNvPr id="12" name="Rectangle 8"/>
          <p:cNvSpPr>
            <a:spLocks noChangeArrowheads="1"/>
          </p:cNvSpPr>
          <p:nvPr userDrawn="1"/>
        </p:nvSpPr>
        <p:spPr bwMode="auto">
          <a:xfrm>
            <a:off x="0" y="38295263"/>
            <a:ext cx="30338713" cy="4508500"/>
          </a:xfrm>
          <a:prstGeom prst="rect">
            <a:avLst/>
          </a:prstGeom>
          <a:solidFill>
            <a:srgbClr val="0B2A51"/>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36576" tIns="36576" rIns="36576" bIns="36576" numCol="1" anchor="t" anchorCtr="0" compatLnSpc="1">
            <a:prstTxWarp prst="textNoShape">
              <a:avLst/>
            </a:prstTxWarp>
          </a:bodyPr>
          <a:lstStyle/>
          <a:p>
            <a:endParaRPr lang="de-DE" dirty="0"/>
          </a:p>
        </p:txBody>
      </p:sp>
      <p:sp>
        <p:nvSpPr>
          <p:cNvPr id="13" name="Rectangle 9"/>
          <p:cNvSpPr>
            <a:spLocks noChangeArrowheads="1"/>
          </p:cNvSpPr>
          <p:nvPr userDrawn="1"/>
        </p:nvSpPr>
        <p:spPr bwMode="auto">
          <a:xfrm>
            <a:off x="0" y="4319587"/>
            <a:ext cx="30275213" cy="720726"/>
          </a:xfrm>
          <a:prstGeom prst="rect">
            <a:avLst/>
          </a:prstGeom>
          <a:solidFill>
            <a:srgbClr val="0B2A51">
              <a:alpha val="50000"/>
            </a:srgbClr>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4320000" tIns="0" rIns="432000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7" name="Rectangle 14"/>
          <p:cNvSpPr>
            <a:spLocks noChangeArrowheads="1"/>
          </p:cNvSpPr>
          <p:nvPr userDrawn="1"/>
        </p:nvSpPr>
        <p:spPr bwMode="auto">
          <a:xfrm>
            <a:off x="1588" y="1588"/>
            <a:ext cx="30275212" cy="4319587"/>
          </a:xfrm>
          <a:prstGeom prst="rect">
            <a:avLst/>
          </a:prstGeom>
          <a:solidFill>
            <a:srgbClr val="0B2A51"/>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a:ln>
                  <a:noFill/>
                </a:ln>
                <a:solidFill>
                  <a:srgbClr val="0B2A51"/>
                </a:solidFill>
                <a:effectLst/>
                <a:latin typeface="Open Sans" panose="020B0606030504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pic>
        <p:nvPicPr>
          <p:cNvPr id="3087" name="Picture 15" descr="TUD_Logo_weiss_228"/>
          <p:cNvPicPr>
            <a:picLocks noChangeAspect="1" noChangeArrowheads="1"/>
          </p:cNvPicPr>
          <p:nvPr userDrawn="1"/>
        </p:nvPicPr>
        <p:blipFill>
          <a:blip cstate="print">
            <a:extLst>
              <a:ext uri="{28A0092B-C50C-407E-A947-70E740481C1C}">
                <a14:useLocalDpi xmlns:a14="http://schemas.microsoft.com/office/drawing/2010/main" val="0"/>
              </a:ext>
            </a:extLst>
          </a:blip>
          <a:srcRect/>
          <a:stretch>
            <a:fillRect/>
          </a:stretch>
        </p:blipFill>
        <p:spPr bwMode="auto">
          <a:xfrm>
            <a:off x="865188" y="1225550"/>
            <a:ext cx="8212137" cy="2382838"/>
          </a:xfrm>
          <a:prstGeom prst="rect">
            <a:avLst/>
          </a:prstGeom>
          <a:noFill/>
          <a:ln>
            <a:noFill/>
          </a:ln>
          <a:effectLst/>
          <a:extLst>
            <a:ext uri="{909E8E84-426E-40DD-AFC4-6F175D3DCCD1}">
              <a14:hiddenFill xmlns:a14="http://schemas.microsoft.com/office/drawing/2010/main">
                <a:solidFill>
                  <a:srgbClr val="0069B4"/>
                </a:solidFill>
              </a14:hiddenFill>
            </a:ex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pic>
      <p:sp>
        <p:nvSpPr>
          <p:cNvPr id="4" name="Textfeld 3"/>
          <p:cNvSpPr txBox="1"/>
          <p:nvPr userDrawn="1"/>
        </p:nvSpPr>
        <p:spPr>
          <a:xfrm>
            <a:off x="3233964" y="38976116"/>
            <a:ext cx="15840000" cy="3150469"/>
          </a:xfrm>
          <a:prstGeom prst="rect">
            <a:avLst/>
          </a:prstGeom>
          <a:noFill/>
        </p:spPr>
        <p:txBody>
          <a:bodyPr wrap="square" lIns="0" tIns="36000" rIns="0" bIns="36000" rtlCol="0" anchor="ctr" anchorCtr="1">
            <a:spAutoFit/>
          </a:bodyPr>
          <a:lstStyle/>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Professur für Verkehrsleitsysteme und –prozessautomatisierung</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Dr.-Ing. Birgit Jaekel</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Telefon: 0351 463 36784</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E-Mail: vlp@mailbox.tu-dresden.de</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Web: http://tu-dresden.de/vlp</a:t>
            </a:r>
            <a:endParaRPr lang="de-DE" sz="3200" dirty="0"/>
          </a:p>
        </p:txBody>
      </p:sp>
      <p:sp>
        <p:nvSpPr>
          <p:cNvPr id="5" name="Textfeld 4"/>
          <p:cNvSpPr txBox="1"/>
          <p:nvPr userDrawn="1"/>
        </p:nvSpPr>
        <p:spPr>
          <a:xfrm>
            <a:off x="3555274" y="4269059"/>
            <a:ext cx="21059368" cy="830997"/>
          </a:xfrm>
          <a:prstGeom prst="rect">
            <a:avLst/>
          </a:prstGeom>
          <a:noFill/>
        </p:spPr>
        <p:txBody>
          <a:bodyPr wrap="square" lIns="0" tIns="36000" rIns="0" bIns="36000" rtlCol="0">
            <a:spAutoFit/>
          </a:bodyPr>
          <a:lstStyle/>
          <a:p>
            <a:r>
              <a:rPr lang="de-DE" sz="4800" dirty="0">
                <a:solidFill>
                  <a:schemeClr val="bg1"/>
                </a:solidFill>
              </a:rPr>
              <a:t>Fakultät Verkehrswissenschaften „Friedrich List“</a:t>
            </a:r>
          </a:p>
        </p:txBody>
      </p:sp>
      <p:graphicFrame>
        <p:nvGraphicFramePr>
          <p:cNvPr id="11" name="Tabelle 10"/>
          <p:cNvGraphicFramePr>
            <a:graphicFrameLocks noGrp="1"/>
          </p:cNvGraphicFramePr>
          <p:nvPr userDrawn="1">
            <p:extLst>
              <p:ext uri="{D42A27DB-BD31-4B8C-83A1-F6EECF244321}">
                <p14:modId xmlns:p14="http://schemas.microsoft.com/office/powerpoint/2010/main" val="835161212"/>
              </p:ext>
            </p:extLst>
          </p:nvPr>
        </p:nvGraphicFramePr>
        <p:xfrm>
          <a:off x="720000" y="5544000"/>
          <a:ext cx="28836000" cy="3168000"/>
        </p:xfrm>
        <a:graphic>
          <a:graphicData uri="http://schemas.openxmlformats.org/drawingml/2006/table">
            <a:tbl>
              <a:tblPr firstRow="1" bandRow="1">
                <a:tableStyleId>{5C22544A-7EE6-4342-B048-85BDC9FD1C3A}</a:tableStyleId>
              </a:tblPr>
              <a:tblGrid>
                <a:gridCol w="16592708">
                  <a:extLst>
                    <a:ext uri="{9D8B030D-6E8A-4147-A177-3AD203B41FA5}">
                      <a16:colId xmlns:a16="http://schemas.microsoft.com/office/drawing/2014/main" val="20000"/>
                    </a:ext>
                  </a:extLst>
                </a:gridCol>
                <a:gridCol w="12243292">
                  <a:extLst>
                    <a:ext uri="{9D8B030D-6E8A-4147-A177-3AD203B41FA5}">
                      <a16:colId xmlns:a16="http://schemas.microsoft.com/office/drawing/2014/main" val="20001"/>
                    </a:ext>
                  </a:extLst>
                </a:gridCol>
              </a:tblGrid>
              <a:tr h="3168000">
                <a:tc>
                  <a:txBody>
                    <a:bodyPr/>
                    <a:lstStyle/>
                    <a:p>
                      <a:endParaRPr lang="de-DE" dirty="0"/>
                    </a:p>
                  </a:txBody>
                  <a:tcP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endParaRPr lang="de-DE" dirty="0"/>
                    </a:p>
                  </a:txBody>
                  <a:tcP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6" name="Textfeld 15"/>
          <p:cNvSpPr txBox="1"/>
          <p:nvPr userDrawn="1"/>
        </p:nvSpPr>
        <p:spPr>
          <a:xfrm>
            <a:off x="766028" y="6759278"/>
            <a:ext cx="16596000" cy="1550031"/>
          </a:xfrm>
          <a:prstGeom prst="rect">
            <a:avLst/>
          </a:prstGeom>
          <a:noFill/>
        </p:spPr>
        <p:txBody>
          <a:bodyPr wrap="square" lIns="108000" tIns="36000" rIns="108000" bIns="36000" rtlCol="0" anchor="t" anchorCtr="0">
            <a:spAutoFit/>
          </a:bodyPr>
          <a:lstStyle/>
          <a:p>
            <a:r>
              <a:rPr lang="de-DE" sz="4800" dirty="0">
                <a:solidFill>
                  <a:schemeClr val="tx2"/>
                </a:solidFill>
              </a:rPr>
              <a:t>Ein Poster für studentische Arbeiten </a:t>
            </a:r>
            <a:br>
              <a:rPr lang="de-DE" sz="4800" dirty="0">
                <a:solidFill>
                  <a:schemeClr val="tx2"/>
                </a:solidFill>
              </a:rPr>
            </a:br>
            <a:r>
              <a:rPr lang="de-DE" sz="4800" dirty="0">
                <a:solidFill>
                  <a:schemeClr val="tx2"/>
                </a:solidFill>
              </a:rPr>
              <a:t>könnte so aussehen</a:t>
            </a:r>
          </a:p>
        </p:txBody>
      </p:sp>
      <p:sp>
        <p:nvSpPr>
          <p:cNvPr id="19" name="Textfeld 18"/>
          <p:cNvSpPr txBox="1"/>
          <p:nvPr userDrawn="1"/>
        </p:nvSpPr>
        <p:spPr>
          <a:xfrm>
            <a:off x="766028" y="5947911"/>
            <a:ext cx="16596000" cy="811367"/>
          </a:xfrm>
          <a:prstGeom prst="rect">
            <a:avLst/>
          </a:prstGeom>
          <a:noFill/>
        </p:spPr>
        <p:txBody>
          <a:bodyPr wrap="square" lIns="108000" tIns="36000" rIns="108000" bIns="36000" rtlCol="0" anchor="t" anchorCtr="0">
            <a:spAutoFit/>
          </a:bodyPr>
          <a:lstStyle/>
          <a:p>
            <a:r>
              <a:rPr lang="de-DE" sz="4800" b="1" dirty="0">
                <a:solidFill>
                  <a:schemeClr val="tx2"/>
                </a:solidFill>
              </a:rPr>
              <a:t>Postervorlage</a:t>
            </a:r>
          </a:p>
        </p:txBody>
      </p:sp>
      <p:sp>
        <p:nvSpPr>
          <p:cNvPr id="20" name="Textfeld 19"/>
          <p:cNvSpPr txBox="1"/>
          <p:nvPr userDrawn="1"/>
        </p:nvSpPr>
        <p:spPr>
          <a:xfrm>
            <a:off x="17398028" y="5829115"/>
            <a:ext cx="9955049" cy="2042473"/>
          </a:xfrm>
          <a:prstGeom prst="rect">
            <a:avLst/>
          </a:prstGeom>
          <a:noFill/>
        </p:spPr>
        <p:txBody>
          <a:bodyPr wrap="square" lIns="108000" tIns="36000" rIns="108000" bIns="36000" rtlCol="0">
            <a:spAutoFit/>
          </a:bodyPr>
          <a:lstStyle/>
          <a:p>
            <a:r>
              <a:rPr lang="de-DE" sz="3200" dirty="0">
                <a:solidFill>
                  <a:schemeClr val="tx2"/>
                </a:solidFill>
              </a:rPr>
              <a:t>Professur VLP</a:t>
            </a:r>
            <a:br>
              <a:rPr lang="de-DE" sz="3200" dirty="0">
                <a:solidFill>
                  <a:schemeClr val="tx2"/>
                </a:solidFill>
              </a:rPr>
            </a:br>
            <a:r>
              <a:rPr lang="de-DE" sz="3200" dirty="0">
                <a:solidFill>
                  <a:schemeClr val="tx2"/>
                </a:solidFill>
              </a:rPr>
              <a:t>Wintersemester 2020/2021</a:t>
            </a:r>
          </a:p>
          <a:p>
            <a:r>
              <a:rPr lang="de-DE" sz="3200" dirty="0">
                <a:solidFill>
                  <a:schemeClr val="tx2"/>
                </a:solidFill>
              </a:rPr>
              <a:t>Leitung:	Dr.-Ing. Birgit Jaekel</a:t>
            </a:r>
            <a:br>
              <a:rPr lang="de-DE" sz="3200" dirty="0">
                <a:solidFill>
                  <a:schemeClr val="tx2"/>
                </a:solidFill>
              </a:rPr>
            </a:br>
            <a:endParaRPr lang="de-DE" sz="3200" dirty="0">
              <a:solidFill>
                <a:schemeClr val="tx2"/>
              </a:solidFill>
            </a:endParaRPr>
          </a:p>
        </p:txBody>
      </p:sp>
      <p:sp>
        <p:nvSpPr>
          <p:cNvPr id="21" name="Textfeld 20"/>
          <p:cNvSpPr txBox="1"/>
          <p:nvPr userDrawn="1"/>
        </p:nvSpPr>
        <p:spPr>
          <a:xfrm>
            <a:off x="720000" y="9360000"/>
            <a:ext cx="14220000" cy="11846934"/>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pPr>
              <a:spcAft>
                <a:spcPts val="5000"/>
              </a:spcAft>
            </a:pPr>
            <a:r>
              <a:rPr kumimoji="0" lang="de-DE" sz="4600" b="1" i="0" u="none" strike="noStrike" kern="1200" cap="none" normalizeH="0" baseline="0" dirty="0">
                <a:ln>
                  <a:noFill/>
                </a:ln>
                <a:solidFill>
                  <a:srgbClr val="002F5D"/>
                </a:solidFill>
                <a:effectLst/>
                <a:latin typeface="Open Sans" panose="020B0606030504020204" pitchFamily="34" charset="0"/>
                <a:ea typeface="+mn-ea"/>
                <a:cs typeface="+mn-cs"/>
              </a:rPr>
              <a:t>Problem und Zielstellung</a:t>
            </a:r>
            <a:endParaRPr lang="de-DE" sz="4600" b="1" dirty="0">
              <a:solidFill>
                <a:schemeClr val="tx2"/>
              </a:solidFill>
            </a:endParaRPr>
          </a:p>
          <a:p>
            <a:pPr marL="0" marR="0" lvl="0" indent="0" algn="just"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cap="none" normalizeH="0" baseline="0" dirty="0">
                <a:ln>
                  <a:noFill/>
                </a:ln>
                <a:solidFill>
                  <a:srgbClr val="0B2A51"/>
                </a:solidFill>
                <a:effectLst/>
                <a:latin typeface="Open Sans" panose="020B0606030504020204" pitchFamily="34" charset="0"/>
              </a:rPr>
              <a:t>Die Professur für Verkehrsleitsysteme und </a:t>
            </a:r>
            <a:br>
              <a:rPr kumimoji="0" lang="de-DE" altLang="de-DE" sz="3600" b="0" i="0" u="none" strike="noStrike" cap="none" normalizeH="0" baseline="0" dirty="0">
                <a:ln>
                  <a:noFill/>
                </a:ln>
                <a:solidFill>
                  <a:srgbClr val="0B2A51"/>
                </a:solidFill>
                <a:effectLst/>
                <a:latin typeface="Open Sans" panose="020B0606030504020204" pitchFamily="34" charset="0"/>
              </a:rPr>
            </a:br>
            <a:r>
              <a:rPr kumimoji="0" lang="de-DE" altLang="de-DE" sz="3600" b="0" i="0" u="none" strike="noStrike" cap="none" normalizeH="0" baseline="0" dirty="0">
                <a:ln>
                  <a:noFill/>
                </a:ln>
                <a:solidFill>
                  <a:srgbClr val="0B2A51"/>
                </a:solidFill>
                <a:effectLst/>
                <a:latin typeface="Open Sans" panose="020B0606030504020204" pitchFamily="34" charset="0"/>
              </a:rPr>
              <a:t>-prozessautomatisierung (VLP) bietet Ihren Studierenden eine Vielzahl an Themen für studentischen Arbeiten, sei es Hauptseminar-Arbeit, Studien- oder Diplomarbeit, an. Diese sind auf der online Plattform für Akademisches Lehren und Lernen (OPAL) zu finden. </a:t>
            </a:r>
          </a:p>
          <a:p>
            <a:pPr marL="0" marR="0" lvl="0" indent="0" algn="just"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cap="none" normalizeH="0" baseline="0" dirty="0">
                <a:ln>
                  <a:noFill/>
                </a:ln>
                <a:solidFill>
                  <a:srgbClr val="0B2A51"/>
                </a:solidFill>
                <a:effectLst/>
                <a:latin typeface="Open Sans" panose="020B0606030504020204" pitchFamily="34" charset="0"/>
              </a:rPr>
              <a:t>Zu jeder Studien- und Diplomarbeit sind zwei Poster anzufertigen, die sich lediglich im Format unterscheiden. Ein Poster ist im Format A0, das andere Poster (Miniposter) im Format A4, am Tag der Verteidigung mitzubringen. Es wird empfohlen das Miniposter in mehrfacher Ausführung als Handout für das Auditorium vorzulegen. </a:t>
            </a:r>
          </a:p>
          <a:p>
            <a:pPr marL="0" marR="0" lvl="0" indent="0" algn="just"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cap="none" normalizeH="0" baseline="0" dirty="0">
                <a:ln>
                  <a:noFill/>
                </a:ln>
                <a:solidFill>
                  <a:srgbClr val="0B2A51"/>
                </a:solidFill>
                <a:effectLst/>
                <a:latin typeface="Open Sans" panose="020B0606030504020204" pitchFamily="34" charset="0"/>
              </a:rPr>
              <a:t>Das Poster stellt den wesentlichen Inhalt der Arbeit anschaulich und allgemeinverständlich dar. Zu diesem Zweck stellt die Professur für Verkehrsleitsysteme und –prozessautomatisierung Ihren Studierenden eine Postervorlage im Format A0 zur Verfügung. Individuelle Gestaltungen sind mit den Betreuenden der studentischen Arbeit abzusprechen.</a:t>
            </a:r>
          </a:p>
        </p:txBody>
      </p:sp>
      <p:graphicFrame>
        <p:nvGraphicFramePr>
          <p:cNvPr id="26" name="Tabelle 25"/>
          <p:cNvGraphicFramePr>
            <a:graphicFrameLocks noGrp="1"/>
          </p:cNvGraphicFramePr>
          <p:nvPr userDrawn="1">
            <p:extLst>
              <p:ext uri="{D42A27DB-BD31-4B8C-83A1-F6EECF244321}">
                <p14:modId xmlns:p14="http://schemas.microsoft.com/office/powerpoint/2010/main" val="1692411985"/>
              </p:ext>
            </p:extLst>
          </p:nvPr>
        </p:nvGraphicFramePr>
        <p:xfrm>
          <a:off x="15336000" y="22744616"/>
          <a:ext cx="14220000" cy="3749040"/>
        </p:xfrm>
        <a:graphic>
          <a:graphicData uri="http://schemas.openxmlformats.org/drawingml/2006/table">
            <a:tbl>
              <a:tblPr firstRow="1" bandRow="1">
                <a:tableStyleId>{5C22544A-7EE6-4342-B048-85BDC9FD1C3A}</a:tableStyleId>
              </a:tblPr>
              <a:tblGrid>
                <a:gridCol w="3261231">
                  <a:extLst>
                    <a:ext uri="{9D8B030D-6E8A-4147-A177-3AD203B41FA5}">
                      <a16:colId xmlns:a16="http://schemas.microsoft.com/office/drawing/2014/main" val="20000"/>
                    </a:ext>
                  </a:extLst>
                </a:gridCol>
                <a:gridCol w="10958769">
                  <a:extLst>
                    <a:ext uri="{9D8B030D-6E8A-4147-A177-3AD203B41FA5}">
                      <a16:colId xmlns:a16="http://schemas.microsoft.com/office/drawing/2014/main" val="20001"/>
                    </a:ext>
                  </a:extLst>
                </a:gridCol>
              </a:tblGrid>
              <a:tr h="0">
                <a:tc>
                  <a:txBody>
                    <a:bodyPr/>
                    <a:lstStyle/>
                    <a:p>
                      <a:r>
                        <a:rPr lang="de-DE" sz="3600" b="0" dirty="0">
                          <a:solidFill>
                            <a:schemeClr val="tx2"/>
                          </a:solidFill>
                        </a:rPr>
                        <a:t>Gliederung</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3600" b="0" dirty="0">
                          <a:solidFill>
                            <a:schemeClr val="tx2"/>
                          </a:solidFill>
                        </a:rPr>
                        <a:t>Ähnlich</a:t>
                      </a:r>
                      <a:r>
                        <a:rPr lang="de-DE" sz="3600" b="0" baseline="0" dirty="0">
                          <a:solidFill>
                            <a:schemeClr val="tx2"/>
                          </a:solidFill>
                        </a:rPr>
                        <a:t> wie wissenschaftliche Arbeit</a:t>
                      </a:r>
                      <a:endParaRPr lang="de-DE" sz="3600" b="0" dirty="0">
                        <a:solidFill>
                          <a:schemeClr val="tx2"/>
                        </a:solidFill>
                      </a:endParaRP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de-DE" sz="3600" b="0" dirty="0">
                          <a:solidFill>
                            <a:schemeClr val="tx2"/>
                          </a:solidFill>
                        </a:rPr>
                        <a:t>Text</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de-DE" sz="3600" b="0" dirty="0">
                          <a:solidFill>
                            <a:schemeClr val="tx2"/>
                          </a:solidFill>
                        </a:rPr>
                        <a:t>Knappe, präzise Sätze, mit Textblöcken gearbeitet</a:t>
                      </a: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r h="386334">
                <a:tc>
                  <a:txBody>
                    <a:bodyPr/>
                    <a:lstStyle/>
                    <a:p>
                      <a:r>
                        <a:rPr lang="de-DE" sz="3600" b="0" dirty="0">
                          <a:solidFill>
                            <a:schemeClr val="tx2"/>
                          </a:solidFill>
                        </a:rPr>
                        <a:t>Grafiken</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Verständlich ohne dazugehörigen</a:t>
                      </a:r>
                      <a:r>
                        <a:rPr lang="de-DE" sz="3600" b="0" baseline="0" dirty="0">
                          <a:solidFill>
                            <a:schemeClr val="tx2"/>
                          </a:solidFill>
                        </a:rPr>
                        <a:t> Text, </a:t>
                      </a:r>
                      <a:br>
                        <a:rPr lang="de-DE" sz="3600" b="0" baseline="0" dirty="0">
                          <a:solidFill>
                            <a:schemeClr val="tx2"/>
                          </a:solidFill>
                        </a:rPr>
                      </a:br>
                      <a:r>
                        <a:rPr lang="de-DE" sz="3600" b="0" baseline="0" dirty="0">
                          <a:solidFill>
                            <a:schemeClr val="tx2"/>
                          </a:solidFill>
                        </a:rPr>
                        <a:t>adäquate Qualität</a:t>
                      </a:r>
                      <a:endParaRPr lang="de-DE" sz="3600" b="0" dirty="0">
                        <a:solidFill>
                          <a:schemeClr val="tx2"/>
                        </a:solidFill>
                      </a:endParaRP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86334">
                <a:tc>
                  <a:txBody>
                    <a:bodyPr/>
                    <a:lstStyle/>
                    <a:p>
                      <a:r>
                        <a:rPr lang="de-DE" sz="3600" b="0" dirty="0">
                          <a:solidFill>
                            <a:schemeClr val="tx2"/>
                          </a:solidFill>
                        </a:rPr>
                        <a:t>Farben</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Orientieren sich am CD der TUD</a:t>
                      </a: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de-DE" sz="3600" b="0" dirty="0">
                          <a:solidFill>
                            <a:schemeClr val="tx2"/>
                          </a:solidFill>
                        </a:rPr>
                        <a:t>Inhalt</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3600" b="0" dirty="0">
                          <a:solidFill>
                            <a:schemeClr val="tx2"/>
                          </a:solidFill>
                        </a:rPr>
                        <a:t>Kernaussagen klar dargestellt</a:t>
                      </a:r>
                    </a:p>
                  </a:txBody>
                  <a:tcPr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pic>
        <p:nvPicPr>
          <p:cNvPr id="8" name="Grafik 7"/>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6784000" y="5445447"/>
            <a:ext cx="2857500" cy="3257550"/>
          </a:xfrm>
          <a:prstGeom prst="rect">
            <a:avLst/>
          </a:prstGeom>
        </p:spPr>
      </p:pic>
      <p:sp>
        <p:nvSpPr>
          <p:cNvPr id="40" name="Textfeld 39"/>
          <p:cNvSpPr txBox="1"/>
          <p:nvPr userDrawn="1"/>
        </p:nvSpPr>
        <p:spPr>
          <a:xfrm>
            <a:off x="15336000" y="9360000"/>
            <a:ext cx="14220000" cy="12395802"/>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pPr>
              <a:spcAft>
                <a:spcPts val="5000"/>
              </a:spcAft>
            </a:pPr>
            <a:r>
              <a:rPr kumimoji="0" lang="de-DE" sz="4600" b="1" i="0" u="none" strike="noStrike" kern="1200" cap="none" normalizeH="0" baseline="0" dirty="0">
                <a:ln>
                  <a:noFill/>
                </a:ln>
                <a:solidFill>
                  <a:srgbClr val="002F5D"/>
                </a:solidFill>
                <a:effectLst/>
                <a:latin typeface="Open Sans" panose="020B0606030504020204" pitchFamily="34" charset="0"/>
                <a:ea typeface="+mn-ea"/>
                <a:cs typeface="+mn-cs"/>
              </a:rPr>
              <a:t>Ergebnisse</a:t>
            </a:r>
            <a:endParaRPr kumimoji="0" lang="de-DE" sz="4600" b="1" i="0" u="none" strike="noStrike" kern="1200" cap="none" normalizeH="0" baseline="0" dirty="0">
              <a:ln>
                <a:noFill/>
              </a:ln>
              <a:solidFill>
                <a:schemeClr val="tx2"/>
              </a:solidFill>
              <a:effectLst/>
              <a:latin typeface="+mn-lt"/>
              <a:ea typeface="+mn-ea"/>
              <a:cs typeface="+mn-cs"/>
            </a:endParaRPr>
          </a:p>
          <a:p>
            <a:pPr algn="just">
              <a:spcAft>
                <a:spcPts val="5000"/>
              </a:spcAft>
            </a:pPr>
            <a:r>
              <a:rPr kumimoji="0" lang="de-DE" altLang="de-DE" sz="3600" b="0" i="0" u="none" strike="noStrike" cap="none" normalizeH="0" baseline="0" dirty="0">
                <a:ln>
                  <a:noFill/>
                </a:ln>
                <a:solidFill>
                  <a:srgbClr val="0B2A51"/>
                </a:solidFill>
                <a:effectLst/>
                <a:latin typeface="Open Sans" panose="020B0606030504020204" pitchFamily="34" charset="0"/>
              </a:rPr>
              <a:t>Im Idealfall zieht das Poster von weitem Blicke auf sich, weckt Interesse und macht Lust sich mit dem Thema auseinanderzusetzen. </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Ein Poster im Design der Professur für Verkehrsleitsysteme und –prozessautomatisierung sorgt für Wiedererkennbarkeit und Einheitlichkeit.</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Kann in angemessenem Abstand gelesen werden.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Eine gut durchdachte und gestaltete Grafik spart viel Text und erleichtert dem Betrachter/der Betrachterin den Einstieg in das Thema.</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Grafiken sollten auch ohne dazugehörigen Text verständlich sein – eine Bildunterzeile ist notwendig.</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Eine klare Struktur lenkt die Aufmerksamkeit und erleichtert das Lesen. Der „</a:t>
            </a:r>
            <a:r>
              <a:rPr kumimoji="0" lang="de-DE" altLang="de-DE" sz="3600" b="0" i="0" u="none" strike="noStrike" kern="1200" cap="none" normalizeH="0" baseline="0" dirty="0" err="1">
                <a:ln>
                  <a:noFill/>
                </a:ln>
                <a:solidFill>
                  <a:srgbClr val="0B2A51"/>
                </a:solidFill>
                <a:effectLst/>
                <a:latin typeface="Open Sans" panose="020B0606030504020204" pitchFamily="34" charset="0"/>
                <a:ea typeface="+mn-ea"/>
                <a:cs typeface="+mn-cs"/>
              </a:rPr>
              <a:t>Weiss</a:t>
            </a: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”-Raum um Bilder und Texte ist hierfür wichtig. </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In 2-3 Minuten sollten die Lesenden den gesamten Inhalt des Posters erfasst haben.</a:t>
            </a:r>
          </a:p>
        </p:txBody>
      </p:sp>
      <p:sp>
        <p:nvSpPr>
          <p:cNvPr id="41" name="Textfeld 40"/>
          <p:cNvSpPr txBox="1"/>
          <p:nvPr userDrawn="1"/>
        </p:nvSpPr>
        <p:spPr>
          <a:xfrm>
            <a:off x="720000" y="25954617"/>
            <a:ext cx="14220000" cy="11749471"/>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pPr>
              <a:spcAft>
                <a:spcPts val="5000"/>
              </a:spcAft>
            </a:pPr>
            <a:r>
              <a:rPr kumimoji="0" lang="de-DE" sz="4600" b="1" i="0" u="none" strike="noStrike" kern="1200" cap="none" normalizeH="0" baseline="0" dirty="0">
                <a:ln>
                  <a:noFill/>
                </a:ln>
                <a:solidFill>
                  <a:srgbClr val="002F5D"/>
                </a:solidFill>
                <a:effectLst/>
                <a:latin typeface="Open Sans" panose="020B0606030504020204" pitchFamily="34" charset="0"/>
                <a:ea typeface="+mn-ea"/>
                <a:cs typeface="+mn-cs"/>
              </a:rPr>
              <a:t>Methoden</a:t>
            </a:r>
            <a:endParaRPr kumimoji="0" lang="de-DE" sz="4600" b="1" i="0" u="none" strike="noStrike" kern="1200" cap="none" normalizeH="0" baseline="0" dirty="0">
              <a:ln>
                <a:noFill/>
              </a:ln>
              <a:solidFill>
                <a:schemeClr val="tx2"/>
              </a:solidFill>
              <a:effectLst/>
              <a:latin typeface="+mn-lt"/>
              <a:ea typeface="+mn-ea"/>
              <a:cs typeface="+mn-cs"/>
            </a:endParaRPr>
          </a:p>
          <a:p>
            <a:pPr algn="just">
              <a:spcAft>
                <a:spcPts val="5000"/>
              </a:spcAft>
            </a:pPr>
            <a:r>
              <a:rPr kumimoji="0" lang="de-DE" altLang="de-DE" sz="3600" b="0" i="0" u="none" strike="noStrike" cap="none" normalizeH="0" baseline="0" dirty="0">
                <a:ln>
                  <a:noFill/>
                </a:ln>
                <a:solidFill>
                  <a:srgbClr val="0B2A51"/>
                </a:solidFill>
                <a:effectLst/>
                <a:latin typeface="Open Sans" panose="020B0606030504020204" pitchFamily="34" charset="0"/>
              </a:rPr>
              <a:t>Um wissenschaftliche Inhalte über ein Poster zu präsentieren, sollte man ein klares Ziel definieren und seine Zielgruppe kennen.</a:t>
            </a:r>
          </a:p>
          <a:p>
            <a:pPr marL="711200" marR="0" lvl="0" indent="-711200" algn="l" defTabSz="914400" rtl="0" eaLnBrk="0" fontAlgn="base" latinLnBrk="0" hangingPunct="0">
              <a:lnSpc>
                <a:spcPct val="100000"/>
              </a:lnSpc>
              <a:spcBef>
                <a:spcPct val="0"/>
              </a:spcBef>
              <a:spcAft>
                <a:spcPts val="1200"/>
              </a:spcAft>
              <a:buClrTx/>
              <a:buSzTx/>
              <a:buFont typeface="Symbol" panose="05050102010706020507" pitchFamily="18" charset="2"/>
              <a:buNone/>
              <a:tabLst>
                <a:tab pos="1800225" algn="l"/>
              </a:tabLst>
            </a:pPr>
            <a:r>
              <a:rPr kumimoji="0" lang="de-DE" altLang="de-DE" sz="3600" b="0" i="0" u="none" strike="noStrike" cap="none" normalizeH="0" baseline="0" dirty="0">
                <a:ln>
                  <a:noFill/>
                </a:ln>
                <a:solidFill>
                  <a:srgbClr val="0B2A51"/>
                </a:solidFill>
                <a:effectLst/>
                <a:latin typeface="Open Sans" panose="020B0606030504020204" pitchFamily="34" charset="0"/>
              </a:rPr>
              <a:t>— </a:t>
            </a: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Je nach Fokus und Zielgruppe, sollte man einen der Aspekte  </a:t>
            </a:r>
            <a:b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b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1. Problem und Zielstellung, 2. Methoden, 3. Ergebnisse  oder 4. Diskussion in den Vordergrund stellen.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Beschränken Sie die Informationsauswahl.</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Beachten Sie das Corporate Design (CD) der TUD.</a:t>
            </a:r>
          </a:p>
          <a:p>
            <a:pPr marL="711200" marR="0" lvl="0" indent="-71120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Die Leserichtung zwischen den Textfeldern verläuft von oben nach unten.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Bilder sind groß und proportional einzufügen.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Achten Sie auf adäquate Qualität von Grafiken.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Überschriften sind schnell zu erfassen.</a:t>
            </a:r>
          </a:p>
          <a:p>
            <a:pPr marL="711200" marR="0" lvl="0" indent="-71120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Abstand zwischen </a:t>
            </a:r>
            <a:r>
              <a:rPr kumimoji="0" lang="de-DE" altLang="de-DE" sz="3600" b="0" i="0" u="none" strike="noStrike" kern="1200" cap="none" normalizeH="0" baseline="0" dirty="0" err="1">
                <a:ln>
                  <a:noFill/>
                </a:ln>
                <a:solidFill>
                  <a:srgbClr val="0B2A51"/>
                </a:solidFill>
                <a:effectLst/>
                <a:latin typeface="Open Sans" panose="020B0606030504020204" pitchFamily="34" charset="0"/>
                <a:ea typeface="+mn-ea"/>
                <a:cs typeface="+mn-cs"/>
              </a:rPr>
              <a:t>Posterelementen</a:t>
            </a: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sind wichtig für die Übersicht.</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Bitten Sie jemanden, Ihr Poster „</a:t>
            </a:r>
            <a:r>
              <a:rPr kumimoji="0" lang="de-DE" altLang="de-DE" sz="3600" b="0" i="0" u="none" strike="noStrike" kern="1200" cap="none" normalizeH="0" baseline="0" dirty="0" err="1">
                <a:ln>
                  <a:noFill/>
                </a:ln>
                <a:solidFill>
                  <a:srgbClr val="0B2A51"/>
                </a:solidFill>
                <a:effectLst/>
                <a:latin typeface="Open Sans" panose="020B0606030504020204" pitchFamily="34" charset="0"/>
                <a:ea typeface="+mn-ea"/>
                <a:cs typeface="+mn-cs"/>
              </a:rPr>
              <a:t>probezulesen</a:t>
            </a: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a:t>
            </a:r>
          </a:p>
        </p:txBody>
      </p:sp>
      <p:sp>
        <p:nvSpPr>
          <p:cNvPr id="42" name="Textfeld 41"/>
          <p:cNvSpPr txBox="1"/>
          <p:nvPr userDrawn="1"/>
        </p:nvSpPr>
        <p:spPr>
          <a:xfrm>
            <a:off x="720000" y="24973019"/>
            <a:ext cx="14220000" cy="587441"/>
          </a:xfrm>
          <a:prstGeom prst="rect">
            <a:avLst/>
          </a:prstGeom>
          <a:noFill/>
        </p:spPr>
        <p:txBody>
          <a:bodyPr wrap="square" lIns="108000" tIns="108000" rIns="108000" bIns="108000" rtlCol="0">
            <a:spAutoFit/>
          </a:bodyPr>
          <a:lstStyle/>
          <a:p>
            <a:r>
              <a:rPr lang="de-DE" sz="2400" i="1" dirty="0">
                <a:solidFill>
                  <a:schemeClr val="bg2"/>
                </a:solidFill>
              </a:rPr>
              <a:t>Abbildung 1: Luftaufnahme der TUD [</a:t>
            </a:r>
            <a:r>
              <a:rPr lang="de-DE" sz="2400" i="1" dirty="0" err="1">
                <a:solidFill>
                  <a:schemeClr val="bg2"/>
                </a:solidFill>
              </a:rPr>
              <a:t>Bildpool</a:t>
            </a:r>
            <a:r>
              <a:rPr lang="de-DE" sz="2400" i="1" dirty="0">
                <a:solidFill>
                  <a:schemeClr val="bg2"/>
                </a:solidFill>
              </a:rPr>
              <a:t> TUD, Nils Eisfeld]</a:t>
            </a:r>
            <a:endParaRPr lang="de-DE" sz="2400" dirty="0"/>
          </a:p>
        </p:txBody>
      </p:sp>
      <p:pic>
        <p:nvPicPr>
          <p:cNvPr id="46" name="Grafik 45"/>
          <p:cNvPicPr>
            <a:picLocks noChangeAspect="1"/>
          </p:cNvPicPr>
          <p:nvPr userDrawn="1"/>
        </p:nvPicPr>
        <p:blipFill rotWithShape="1">
          <a:blip cstate="print">
            <a:extLst>
              <a:ext uri="{28A0092B-C50C-407E-A947-70E740481C1C}">
                <a14:useLocalDpi xmlns:a14="http://schemas.microsoft.com/office/drawing/2010/main" val="0"/>
              </a:ext>
            </a:extLst>
          </a:blip>
          <a:srcRect t="12086" b="8453"/>
          <a:stretch/>
        </p:blipFill>
        <p:spPr>
          <a:xfrm>
            <a:off x="15336000" y="27040116"/>
            <a:ext cx="14220000" cy="7532915"/>
          </a:xfrm>
          <a:prstGeom prst="rect">
            <a:avLst/>
          </a:prstGeom>
        </p:spPr>
      </p:pic>
      <p:sp>
        <p:nvSpPr>
          <p:cNvPr id="49" name="Textfeld 48"/>
          <p:cNvSpPr txBox="1"/>
          <p:nvPr userDrawn="1"/>
        </p:nvSpPr>
        <p:spPr>
          <a:xfrm>
            <a:off x="15336000" y="34592980"/>
            <a:ext cx="14516100" cy="587441"/>
          </a:xfrm>
          <a:prstGeom prst="rect">
            <a:avLst/>
          </a:prstGeom>
          <a:noFill/>
        </p:spPr>
        <p:txBody>
          <a:bodyPr wrap="square" lIns="108000" tIns="108000" rIns="108000" bIns="108000" rtlCol="0">
            <a:spAutoFit/>
          </a:bodyPr>
          <a:lstStyle/>
          <a:p>
            <a:r>
              <a:rPr lang="de-DE" sz="2400" i="1" dirty="0">
                <a:solidFill>
                  <a:schemeClr val="bg2"/>
                </a:solidFill>
              </a:rPr>
              <a:t>Abbildung 2: Applaus</a:t>
            </a:r>
            <a:r>
              <a:rPr lang="de-DE" sz="2400" i="1" baseline="0" dirty="0">
                <a:solidFill>
                  <a:schemeClr val="bg2"/>
                </a:solidFill>
              </a:rPr>
              <a:t> für eine erfolgreiche Verteidigung [</a:t>
            </a:r>
            <a:r>
              <a:rPr lang="de-DE" sz="2400" i="1" baseline="0" dirty="0" err="1">
                <a:solidFill>
                  <a:schemeClr val="bg2"/>
                </a:solidFill>
              </a:rPr>
              <a:t>Bildpool</a:t>
            </a:r>
            <a:r>
              <a:rPr lang="de-DE" sz="2400" i="1" baseline="0" dirty="0">
                <a:solidFill>
                  <a:schemeClr val="bg2"/>
                </a:solidFill>
              </a:rPr>
              <a:t> TUD, </a:t>
            </a:r>
            <a:r>
              <a:rPr lang="de-DE" sz="2400" i="1" baseline="0" dirty="0" err="1">
                <a:solidFill>
                  <a:schemeClr val="bg2"/>
                </a:solidFill>
              </a:rPr>
              <a:t>PantherMedia</a:t>
            </a:r>
            <a:r>
              <a:rPr lang="de-DE" sz="2400" i="1" baseline="0" dirty="0">
                <a:solidFill>
                  <a:schemeClr val="bg2"/>
                </a:solidFill>
              </a:rPr>
              <a:t> / </a:t>
            </a:r>
            <a:r>
              <a:rPr lang="de-DE" sz="2400" i="1" baseline="0" dirty="0" err="1">
                <a:solidFill>
                  <a:schemeClr val="bg2"/>
                </a:solidFill>
              </a:rPr>
              <a:t>baranq</a:t>
            </a:r>
            <a:r>
              <a:rPr lang="de-DE" sz="2400" i="1" baseline="0" dirty="0">
                <a:solidFill>
                  <a:schemeClr val="bg2"/>
                </a:solidFill>
              </a:rPr>
              <a:t>]</a:t>
            </a:r>
            <a:endParaRPr lang="de-DE" sz="2400" dirty="0"/>
          </a:p>
        </p:txBody>
      </p:sp>
      <p:sp>
        <p:nvSpPr>
          <p:cNvPr id="50" name="Textfeld 49"/>
          <p:cNvSpPr txBox="1"/>
          <p:nvPr userDrawn="1"/>
        </p:nvSpPr>
        <p:spPr>
          <a:xfrm>
            <a:off x="15336000" y="22119790"/>
            <a:ext cx="14220000" cy="587441"/>
          </a:xfrm>
          <a:prstGeom prst="rect">
            <a:avLst/>
          </a:prstGeom>
          <a:noFill/>
        </p:spPr>
        <p:txBody>
          <a:bodyPr wrap="square" lIns="108000" tIns="108000" rIns="108000" bIns="108000" rtlCol="0">
            <a:spAutoFit/>
          </a:bodyPr>
          <a:lstStyle/>
          <a:p>
            <a:r>
              <a:rPr lang="de-DE" sz="2400" i="1" dirty="0">
                <a:solidFill>
                  <a:schemeClr val="bg2"/>
                </a:solidFill>
              </a:rPr>
              <a:t>Tabelle 1: Checkliste für Ihr Poster</a:t>
            </a:r>
            <a:endParaRPr lang="de-DE" sz="2400" dirty="0"/>
          </a:p>
        </p:txBody>
      </p:sp>
      <p:sp>
        <p:nvSpPr>
          <p:cNvPr id="54" name="Textfeld 53"/>
          <p:cNvSpPr txBox="1"/>
          <p:nvPr userDrawn="1"/>
        </p:nvSpPr>
        <p:spPr>
          <a:xfrm>
            <a:off x="15336000" y="35475173"/>
            <a:ext cx="14220000" cy="2232000"/>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pPr>
              <a:spcAft>
                <a:spcPts val="5000"/>
              </a:spcAft>
            </a:pPr>
            <a:r>
              <a:rPr kumimoji="0" lang="de-DE" sz="4600" b="1" i="0" u="none" strike="noStrike" kern="1200" cap="none" normalizeH="0" baseline="0" dirty="0">
                <a:ln>
                  <a:noFill/>
                </a:ln>
                <a:solidFill>
                  <a:srgbClr val="002F5D"/>
                </a:solidFill>
                <a:effectLst/>
                <a:latin typeface="Open Sans" panose="020B0606030504020204" pitchFamily="34" charset="0"/>
                <a:ea typeface="+mn-ea"/>
                <a:cs typeface="+mn-cs"/>
              </a:rPr>
              <a:t>Kontakt</a:t>
            </a:r>
          </a:p>
          <a:p>
            <a:pPr>
              <a:spcAft>
                <a:spcPts val="5000"/>
              </a:spcAft>
            </a:pPr>
            <a:r>
              <a:rPr kumimoji="0" lang="de-DE" sz="3600" b="0" i="0" u="none" strike="noStrike" kern="1200" cap="none" normalizeH="0" baseline="0" dirty="0">
                <a:ln>
                  <a:noFill/>
                </a:ln>
                <a:solidFill>
                  <a:schemeClr val="tx2"/>
                </a:solidFill>
                <a:effectLst/>
                <a:latin typeface="+mn-lt"/>
                <a:ea typeface="+mn-ea"/>
                <a:cs typeface="+mn-cs"/>
              </a:rPr>
              <a:t>Alle Kontaktangaben finden Sie auf: </a:t>
            </a:r>
            <a:r>
              <a:rPr kumimoji="0" lang="de-DE" sz="3600" b="0" i="0" u="none" strike="noStrike" kern="1200" cap="none" normalizeH="0" baseline="0" dirty="0">
                <a:ln>
                  <a:noFill/>
                </a:ln>
                <a:solidFill>
                  <a:schemeClr val="tx2"/>
                </a:solidFill>
                <a:effectLst/>
                <a:latin typeface="+mn-lt"/>
                <a:ea typeface="+mn-ea"/>
                <a:cs typeface="+mn-cs"/>
                <a:hlinkClick r:id="rId2"/>
              </a:rPr>
              <a:t>https://tu-dresden.de/vlp</a:t>
            </a:r>
            <a:r>
              <a:rPr kumimoji="0" lang="de-DE" sz="3600" b="0" i="0" u="none" strike="noStrike" kern="1200" cap="none" normalizeH="0" baseline="0" dirty="0">
                <a:ln>
                  <a:noFill/>
                </a:ln>
                <a:solidFill>
                  <a:schemeClr val="tx2"/>
                </a:solidFill>
                <a:effectLst/>
                <a:latin typeface="+mn-lt"/>
                <a:ea typeface="+mn-ea"/>
                <a:cs typeface="+mn-cs"/>
              </a:rPr>
              <a:t>.</a:t>
            </a:r>
          </a:p>
        </p:txBody>
      </p:sp>
      <p:pic>
        <p:nvPicPr>
          <p:cNvPr id="25" name="Grafik 12"/>
          <p:cNvPicPr>
            <a:picLocks noChangeAspect="1"/>
          </p:cNvPicPr>
          <p:nvPr userDrawn="1"/>
        </p:nvPicPr>
        <p:blipFill>
          <a:blip>
            <a:extLst>
              <a:ext uri="{28A0092B-C50C-407E-A947-70E740481C1C}">
                <a14:useLocalDpi xmlns:a14="http://schemas.microsoft.com/office/drawing/2010/main" val="0"/>
              </a:ext>
            </a:extLst>
          </a:blip>
          <a:srcRect/>
          <a:stretch>
            <a:fillRect/>
          </a:stretch>
        </p:blipFill>
        <p:spPr bwMode="auto">
          <a:xfrm>
            <a:off x="26784000" y="39037513"/>
            <a:ext cx="2653323" cy="30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Grafik 1"/>
          <p:cNvPicPr>
            <a:picLocks noChangeAspect="1"/>
          </p:cNvPicPr>
          <p:nvPr userDrawn="1"/>
        </p:nvPicPr>
        <p:blipFill rotWithShape="1">
          <a:blip cstate="print">
            <a:extLst>
              <a:ext uri="{28A0092B-C50C-407E-A947-70E740481C1C}">
                <a14:useLocalDpi xmlns:a14="http://schemas.microsoft.com/office/drawing/2010/main" val="0"/>
              </a:ext>
            </a:extLst>
          </a:blip>
          <a:srcRect t="33115" b="26404"/>
          <a:stretch/>
        </p:blipFill>
        <p:spPr>
          <a:xfrm>
            <a:off x="720000" y="21719148"/>
            <a:ext cx="14220000" cy="3238500"/>
          </a:xfrm>
          <a:prstGeom prst="rect">
            <a:avLst/>
          </a:prstGeom>
        </p:spPr>
      </p:pic>
      <p:sp>
        <p:nvSpPr>
          <p:cNvPr id="24" name="Textfeld 23"/>
          <p:cNvSpPr txBox="1"/>
          <p:nvPr userDrawn="1"/>
        </p:nvSpPr>
        <p:spPr>
          <a:xfrm>
            <a:off x="12163697" y="616133"/>
            <a:ext cx="17142823" cy="3046988"/>
          </a:xfrm>
          <a:prstGeom prst="rect">
            <a:avLst/>
          </a:prstGeom>
          <a:noFill/>
        </p:spPr>
        <p:txBody>
          <a:bodyPr wrap="square" rtlCol="0">
            <a:spAutoFit/>
          </a:bodyPr>
          <a:lstStyle/>
          <a:p>
            <a:r>
              <a:rPr lang="de-DE" sz="9600" b="1" dirty="0">
                <a:solidFill>
                  <a:srgbClr val="FF0000"/>
                </a:solidFill>
              </a:rPr>
              <a:t>BEISPIEL-POSTER</a:t>
            </a:r>
            <a:br>
              <a:rPr lang="de-DE" sz="9600" b="1" dirty="0">
                <a:solidFill>
                  <a:srgbClr val="FF0000"/>
                </a:solidFill>
              </a:rPr>
            </a:br>
            <a:r>
              <a:rPr lang="de-DE" sz="9600" b="1" dirty="0">
                <a:solidFill>
                  <a:srgbClr val="FF0000"/>
                </a:solidFill>
              </a:rPr>
              <a:t>Bitte bearbeiten Sie Folie 2!</a:t>
            </a:r>
          </a:p>
        </p:txBody>
      </p:sp>
    </p:spTree>
    <p:extLst>
      <p:ext uri="{BB962C8B-B14F-4D97-AF65-F5344CB8AC3E}">
        <p14:creationId xmlns:p14="http://schemas.microsoft.com/office/powerpoint/2010/main" val="404522885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lauer Kopf + Fuß">
    <p:spTree>
      <p:nvGrpSpPr>
        <p:cNvPr id="1" name=""/>
        <p:cNvGrpSpPr/>
        <p:nvPr/>
      </p:nvGrpSpPr>
      <p:grpSpPr>
        <a:xfrm>
          <a:off x="0" y="0"/>
          <a:ext cx="0" cy="0"/>
          <a:chOff x="0" y="0"/>
          <a:chExt cx="0" cy="0"/>
        </a:xfrm>
      </p:grpSpPr>
      <p:sp>
        <p:nvSpPr>
          <p:cNvPr id="12" name="Rectangle 8"/>
          <p:cNvSpPr>
            <a:spLocks noChangeArrowheads="1"/>
          </p:cNvSpPr>
          <p:nvPr userDrawn="1"/>
        </p:nvSpPr>
        <p:spPr bwMode="auto">
          <a:xfrm>
            <a:off x="0" y="38295263"/>
            <a:ext cx="30338713" cy="4508500"/>
          </a:xfrm>
          <a:prstGeom prst="rect">
            <a:avLst/>
          </a:prstGeom>
          <a:solidFill>
            <a:srgbClr val="0B2A51"/>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36576" tIns="36576" rIns="36576" bIns="36576" numCol="1" anchor="t" anchorCtr="0" compatLnSpc="1">
            <a:prstTxWarp prst="textNoShape">
              <a:avLst/>
            </a:prstTxWarp>
          </a:bodyPr>
          <a:lstStyle/>
          <a:p>
            <a:endParaRPr lang="de-DE" dirty="0"/>
          </a:p>
        </p:txBody>
      </p:sp>
      <p:sp>
        <p:nvSpPr>
          <p:cNvPr id="13" name="Rectangle 9"/>
          <p:cNvSpPr>
            <a:spLocks noChangeArrowheads="1"/>
          </p:cNvSpPr>
          <p:nvPr userDrawn="1"/>
        </p:nvSpPr>
        <p:spPr bwMode="auto">
          <a:xfrm>
            <a:off x="0" y="4319587"/>
            <a:ext cx="30275213" cy="720726"/>
          </a:xfrm>
          <a:prstGeom prst="rect">
            <a:avLst/>
          </a:prstGeom>
          <a:solidFill>
            <a:srgbClr val="0B2A51">
              <a:alpha val="50000"/>
            </a:srgbClr>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4320000" tIns="0" rIns="432000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7" name="Rectangle 14"/>
          <p:cNvSpPr>
            <a:spLocks noChangeArrowheads="1"/>
          </p:cNvSpPr>
          <p:nvPr userDrawn="1"/>
        </p:nvSpPr>
        <p:spPr bwMode="auto">
          <a:xfrm>
            <a:off x="1588" y="1588"/>
            <a:ext cx="30275212" cy="4319587"/>
          </a:xfrm>
          <a:prstGeom prst="rect">
            <a:avLst/>
          </a:prstGeom>
          <a:solidFill>
            <a:srgbClr val="0B2A51"/>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a:ln>
                  <a:noFill/>
                </a:ln>
                <a:solidFill>
                  <a:srgbClr val="0B2A51"/>
                </a:solidFill>
                <a:effectLst/>
                <a:latin typeface="Open Sans" panose="020B0606030504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pic>
        <p:nvPicPr>
          <p:cNvPr id="3087" name="Picture 15" descr="TUD_Logo_weiss_228"/>
          <p:cNvPicPr>
            <a:picLocks noChangeAspect="1" noChangeArrowheads="1"/>
          </p:cNvPicPr>
          <p:nvPr userDrawn="1"/>
        </p:nvPicPr>
        <p:blipFill>
          <a:blip cstate="print">
            <a:extLst>
              <a:ext uri="{28A0092B-C50C-407E-A947-70E740481C1C}">
                <a14:useLocalDpi xmlns:a14="http://schemas.microsoft.com/office/drawing/2010/main" val="0"/>
              </a:ext>
            </a:extLst>
          </a:blip>
          <a:srcRect/>
          <a:stretch>
            <a:fillRect/>
          </a:stretch>
        </p:blipFill>
        <p:spPr bwMode="auto">
          <a:xfrm>
            <a:off x="865188" y="1225550"/>
            <a:ext cx="8212137" cy="2382838"/>
          </a:xfrm>
          <a:prstGeom prst="rect">
            <a:avLst/>
          </a:prstGeom>
          <a:noFill/>
          <a:ln>
            <a:noFill/>
          </a:ln>
          <a:effectLst/>
          <a:extLst>
            <a:ext uri="{909E8E84-426E-40DD-AFC4-6F175D3DCCD1}">
              <a14:hiddenFill xmlns:a14="http://schemas.microsoft.com/office/drawing/2010/main">
                <a:solidFill>
                  <a:srgbClr val="0069B4"/>
                </a:solidFill>
              </a14:hiddenFill>
            </a:ex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pic>
      <p:sp>
        <p:nvSpPr>
          <p:cNvPr id="4" name="Textfeld 3"/>
          <p:cNvSpPr txBox="1"/>
          <p:nvPr userDrawn="1"/>
        </p:nvSpPr>
        <p:spPr>
          <a:xfrm>
            <a:off x="3233964" y="38976116"/>
            <a:ext cx="15840000" cy="3150469"/>
          </a:xfrm>
          <a:prstGeom prst="rect">
            <a:avLst/>
          </a:prstGeom>
          <a:noFill/>
        </p:spPr>
        <p:txBody>
          <a:bodyPr wrap="square" lIns="0" tIns="36000" rIns="0" bIns="36000" rtlCol="0" anchor="ctr" anchorCtr="1">
            <a:spAutoFit/>
          </a:bodyPr>
          <a:lstStyle/>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Professur für Verkehrsleitsysteme und –prozessautomatisierung</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Dr.-Ing. Birgit Jaekel</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Telefon: 0351 463 36784</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E-Mail: vlp@mailbox.tu-dresden.de</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Web: http://tu-dresden.de/vlp</a:t>
            </a:r>
            <a:endParaRPr lang="de-DE" sz="3200" dirty="0"/>
          </a:p>
        </p:txBody>
      </p:sp>
      <p:sp>
        <p:nvSpPr>
          <p:cNvPr id="5" name="Textfeld 4"/>
          <p:cNvSpPr txBox="1"/>
          <p:nvPr userDrawn="1"/>
        </p:nvSpPr>
        <p:spPr>
          <a:xfrm>
            <a:off x="3555274" y="4269059"/>
            <a:ext cx="21059368" cy="830997"/>
          </a:xfrm>
          <a:prstGeom prst="rect">
            <a:avLst/>
          </a:prstGeom>
          <a:noFill/>
        </p:spPr>
        <p:txBody>
          <a:bodyPr wrap="square" lIns="0" tIns="36000" rIns="0" bIns="36000" rtlCol="0">
            <a:spAutoFit/>
          </a:bodyPr>
          <a:lstStyle/>
          <a:p>
            <a:r>
              <a:rPr lang="de-DE" sz="4800" dirty="0">
                <a:solidFill>
                  <a:schemeClr val="bg1"/>
                </a:solidFill>
              </a:rPr>
              <a:t>Fakultät Verkehrswissenschaften „Friedrich List“</a:t>
            </a:r>
          </a:p>
        </p:txBody>
      </p:sp>
      <p:graphicFrame>
        <p:nvGraphicFramePr>
          <p:cNvPr id="11" name="Tabelle 10"/>
          <p:cNvGraphicFramePr>
            <a:graphicFrameLocks noGrp="1"/>
          </p:cNvGraphicFramePr>
          <p:nvPr userDrawn="1">
            <p:extLst>
              <p:ext uri="{D42A27DB-BD31-4B8C-83A1-F6EECF244321}">
                <p14:modId xmlns:p14="http://schemas.microsoft.com/office/powerpoint/2010/main" val="204887669"/>
              </p:ext>
            </p:extLst>
          </p:nvPr>
        </p:nvGraphicFramePr>
        <p:xfrm>
          <a:off x="720000" y="5544000"/>
          <a:ext cx="28836000" cy="3168000"/>
        </p:xfrm>
        <a:graphic>
          <a:graphicData uri="http://schemas.openxmlformats.org/drawingml/2006/table">
            <a:tbl>
              <a:tblPr firstRow="1" bandRow="1">
                <a:tableStyleId>{5C22544A-7EE6-4342-B048-85BDC9FD1C3A}</a:tableStyleId>
              </a:tblPr>
              <a:tblGrid>
                <a:gridCol w="16592708">
                  <a:extLst>
                    <a:ext uri="{9D8B030D-6E8A-4147-A177-3AD203B41FA5}">
                      <a16:colId xmlns:a16="http://schemas.microsoft.com/office/drawing/2014/main" val="20000"/>
                    </a:ext>
                  </a:extLst>
                </a:gridCol>
                <a:gridCol w="12243292">
                  <a:extLst>
                    <a:ext uri="{9D8B030D-6E8A-4147-A177-3AD203B41FA5}">
                      <a16:colId xmlns:a16="http://schemas.microsoft.com/office/drawing/2014/main" val="20001"/>
                    </a:ext>
                  </a:extLst>
                </a:gridCol>
              </a:tblGrid>
              <a:tr h="3168000">
                <a:tc>
                  <a:txBody>
                    <a:bodyPr/>
                    <a:lstStyle/>
                    <a:p>
                      <a:endParaRPr lang="de-DE" dirty="0"/>
                    </a:p>
                  </a:txBody>
                  <a:tcP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endParaRPr lang="de-DE" dirty="0"/>
                    </a:p>
                  </a:txBody>
                  <a:tcP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pic>
        <p:nvPicPr>
          <p:cNvPr id="25" name="Grafik 12"/>
          <p:cNvPicPr>
            <a:picLocks noChangeAspect="1"/>
          </p:cNvPicPr>
          <p:nvPr userDrawn="1"/>
        </p:nvPicPr>
        <p:blipFill>
          <a:blip>
            <a:extLst>
              <a:ext uri="{28A0092B-C50C-407E-A947-70E740481C1C}">
                <a14:useLocalDpi xmlns:a14="http://schemas.microsoft.com/office/drawing/2010/main" val="0"/>
              </a:ext>
            </a:extLst>
          </a:blip>
          <a:srcRect/>
          <a:stretch>
            <a:fillRect/>
          </a:stretch>
        </p:blipFill>
        <p:spPr bwMode="auto">
          <a:xfrm>
            <a:off x="26784000" y="39037513"/>
            <a:ext cx="2653323" cy="30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14263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de-DE" dirty="0"/>
              <a:t>Titelmasterformat durch Klicken bearbeiten</a:t>
            </a:r>
          </a:p>
        </p:txBody>
      </p:sp>
      <p:sp>
        <p:nvSpPr>
          <p:cNvPr id="5" name="Fußzeilenplatzhalter 4"/>
          <p:cNvSpPr>
            <a:spLocks noGrp="1"/>
          </p:cNvSpPr>
          <p:nvPr>
            <p:ph type="ftr" sz="quarter" idx="3"/>
          </p:nvPr>
        </p:nvSpPr>
        <p:spPr>
          <a:xfrm>
            <a:off x="2081421" y="39672750"/>
            <a:ext cx="18165128"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endParaRPr lang="de-DE" dirty="0"/>
          </a:p>
        </p:txBody>
      </p:sp>
    </p:spTree>
    <p:extLst>
      <p:ext uri="{BB962C8B-B14F-4D97-AF65-F5344CB8AC3E}">
        <p14:creationId xmlns:p14="http://schemas.microsoft.com/office/powerpoint/2010/main" val="1261192853"/>
      </p:ext>
    </p:extLst>
  </p:cSld>
  <p:clrMap bg1="lt1" tx1="dk1" bg2="lt2" tx2="dk2" accent1="accent1" accent2="accent2" accent3="accent3" accent4="accent4" accent5="accent5" accent6="accent6" hlink="hlink" folHlink="folHlink"/>
  <p:sldLayoutIdLst>
    <p:sldLayoutId id="2147483653" r:id="rId1"/>
    <p:sldLayoutId id="2147483655" r:id="rId2"/>
  </p:sldLayoutIdLst>
  <p:txStyles>
    <p:titleStyle>
      <a:lvl1pPr algn="l" defTabSz="2270638" rtl="0" eaLnBrk="1" latinLnBrk="0" hangingPunct="1">
        <a:lnSpc>
          <a:spcPct val="90000"/>
        </a:lnSpc>
        <a:spcBef>
          <a:spcPct val="0"/>
        </a:spcBef>
        <a:buNone/>
        <a:defRPr sz="10926" kern="1200">
          <a:solidFill>
            <a:schemeClr val="tx2"/>
          </a:solidFill>
          <a:latin typeface="+mj-lt"/>
          <a:ea typeface="+mj-ea"/>
          <a:cs typeface="+mj-cs"/>
        </a:defRPr>
      </a:lvl1pPr>
    </p:titleStyle>
    <p:bodyStyle>
      <a:lvl1pPr marL="0" indent="0" algn="l" defTabSz="2270638" rtl="0" eaLnBrk="1" latinLnBrk="0" hangingPunct="1">
        <a:lnSpc>
          <a:spcPct val="90000"/>
        </a:lnSpc>
        <a:spcBef>
          <a:spcPts val="2483"/>
        </a:spcBef>
        <a:buFontTx/>
        <a:buNone/>
        <a:defRPr lang="de-DE" sz="2300" kern="1200" smtClean="0">
          <a:solidFill>
            <a:schemeClr val="tx2"/>
          </a:solidFill>
          <a:effectLst/>
          <a:latin typeface="+mn-lt"/>
          <a:ea typeface="+mn-ea"/>
          <a:cs typeface="+mn-cs"/>
        </a:defRPr>
      </a:lvl1pPr>
      <a:lvl2pPr marL="1135319" indent="0" algn="l" defTabSz="2270638" rtl="0" eaLnBrk="1" latinLnBrk="0" hangingPunct="1">
        <a:lnSpc>
          <a:spcPct val="90000"/>
        </a:lnSpc>
        <a:spcBef>
          <a:spcPts val="1242"/>
        </a:spcBef>
        <a:buFontTx/>
        <a:buNone/>
        <a:defRPr sz="2300" kern="1200">
          <a:solidFill>
            <a:schemeClr val="tx2"/>
          </a:solidFill>
          <a:latin typeface="+mn-lt"/>
          <a:ea typeface="+mn-ea"/>
          <a:cs typeface="+mn-cs"/>
        </a:defRPr>
      </a:lvl2pPr>
      <a:lvl3pPr marL="2270638" indent="0" algn="l" defTabSz="2270638" rtl="0" eaLnBrk="1" latinLnBrk="0" hangingPunct="1">
        <a:lnSpc>
          <a:spcPct val="90000"/>
        </a:lnSpc>
        <a:spcBef>
          <a:spcPts val="1242"/>
        </a:spcBef>
        <a:buFontTx/>
        <a:buNone/>
        <a:defRPr sz="2300" kern="1200">
          <a:solidFill>
            <a:schemeClr val="tx2"/>
          </a:solidFill>
          <a:latin typeface="+mn-lt"/>
          <a:ea typeface="+mn-ea"/>
          <a:cs typeface="+mn-cs"/>
        </a:defRPr>
      </a:lvl3pPr>
      <a:lvl4pPr marL="3405957" indent="0" algn="l" defTabSz="2270638" rtl="0" eaLnBrk="1" latinLnBrk="0" hangingPunct="1">
        <a:lnSpc>
          <a:spcPct val="90000"/>
        </a:lnSpc>
        <a:spcBef>
          <a:spcPts val="1242"/>
        </a:spcBef>
        <a:buFontTx/>
        <a:buNone/>
        <a:defRPr sz="2300" kern="1200">
          <a:solidFill>
            <a:schemeClr val="tx2"/>
          </a:solidFill>
          <a:latin typeface="+mn-lt"/>
          <a:ea typeface="+mn-ea"/>
          <a:cs typeface="+mn-cs"/>
        </a:defRPr>
      </a:lvl4pPr>
      <a:lvl5pPr marL="4541276" indent="0" algn="l" defTabSz="2270638" rtl="0" eaLnBrk="1" latinLnBrk="0" hangingPunct="1">
        <a:lnSpc>
          <a:spcPct val="90000"/>
        </a:lnSpc>
        <a:spcBef>
          <a:spcPts val="1242"/>
        </a:spcBef>
        <a:buFontTx/>
        <a:buNone/>
        <a:defRPr sz="2300" kern="1200">
          <a:solidFill>
            <a:schemeClr val="tx2"/>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de-DE"/>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80631CD5-00B1-BF3C-BB20-EEE9A6351291}"/>
              </a:ext>
            </a:extLst>
          </p:cNvPr>
          <p:cNvSpPr/>
          <p:nvPr/>
        </p:nvSpPr>
        <p:spPr>
          <a:xfrm>
            <a:off x="-46575" y="0"/>
            <a:ext cx="30321787" cy="428037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chemeClr val="tx1"/>
              </a:solidFill>
            </a:endParaRPr>
          </a:p>
        </p:txBody>
      </p:sp>
      <p:sp>
        <p:nvSpPr>
          <p:cNvPr id="15" name="Textfeld 14">
            <a:extLst>
              <a:ext uri="{FF2B5EF4-FFF2-40B4-BE49-F238E27FC236}">
                <a16:creationId xmlns:a16="http://schemas.microsoft.com/office/drawing/2014/main" id="{FF224966-6A17-5A3B-CBC1-8396F9780A3B}"/>
              </a:ext>
            </a:extLst>
          </p:cNvPr>
          <p:cNvSpPr txBox="1"/>
          <p:nvPr/>
        </p:nvSpPr>
        <p:spPr>
          <a:xfrm>
            <a:off x="423880" y="1401016"/>
            <a:ext cx="7205819" cy="1569660"/>
          </a:xfrm>
          <a:prstGeom prst="rect">
            <a:avLst/>
          </a:prstGeom>
          <a:noFill/>
        </p:spPr>
        <p:txBody>
          <a:bodyPr wrap="none" rtlCol="0">
            <a:spAutoFit/>
          </a:bodyPr>
          <a:lstStyle/>
          <a:p>
            <a:r>
              <a:rPr lang="de-DE" sz="4800" dirty="0">
                <a:latin typeface="Open Sans SemiBold" pitchFamily="2" charset="0"/>
                <a:ea typeface="Open Sans SemiBold" pitchFamily="2" charset="0"/>
                <a:cs typeface="Open Sans SemiBold" pitchFamily="2" charset="0"/>
              </a:rPr>
              <a:t>Fakultät</a:t>
            </a:r>
          </a:p>
          <a:p>
            <a:r>
              <a:rPr lang="de-DE" sz="4800" dirty="0">
                <a:latin typeface="Open Sans SemiBold" pitchFamily="2" charset="0"/>
                <a:ea typeface="Open Sans SemiBold" pitchFamily="2" charset="0"/>
                <a:cs typeface="Open Sans SemiBold" pitchFamily="2" charset="0"/>
              </a:rPr>
              <a:t>Informatik/Mathematik</a:t>
            </a:r>
          </a:p>
        </p:txBody>
      </p:sp>
      <p:sp>
        <p:nvSpPr>
          <p:cNvPr id="16" name="Textfeld 15">
            <a:extLst>
              <a:ext uri="{FF2B5EF4-FFF2-40B4-BE49-F238E27FC236}">
                <a16:creationId xmlns:a16="http://schemas.microsoft.com/office/drawing/2014/main" id="{73E87647-7A9E-4E18-CDC2-8D408669C933}"/>
              </a:ext>
            </a:extLst>
          </p:cNvPr>
          <p:cNvSpPr txBox="1"/>
          <p:nvPr/>
        </p:nvSpPr>
        <p:spPr>
          <a:xfrm>
            <a:off x="2559652" y="4762499"/>
            <a:ext cx="25155907" cy="2092881"/>
          </a:xfrm>
          <a:prstGeom prst="rect">
            <a:avLst/>
          </a:prstGeom>
          <a:noFill/>
        </p:spPr>
        <p:txBody>
          <a:bodyPr wrap="square" rtlCol="0">
            <a:spAutoFit/>
          </a:bodyPr>
          <a:lstStyle/>
          <a:p>
            <a:r>
              <a:rPr lang="de-DE" sz="13000" dirty="0">
                <a:effectLst>
                  <a:outerShdw blurRad="50800" dist="50800" dir="10800000" algn="ctr" rotWithShape="0">
                    <a:srgbClr val="0099BC"/>
                  </a:outerShdw>
                </a:effectLst>
                <a:latin typeface="Open Sans SemiBold" pitchFamily="2" charset="0"/>
                <a:ea typeface="Open Sans SemiBold" pitchFamily="2" charset="0"/>
                <a:cs typeface="Open Sans SemiBold" pitchFamily="2" charset="0"/>
              </a:rPr>
              <a:t>OP</a:t>
            </a:r>
            <a:r>
              <a:rPr lang="de-DE" sz="13000" dirty="0">
                <a:effectLst>
                  <a:outerShdw blurRad="50800" dist="50800" dir="5400000" algn="ctr" rotWithShape="0">
                    <a:srgbClr val="F25C19"/>
                  </a:outerShdw>
                </a:effectLst>
                <a:latin typeface="Open Sans SemiBold" pitchFamily="2" charset="0"/>
                <a:ea typeface="Open Sans SemiBold" pitchFamily="2" charset="0"/>
                <a:cs typeface="Open Sans SemiBold" pitchFamily="2" charset="0"/>
              </a:rPr>
              <a:t>ALADIN</a:t>
            </a:r>
            <a:r>
              <a:rPr lang="de-DE" sz="13000" dirty="0">
                <a:latin typeface="Open Sans SemiBold" pitchFamily="2" charset="0"/>
                <a:ea typeface="Open Sans SemiBold" pitchFamily="2" charset="0"/>
                <a:cs typeface="Open Sans SemiBold" pitchFamily="2" charset="0"/>
              </a:rPr>
              <a:t>: ALADIN </a:t>
            </a:r>
            <a:r>
              <a:rPr lang="de-DE" sz="13000" dirty="0" err="1">
                <a:latin typeface="Open Sans SemiBold" pitchFamily="2" charset="0"/>
                <a:ea typeface="Open Sans SemiBold" pitchFamily="2" charset="0"/>
                <a:cs typeface="Open Sans SemiBold" pitchFamily="2" charset="0"/>
              </a:rPr>
              <a:t>goes</a:t>
            </a:r>
            <a:r>
              <a:rPr lang="de-DE" sz="13000" dirty="0">
                <a:latin typeface="Open Sans SemiBold" pitchFamily="2" charset="0"/>
                <a:ea typeface="Open Sans SemiBold" pitchFamily="2" charset="0"/>
                <a:cs typeface="Open Sans SemiBold" pitchFamily="2" charset="0"/>
              </a:rPr>
              <a:t> OPAL </a:t>
            </a:r>
          </a:p>
        </p:txBody>
      </p:sp>
      <p:sp>
        <p:nvSpPr>
          <p:cNvPr id="21" name="Rechteck 20">
            <a:extLst>
              <a:ext uri="{FF2B5EF4-FFF2-40B4-BE49-F238E27FC236}">
                <a16:creationId xmlns:a16="http://schemas.microsoft.com/office/drawing/2014/main" id="{22B96D8A-6139-BC83-40E9-40E9ED095ED0}"/>
              </a:ext>
            </a:extLst>
          </p:cNvPr>
          <p:cNvSpPr/>
          <p:nvPr/>
        </p:nvSpPr>
        <p:spPr>
          <a:xfrm>
            <a:off x="414669" y="8597662"/>
            <a:ext cx="14284983"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Rechteck 21">
            <a:extLst>
              <a:ext uri="{FF2B5EF4-FFF2-40B4-BE49-F238E27FC236}">
                <a16:creationId xmlns:a16="http://schemas.microsoft.com/office/drawing/2014/main" id="{3153A499-2052-1152-3252-7C35874D5CB2}"/>
              </a:ext>
            </a:extLst>
          </p:cNvPr>
          <p:cNvSpPr/>
          <p:nvPr/>
        </p:nvSpPr>
        <p:spPr>
          <a:xfrm>
            <a:off x="15575561" y="8597662"/>
            <a:ext cx="14238404"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Textfeld 24">
            <a:extLst>
              <a:ext uri="{FF2B5EF4-FFF2-40B4-BE49-F238E27FC236}">
                <a16:creationId xmlns:a16="http://schemas.microsoft.com/office/drawing/2014/main" id="{62B538DE-E9F6-2551-2E5A-2863FF51B199}"/>
              </a:ext>
            </a:extLst>
          </p:cNvPr>
          <p:cNvSpPr txBox="1"/>
          <p:nvPr/>
        </p:nvSpPr>
        <p:spPr>
          <a:xfrm>
            <a:off x="423880" y="40248585"/>
            <a:ext cx="6375079"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Projektleiter</a:t>
            </a:r>
          </a:p>
          <a:p>
            <a:r>
              <a:rPr lang="de-DE" sz="3200" dirty="0">
                <a:latin typeface="Open Sans Light" pitchFamily="2" charset="0"/>
                <a:ea typeface="Open Sans Light" pitchFamily="2" charset="0"/>
                <a:cs typeface="Open Sans Light" pitchFamily="2" charset="0"/>
              </a:rPr>
              <a:t>Prof. Dr. Torsten Munkelt</a:t>
            </a:r>
          </a:p>
          <a:p>
            <a:r>
              <a:rPr lang="de-DE" sz="3200" dirty="0">
                <a:latin typeface="Open Sans Light" pitchFamily="2" charset="0"/>
                <a:ea typeface="Open Sans Light" pitchFamily="2" charset="0"/>
                <a:cs typeface="Open Sans Light" pitchFamily="2" charset="0"/>
              </a:rPr>
              <a:t>HTW Dresden</a:t>
            </a:r>
          </a:p>
          <a:p>
            <a:r>
              <a:rPr lang="de-DE" sz="3200" dirty="0">
                <a:latin typeface="Open Sans Light" pitchFamily="2" charset="0"/>
                <a:ea typeface="Open Sans Light" pitchFamily="2" charset="0"/>
                <a:cs typeface="Open Sans Light" pitchFamily="2" charset="0"/>
              </a:rPr>
              <a:t>torsten.munkelt@htw-dresden.de</a:t>
            </a:r>
          </a:p>
        </p:txBody>
      </p:sp>
      <p:sp>
        <p:nvSpPr>
          <p:cNvPr id="26" name="Textfeld 25">
            <a:extLst>
              <a:ext uri="{FF2B5EF4-FFF2-40B4-BE49-F238E27FC236}">
                <a16:creationId xmlns:a16="http://schemas.microsoft.com/office/drawing/2014/main" id="{6CD7BE86-3B39-23D0-AF28-1D01B0FFAACF}"/>
              </a:ext>
            </a:extLst>
          </p:cNvPr>
          <p:cNvSpPr txBox="1"/>
          <p:nvPr/>
        </p:nvSpPr>
        <p:spPr>
          <a:xfrm>
            <a:off x="7269415" y="40248585"/>
            <a:ext cx="6939528"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Zweitprojektleiter</a:t>
            </a:r>
          </a:p>
          <a:p>
            <a:r>
              <a:rPr lang="de-DE" sz="3200" dirty="0">
                <a:latin typeface="Open Sans Light" pitchFamily="2" charset="0"/>
                <a:ea typeface="Open Sans Light" pitchFamily="2" charset="0"/>
                <a:cs typeface="Open Sans Light" pitchFamily="2" charset="0"/>
              </a:rPr>
              <a:t>Prof. Dr. Ralf Laue</a:t>
            </a:r>
          </a:p>
          <a:p>
            <a:r>
              <a:rPr lang="de-DE" sz="3200" dirty="0">
                <a:latin typeface="Open Sans Light" pitchFamily="2" charset="0"/>
                <a:ea typeface="Open Sans Light" pitchFamily="2" charset="0"/>
                <a:cs typeface="Open Sans Light" pitchFamily="2" charset="0"/>
              </a:rPr>
              <a:t>Westsächsische Hochschule Zwickau</a:t>
            </a:r>
          </a:p>
          <a:p>
            <a:r>
              <a:rPr lang="de-DE" sz="3200" dirty="0">
                <a:latin typeface="Open Sans Light" pitchFamily="2" charset="0"/>
                <a:ea typeface="Open Sans Light" pitchFamily="2" charset="0"/>
                <a:cs typeface="Open Sans Light" pitchFamily="2" charset="0"/>
              </a:rPr>
              <a:t>ralf.laue@fh-zwickau.de</a:t>
            </a:r>
          </a:p>
        </p:txBody>
      </p:sp>
      <p:sp>
        <p:nvSpPr>
          <p:cNvPr id="27" name="Textfeld 26">
            <a:extLst>
              <a:ext uri="{FF2B5EF4-FFF2-40B4-BE49-F238E27FC236}">
                <a16:creationId xmlns:a16="http://schemas.microsoft.com/office/drawing/2014/main" id="{92DD1727-374C-EA0F-363A-24380C7379E2}"/>
              </a:ext>
            </a:extLst>
          </p:cNvPr>
          <p:cNvSpPr txBox="1"/>
          <p:nvPr/>
        </p:nvSpPr>
        <p:spPr>
          <a:xfrm>
            <a:off x="14679399" y="40248585"/>
            <a:ext cx="5362174"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Projektmitarbeiter</a:t>
            </a:r>
          </a:p>
          <a:p>
            <a:r>
              <a:rPr lang="de-DE" sz="3200" dirty="0">
                <a:latin typeface="Open Sans Light" pitchFamily="2" charset="0"/>
                <a:ea typeface="Open Sans Light" pitchFamily="2" charset="0"/>
                <a:cs typeface="Open Sans Light" pitchFamily="2" charset="0"/>
              </a:rPr>
              <a:t>M. Sc. Paul Christ</a:t>
            </a:r>
          </a:p>
          <a:p>
            <a:r>
              <a:rPr lang="de-DE" sz="3200" dirty="0">
                <a:latin typeface="Open Sans Light" pitchFamily="2" charset="0"/>
                <a:ea typeface="Open Sans Light" pitchFamily="2" charset="0"/>
                <a:cs typeface="Open Sans Light" pitchFamily="2" charset="0"/>
              </a:rPr>
              <a:t>HTW Dresden</a:t>
            </a:r>
          </a:p>
          <a:p>
            <a:r>
              <a:rPr lang="de-DE" sz="3200" dirty="0">
                <a:latin typeface="Open Sans Light" pitchFamily="2" charset="0"/>
                <a:ea typeface="Open Sans Light" pitchFamily="2" charset="0"/>
                <a:cs typeface="Open Sans Light" pitchFamily="2" charset="0"/>
              </a:rPr>
              <a:t>paul.christ@htw-dresden.de</a:t>
            </a:r>
          </a:p>
        </p:txBody>
      </p:sp>
      <p:sp>
        <p:nvSpPr>
          <p:cNvPr id="30" name="Textfeld 29">
            <a:extLst>
              <a:ext uri="{FF2B5EF4-FFF2-40B4-BE49-F238E27FC236}">
                <a16:creationId xmlns:a16="http://schemas.microsoft.com/office/drawing/2014/main" id="{2C0F1DF6-9C6D-1C69-13EF-98BEB627D46A}"/>
              </a:ext>
            </a:extLst>
          </p:cNvPr>
          <p:cNvSpPr txBox="1"/>
          <p:nvPr/>
        </p:nvSpPr>
        <p:spPr>
          <a:xfrm>
            <a:off x="22086448" y="40248585"/>
            <a:ext cx="7953535" cy="2062103"/>
          </a:xfrm>
          <a:prstGeom prst="rect">
            <a:avLst/>
          </a:prstGeom>
          <a:noFill/>
        </p:spPr>
        <p:txBody>
          <a:bodyPr wrap="square" rtlCol="0">
            <a:spAutoFit/>
          </a:bodyPr>
          <a:lstStyle/>
          <a:p>
            <a:r>
              <a:rPr lang="de-DE" sz="3200" dirty="0">
                <a:latin typeface="Open Sans Light" pitchFamily="2" charset="0"/>
                <a:ea typeface="Open Sans Light" pitchFamily="2" charset="0"/>
                <a:cs typeface="Open Sans Light" pitchFamily="2" charset="0"/>
              </a:rPr>
              <a:t>Diese Maßnahme wird mitfinanziert durch Steuermittel auf der Grundlage des von den Abgeordneten des Sächsischen Landtages beschlossenen Haushaltes.</a:t>
            </a:r>
          </a:p>
        </p:txBody>
      </p:sp>
      <p:sp>
        <p:nvSpPr>
          <p:cNvPr id="33" name="Textfeld 32">
            <a:extLst>
              <a:ext uri="{FF2B5EF4-FFF2-40B4-BE49-F238E27FC236}">
                <a16:creationId xmlns:a16="http://schemas.microsoft.com/office/drawing/2014/main" id="{BB9D886A-8A0A-79D6-B6FB-BEE31896555A}"/>
              </a:ext>
            </a:extLst>
          </p:cNvPr>
          <p:cNvSpPr txBox="1"/>
          <p:nvPr/>
        </p:nvSpPr>
        <p:spPr>
          <a:xfrm>
            <a:off x="5881060" y="8915153"/>
            <a:ext cx="3352200" cy="800219"/>
          </a:xfrm>
          <a:prstGeom prst="rect">
            <a:avLst/>
          </a:prstGeom>
          <a:noFill/>
        </p:spPr>
        <p:txBody>
          <a:bodyPr wrap="none" rtlCol="0">
            <a:spAutoFit/>
          </a:bodyPr>
          <a:lstStyle/>
          <a:p>
            <a:r>
              <a:rPr lang="de-DE" sz="4600" dirty="0">
                <a:latin typeface="Open Sans SemiBold" panose="020B0706030804020204" pitchFamily="34" charset="0"/>
                <a:ea typeface="Open Sans SemiBold" panose="020B0706030804020204" pitchFamily="34" charset="0"/>
                <a:cs typeface="Open Sans SemiBold" panose="020B0706030804020204" pitchFamily="34" charset="0"/>
              </a:rPr>
              <a:t>Einführung</a:t>
            </a:r>
          </a:p>
        </p:txBody>
      </p:sp>
      <p:sp>
        <p:nvSpPr>
          <p:cNvPr id="34" name="Textfeld 33">
            <a:extLst>
              <a:ext uri="{FF2B5EF4-FFF2-40B4-BE49-F238E27FC236}">
                <a16:creationId xmlns:a16="http://schemas.microsoft.com/office/drawing/2014/main" id="{076DC52B-E796-C022-117A-62BD76DF5616}"/>
              </a:ext>
            </a:extLst>
          </p:cNvPr>
          <p:cNvSpPr txBox="1"/>
          <p:nvPr/>
        </p:nvSpPr>
        <p:spPr>
          <a:xfrm>
            <a:off x="20696248" y="8915153"/>
            <a:ext cx="3411511"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Motivation</a:t>
            </a:r>
          </a:p>
        </p:txBody>
      </p:sp>
      <p:sp>
        <p:nvSpPr>
          <p:cNvPr id="35" name="Rechteck 34">
            <a:extLst>
              <a:ext uri="{FF2B5EF4-FFF2-40B4-BE49-F238E27FC236}">
                <a16:creationId xmlns:a16="http://schemas.microsoft.com/office/drawing/2014/main" id="{E461CC04-C35B-3656-A719-F26180840DCF}"/>
              </a:ext>
            </a:extLst>
          </p:cNvPr>
          <p:cNvSpPr/>
          <p:nvPr/>
        </p:nvSpPr>
        <p:spPr>
          <a:xfrm>
            <a:off x="461248" y="29824728"/>
            <a:ext cx="14284983" cy="9829800"/>
          </a:xfrm>
          <a:prstGeom prst="rect">
            <a:avLst/>
          </a:prstGeom>
          <a:solidFill>
            <a:srgbClr val="F5F5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6" name="Rechteck 35">
            <a:extLst>
              <a:ext uri="{FF2B5EF4-FFF2-40B4-BE49-F238E27FC236}">
                <a16:creationId xmlns:a16="http://schemas.microsoft.com/office/drawing/2014/main" id="{282ABA72-9B80-299D-A0C2-2DCA550D65F7}"/>
              </a:ext>
            </a:extLst>
          </p:cNvPr>
          <p:cNvSpPr/>
          <p:nvPr/>
        </p:nvSpPr>
        <p:spPr>
          <a:xfrm>
            <a:off x="15622140" y="29824728"/>
            <a:ext cx="14238404"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3" name="Textfeld 42">
            <a:extLst>
              <a:ext uri="{FF2B5EF4-FFF2-40B4-BE49-F238E27FC236}">
                <a16:creationId xmlns:a16="http://schemas.microsoft.com/office/drawing/2014/main" id="{D7E5627C-41F4-816C-E690-31C8558DBEE3}"/>
              </a:ext>
            </a:extLst>
          </p:cNvPr>
          <p:cNvSpPr txBox="1"/>
          <p:nvPr/>
        </p:nvSpPr>
        <p:spPr>
          <a:xfrm>
            <a:off x="461248" y="9805708"/>
            <a:ext cx="14218152" cy="5078313"/>
          </a:xfrm>
          <a:prstGeom prst="rect">
            <a:avLst/>
          </a:prstGeom>
          <a:noFill/>
        </p:spPr>
        <p:txBody>
          <a:bodyPr wrap="square" rtlCol="0">
            <a:spAutoFit/>
          </a:bodyPr>
          <a:lstStyle/>
          <a:p>
            <a:r>
              <a:rPr lang="de-DE" sz="3600" dirty="0"/>
              <a:t>ALADIN (Generator für </a:t>
            </a:r>
            <a:r>
              <a:rPr lang="de-DE" sz="3600" b="1" dirty="0"/>
              <a:t>A</a:t>
            </a:r>
            <a:r>
              <a:rPr lang="de-DE" sz="3600" dirty="0"/>
              <a:t>ufgaben und </a:t>
            </a:r>
            <a:r>
              <a:rPr lang="de-DE" sz="3600" b="1" dirty="0"/>
              <a:t>L</a:t>
            </a:r>
            <a:r>
              <a:rPr lang="de-DE" sz="3600" dirty="0"/>
              <a:t>ösung-(</a:t>
            </a:r>
            <a:r>
              <a:rPr lang="de-DE" sz="3600" dirty="0" err="1"/>
              <a:t>shilf</a:t>
            </a:r>
            <a:r>
              <a:rPr lang="de-DE" sz="3600" dirty="0"/>
              <a:t>)en </a:t>
            </a:r>
            <a:r>
              <a:rPr lang="de-DE" sz="3600" b="1" dirty="0"/>
              <a:t>a</a:t>
            </a:r>
            <a:r>
              <a:rPr lang="de-DE" sz="3600" dirty="0"/>
              <a:t>us </a:t>
            </a:r>
            <a:r>
              <a:rPr lang="de-DE" sz="3600" b="1" dirty="0"/>
              <a:t>d</a:t>
            </a:r>
            <a:r>
              <a:rPr lang="de-DE" sz="3600" dirty="0"/>
              <a:t>er </a:t>
            </a:r>
            <a:r>
              <a:rPr lang="de-DE" sz="3600" b="1" dirty="0"/>
              <a:t>I</a:t>
            </a:r>
            <a:r>
              <a:rPr lang="de-DE" sz="3600" dirty="0"/>
              <a:t>nformatik und angrenzenden Diszipline</a:t>
            </a:r>
            <a:r>
              <a:rPr lang="de-DE" sz="3600" b="1" dirty="0"/>
              <a:t>n</a:t>
            </a:r>
            <a:r>
              <a:rPr lang="de-DE" sz="3600" dirty="0"/>
              <a:t>) ist ein Framework</a:t>
            </a:r>
          </a:p>
          <a:p>
            <a:pPr marL="2611115" lvl="1" indent="-857250">
              <a:buFont typeface="Symbol" panose="05050102010706020507" pitchFamily="18" charset="2"/>
              <a:buChar char="-"/>
            </a:pPr>
            <a:r>
              <a:rPr lang="de-DE" sz="3600" dirty="0"/>
              <a:t>zur deklarativen Modellierung von Aufgabentypen,</a:t>
            </a:r>
          </a:p>
          <a:p>
            <a:pPr marL="2611115" lvl="1" indent="-857250">
              <a:buFont typeface="Symbol" panose="05050102010706020507" pitchFamily="18" charset="2"/>
              <a:buChar char="-"/>
            </a:pPr>
            <a:r>
              <a:rPr lang="de-DE" sz="3600" dirty="0"/>
              <a:t>zur automatischen Generierung von Aufgaben und Lösung(</a:t>
            </a:r>
            <a:r>
              <a:rPr lang="de-DE" sz="3600" dirty="0" err="1"/>
              <a:t>shilf</a:t>
            </a:r>
            <a:r>
              <a:rPr lang="de-DE" sz="3600" dirty="0"/>
              <a:t>)en,</a:t>
            </a:r>
          </a:p>
          <a:p>
            <a:pPr marL="2611115" lvl="1" indent="-857250">
              <a:buFont typeface="Symbol" panose="05050102010706020507" pitchFamily="18" charset="2"/>
              <a:buChar char="-"/>
            </a:pPr>
            <a:r>
              <a:rPr lang="de-DE" sz="3600" dirty="0"/>
              <a:t>zur interaktiven Bearbeitung von individualisierten Übungsaufgaben,</a:t>
            </a:r>
          </a:p>
          <a:p>
            <a:pPr marL="2611115" lvl="1" indent="-857250">
              <a:buFont typeface="Symbol" panose="05050102010706020507" pitchFamily="18" charset="2"/>
              <a:buChar char="-"/>
            </a:pPr>
            <a:r>
              <a:rPr lang="de-DE" sz="3600" dirty="0"/>
              <a:t>zum asynchronen Austausch und Nachvollziehen von Lösungsversuchen.</a:t>
            </a:r>
          </a:p>
        </p:txBody>
      </p:sp>
      <p:sp>
        <p:nvSpPr>
          <p:cNvPr id="44" name="Textfeld 43">
            <a:extLst>
              <a:ext uri="{FF2B5EF4-FFF2-40B4-BE49-F238E27FC236}">
                <a16:creationId xmlns:a16="http://schemas.microsoft.com/office/drawing/2014/main" id="{ABAC0438-6379-18A1-364F-8DF8049A63DD}"/>
              </a:ext>
            </a:extLst>
          </p:cNvPr>
          <p:cNvSpPr txBox="1"/>
          <p:nvPr/>
        </p:nvSpPr>
        <p:spPr>
          <a:xfrm>
            <a:off x="15753393" y="9869199"/>
            <a:ext cx="6734702" cy="8402300"/>
          </a:xfrm>
          <a:prstGeom prst="rect">
            <a:avLst/>
          </a:prstGeom>
          <a:noFill/>
        </p:spPr>
        <p:txBody>
          <a:bodyPr wrap="square" rtlCol="0">
            <a:spAutoFit/>
          </a:bodyPr>
          <a:lstStyle/>
          <a:p>
            <a:pPr algn="ctr"/>
            <a:r>
              <a:rPr lang="de-DE" sz="3600" b="1" dirty="0"/>
              <a:t>Problemstellung:</a:t>
            </a:r>
          </a:p>
          <a:p>
            <a:pPr marL="857250" indent="-857250">
              <a:buFont typeface="Symbol" panose="05050102010706020507" pitchFamily="18" charset="2"/>
              <a:buChar char="-"/>
            </a:pPr>
            <a:r>
              <a:rPr lang="de-DE" sz="3600" dirty="0"/>
              <a:t>Kaum unbekannte Aufgaben zum selbständigen Üben</a:t>
            </a:r>
          </a:p>
          <a:p>
            <a:pPr marL="857250" indent="-857250">
              <a:buFont typeface="Symbol" panose="05050102010706020507" pitchFamily="18" charset="2"/>
              <a:buChar char="-"/>
            </a:pPr>
            <a:r>
              <a:rPr lang="de-DE" sz="3600" dirty="0"/>
              <a:t>Keine Skalierung der Aufgaben hinsichtlich Schwierigkeitsgrad</a:t>
            </a:r>
          </a:p>
          <a:p>
            <a:pPr marL="857250" indent="-857250">
              <a:buFont typeface="Symbol" panose="05050102010706020507" pitchFamily="18" charset="2"/>
              <a:buChar char="-"/>
            </a:pPr>
            <a:r>
              <a:rPr lang="de-DE" sz="3600" dirty="0"/>
              <a:t>Keine orts- und zeitflexible Lehre</a:t>
            </a:r>
          </a:p>
          <a:p>
            <a:pPr marL="857250" indent="-857250">
              <a:buFont typeface="Symbol" panose="05050102010706020507" pitchFamily="18" charset="2"/>
              <a:buChar char="-"/>
            </a:pPr>
            <a:r>
              <a:rPr lang="de-DE" sz="3600" dirty="0"/>
              <a:t>Hoher Aufwand für Lehrkräfte bei der Aufgabenerstellung und -korrektur</a:t>
            </a:r>
          </a:p>
          <a:p>
            <a:pPr marL="857250" indent="-857250">
              <a:buFont typeface="Symbol" panose="05050102010706020507" pitchFamily="18" charset="2"/>
              <a:buChar char="-"/>
            </a:pPr>
            <a:r>
              <a:rPr lang="de-DE" sz="3600" dirty="0"/>
              <a:t>Keine zentraler „Hub“ für Lehre und Lernen</a:t>
            </a:r>
          </a:p>
        </p:txBody>
      </p:sp>
      <p:sp>
        <p:nvSpPr>
          <p:cNvPr id="46" name="Textfeld 45">
            <a:extLst>
              <a:ext uri="{FF2B5EF4-FFF2-40B4-BE49-F238E27FC236}">
                <a16:creationId xmlns:a16="http://schemas.microsoft.com/office/drawing/2014/main" id="{39E2450C-2C3E-11FB-FC9C-EA149360C84F}"/>
              </a:ext>
            </a:extLst>
          </p:cNvPr>
          <p:cNvSpPr txBox="1"/>
          <p:nvPr/>
        </p:nvSpPr>
        <p:spPr>
          <a:xfrm>
            <a:off x="487207" y="31616342"/>
            <a:ext cx="14284984" cy="2862322"/>
          </a:xfrm>
          <a:prstGeom prst="rect">
            <a:avLst/>
          </a:prstGeom>
          <a:noFill/>
        </p:spPr>
        <p:txBody>
          <a:bodyPr wrap="square" rtlCol="0">
            <a:spAutoFit/>
          </a:bodyPr>
          <a:lstStyle/>
          <a:p>
            <a:pPr marL="857250" indent="-857250">
              <a:buFont typeface="Symbol" panose="05050102010706020507" pitchFamily="18" charset="2"/>
              <a:buChar char="-"/>
            </a:pPr>
            <a:r>
              <a:rPr lang="de-DE" sz="3600" dirty="0"/>
              <a:t>Annotation semantischer Bezeichner für Tabellen und Fremdschlüsselbeziehungen der IMDB-DB in Wissensgraph</a:t>
            </a:r>
          </a:p>
          <a:p>
            <a:pPr marL="857250" indent="-857250">
              <a:buFont typeface="Symbol" panose="05050102010706020507" pitchFamily="18" charset="2"/>
              <a:buChar char="-"/>
            </a:pPr>
            <a:r>
              <a:rPr lang="de-DE" sz="3600" dirty="0"/>
              <a:t>Traversieren des Datenbankgraphen zur Auswahl der Tabellen und zufällige Generierung von SQL-Abfragebestandteilen</a:t>
            </a:r>
          </a:p>
          <a:p>
            <a:pPr marL="857250" indent="-857250">
              <a:buFont typeface="Symbol" panose="05050102010706020507" pitchFamily="18" charset="2"/>
              <a:buChar char="-"/>
            </a:pPr>
            <a:r>
              <a:rPr lang="de-DE" sz="3600" dirty="0"/>
              <a:t>„Übersetzung“ der SQL-Abfrage in natürliche Sprache</a:t>
            </a:r>
          </a:p>
        </p:txBody>
      </p:sp>
      <p:sp>
        <p:nvSpPr>
          <p:cNvPr id="47" name="Textfeld 46">
            <a:extLst>
              <a:ext uri="{FF2B5EF4-FFF2-40B4-BE49-F238E27FC236}">
                <a16:creationId xmlns:a16="http://schemas.microsoft.com/office/drawing/2014/main" id="{F0F0DD6A-E13F-95D6-8198-CF55423CE805}"/>
              </a:ext>
            </a:extLst>
          </p:cNvPr>
          <p:cNvSpPr txBox="1"/>
          <p:nvPr/>
        </p:nvSpPr>
        <p:spPr>
          <a:xfrm>
            <a:off x="1896790" y="30137155"/>
            <a:ext cx="10745249" cy="1569660"/>
          </a:xfrm>
          <a:prstGeom prst="rect">
            <a:avLst/>
          </a:prstGeom>
          <a:noFill/>
        </p:spPr>
        <p:txBody>
          <a:bodyPr wrap="none" rtlCol="0">
            <a:spAutoFit/>
          </a:bodyPr>
          <a:lstStyle/>
          <a:p>
            <a:pPr algn="ctr"/>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Generierung semantisch plausibler </a:t>
            </a:r>
            <a:b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br>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SQL-Aufgaben</a:t>
            </a:r>
          </a:p>
        </p:txBody>
      </p:sp>
      <p:sp>
        <p:nvSpPr>
          <p:cNvPr id="48" name="Textfeld 47">
            <a:extLst>
              <a:ext uri="{FF2B5EF4-FFF2-40B4-BE49-F238E27FC236}">
                <a16:creationId xmlns:a16="http://schemas.microsoft.com/office/drawing/2014/main" id="{3CBFDD0D-F70A-E621-2CF8-DE491B4AF5BA}"/>
              </a:ext>
            </a:extLst>
          </p:cNvPr>
          <p:cNvSpPr txBox="1"/>
          <p:nvPr/>
        </p:nvSpPr>
        <p:spPr>
          <a:xfrm>
            <a:off x="22488095" y="31025719"/>
            <a:ext cx="7363238" cy="8402300"/>
          </a:xfrm>
          <a:prstGeom prst="rect">
            <a:avLst/>
          </a:prstGeom>
          <a:noFill/>
        </p:spPr>
        <p:txBody>
          <a:bodyPr wrap="square" rtlCol="0">
            <a:spAutoFit/>
          </a:bodyPr>
          <a:lstStyle/>
          <a:p>
            <a:pPr algn="ctr"/>
            <a:r>
              <a:rPr lang="de-DE" sz="3600" b="1" dirty="0"/>
              <a:t>ALADIN</a:t>
            </a:r>
          </a:p>
          <a:p>
            <a:pPr marL="857250" indent="-857250">
              <a:buFont typeface="Symbol" panose="05050102010706020507" pitchFamily="18" charset="2"/>
              <a:buChar char="-"/>
            </a:pPr>
            <a:r>
              <a:rPr lang="de-DE" sz="3600" dirty="0"/>
              <a:t>Visuelles Autorentool zur vereinfachten Aufgabentyp-erstellung </a:t>
            </a:r>
            <a:r>
              <a:rPr lang="de-DE" sz="3600" dirty="0">
                <a:sym typeface="Wingdings" panose="05000000000000000000" pitchFamily="2" charset="2"/>
              </a:rPr>
              <a:t> Verwendung in Nicht-Informatik-Domänen</a:t>
            </a:r>
            <a:endParaRPr lang="de-DE" sz="3600" dirty="0"/>
          </a:p>
          <a:p>
            <a:pPr marL="857250" indent="-857250">
              <a:buFont typeface="Symbol" panose="05050102010706020507" pitchFamily="18" charset="2"/>
              <a:buChar char="-"/>
            </a:pPr>
            <a:r>
              <a:rPr lang="de-DE" sz="3600" dirty="0"/>
              <a:t>METALADIN</a:t>
            </a:r>
          </a:p>
          <a:p>
            <a:pPr marL="1524000" lvl="1" indent="-857250">
              <a:buFont typeface="Symbol" panose="05050102010706020507" pitchFamily="18" charset="2"/>
              <a:buChar char="-"/>
            </a:pPr>
            <a:r>
              <a:rPr lang="de-DE" sz="3600" dirty="0"/>
              <a:t>Virtueller KI-gestützter Tutor</a:t>
            </a:r>
          </a:p>
          <a:p>
            <a:pPr marL="1524000" lvl="1" indent="-857250">
              <a:buFont typeface="Symbol" panose="05050102010706020507" pitchFamily="18" charset="2"/>
              <a:buChar char="-"/>
            </a:pPr>
            <a:r>
              <a:rPr lang="de-DE" sz="3600" dirty="0"/>
              <a:t>(Semi-)Automatische Generierung von Wissensgraphen</a:t>
            </a:r>
          </a:p>
          <a:p>
            <a:pPr marL="1524000" lvl="1" indent="-857250">
              <a:buFont typeface="Symbol" panose="05050102010706020507" pitchFamily="18" charset="2"/>
              <a:buChar char="-"/>
            </a:pPr>
            <a:r>
              <a:rPr lang="de-DE" sz="3600" dirty="0"/>
              <a:t>Sammeln, Anonymisieren, Analysieren und Bereitstellen von </a:t>
            </a:r>
            <a:r>
              <a:rPr lang="de-DE" sz="3600" dirty="0" err="1"/>
              <a:t>Lernerdaten</a:t>
            </a:r>
            <a:endParaRPr lang="de-DE" sz="3600" dirty="0"/>
          </a:p>
        </p:txBody>
      </p:sp>
      <p:sp>
        <p:nvSpPr>
          <p:cNvPr id="49" name="Textfeld 48">
            <a:extLst>
              <a:ext uri="{FF2B5EF4-FFF2-40B4-BE49-F238E27FC236}">
                <a16:creationId xmlns:a16="http://schemas.microsoft.com/office/drawing/2014/main" id="{EA1370D1-4F5F-935E-DF40-25738336698D}"/>
              </a:ext>
            </a:extLst>
          </p:cNvPr>
          <p:cNvSpPr txBox="1"/>
          <p:nvPr/>
        </p:nvSpPr>
        <p:spPr>
          <a:xfrm>
            <a:off x="18505791" y="30137155"/>
            <a:ext cx="8471102"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Erweiterungsmöglichkeiten</a:t>
            </a:r>
          </a:p>
        </p:txBody>
      </p:sp>
      <p:sp>
        <p:nvSpPr>
          <p:cNvPr id="51" name="Textfeld 50">
            <a:extLst>
              <a:ext uri="{FF2B5EF4-FFF2-40B4-BE49-F238E27FC236}">
                <a16:creationId xmlns:a16="http://schemas.microsoft.com/office/drawing/2014/main" id="{F74AD9E0-0CB3-69D8-3CE8-4C097A3658D5}"/>
              </a:ext>
            </a:extLst>
          </p:cNvPr>
          <p:cNvSpPr txBox="1"/>
          <p:nvPr/>
        </p:nvSpPr>
        <p:spPr>
          <a:xfrm>
            <a:off x="4792529" y="4756701"/>
            <a:ext cx="2244662" cy="2092881"/>
          </a:xfrm>
          <a:prstGeom prst="rect">
            <a:avLst/>
          </a:prstGeom>
          <a:noFill/>
        </p:spPr>
        <p:txBody>
          <a:bodyPr wrap="square" rtlCol="0">
            <a:spAutoFit/>
          </a:bodyPr>
          <a:lstStyle/>
          <a:p>
            <a:r>
              <a:rPr lang="de-DE" sz="13000" dirty="0">
                <a:effectLst>
                  <a:outerShdw blurRad="50800" dist="50800" dir="10800000" algn="ctr" rotWithShape="0">
                    <a:srgbClr val="0099BC"/>
                  </a:outerShdw>
                </a:effectLst>
                <a:latin typeface="Open Sans SemiBold" pitchFamily="2" charset="0"/>
                <a:ea typeface="Open Sans SemiBold" pitchFamily="2" charset="0"/>
                <a:cs typeface="Open Sans SemiBold" pitchFamily="2" charset="0"/>
              </a:rPr>
              <a:t>AL</a:t>
            </a:r>
          </a:p>
        </p:txBody>
      </p:sp>
      <p:sp>
        <p:nvSpPr>
          <p:cNvPr id="52" name="Textfeld 51">
            <a:extLst>
              <a:ext uri="{FF2B5EF4-FFF2-40B4-BE49-F238E27FC236}">
                <a16:creationId xmlns:a16="http://schemas.microsoft.com/office/drawing/2014/main" id="{79F39016-DE73-292A-7E0D-970B14599D42}"/>
              </a:ext>
            </a:extLst>
          </p:cNvPr>
          <p:cNvSpPr txBox="1"/>
          <p:nvPr/>
        </p:nvSpPr>
        <p:spPr>
          <a:xfrm>
            <a:off x="22488096" y="9897752"/>
            <a:ext cx="7150238" cy="8402300"/>
          </a:xfrm>
          <a:prstGeom prst="rect">
            <a:avLst/>
          </a:prstGeom>
          <a:noFill/>
        </p:spPr>
        <p:txBody>
          <a:bodyPr wrap="square" rtlCol="0">
            <a:spAutoFit/>
          </a:bodyPr>
          <a:lstStyle/>
          <a:p>
            <a:pPr algn="ctr"/>
            <a:r>
              <a:rPr lang="de-DE" sz="3600" b="1" dirty="0"/>
              <a:t>Zielstellung:</a:t>
            </a:r>
          </a:p>
          <a:p>
            <a:pPr marL="857250" indent="-857250">
              <a:buFont typeface="Symbol" panose="05050102010706020507" pitchFamily="18" charset="2"/>
              <a:buChar char="-"/>
            </a:pPr>
            <a:r>
              <a:rPr lang="de-DE" sz="3600" dirty="0"/>
              <a:t>Generierung beliebig vieler Aufgaben</a:t>
            </a:r>
          </a:p>
          <a:p>
            <a:pPr marL="857250" indent="-857250">
              <a:buFont typeface="Symbol" panose="05050102010706020507" pitchFamily="18" charset="2"/>
              <a:buChar char="-"/>
            </a:pPr>
            <a:r>
              <a:rPr lang="de-DE" sz="3600" dirty="0"/>
              <a:t>Parametrisierung und Individualisierung der Aufgabengenerierung</a:t>
            </a:r>
          </a:p>
          <a:p>
            <a:pPr marL="857250" indent="-857250">
              <a:buFont typeface="Symbol" panose="05050102010706020507" pitchFamily="18" charset="2"/>
              <a:buChar char="-"/>
            </a:pPr>
            <a:r>
              <a:rPr lang="de-DE" sz="3600" dirty="0"/>
              <a:t>Fachlich, zeitlich und institutionell flexible Nutzbarkeit</a:t>
            </a:r>
          </a:p>
          <a:p>
            <a:pPr marL="857250" indent="-857250">
              <a:buFont typeface="Symbol" panose="05050102010706020507" pitchFamily="18" charset="2"/>
              <a:buChar char="-"/>
            </a:pPr>
            <a:r>
              <a:rPr lang="de-DE" sz="3600" dirty="0"/>
              <a:t>Aufwandsreduktion in der Aufgabenerstellung und </a:t>
            </a:r>
            <a:br>
              <a:rPr lang="de-DE" sz="3600" dirty="0"/>
            </a:br>
            <a:r>
              <a:rPr lang="de-DE" sz="3600" dirty="0"/>
              <a:t>-korrektur</a:t>
            </a:r>
          </a:p>
          <a:p>
            <a:pPr marL="857250" indent="-857250">
              <a:buFont typeface="Symbol" panose="05050102010706020507" pitchFamily="18" charset="2"/>
              <a:buChar char="-"/>
            </a:pPr>
            <a:r>
              <a:rPr lang="de-DE" sz="3600" dirty="0"/>
              <a:t>Integration in bestehende Lernmanagementsysteme (LMS) wie OPAL</a:t>
            </a:r>
          </a:p>
        </p:txBody>
      </p:sp>
      <p:sp>
        <p:nvSpPr>
          <p:cNvPr id="2" name="Rechteck 1">
            <a:extLst>
              <a:ext uri="{FF2B5EF4-FFF2-40B4-BE49-F238E27FC236}">
                <a16:creationId xmlns:a16="http://schemas.microsoft.com/office/drawing/2014/main" id="{86599195-6DF4-457C-9425-01DEEF837CB8}"/>
              </a:ext>
            </a:extLst>
          </p:cNvPr>
          <p:cNvSpPr/>
          <p:nvPr/>
        </p:nvSpPr>
        <p:spPr>
          <a:xfrm>
            <a:off x="396110" y="19225298"/>
            <a:ext cx="14284983"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Rechteck 2">
            <a:extLst>
              <a:ext uri="{FF2B5EF4-FFF2-40B4-BE49-F238E27FC236}">
                <a16:creationId xmlns:a16="http://schemas.microsoft.com/office/drawing/2014/main" id="{D8C1D941-7A7A-C6BC-E627-D258C0B6788E}"/>
              </a:ext>
            </a:extLst>
          </p:cNvPr>
          <p:cNvSpPr/>
          <p:nvPr/>
        </p:nvSpPr>
        <p:spPr>
          <a:xfrm>
            <a:off x="15575561" y="19244033"/>
            <a:ext cx="14238404"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Textfeld 4">
            <a:extLst>
              <a:ext uri="{FF2B5EF4-FFF2-40B4-BE49-F238E27FC236}">
                <a16:creationId xmlns:a16="http://schemas.microsoft.com/office/drawing/2014/main" id="{27862F9C-07FF-F215-A66A-1759A0D0EE50}"/>
              </a:ext>
            </a:extLst>
          </p:cNvPr>
          <p:cNvSpPr txBox="1"/>
          <p:nvPr/>
        </p:nvSpPr>
        <p:spPr>
          <a:xfrm>
            <a:off x="4423174" y="19538448"/>
            <a:ext cx="5228034"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OPAL Integration</a:t>
            </a:r>
          </a:p>
        </p:txBody>
      </p:sp>
      <p:sp>
        <p:nvSpPr>
          <p:cNvPr id="6" name="Textfeld 5">
            <a:extLst>
              <a:ext uri="{FF2B5EF4-FFF2-40B4-BE49-F238E27FC236}">
                <a16:creationId xmlns:a16="http://schemas.microsoft.com/office/drawing/2014/main" id="{8BFBD6EE-5A41-5140-4D9D-B1732B4AF39E}"/>
              </a:ext>
            </a:extLst>
          </p:cNvPr>
          <p:cNvSpPr txBox="1"/>
          <p:nvPr/>
        </p:nvSpPr>
        <p:spPr>
          <a:xfrm>
            <a:off x="15575561" y="20210135"/>
            <a:ext cx="6850405" cy="5632311"/>
          </a:xfrm>
          <a:prstGeom prst="rect">
            <a:avLst/>
          </a:prstGeom>
          <a:noFill/>
        </p:spPr>
        <p:txBody>
          <a:bodyPr wrap="square" rtlCol="0">
            <a:spAutoFit/>
          </a:bodyPr>
          <a:lstStyle/>
          <a:p>
            <a:pPr marL="857250" indent="-857250">
              <a:buFont typeface="Symbol" panose="05050102010706020507" pitchFamily="18" charset="2"/>
              <a:buChar char="-"/>
            </a:pPr>
            <a:r>
              <a:rPr lang="de-DE" sz="3600" dirty="0"/>
              <a:t>4R-Prinzip für asynchronen Austausch</a:t>
            </a:r>
          </a:p>
          <a:p>
            <a:pPr marL="857250" indent="-857250">
              <a:buFont typeface="Symbol" panose="05050102010706020507" pitchFamily="18" charset="2"/>
              <a:buChar char="-"/>
            </a:pPr>
            <a:r>
              <a:rPr lang="de-DE" sz="3600" dirty="0"/>
              <a:t>Deklarative Aufgabentyperstellung </a:t>
            </a:r>
          </a:p>
          <a:p>
            <a:pPr marL="857250" indent="-857250">
              <a:buFont typeface="Symbol" panose="05050102010706020507" pitchFamily="18" charset="2"/>
              <a:buChar char="-"/>
            </a:pPr>
            <a:r>
              <a:rPr lang="de-DE" sz="3600" dirty="0"/>
              <a:t>Wiederverwendbarkeit von Aufgabenbestandteilen (UI- und Generatoren-elemente)</a:t>
            </a:r>
          </a:p>
          <a:p>
            <a:pPr marL="857250" indent="-857250">
              <a:buFont typeface="Symbol" panose="05050102010706020507" pitchFamily="18" charset="2"/>
              <a:buChar char="-"/>
            </a:pPr>
            <a:r>
              <a:rPr lang="de-DE" sz="3600" dirty="0"/>
              <a:t>Gamification und </a:t>
            </a:r>
            <a:br>
              <a:rPr lang="de-DE" sz="3600" dirty="0"/>
            </a:br>
            <a:r>
              <a:rPr lang="de-DE" sz="3600" dirty="0" err="1"/>
              <a:t>Spaced</a:t>
            </a:r>
            <a:r>
              <a:rPr lang="de-DE" sz="3600" dirty="0"/>
              <a:t> Repetition</a:t>
            </a:r>
          </a:p>
        </p:txBody>
      </p:sp>
      <p:sp>
        <p:nvSpPr>
          <p:cNvPr id="7" name="Textfeld 6">
            <a:extLst>
              <a:ext uri="{FF2B5EF4-FFF2-40B4-BE49-F238E27FC236}">
                <a16:creationId xmlns:a16="http://schemas.microsoft.com/office/drawing/2014/main" id="{FFB6FBEC-BCEF-3616-D7EA-E68E2C583C2B}"/>
              </a:ext>
            </a:extLst>
          </p:cNvPr>
          <p:cNvSpPr txBox="1"/>
          <p:nvPr/>
        </p:nvSpPr>
        <p:spPr>
          <a:xfrm>
            <a:off x="18587270" y="19538447"/>
            <a:ext cx="7632026"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OPALADIN Funktionalität</a:t>
            </a:r>
          </a:p>
        </p:txBody>
      </p:sp>
      <p:sp>
        <p:nvSpPr>
          <p:cNvPr id="10" name="Textfeld 9">
            <a:extLst>
              <a:ext uri="{FF2B5EF4-FFF2-40B4-BE49-F238E27FC236}">
                <a16:creationId xmlns:a16="http://schemas.microsoft.com/office/drawing/2014/main" id="{A429770D-4E57-8A6E-3FBE-9251CA3124E8}"/>
              </a:ext>
            </a:extLst>
          </p:cNvPr>
          <p:cNvSpPr txBox="1"/>
          <p:nvPr/>
        </p:nvSpPr>
        <p:spPr>
          <a:xfrm>
            <a:off x="7037191" y="20862520"/>
            <a:ext cx="7484897" cy="7848302"/>
          </a:xfrm>
          <a:prstGeom prst="rect">
            <a:avLst/>
          </a:prstGeom>
          <a:noFill/>
        </p:spPr>
        <p:txBody>
          <a:bodyPr wrap="square" rtlCol="0">
            <a:spAutoFit/>
          </a:bodyPr>
          <a:lstStyle/>
          <a:p>
            <a:pPr marL="857250" indent="-857250">
              <a:buFont typeface="Symbol" panose="05050102010706020507" pitchFamily="18" charset="2"/>
              <a:buChar char="-"/>
            </a:pPr>
            <a:r>
              <a:rPr lang="de-DE" sz="3600" dirty="0"/>
              <a:t>Authentifizierung via LTI v1.3 (OPAL)</a:t>
            </a:r>
          </a:p>
          <a:p>
            <a:pPr marL="857250" indent="-857250">
              <a:buFont typeface="Symbol" panose="05050102010706020507" pitchFamily="18" charset="2"/>
              <a:buChar char="-"/>
            </a:pPr>
            <a:r>
              <a:rPr lang="de-DE" sz="3600" dirty="0"/>
              <a:t>Übermittlung von ALADIN-spezifischen Parametern zur Aufgabengenerierung via „Spezielle Konfiguration“</a:t>
            </a:r>
          </a:p>
          <a:p>
            <a:pPr marL="857250" indent="-857250">
              <a:buFont typeface="Symbol" panose="05050102010706020507" pitchFamily="18" charset="2"/>
              <a:buChar char="-"/>
            </a:pPr>
            <a:r>
              <a:rPr lang="de-DE" sz="3600" dirty="0"/>
              <a:t>Aufzeichnen und Nachvollziehen der Lösungsversuche in ALADIN</a:t>
            </a:r>
          </a:p>
          <a:p>
            <a:pPr marL="857250" indent="-857250">
              <a:buFont typeface="Symbol" panose="05050102010706020507" pitchFamily="18" charset="2"/>
              <a:buChar char="-"/>
            </a:pPr>
            <a:r>
              <a:rPr lang="de-DE" sz="3600" dirty="0"/>
              <a:t>Notenübertragung und </a:t>
            </a:r>
            <a:br>
              <a:rPr lang="de-DE" sz="3600" dirty="0"/>
            </a:br>
            <a:r>
              <a:rPr lang="de-DE" sz="3600" dirty="0"/>
              <a:t>–</a:t>
            </a:r>
            <a:r>
              <a:rPr lang="de-DE" sz="3600" dirty="0" err="1"/>
              <a:t>management</a:t>
            </a:r>
            <a:r>
              <a:rPr lang="de-DE" sz="3600" dirty="0"/>
              <a:t> in OPAL mittels des „</a:t>
            </a:r>
            <a:r>
              <a:rPr lang="de-DE" sz="3600" dirty="0" err="1"/>
              <a:t>Assignment</a:t>
            </a:r>
            <a:r>
              <a:rPr lang="de-DE" sz="3600" dirty="0"/>
              <a:t> und Grades Service“</a:t>
            </a:r>
          </a:p>
          <a:p>
            <a:pPr marL="857250" indent="-857250">
              <a:buFont typeface="Symbol" panose="05050102010706020507" pitchFamily="18" charset="2"/>
              <a:buChar char="-"/>
            </a:pPr>
            <a:endParaRPr lang="de-DE" sz="3600" dirty="0"/>
          </a:p>
        </p:txBody>
      </p:sp>
      <p:sp>
        <p:nvSpPr>
          <p:cNvPr id="11" name="Textfeld 10">
            <a:extLst>
              <a:ext uri="{FF2B5EF4-FFF2-40B4-BE49-F238E27FC236}">
                <a16:creationId xmlns:a16="http://schemas.microsoft.com/office/drawing/2014/main" id="{E67C29D8-2CC0-3B26-E11C-3D65A32223A7}"/>
              </a:ext>
            </a:extLst>
          </p:cNvPr>
          <p:cNvSpPr txBox="1"/>
          <p:nvPr/>
        </p:nvSpPr>
        <p:spPr>
          <a:xfrm>
            <a:off x="1588875" y="26537168"/>
            <a:ext cx="4875827" cy="587441"/>
          </a:xfrm>
          <a:prstGeom prst="rect">
            <a:avLst/>
          </a:prstGeom>
          <a:noFill/>
        </p:spPr>
        <p:txBody>
          <a:bodyPr wrap="square" lIns="108000" tIns="108000" rIns="108000" bIns="108000" rtlCol="0">
            <a:spAutoFit/>
          </a:bodyPr>
          <a:lstStyle/>
          <a:p>
            <a:r>
              <a:rPr lang="de-DE" sz="2400" i="1" dirty="0">
                <a:solidFill>
                  <a:schemeClr val="bg2"/>
                </a:solidFill>
              </a:rPr>
              <a:t>Abbildung 2: LTI v1.3 Schnittstelle.</a:t>
            </a:r>
            <a:endParaRPr lang="de-DE" sz="2400" dirty="0"/>
          </a:p>
        </p:txBody>
      </p:sp>
      <p:sp>
        <p:nvSpPr>
          <p:cNvPr id="38" name="Textfeld 37">
            <a:extLst>
              <a:ext uri="{FF2B5EF4-FFF2-40B4-BE49-F238E27FC236}">
                <a16:creationId xmlns:a16="http://schemas.microsoft.com/office/drawing/2014/main" id="{0E15705B-41F7-0644-A688-3CEB246A3A80}"/>
              </a:ext>
            </a:extLst>
          </p:cNvPr>
          <p:cNvSpPr txBox="1"/>
          <p:nvPr/>
        </p:nvSpPr>
        <p:spPr>
          <a:xfrm>
            <a:off x="3138200" y="17838676"/>
            <a:ext cx="7797981" cy="587441"/>
          </a:xfrm>
          <a:prstGeom prst="rect">
            <a:avLst/>
          </a:prstGeom>
          <a:noFill/>
        </p:spPr>
        <p:txBody>
          <a:bodyPr wrap="square" lIns="108000" tIns="108000" rIns="108000" bIns="108000" rtlCol="0">
            <a:spAutoFit/>
          </a:bodyPr>
          <a:lstStyle/>
          <a:p>
            <a:r>
              <a:rPr lang="de-DE" sz="2400" i="1" dirty="0">
                <a:solidFill>
                  <a:schemeClr val="bg2"/>
                </a:solidFill>
              </a:rPr>
              <a:t>Abbildung 1: L. Lehre ohne ALADIN, R. Lehre mit ALADIN</a:t>
            </a:r>
            <a:endParaRPr lang="de-DE" sz="2400" dirty="0"/>
          </a:p>
        </p:txBody>
      </p:sp>
      <p:sp>
        <p:nvSpPr>
          <p:cNvPr id="41" name="Textfeld 40">
            <a:extLst>
              <a:ext uri="{FF2B5EF4-FFF2-40B4-BE49-F238E27FC236}">
                <a16:creationId xmlns:a16="http://schemas.microsoft.com/office/drawing/2014/main" id="{18C8D8A8-6A6C-D3DC-206B-E3CE653F6F0B}"/>
              </a:ext>
            </a:extLst>
          </p:cNvPr>
          <p:cNvSpPr txBox="1"/>
          <p:nvPr/>
        </p:nvSpPr>
        <p:spPr>
          <a:xfrm>
            <a:off x="819150" y="39154901"/>
            <a:ext cx="13563600" cy="587441"/>
          </a:xfrm>
          <a:prstGeom prst="rect">
            <a:avLst/>
          </a:prstGeom>
          <a:noFill/>
        </p:spPr>
        <p:txBody>
          <a:bodyPr wrap="square" lIns="108000" tIns="108000" rIns="108000" bIns="108000" rtlCol="0">
            <a:spAutoFit/>
          </a:bodyPr>
          <a:lstStyle/>
          <a:p>
            <a:pPr algn="ctr"/>
            <a:r>
              <a:rPr lang="de-DE" sz="2400" i="1" dirty="0">
                <a:solidFill>
                  <a:schemeClr val="bg2"/>
                </a:solidFill>
              </a:rPr>
              <a:t>Abbildung 4: Komponentendiagram des Systems zur Generierung semantisch plausibler Aufgaben</a:t>
            </a:r>
            <a:endParaRPr lang="de-DE" sz="2400" dirty="0"/>
          </a:p>
        </p:txBody>
      </p:sp>
      <p:sp>
        <p:nvSpPr>
          <p:cNvPr id="42" name="Textfeld 41">
            <a:extLst>
              <a:ext uri="{FF2B5EF4-FFF2-40B4-BE49-F238E27FC236}">
                <a16:creationId xmlns:a16="http://schemas.microsoft.com/office/drawing/2014/main" id="{F879E8EB-0BE7-084C-45C4-6BFFA5D8733B}"/>
              </a:ext>
            </a:extLst>
          </p:cNvPr>
          <p:cNvSpPr txBox="1"/>
          <p:nvPr/>
        </p:nvSpPr>
        <p:spPr>
          <a:xfrm>
            <a:off x="15648101" y="31025719"/>
            <a:ext cx="6943030" cy="7848302"/>
          </a:xfrm>
          <a:prstGeom prst="rect">
            <a:avLst/>
          </a:prstGeom>
          <a:noFill/>
        </p:spPr>
        <p:txBody>
          <a:bodyPr wrap="square" rtlCol="0">
            <a:spAutoFit/>
          </a:bodyPr>
          <a:lstStyle/>
          <a:p>
            <a:pPr algn="ctr"/>
            <a:r>
              <a:rPr lang="de-DE" sz="3600" b="1" dirty="0"/>
              <a:t>OPAL</a:t>
            </a:r>
          </a:p>
          <a:p>
            <a:pPr marL="857250" indent="-857250">
              <a:buFont typeface="Symbol" panose="05050102010706020507" pitchFamily="18" charset="2"/>
              <a:buChar char="-"/>
            </a:pPr>
            <a:r>
              <a:rPr lang="de-DE" sz="3600" dirty="0"/>
              <a:t>Dynamische Input-Variablen (Expertenregeln?)</a:t>
            </a:r>
          </a:p>
          <a:p>
            <a:pPr marL="857250" indent="-857250">
              <a:buFont typeface="Symbol" panose="05050102010706020507" pitchFamily="18" charset="2"/>
              <a:buChar char="-"/>
            </a:pPr>
            <a:r>
              <a:rPr lang="de-DE" sz="3600" dirty="0"/>
              <a:t>Output-Variablen zur Steuerung des Kurses (analog zu ONYX-Variablen)</a:t>
            </a:r>
          </a:p>
          <a:p>
            <a:pPr marL="857250" indent="-857250">
              <a:buFont typeface="Symbol" panose="05050102010706020507" pitchFamily="18" charset="2"/>
              <a:buChar char="-"/>
            </a:pPr>
            <a:r>
              <a:rPr lang="de-DE" sz="3600" dirty="0"/>
              <a:t>Key-Value-Paare als Response zur Darstellung im </a:t>
            </a:r>
            <a:r>
              <a:rPr lang="de-DE" sz="3600" dirty="0" err="1"/>
              <a:t>Gradebook</a:t>
            </a:r>
            <a:r>
              <a:rPr lang="de-DE" sz="3600" dirty="0"/>
              <a:t> (evtl. mit ext[Extension]-Präfix)</a:t>
            </a:r>
          </a:p>
          <a:p>
            <a:pPr marL="857250" indent="-857250">
              <a:buFont typeface="Symbol" panose="05050102010706020507" pitchFamily="18" charset="2"/>
              <a:buChar char="-"/>
            </a:pPr>
            <a:r>
              <a:rPr lang="de-DE" sz="3600" dirty="0"/>
              <a:t>Horizontale </a:t>
            </a:r>
            <a:r>
              <a:rPr lang="de-DE" sz="3600" dirty="0" err="1"/>
              <a:t>Scrollbar</a:t>
            </a:r>
            <a:r>
              <a:rPr lang="de-DE" sz="3600" dirty="0"/>
              <a:t> im </a:t>
            </a:r>
            <a:r>
              <a:rPr lang="de-DE" sz="3600" dirty="0" err="1"/>
              <a:t>Gradebook</a:t>
            </a:r>
            <a:endParaRPr lang="de-DE" sz="3600" dirty="0"/>
          </a:p>
          <a:p>
            <a:pPr marL="857250" indent="-857250">
              <a:buFont typeface="Symbol" panose="05050102010706020507" pitchFamily="18" charset="2"/>
              <a:buChar char="-"/>
            </a:pPr>
            <a:r>
              <a:rPr lang="de-DE" sz="3600" dirty="0"/>
              <a:t>Implementation aller LTI v1.3 Schnittstellenmodule</a:t>
            </a:r>
          </a:p>
        </p:txBody>
      </p:sp>
      <p:pic>
        <p:nvPicPr>
          <p:cNvPr id="9" name="Grafik 8">
            <a:extLst>
              <a:ext uri="{FF2B5EF4-FFF2-40B4-BE49-F238E27FC236}">
                <a16:creationId xmlns:a16="http://schemas.microsoft.com/office/drawing/2014/main" id="{7B8F842C-D96E-E8B4-14A9-3A24FF8823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3993" y="15434407"/>
            <a:ext cx="5560709" cy="2335498"/>
          </a:xfrm>
          <a:prstGeom prst="rect">
            <a:avLst/>
          </a:prstGeom>
        </p:spPr>
      </p:pic>
      <p:pic>
        <p:nvPicPr>
          <p:cNvPr id="14" name="Grafik 13">
            <a:extLst>
              <a:ext uri="{FF2B5EF4-FFF2-40B4-BE49-F238E27FC236}">
                <a16:creationId xmlns:a16="http://schemas.microsoft.com/office/drawing/2014/main" id="{152F9577-F818-FD1B-6906-FA4357754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11359" y="14164645"/>
            <a:ext cx="7716559" cy="4314196"/>
          </a:xfrm>
          <a:prstGeom prst="rect">
            <a:avLst/>
          </a:prstGeom>
        </p:spPr>
      </p:pic>
      <p:pic>
        <p:nvPicPr>
          <p:cNvPr id="18" name="Grafik 17">
            <a:extLst>
              <a:ext uri="{FF2B5EF4-FFF2-40B4-BE49-F238E27FC236}">
                <a16:creationId xmlns:a16="http://schemas.microsoft.com/office/drawing/2014/main" id="{B1D56C86-C850-D061-DE28-AD6C793F609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8496" y="34591328"/>
            <a:ext cx="14299554" cy="4563687"/>
          </a:xfrm>
          <a:prstGeom prst="rect">
            <a:avLst/>
          </a:prstGeom>
        </p:spPr>
      </p:pic>
      <p:graphicFrame>
        <p:nvGraphicFramePr>
          <p:cNvPr id="23" name="Tabelle 22">
            <a:extLst>
              <a:ext uri="{FF2B5EF4-FFF2-40B4-BE49-F238E27FC236}">
                <a16:creationId xmlns:a16="http://schemas.microsoft.com/office/drawing/2014/main" id="{B76BE492-67C6-C54E-583F-BFCDF6FF848D}"/>
              </a:ext>
            </a:extLst>
          </p:cNvPr>
          <p:cNvGraphicFramePr>
            <a:graphicFrameLocks noGrp="1"/>
          </p:cNvGraphicFramePr>
          <p:nvPr>
            <p:extLst>
              <p:ext uri="{D42A27DB-BD31-4B8C-83A1-F6EECF244321}">
                <p14:modId xmlns:p14="http://schemas.microsoft.com/office/powerpoint/2010/main" val="720573252"/>
              </p:ext>
            </p:extLst>
          </p:nvPr>
        </p:nvGraphicFramePr>
        <p:xfrm>
          <a:off x="15575561" y="25890661"/>
          <a:ext cx="14238403" cy="3183172"/>
        </p:xfrm>
        <a:graphic>
          <a:graphicData uri="http://schemas.openxmlformats.org/drawingml/2006/table">
            <a:tbl>
              <a:tblPr firstRow="1" bandRow="1">
                <a:tableStyleId>{7E9639D4-E3E2-4D34-9284-5A2195B3D0D7}</a:tableStyleId>
              </a:tblPr>
              <a:tblGrid>
                <a:gridCol w="2592071">
                  <a:extLst>
                    <a:ext uri="{9D8B030D-6E8A-4147-A177-3AD203B41FA5}">
                      <a16:colId xmlns:a16="http://schemas.microsoft.com/office/drawing/2014/main" val="2510266508"/>
                    </a:ext>
                  </a:extLst>
                </a:gridCol>
                <a:gridCol w="2908823">
                  <a:extLst>
                    <a:ext uri="{9D8B030D-6E8A-4147-A177-3AD203B41FA5}">
                      <a16:colId xmlns:a16="http://schemas.microsoft.com/office/drawing/2014/main" val="3704311270"/>
                    </a:ext>
                  </a:extLst>
                </a:gridCol>
                <a:gridCol w="2963416">
                  <a:extLst>
                    <a:ext uri="{9D8B030D-6E8A-4147-A177-3AD203B41FA5}">
                      <a16:colId xmlns:a16="http://schemas.microsoft.com/office/drawing/2014/main" val="3358502202"/>
                    </a:ext>
                  </a:extLst>
                </a:gridCol>
                <a:gridCol w="2722864">
                  <a:extLst>
                    <a:ext uri="{9D8B030D-6E8A-4147-A177-3AD203B41FA5}">
                      <a16:colId xmlns:a16="http://schemas.microsoft.com/office/drawing/2014/main" val="2612225475"/>
                    </a:ext>
                  </a:extLst>
                </a:gridCol>
                <a:gridCol w="3051229">
                  <a:extLst>
                    <a:ext uri="{9D8B030D-6E8A-4147-A177-3AD203B41FA5}">
                      <a16:colId xmlns:a16="http://schemas.microsoft.com/office/drawing/2014/main" val="1029909606"/>
                    </a:ext>
                  </a:extLst>
                </a:gridCol>
              </a:tblGrid>
              <a:tr h="1188314">
                <a:tc>
                  <a:txBody>
                    <a:bodyPr/>
                    <a:lstStyle/>
                    <a:p>
                      <a:pPr algn="ctr"/>
                      <a:r>
                        <a:rPr lang="de-DE" sz="3200" b="1" dirty="0"/>
                        <a:t>Informatik</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lumMod val="65000"/>
                        <a:lumOff val="35000"/>
                      </a:schemeClr>
                    </a:solidFill>
                  </a:tcPr>
                </a:tc>
                <a:tc>
                  <a:txBody>
                    <a:bodyPr/>
                    <a:lstStyle/>
                    <a:p>
                      <a:pPr algn="ctr"/>
                      <a:r>
                        <a:rPr lang="de-DE" sz="3200" b="1" dirty="0"/>
                        <a:t>Wirtschafts-informatik</a:t>
                      </a:r>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lumMod val="65000"/>
                        <a:lumOff val="35000"/>
                      </a:schemeClr>
                    </a:solidFill>
                  </a:tcPr>
                </a:tc>
                <a:tc>
                  <a:txBody>
                    <a:bodyPr/>
                    <a:lstStyle/>
                    <a:p>
                      <a:pPr algn="ctr"/>
                      <a:r>
                        <a:rPr lang="de-DE" sz="3200" b="1" dirty="0"/>
                        <a:t>Geo-informatik</a:t>
                      </a:r>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lumMod val="65000"/>
                        <a:lumOff val="35000"/>
                      </a:schemeClr>
                    </a:solidFill>
                  </a:tcPr>
                </a:tc>
                <a:tc>
                  <a:txBody>
                    <a:bodyPr/>
                    <a:lstStyle/>
                    <a:p>
                      <a:pPr algn="ctr"/>
                      <a:r>
                        <a:rPr lang="de-DE" sz="3200" b="1" dirty="0"/>
                        <a:t>Betriebs-wirtschaft</a:t>
                      </a:r>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lumMod val="65000"/>
                        <a:lumOff val="35000"/>
                      </a:schemeClr>
                    </a:solidFill>
                  </a:tcPr>
                </a:tc>
                <a:tc>
                  <a:txBody>
                    <a:bodyPr/>
                    <a:lstStyle/>
                    <a:p>
                      <a:pPr algn="ctr"/>
                      <a:r>
                        <a:rPr lang="de-DE" sz="3200" b="1" dirty="0"/>
                        <a:t>Chemie</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1403211774"/>
                  </a:ext>
                </a:extLst>
              </a:tr>
              <a:tr h="1994858">
                <a:tc>
                  <a:txBody>
                    <a:bodyPr/>
                    <a:lstStyle/>
                    <a:p>
                      <a:pPr marL="457200" indent="-457200">
                        <a:buFont typeface="Arial" panose="020B0604020202020204" pitchFamily="34" charset="0"/>
                        <a:buChar char="•"/>
                      </a:pPr>
                      <a:r>
                        <a:rPr lang="de-DE" sz="2400" dirty="0"/>
                        <a:t>SQL-Abfrage-generierung</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457200" marR="0" lvl="0" indent="-457200" algn="l" defTabSz="227063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2400" dirty="0"/>
                        <a:t>Stücklisten-auflösung</a:t>
                      </a:r>
                    </a:p>
                    <a:p>
                      <a:pPr marL="457200" indent="-457200">
                        <a:buFont typeface="Arial" panose="020B0604020202020204" pitchFamily="34" charset="0"/>
                        <a:buChar char="•"/>
                      </a:pPr>
                      <a:endParaRPr lang="de-DE" sz="2400" dirty="0"/>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457200" indent="-457200">
                        <a:buFont typeface="Arial" panose="020B0604020202020204" pitchFamily="34" charset="0"/>
                        <a:buChar char="•"/>
                      </a:pPr>
                      <a:r>
                        <a:rPr lang="de-DE" sz="2400" dirty="0"/>
                        <a:t>Interpolations-verfahren</a:t>
                      </a:r>
                    </a:p>
                    <a:p>
                      <a:pPr marL="457200" indent="-457200">
                        <a:buFont typeface="Arial" panose="020B0604020202020204" pitchFamily="34" charset="0"/>
                        <a:buChar char="•"/>
                      </a:pPr>
                      <a:r>
                        <a:rPr lang="de-DE" sz="2400" dirty="0"/>
                        <a:t>Graph</a:t>
                      </a:r>
                      <a:br>
                        <a:rPr lang="de-DE" sz="2400" dirty="0"/>
                      </a:br>
                      <a:r>
                        <a:rPr lang="de-DE" sz="2400" dirty="0"/>
                        <a:t>-algorithmen</a:t>
                      </a:r>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457200" indent="-457200">
                        <a:buFont typeface="Arial" panose="020B0604020202020204" pitchFamily="34" charset="0"/>
                        <a:buChar char="•"/>
                      </a:pPr>
                      <a:r>
                        <a:rPr lang="de-DE" sz="2400" dirty="0"/>
                        <a:t>Vorwärts-, Rückwärts-terminierung</a:t>
                      </a:r>
                    </a:p>
                    <a:p>
                      <a:pPr marL="457200" indent="-457200">
                        <a:buFont typeface="Arial" panose="020B0604020202020204" pitchFamily="34" charset="0"/>
                        <a:buChar char="•"/>
                      </a:pPr>
                      <a:r>
                        <a:rPr lang="de-DE" sz="2400" dirty="0"/>
                        <a:t>Gantt</a:t>
                      </a:r>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457200" indent="-457200">
                        <a:buFont typeface="Arial" panose="020B0604020202020204" pitchFamily="34" charset="0"/>
                        <a:buChar char="•"/>
                      </a:pPr>
                      <a:r>
                        <a:rPr lang="de-DE" sz="2400" dirty="0"/>
                        <a:t>Reaktions-gleichungen IUPAC-Nomen-</a:t>
                      </a:r>
                      <a:r>
                        <a:rPr lang="de-DE" sz="2400" dirty="0" err="1"/>
                        <a:t>klatur</a:t>
                      </a:r>
                      <a:endParaRPr lang="de-DE" sz="2400" dirty="0"/>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772136319"/>
                  </a:ext>
                </a:extLst>
              </a:tr>
            </a:tbl>
          </a:graphicData>
        </a:graphic>
      </p:graphicFrame>
      <p:pic>
        <p:nvPicPr>
          <p:cNvPr id="31" name="Grafik 30">
            <a:extLst>
              <a:ext uri="{FF2B5EF4-FFF2-40B4-BE49-F238E27FC236}">
                <a16:creationId xmlns:a16="http://schemas.microsoft.com/office/drawing/2014/main" id="{C3371A8F-A49F-ED4E-FCA1-5D720E3EE071}"/>
              </a:ext>
            </a:extLst>
          </p:cNvPr>
          <p:cNvPicPr>
            <a:picLocks noChangeAspect="1"/>
          </p:cNvPicPr>
          <p:nvPr/>
        </p:nvPicPr>
        <p:blipFill rotWithShape="1">
          <a:blip r:embed="rId8"/>
          <a:srcRect l="752" t="1026" b="593"/>
          <a:stretch/>
        </p:blipFill>
        <p:spPr>
          <a:xfrm>
            <a:off x="23993055" y="22493575"/>
            <a:ext cx="4482811" cy="2155139"/>
          </a:xfrm>
          <a:prstGeom prst="rect">
            <a:avLst/>
          </a:prstGeom>
          <a:ln w="19050">
            <a:solidFill>
              <a:schemeClr val="bg1">
                <a:lumMod val="75000"/>
              </a:schemeClr>
            </a:solidFill>
          </a:ln>
          <a:effectLst>
            <a:outerShdw blurRad="50800" dist="38100" dir="2700000" algn="tl" rotWithShape="0">
              <a:prstClr val="black">
                <a:alpha val="40000"/>
              </a:prstClr>
            </a:outerShdw>
          </a:effectLst>
        </p:spPr>
      </p:pic>
      <p:sp>
        <p:nvSpPr>
          <p:cNvPr id="39" name="Rechteck: abgerundete Ecken 38">
            <a:extLst>
              <a:ext uri="{FF2B5EF4-FFF2-40B4-BE49-F238E27FC236}">
                <a16:creationId xmlns:a16="http://schemas.microsoft.com/office/drawing/2014/main" id="{3DF2BE02-A318-FFCB-C278-B8CE03C225DE}"/>
              </a:ext>
            </a:extLst>
          </p:cNvPr>
          <p:cNvSpPr/>
          <p:nvPr/>
        </p:nvSpPr>
        <p:spPr>
          <a:xfrm>
            <a:off x="21437600" y="20963500"/>
            <a:ext cx="2381932" cy="753239"/>
          </a:xfrm>
          <a:prstGeom prst="roundRect">
            <a:avLst/>
          </a:prstGeom>
          <a:solidFill>
            <a:srgbClr val="595959"/>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a:t>1. </a:t>
            </a:r>
            <a:r>
              <a:rPr lang="de-DE" sz="3600" dirty="0" err="1"/>
              <a:t>Record</a:t>
            </a:r>
            <a:endParaRPr lang="de-DE" sz="3600" dirty="0"/>
          </a:p>
        </p:txBody>
      </p:sp>
      <p:sp>
        <p:nvSpPr>
          <p:cNvPr id="45" name="Rechteck: abgerundete Ecken 44">
            <a:extLst>
              <a:ext uri="{FF2B5EF4-FFF2-40B4-BE49-F238E27FC236}">
                <a16:creationId xmlns:a16="http://schemas.microsoft.com/office/drawing/2014/main" id="{CFB77AB0-C86B-6FD2-9C59-ABACD85B95A4}"/>
              </a:ext>
            </a:extLst>
          </p:cNvPr>
          <p:cNvSpPr/>
          <p:nvPr/>
        </p:nvSpPr>
        <p:spPr>
          <a:xfrm>
            <a:off x="27178848" y="19310612"/>
            <a:ext cx="2559653" cy="830997"/>
          </a:xfrm>
          <a:prstGeom prst="roundRect">
            <a:avLst/>
          </a:prstGeom>
          <a:solidFill>
            <a:srgbClr val="595959"/>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a:t>2. Redirect</a:t>
            </a:r>
          </a:p>
        </p:txBody>
      </p:sp>
      <p:sp>
        <p:nvSpPr>
          <p:cNvPr id="50" name="Rechteck: abgerundete Ecken 49">
            <a:extLst>
              <a:ext uri="{FF2B5EF4-FFF2-40B4-BE49-F238E27FC236}">
                <a16:creationId xmlns:a16="http://schemas.microsoft.com/office/drawing/2014/main" id="{3E62752D-6A40-A6EF-778C-0AED928E74F3}"/>
              </a:ext>
            </a:extLst>
          </p:cNvPr>
          <p:cNvSpPr/>
          <p:nvPr/>
        </p:nvSpPr>
        <p:spPr>
          <a:xfrm>
            <a:off x="21487919" y="23720515"/>
            <a:ext cx="2379875" cy="686257"/>
          </a:xfrm>
          <a:prstGeom prst="roundRect">
            <a:avLst/>
          </a:prstGeom>
          <a:solidFill>
            <a:srgbClr val="595959"/>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a:t>3. Replay</a:t>
            </a:r>
          </a:p>
        </p:txBody>
      </p:sp>
      <p:sp>
        <p:nvSpPr>
          <p:cNvPr id="53" name="Rechteck: abgerundete Ecken 52">
            <a:extLst>
              <a:ext uri="{FF2B5EF4-FFF2-40B4-BE49-F238E27FC236}">
                <a16:creationId xmlns:a16="http://schemas.microsoft.com/office/drawing/2014/main" id="{6B0B8211-C298-8E32-138B-0E3D5F4E3FB3}"/>
              </a:ext>
            </a:extLst>
          </p:cNvPr>
          <p:cNvSpPr/>
          <p:nvPr/>
        </p:nvSpPr>
        <p:spPr>
          <a:xfrm>
            <a:off x="26958867" y="24859487"/>
            <a:ext cx="2762291" cy="716558"/>
          </a:xfrm>
          <a:prstGeom prst="roundRect">
            <a:avLst/>
          </a:prstGeom>
          <a:solidFill>
            <a:srgbClr val="595959"/>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a:t>4. </a:t>
            </a:r>
            <a:r>
              <a:rPr lang="de-DE" sz="3600" dirty="0" err="1"/>
              <a:t>Resume</a:t>
            </a:r>
            <a:endParaRPr lang="de-DE" sz="3600" dirty="0"/>
          </a:p>
        </p:txBody>
      </p:sp>
      <p:cxnSp>
        <p:nvCxnSpPr>
          <p:cNvPr id="54" name="Gerade Verbindung mit Pfeil 53">
            <a:extLst>
              <a:ext uri="{FF2B5EF4-FFF2-40B4-BE49-F238E27FC236}">
                <a16:creationId xmlns:a16="http://schemas.microsoft.com/office/drawing/2014/main" id="{5CCF85DF-F7E1-2DE1-208F-CD05BA936FCF}"/>
              </a:ext>
            </a:extLst>
          </p:cNvPr>
          <p:cNvCxnSpPr>
            <a:cxnSpLocks/>
            <a:stCxn id="53" idx="0"/>
          </p:cNvCxnSpPr>
          <p:nvPr/>
        </p:nvCxnSpPr>
        <p:spPr>
          <a:xfrm flipH="1" flipV="1">
            <a:off x="26543000" y="24422100"/>
            <a:ext cx="1797013" cy="43738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3F3FE86D-83E9-0AAD-F28D-D94D14641884}"/>
              </a:ext>
            </a:extLst>
          </p:cNvPr>
          <p:cNvCxnSpPr>
            <a:cxnSpLocks/>
            <a:stCxn id="50" idx="3"/>
          </p:cNvCxnSpPr>
          <p:nvPr/>
        </p:nvCxnSpPr>
        <p:spPr>
          <a:xfrm>
            <a:off x="23867794" y="24063644"/>
            <a:ext cx="2040206" cy="34312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56" name="Gruppieren 55">
            <a:extLst>
              <a:ext uri="{FF2B5EF4-FFF2-40B4-BE49-F238E27FC236}">
                <a16:creationId xmlns:a16="http://schemas.microsoft.com/office/drawing/2014/main" id="{8D7B3677-DC1C-6329-7029-A9278036E284}"/>
              </a:ext>
            </a:extLst>
          </p:cNvPr>
          <p:cNvGrpSpPr/>
          <p:nvPr/>
        </p:nvGrpSpPr>
        <p:grpSpPr>
          <a:xfrm>
            <a:off x="23994467" y="20278180"/>
            <a:ext cx="4486574" cy="2146346"/>
            <a:chOff x="24068636" y="20420019"/>
            <a:chExt cx="4486574" cy="2146346"/>
          </a:xfrm>
        </p:grpSpPr>
        <p:pic>
          <p:nvPicPr>
            <p:cNvPr id="37" name="Grafik 36">
              <a:extLst>
                <a:ext uri="{FF2B5EF4-FFF2-40B4-BE49-F238E27FC236}">
                  <a16:creationId xmlns:a16="http://schemas.microsoft.com/office/drawing/2014/main" id="{EB8F5EB3-2644-2D19-00AB-C342AF26746C}"/>
                </a:ext>
              </a:extLst>
            </p:cNvPr>
            <p:cNvPicPr>
              <a:picLocks noChangeAspect="1"/>
            </p:cNvPicPr>
            <p:nvPr/>
          </p:nvPicPr>
          <p:blipFill rotWithShape="1">
            <a:blip r:embed="rId9"/>
            <a:srcRect l="333" t="1643" b="841"/>
            <a:stretch/>
          </p:blipFill>
          <p:spPr>
            <a:xfrm>
              <a:off x="24072399" y="20420019"/>
              <a:ext cx="4482811" cy="2146346"/>
            </a:xfrm>
            <a:prstGeom prst="rect">
              <a:avLst/>
            </a:prstGeom>
            <a:ln w="19050">
              <a:solidFill>
                <a:schemeClr val="bg1">
                  <a:lumMod val="75000"/>
                </a:schemeClr>
              </a:solidFill>
            </a:ln>
            <a:effectLst>
              <a:outerShdw blurRad="50800" dist="38100" dir="2700000" algn="tl" rotWithShape="0">
                <a:prstClr val="black">
                  <a:alpha val="40000"/>
                </a:prstClr>
              </a:outerShdw>
            </a:effectLst>
          </p:spPr>
        </p:pic>
        <p:pic>
          <p:nvPicPr>
            <p:cNvPr id="24" name="Grafik 23">
              <a:extLst>
                <a:ext uri="{FF2B5EF4-FFF2-40B4-BE49-F238E27FC236}">
                  <a16:creationId xmlns:a16="http://schemas.microsoft.com/office/drawing/2014/main" id="{C58F93FD-39EE-8438-CAF7-C7E8C22FE761}"/>
                </a:ext>
              </a:extLst>
            </p:cNvPr>
            <p:cNvPicPr>
              <a:picLocks noChangeAspect="1"/>
            </p:cNvPicPr>
            <p:nvPr/>
          </p:nvPicPr>
          <p:blipFill rotWithShape="1">
            <a:blip r:embed="rId10"/>
            <a:srcRect l="221" t="1465" r="90887" b="1118"/>
            <a:stretch/>
          </p:blipFill>
          <p:spPr>
            <a:xfrm>
              <a:off x="24068636" y="20422248"/>
              <a:ext cx="399502" cy="2143953"/>
            </a:xfrm>
            <a:prstGeom prst="rect">
              <a:avLst/>
            </a:prstGeom>
            <a:ln w="19050">
              <a:noFill/>
            </a:ln>
            <a:effectLst/>
          </p:spPr>
        </p:pic>
      </p:grpSp>
      <p:cxnSp>
        <p:nvCxnSpPr>
          <p:cNvPr id="57" name="Gerade Verbindung mit Pfeil 56">
            <a:extLst>
              <a:ext uri="{FF2B5EF4-FFF2-40B4-BE49-F238E27FC236}">
                <a16:creationId xmlns:a16="http://schemas.microsoft.com/office/drawing/2014/main" id="{F01EE70E-D412-95E7-B252-0EE57C64E1BD}"/>
              </a:ext>
            </a:extLst>
          </p:cNvPr>
          <p:cNvCxnSpPr>
            <a:cxnSpLocks/>
            <a:stCxn id="39" idx="3"/>
          </p:cNvCxnSpPr>
          <p:nvPr/>
        </p:nvCxnSpPr>
        <p:spPr>
          <a:xfrm flipV="1">
            <a:off x="23819532" y="20653863"/>
            <a:ext cx="269646" cy="68625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0566EFC7-217D-931E-7DFD-ACBDF3C2EBEF}"/>
              </a:ext>
            </a:extLst>
          </p:cNvPr>
          <p:cNvCxnSpPr>
            <a:cxnSpLocks/>
            <a:stCxn id="45" idx="2"/>
          </p:cNvCxnSpPr>
          <p:nvPr/>
        </p:nvCxnSpPr>
        <p:spPr>
          <a:xfrm flipH="1">
            <a:off x="28105178" y="20141609"/>
            <a:ext cx="353497" cy="79638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8" name="Textfeld 77">
            <a:extLst>
              <a:ext uri="{FF2B5EF4-FFF2-40B4-BE49-F238E27FC236}">
                <a16:creationId xmlns:a16="http://schemas.microsoft.com/office/drawing/2014/main" id="{74B216A6-753B-775D-5068-074813160F5B}"/>
              </a:ext>
            </a:extLst>
          </p:cNvPr>
          <p:cNvSpPr txBox="1"/>
          <p:nvPr/>
        </p:nvSpPr>
        <p:spPr>
          <a:xfrm>
            <a:off x="23594810" y="24741675"/>
            <a:ext cx="3414741" cy="606935"/>
          </a:xfrm>
          <a:prstGeom prst="rect">
            <a:avLst/>
          </a:prstGeom>
          <a:noFill/>
        </p:spPr>
        <p:txBody>
          <a:bodyPr wrap="square" lIns="108000" tIns="108000" rIns="108000" bIns="108000" rtlCol="0">
            <a:spAutoFit/>
          </a:bodyPr>
          <a:lstStyle/>
          <a:p>
            <a:r>
              <a:rPr lang="de-DE" sz="2400" i="1" dirty="0">
                <a:solidFill>
                  <a:schemeClr val="bg2"/>
                </a:solidFill>
              </a:rPr>
              <a:t>Abbildung 3: 4R-Prinzip</a:t>
            </a:r>
            <a:endParaRPr lang="de-DE" sz="2400" dirty="0"/>
          </a:p>
        </p:txBody>
      </p:sp>
      <p:sp>
        <p:nvSpPr>
          <p:cNvPr id="82" name="Textfeld 81">
            <a:extLst>
              <a:ext uri="{FF2B5EF4-FFF2-40B4-BE49-F238E27FC236}">
                <a16:creationId xmlns:a16="http://schemas.microsoft.com/office/drawing/2014/main" id="{D6CE6C23-5593-5CA3-709F-1584BF31A785}"/>
              </a:ext>
            </a:extLst>
          </p:cNvPr>
          <p:cNvSpPr txBox="1"/>
          <p:nvPr/>
        </p:nvSpPr>
        <p:spPr>
          <a:xfrm>
            <a:off x="20326974" y="28572728"/>
            <a:ext cx="4828736" cy="587441"/>
          </a:xfrm>
          <a:prstGeom prst="rect">
            <a:avLst/>
          </a:prstGeom>
          <a:noFill/>
        </p:spPr>
        <p:txBody>
          <a:bodyPr wrap="square" lIns="108000" tIns="108000" rIns="108000" bIns="108000" rtlCol="0">
            <a:spAutoFit/>
          </a:bodyPr>
          <a:lstStyle/>
          <a:p>
            <a:r>
              <a:rPr lang="de-DE" sz="2400" i="1" dirty="0">
                <a:solidFill>
                  <a:schemeClr val="bg2"/>
                </a:solidFill>
              </a:rPr>
              <a:t>Tabelle 1: ALADIN-Aufgabentypen</a:t>
            </a:r>
            <a:endParaRPr lang="de-DE" sz="2400" dirty="0"/>
          </a:p>
        </p:txBody>
      </p:sp>
      <p:pic>
        <p:nvPicPr>
          <p:cNvPr id="12" name="Grafik 11">
            <a:extLst>
              <a:ext uri="{FF2B5EF4-FFF2-40B4-BE49-F238E27FC236}">
                <a16:creationId xmlns:a16="http://schemas.microsoft.com/office/drawing/2014/main" id="{286A915E-9B65-8316-C99E-36749089375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0361131" y="40364353"/>
            <a:ext cx="1451988" cy="2238147"/>
          </a:xfrm>
          <a:prstGeom prst="rect">
            <a:avLst/>
          </a:prstGeom>
        </p:spPr>
      </p:pic>
      <p:pic>
        <p:nvPicPr>
          <p:cNvPr id="19" name="Grafik 18">
            <a:extLst>
              <a:ext uri="{FF2B5EF4-FFF2-40B4-BE49-F238E27FC236}">
                <a16:creationId xmlns:a16="http://schemas.microsoft.com/office/drawing/2014/main" id="{425B76EC-9E5B-E214-64F7-C8C5029749E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60257" y="20986414"/>
            <a:ext cx="7200900" cy="5486400"/>
          </a:xfrm>
          <a:prstGeom prst="rect">
            <a:avLst/>
          </a:prstGeom>
        </p:spPr>
      </p:pic>
      <p:pic>
        <p:nvPicPr>
          <p:cNvPr id="32" name="Grafik 31">
            <a:extLst>
              <a:ext uri="{FF2B5EF4-FFF2-40B4-BE49-F238E27FC236}">
                <a16:creationId xmlns:a16="http://schemas.microsoft.com/office/drawing/2014/main" id="{88B67CFF-E9AB-2DC3-0B9F-96173BC0E21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744683" y="132007"/>
            <a:ext cx="17540320" cy="4510368"/>
          </a:xfrm>
          <a:prstGeom prst="rect">
            <a:avLst/>
          </a:prstGeom>
        </p:spPr>
      </p:pic>
    </p:spTree>
    <p:extLst>
      <p:ext uri="{BB962C8B-B14F-4D97-AF65-F5344CB8AC3E}">
        <p14:creationId xmlns:p14="http://schemas.microsoft.com/office/powerpoint/2010/main" val="2743153895"/>
      </p:ext>
    </p:extLst>
  </p:cSld>
  <p:clrMapOvr>
    <a:masterClrMapping/>
  </p:clrMapOvr>
</p:sld>
</file>

<file path=ppt/theme/theme1.xml><?xml version="1.0" encoding="utf-8"?>
<a:theme xmlns:a="http://schemas.openxmlformats.org/drawingml/2006/main" name="TUD_Powerpoint">
  <a:themeElements>
    <a:clrScheme name="TU Dresden CD-Farben">
      <a:dk1>
        <a:sysClr val="windowText" lastClr="000000"/>
      </a:dk1>
      <a:lt1>
        <a:sysClr val="window" lastClr="FFFFFF"/>
      </a:lt1>
      <a:dk2>
        <a:srgbClr val="00305E"/>
      </a:dk2>
      <a:lt2>
        <a:srgbClr val="727879"/>
      </a:lt2>
      <a:accent1>
        <a:srgbClr val="006AB3"/>
      </a:accent1>
      <a:accent2>
        <a:srgbClr val="54378A"/>
      </a:accent2>
      <a:accent3>
        <a:srgbClr val="93107E"/>
      </a:accent3>
      <a:accent4>
        <a:srgbClr val="007D40"/>
      </a:accent4>
      <a:accent5>
        <a:srgbClr val="6AB023"/>
      </a:accent5>
      <a:accent6>
        <a:srgbClr val="EE7F00"/>
      </a:accent6>
      <a:hlink>
        <a:srgbClr val="006AB3"/>
      </a:hlink>
      <a:folHlink>
        <a:srgbClr val="54378A"/>
      </a:folHlink>
    </a:clrScheme>
    <a:fontScheme name="TUD">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vorlage_VLP_A0" id="{4566ACF0-66CE-40CD-9D96-F4A824F7EBC8}" vid="{BB458597-0A72-43CC-9D2F-EDED0E820BA2}"/>
    </a:ext>
  </a:extLst>
</a:theme>
</file>

<file path=docProps/app.xml><?xml version="1.0" encoding="utf-8"?>
<Properties xmlns="http://schemas.openxmlformats.org/officeDocument/2006/extended-properties" xmlns:vt="http://schemas.openxmlformats.org/officeDocument/2006/docPropsVTypes">
  <Template>Posterentwurf_OPAL_UserDay_v1</Template>
  <TotalTime>0</TotalTime>
  <Words>449</Words>
  <Application>Microsoft Office PowerPoint</Application>
  <PresentationFormat>Benutzerdefiniert</PresentationFormat>
  <Paragraphs>84</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Open Sans</vt:lpstr>
      <vt:lpstr>Open Sans Light</vt:lpstr>
      <vt:lpstr>Open Sans SemiBold</vt:lpstr>
      <vt:lpstr>Symbol</vt:lpstr>
      <vt:lpstr>TUD_Powerpoint</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 Christ</dc:creator>
  <cp:lastModifiedBy>Paul Christ</cp:lastModifiedBy>
  <cp:revision>16</cp:revision>
  <cp:lastPrinted>2019-12-19T08:44:34Z</cp:lastPrinted>
  <dcterms:created xsi:type="dcterms:W3CDTF">2023-04-04T07:25:07Z</dcterms:created>
  <dcterms:modified xsi:type="dcterms:W3CDTF">2023-05-26T13:28:02Z</dcterms:modified>
</cp:coreProperties>
</file>