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62" r:id="rId2"/>
    <p:sldId id="314" r:id="rId3"/>
    <p:sldId id="292" r:id="rId4"/>
    <p:sldId id="291" r:id="rId5"/>
    <p:sldId id="310" r:id="rId6"/>
    <p:sldId id="313" r:id="rId7"/>
    <p:sldId id="278" r:id="rId8"/>
    <p:sldId id="315" r:id="rId9"/>
    <p:sldId id="31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996600"/>
    <a:srgbClr val="7030A0"/>
    <a:srgbClr val="C9C7C7"/>
    <a:srgbClr val="4C9BD3"/>
    <a:srgbClr val="D79943"/>
    <a:srgbClr val="FF0000"/>
    <a:srgbClr val="595959"/>
    <a:srgbClr val="FFFFFF"/>
    <a:srgbClr val="F99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0523" autoAdjust="0"/>
  </p:normalViewPr>
  <p:slideViewPr>
    <p:cSldViewPr snapToGrid="0" showGuides="1">
      <p:cViewPr>
        <p:scale>
          <a:sx n="100" d="100"/>
          <a:sy n="100" d="100"/>
        </p:scale>
        <p:origin x="876" y="240"/>
      </p:cViewPr>
      <p:guideLst>
        <p:guide orient="horz" pos="504"/>
        <p:guide pos="3840"/>
      </p:guideLst>
    </p:cSldViewPr>
  </p:slideViewPr>
  <p:outlineViewPr>
    <p:cViewPr>
      <p:scale>
        <a:sx n="33" d="100"/>
        <a:sy n="33" d="100"/>
      </p:scale>
      <p:origin x="0" y="-85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3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an der Stelle:</a:t>
            </a:r>
          </a:p>
          <a:p>
            <a:r>
              <a:rPr lang="de-DE" dirty="0"/>
              <a:t>  Sie erreichen eine limitierte Version von ALADIN unter aladin.htw-dresden.de, zukünftig werden dort Dokumentation, Beispiele und eine vollwertige Installation von OPALADIN gehostet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11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4R Prinzip für einen asynchronen Austausch Illustriert anhand von Screenshots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58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55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53" y="304759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OPALADIN</a:t>
            </a:r>
            <a:endParaRPr lang="de-DE" sz="900" dirty="0"/>
          </a:p>
          <a:p>
            <a:r>
              <a:rPr lang="de-DE" sz="900" dirty="0"/>
              <a:t>HTW Dresden // Fakultät Informatik/Mathematik</a:t>
            </a:r>
          </a:p>
          <a:p>
            <a:r>
              <a:rPr lang="de-DE" sz="900" dirty="0"/>
              <a:t>Torsten Munkelt und Paul Christ // Juni. 2023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9971CE-DA17-DDAA-34FE-71473F6E8A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t="68397"/>
          <a:stretch/>
        </p:blipFill>
        <p:spPr>
          <a:xfrm>
            <a:off x="5068382" y="6282329"/>
            <a:ext cx="4461101" cy="41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bps-system.de/help/display/LMS/LTI-Too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hyperlink" Target="mailto:ralf.laue@fh-zwickau.de" TargetMode="External"/><Relationship Id="rId7" Type="http://schemas.openxmlformats.org/officeDocument/2006/relationships/image" Target="../media/image21.svg"/><Relationship Id="rId2" Type="http://schemas.openxmlformats.org/officeDocument/2006/relationships/hyperlink" Target="mailto:torsten.munkelt@htw-dresden.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mailto:paul.christ@htw-dresden.de" TargetMode="External"/><Relationship Id="rId10" Type="http://schemas.openxmlformats.org/officeDocument/2006/relationships/image" Target="../media/image24.jpeg"/><Relationship Id="rId4" Type="http://schemas.openxmlformats.org/officeDocument/2006/relationships/image" Target="../media/image4.png"/><Relationship Id="rId9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9F932-0D92-4E2F-5DC3-0B80C9684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OPALADIN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EE508E-1E53-2FF7-C6F0-01426A214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ALADIN </a:t>
            </a:r>
            <a:r>
              <a:rPr lang="de-DE" dirty="0" err="1"/>
              <a:t>goes</a:t>
            </a:r>
            <a:r>
              <a:rPr lang="de-DE" dirty="0"/>
              <a:t> OPAL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DBA8E0-253D-0093-9663-CD9DE00BB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97"/>
          <a:stretch/>
        </p:blipFill>
        <p:spPr>
          <a:xfrm>
            <a:off x="792359" y="4484600"/>
            <a:ext cx="6196575" cy="5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C710ED2-2759-8D11-C8B9-4DFD83E7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55" y="1167122"/>
            <a:ext cx="10515600" cy="1957078"/>
          </a:xfrm>
        </p:spPr>
        <p:txBody>
          <a:bodyPr/>
          <a:lstStyle/>
          <a:p>
            <a:r>
              <a:rPr lang="de-DE" dirty="0"/>
              <a:t>ALADIN (Generator für Aufgaben und Lösung-(</a:t>
            </a:r>
            <a:r>
              <a:rPr lang="de-DE" dirty="0" err="1"/>
              <a:t>shilf</a:t>
            </a:r>
            <a:r>
              <a:rPr lang="de-DE" dirty="0"/>
              <a:t>)en aus der Informatik und angrenzenden Disziplinen) ist ein Framework:</a:t>
            </a:r>
          </a:p>
          <a:p>
            <a:pPr lvl="1"/>
            <a:r>
              <a:rPr lang="de-DE" dirty="0"/>
              <a:t>zur deklarativen Modellierung von Aufgabentypen,</a:t>
            </a:r>
          </a:p>
          <a:p>
            <a:pPr lvl="1"/>
            <a:r>
              <a:rPr lang="de-DE" dirty="0"/>
              <a:t>zur automatischen Generierung von Aufgaben und Lösung(</a:t>
            </a:r>
            <a:r>
              <a:rPr lang="de-DE" dirty="0" err="1"/>
              <a:t>shilf</a:t>
            </a:r>
            <a:r>
              <a:rPr lang="de-DE" dirty="0"/>
              <a:t>)en,</a:t>
            </a:r>
          </a:p>
          <a:p>
            <a:pPr lvl="1"/>
            <a:r>
              <a:rPr lang="de-DE" dirty="0"/>
              <a:t>zur interaktiven Bearbeitung von individualisierten Übungsaufgaben,</a:t>
            </a:r>
          </a:p>
          <a:p>
            <a:pPr lvl="1"/>
            <a:r>
              <a:rPr lang="de-DE" dirty="0"/>
              <a:t>zum asynchronen Austausch und Nachvollziehen von Lösungsversuchen.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835EE1E-AD05-7939-D8D2-58EF638F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9EF293-8159-4407-6C9E-813169D8D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4692" y="4215414"/>
            <a:ext cx="3513009" cy="14754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6626DEE-0CFA-1A67-26E3-2A86C72A6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9408" y="3429000"/>
            <a:ext cx="4874980" cy="27255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FFBAB45-7F48-771A-E092-397752953D7D}"/>
              </a:ext>
            </a:extLst>
          </p:cNvPr>
          <p:cNvSpPr txBox="1"/>
          <p:nvPr/>
        </p:nvSpPr>
        <p:spPr>
          <a:xfrm>
            <a:off x="2354273" y="2939534"/>
            <a:ext cx="170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Ohne ALADIN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A51336C-CC4A-7A30-858E-26CFB6B500F7}"/>
              </a:ext>
            </a:extLst>
          </p:cNvPr>
          <p:cNvSpPr txBox="1"/>
          <p:nvPr/>
        </p:nvSpPr>
        <p:spPr>
          <a:xfrm>
            <a:off x="8509975" y="2939534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Mit ALADIN</a:t>
            </a:r>
          </a:p>
        </p:txBody>
      </p:sp>
    </p:spTree>
    <p:extLst>
      <p:ext uri="{BB962C8B-B14F-4D97-AF65-F5344CB8AC3E}">
        <p14:creationId xmlns:p14="http://schemas.microsoft.com/office/powerpoint/2010/main" val="5309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DF802C-46A2-964E-3A72-B1A09CA3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zur Entwicklung von OPALADIN</a:t>
            </a:r>
          </a:p>
        </p:txBody>
      </p:sp>
      <p:pic>
        <p:nvPicPr>
          <p:cNvPr id="1026" name="Picture 2" descr="Lehrer - Kostenlose bildung Icons">
            <a:extLst>
              <a:ext uri="{FF2B5EF4-FFF2-40B4-BE49-F238E27FC236}">
                <a16:creationId xmlns:a16="http://schemas.microsoft.com/office/drawing/2014/main" id="{E8E43A38-ED40-FE5E-8D65-F35D0EC8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7" y="1079958"/>
            <a:ext cx="1389529" cy="1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male graduate student icon Royalty Free Vector Image">
            <a:extLst>
              <a:ext uri="{FF2B5EF4-FFF2-40B4-BE49-F238E27FC236}">
                <a16:creationId xmlns:a16="http://schemas.microsoft.com/office/drawing/2014/main" id="{EFB5D455-2B25-787A-1ECC-21CC55364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12636" r="19499" b="20714"/>
          <a:stretch/>
        </p:blipFill>
        <p:spPr bwMode="auto">
          <a:xfrm>
            <a:off x="2539460" y="1079957"/>
            <a:ext cx="1170575" cy="13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B318A18B-D949-2643-2FB9-37E2C563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83" y="2791927"/>
            <a:ext cx="5530130" cy="2900661"/>
          </a:xfrm>
        </p:spPr>
        <p:txBody>
          <a:bodyPr/>
          <a:lstStyle/>
          <a:p>
            <a:r>
              <a:rPr lang="de-DE" dirty="0"/>
              <a:t>Nur wenige Übungsaufgaben und Musterklausuren</a:t>
            </a:r>
          </a:p>
          <a:p>
            <a:r>
              <a:rPr lang="de-DE" dirty="0"/>
              <a:t>Kaum unbekannte Aufgaben zum selbständigen Üben</a:t>
            </a:r>
          </a:p>
          <a:p>
            <a:r>
              <a:rPr lang="de-DE" dirty="0"/>
              <a:t>Keine motivierenden Impulse für Lernprozesse</a:t>
            </a:r>
          </a:p>
          <a:p>
            <a:r>
              <a:rPr lang="de-DE" dirty="0"/>
              <a:t>Keine orts- und zeitflexible Lehre</a:t>
            </a:r>
          </a:p>
          <a:p>
            <a:r>
              <a:rPr lang="de-DE" dirty="0"/>
              <a:t>Keine Individualisierung der Aufgaben hinsichtlich Schwierigkeitsgrad und Umfang</a:t>
            </a:r>
          </a:p>
          <a:p>
            <a:r>
              <a:rPr lang="de-DE" dirty="0"/>
              <a:t>Kein selbstorganisiertes und selbsttätiges Lernen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91331067-BCF4-C34E-7BA9-B53B74DA1BE1}"/>
              </a:ext>
            </a:extLst>
          </p:cNvPr>
          <p:cNvSpPr txBox="1">
            <a:spLocks/>
          </p:cNvSpPr>
          <p:nvPr/>
        </p:nvSpPr>
        <p:spPr>
          <a:xfrm>
            <a:off x="6302187" y="2791927"/>
            <a:ext cx="5530130" cy="290066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Hoher Aufwand bei der:</a:t>
            </a:r>
          </a:p>
          <a:p>
            <a:pPr lvl="1"/>
            <a:r>
              <a:rPr lang="de-DE" dirty="0"/>
              <a:t>Erstellung neuer Aufgaben</a:t>
            </a:r>
          </a:p>
          <a:p>
            <a:pPr lvl="1"/>
            <a:r>
              <a:rPr lang="de-DE" dirty="0"/>
              <a:t>Erstellung neuer Aufgabentypen</a:t>
            </a:r>
          </a:p>
          <a:p>
            <a:pPr lvl="1"/>
            <a:r>
              <a:rPr lang="de-DE" dirty="0"/>
              <a:t>Korrektur von:</a:t>
            </a:r>
          </a:p>
          <a:p>
            <a:pPr lvl="2"/>
            <a:r>
              <a:rPr lang="de-DE" dirty="0"/>
              <a:t>Übungen</a:t>
            </a:r>
          </a:p>
          <a:p>
            <a:pPr lvl="2"/>
            <a:r>
              <a:rPr lang="de-DE" dirty="0"/>
              <a:t>Praktika</a:t>
            </a:r>
          </a:p>
          <a:p>
            <a:pPr lvl="2"/>
            <a:r>
              <a:rPr lang="de-DE" dirty="0"/>
              <a:t>Prüfungen</a:t>
            </a:r>
          </a:p>
          <a:p>
            <a:pPr lvl="1"/>
            <a:r>
              <a:rPr lang="de-DE" dirty="0"/>
              <a:t>Erstellung von Lösungshilfen</a:t>
            </a:r>
          </a:p>
          <a:p>
            <a:r>
              <a:rPr lang="de-DE" dirty="0"/>
              <a:t>Hilfe bei der Lösung ausschließlich in Präsenz möglich</a:t>
            </a:r>
          </a:p>
        </p:txBody>
      </p:sp>
    </p:spTree>
    <p:extLst>
      <p:ext uri="{BB962C8B-B14F-4D97-AF65-F5344CB8AC3E}">
        <p14:creationId xmlns:p14="http://schemas.microsoft.com/office/powerpoint/2010/main" val="23371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DF802C-46A2-964E-3A72-B1A09CA3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Zielstellungen von OPALADIN</a:t>
            </a:r>
          </a:p>
        </p:txBody>
      </p:sp>
      <p:pic>
        <p:nvPicPr>
          <p:cNvPr id="1026" name="Picture 2" descr="Lehrer - Kostenlose bildung Icons">
            <a:extLst>
              <a:ext uri="{FF2B5EF4-FFF2-40B4-BE49-F238E27FC236}">
                <a16:creationId xmlns:a16="http://schemas.microsoft.com/office/drawing/2014/main" id="{E8E43A38-ED40-FE5E-8D65-F35D0EC8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7" y="936524"/>
            <a:ext cx="1389529" cy="1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male graduate student icon Royalty Free Vector Image">
            <a:extLst>
              <a:ext uri="{FF2B5EF4-FFF2-40B4-BE49-F238E27FC236}">
                <a16:creationId xmlns:a16="http://schemas.microsoft.com/office/drawing/2014/main" id="{EFB5D455-2B25-787A-1ECC-21CC55364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12636" r="19499" b="20714"/>
          <a:stretch/>
        </p:blipFill>
        <p:spPr bwMode="auto">
          <a:xfrm>
            <a:off x="2539460" y="936523"/>
            <a:ext cx="1170575" cy="13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B318A18B-D949-2643-2FB9-37E2C563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83" y="2343689"/>
            <a:ext cx="5530130" cy="2900661"/>
          </a:xfrm>
        </p:spPr>
        <p:txBody>
          <a:bodyPr/>
          <a:lstStyle/>
          <a:p>
            <a:r>
              <a:rPr lang="de-DE" dirty="0"/>
              <a:t>Anpassung der Aufgabenkomplexität an individuelle Leistungsfähigkeit</a:t>
            </a:r>
          </a:p>
          <a:p>
            <a:r>
              <a:rPr lang="de-DE" dirty="0"/>
              <a:t>Lernen mit eigener Geschwindigkeit</a:t>
            </a:r>
          </a:p>
          <a:p>
            <a:r>
              <a:rPr lang="de-DE" dirty="0"/>
              <a:t>Förderung hoher Problemlösungskompetenz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 h</a:t>
            </a:r>
            <a:r>
              <a:rPr lang="de-DE" dirty="0"/>
              <a:t>öherer Studienerfolg</a:t>
            </a:r>
          </a:p>
          <a:p>
            <a:r>
              <a:rPr lang="de-DE" dirty="0"/>
              <a:t>Generierung der Aufgaben parametrisier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Lehrinhalt aktiv mitgestaltbar</a:t>
            </a:r>
          </a:p>
          <a:p>
            <a:r>
              <a:rPr lang="de-DE" dirty="0"/>
              <a:t>Vernetzung der Studierenden</a:t>
            </a:r>
          </a:p>
          <a:p>
            <a:r>
              <a:rPr lang="de-DE" dirty="0"/>
              <a:t>Asynchrones Feedback an/von Lehrende/n</a:t>
            </a:r>
          </a:p>
          <a:p>
            <a:endParaRPr lang="de-DE" dirty="0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91331067-BCF4-C34E-7BA9-B53B74DA1BE1}"/>
              </a:ext>
            </a:extLst>
          </p:cNvPr>
          <p:cNvSpPr txBox="1">
            <a:spLocks/>
          </p:cNvSpPr>
          <p:nvPr/>
        </p:nvSpPr>
        <p:spPr>
          <a:xfrm>
            <a:off x="6302187" y="2343689"/>
            <a:ext cx="5530130" cy="382144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Generierung leistungsgerechter Aufgaben für heterogene Zielgruppen</a:t>
            </a:r>
          </a:p>
          <a:p>
            <a:r>
              <a:rPr lang="de-DE" dirty="0"/>
              <a:t>Generierung von Online-Selbsttests und elektronischen Test- oder Probeklausuren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sofortiges automatisches und leistungsabhängiges Feedback </a:t>
            </a:r>
          </a:p>
          <a:p>
            <a:r>
              <a:rPr lang="de-DE" dirty="0"/>
              <a:t>Fachlich und zeitlich unbegrenzte Wiederverwendbarkeit</a:t>
            </a:r>
          </a:p>
          <a:p>
            <a:r>
              <a:rPr lang="de-DE" dirty="0"/>
              <a:t>Zeitlich, räumlich und institutionell flexible Nutzbarkeit</a:t>
            </a:r>
          </a:p>
          <a:p>
            <a:r>
              <a:rPr lang="de-DE" dirty="0"/>
              <a:t>Erweiterbarkeit um neue Aufgabentypen</a:t>
            </a:r>
          </a:p>
          <a:p>
            <a:r>
              <a:rPr lang="de-DE" dirty="0"/>
              <a:t>Reduzierung des Aufwands hinsichtlich Aufgabenstellung, Lösungshilfen und Korrektur</a:t>
            </a:r>
          </a:p>
        </p:txBody>
      </p:sp>
    </p:spTree>
    <p:extLst>
      <p:ext uri="{BB962C8B-B14F-4D97-AF65-F5344CB8AC3E}">
        <p14:creationId xmlns:p14="http://schemas.microsoft.com/office/powerpoint/2010/main" val="206781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5F73054-07CC-B434-768E-B6F796C7C0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7E7E"/>
              </a:clrFrom>
              <a:clrTo>
                <a:srgbClr val="FF7E7E">
                  <a:alpha val="0"/>
                </a:srgbClr>
              </a:clrTo>
            </a:clrChange>
          </a:blip>
          <a:srcRect b="10480"/>
          <a:stretch/>
        </p:blipFill>
        <p:spPr>
          <a:xfrm>
            <a:off x="5879627" y="240175"/>
            <a:ext cx="4709568" cy="362932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F3153B8-461C-EB1F-E394-7AB91138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757292"/>
            <a:ext cx="5312277" cy="4106179"/>
          </a:xfrm>
        </p:spPr>
        <p:txBody>
          <a:bodyPr/>
          <a:lstStyle/>
          <a:p>
            <a:r>
              <a:rPr lang="de-DE" dirty="0"/>
              <a:t>Einbettung in OPAL möglich via </a:t>
            </a:r>
            <a:r>
              <a:rPr lang="de-DE" dirty="0">
                <a:hlinkClick r:id="rId4"/>
              </a:rPr>
              <a:t>LTI-Tool-Kursbaustein</a:t>
            </a:r>
            <a:endParaRPr lang="de-DE" dirty="0"/>
          </a:p>
          <a:p>
            <a:r>
              <a:rPr lang="de-DE" dirty="0"/>
              <a:t>Authentifizierung via LTI Advantage (OPAL/</a:t>
            </a:r>
            <a:r>
              <a:rPr lang="de-DE" dirty="0" err="1"/>
              <a:t>Shibboleth</a:t>
            </a:r>
            <a:r>
              <a:rPr lang="de-DE" dirty="0"/>
              <a:t>)</a:t>
            </a:r>
          </a:p>
          <a:p>
            <a:r>
              <a:rPr lang="de-DE" dirty="0"/>
              <a:t>Übermittlung von ALADIN-spezifischen Parametern zur Aufgabengenerierung via „Spezielle Konfiguration“</a:t>
            </a:r>
          </a:p>
          <a:p>
            <a:r>
              <a:rPr lang="de-DE" dirty="0"/>
              <a:t>Aufzeichnen und Nachvollziehen der Lösungsversuche in ALADIN</a:t>
            </a:r>
          </a:p>
          <a:p>
            <a:r>
              <a:rPr lang="de-DE" dirty="0"/>
              <a:t>Notenübertragung und –</a:t>
            </a:r>
            <a:r>
              <a:rPr lang="de-DE" dirty="0" err="1"/>
              <a:t>management</a:t>
            </a:r>
            <a:r>
              <a:rPr lang="de-DE" dirty="0"/>
              <a:t> in OPAL mittels des „</a:t>
            </a:r>
            <a:r>
              <a:rPr lang="de-DE" dirty="0" err="1"/>
              <a:t>Assignment</a:t>
            </a:r>
            <a:r>
              <a:rPr lang="de-DE" dirty="0"/>
              <a:t> und Grades Service“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2F4771-BF0D-BCFE-7029-521ED1F2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in OPAL</a:t>
            </a:r>
          </a:p>
        </p:txBody>
      </p:sp>
      <p:pic>
        <p:nvPicPr>
          <p:cNvPr id="6150" name="Picture 6" descr="[svg-to-png output image]">
            <a:extLst>
              <a:ext uri="{FF2B5EF4-FFF2-40B4-BE49-F238E27FC236}">
                <a16:creationId xmlns:a16="http://schemas.microsoft.com/office/drawing/2014/main" id="{A5FA3D43-2385-A1F4-83C6-3CC5DC3CA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013" y="3787620"/>
            <a:ext cx="3288898" cy="25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8EA2365-D0E9-372C-D2A1-937F838D4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9385" y="240174"/>
            <a:ext cx="1289265" cy="36293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1B0B6E65-D9AC-4A79-87D0-603F49AD8D05}"/>
              </a:ext>
            </a:extLst>
          </p:cNvPr>
          <p:cNvSpPr/>
          <p:nvPr/>
        </p:nvSpPr>
        <p:spPr>
          <a:xfrm>
            <a:off x="10906812" y="1894789"/>
            <a:ext cx="537328" cy="188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9D35DD-182F-076A-3616-13BCECFB5A10}"/>
              </a:ext>
            </a:extLst>
          </p:cNvPr>
          <p:cNvSpPr/>
          <p:nvPr/>
        </p:nvSpPr>
        <p:spPr>
          <a:xfrm>
            <a:off x="8455819" y="3113406"/>
            <a:ext cx="6477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D5CAFE-D44C-B07E-2D67-1D54EC617210}"/>
              </a:ext>
            </a:extLst>
          </p:cNvPr>
          <p:cNvSpPr/>
          <p:nvPr/>
        </p:nvSpPr>
        <p:spPr>
          <a:xfrm>
            <a:off x="9150728" y="3113406"/>
            <a:ext cx="2160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F98C369-FBD2-A8B6-B008-81E06FFB80D9}"/>
              </a:ext>
            </a:extLst>
          </p:cNvPr>
          <p:cNvSpPr/>
          <p:nvPr/>
        </p:nvSpPr>
        <p:spPr>
          <a:xfrm>
            <a:off x="9061255" y="3129013"/>
            <a:ext cx="216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4A45EBC-72E7-529D-861C-52C8940FC5FC}"/>
              </a:ext>
            </a:extLst>
          </p:cNvPr>
          <p:cNvSpPr/>
          <p:nvPr/>
        </p:nvSpPr>
        <p:spPr>
          <a:xfrm>
            <a:off x="8455819" y="3237231"/>
            <a:ext cx="6477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DCA020B-DC48-AEE9-AF94-C0A72C77D984}"/>
              </a:ext>
            </a:extLst>
          </p:cNvPr>
          <p:cNvSpPr/>
          <p:nvPr/>
        </p:nvSpPr>
        <p:spPr>
          <a:xfrm>
            <a:off x="8455819" y="3363976"/>
            <a:ext cx="32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16ED216-43BB-01D4-AFA0-4CBB8FBA69F3}"/>
              </a:ext>
            </a:extLst>
          </p:cNvPr>
          <p:cNvSpPr/>
          <p:nvPr/>
        </p:nvSpPr>
        <p:spPr>
          <a:xfrm>
            <a:off x="8769956" y="3379676"/>
            <a:ext cx="216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FA1C352-964B-87D3-29F2-8CCBDBB39FDD}"/>
              </a:ext>
            </a:extLst>
          </p:cNvPr>
          <p:cNvSpPr/>
          <p:nvPr/>
        </p:nvSpPr>
        <p:spPr>
          <a:xfrm>
            <a:off x="8809872" y="3364387"/>
            <a:ext cx="216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32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20296C-7072-48C7-C7D8-074CF93D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4R-Prinzip | ALADIN-Aufgabentypen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0A58175-344E-FEF7-0351-940D60A0D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" t="1465" r="-1" b="1118"/>
          <a:stretch/>
        </p:blipFill>
        <p:spPr>
          <a:xfrm>
            <a:off x="1398221" y="961759"/>
            <a:ext cx="3983736" cy="190526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DC767F-17DD-3D67-BE7E-44FA6E35D0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2" t="1026" b="593"/>
          <a:stretch/>
        </p:blipFill>
        <p:spPr>
          <a:xfrm>
            <a:off x="1399442" y="3058868"/>
            <a:ext cx="3983737" cy="1915206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02C1E72-3D1E-C75C-4BC9-BFAA97D0E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" t="1643" b="841"/>
          <a:stretch/>
        </p:blipFill>
        <p:spPr>
          <a:xfrm>
            <a:off x="5520453" y="961759"/>
            <a:ext cx="3983737" cy="190739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06B84BF-88F9-04FE-B1CC-821861920D95}"/>
              </a:ext>
            </a:extLst>
          </p:cNvPr>
          <p:cNvSpPr/>
          <p:nvPr/>
        </p:nvSpPr>
        <p:spPr>
          <a:xfrm>
            <a:off x="33201" y="1246946"/>
            <a:ext cx="1246094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1. </a:t>
            </a:r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16CBAC7-784F-F45E-4BFD-65199F12FB4B}"/>
              </a:ext>
            </a:extLst>
          </p:cNvPr>
          <p:cNvSpPr/>
          <p:nvPr/>
        </p:nvSpPr>
        <p:spPr>
          <a:xfrm>
            <a:off x="9642686" y="961759"/>
            <a:ext cx="1359926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2. Redirect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D8898EC-C31E-F0BB-F8ED-382F6043CD0A}"/>
              </a:ext>
            </a:extLst>
          </p:cNvPr>
          <p:cNvSpPr/>
          <p:nvPr/>
        </p:nvSpPr>
        <p:spPr>
          <a:xfrm>
            <a:off x="1913553" y="5127332"/>
            <a:ext cx="1359926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3. Replay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4F954E9-659E-48C4-1986-353E28D13012}"/>
              </a:ext>
            </a:extLst>
          </p:cNvPr>
          <p:cNvSpPr/>
          <p:nvPr/>
        </p:nvSpPr>
        <p:spPr>
          <a:xfrm>
            <a:off x="3511329" y="5127332"/>
            <a:ext cx="1359926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4. </a:t>
            </a:r>
            <a:r>
              <a:rPr lang="de-DE" dirty="0" err="1"/>
              <a:t>Resume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4D7FD14-5B60-6207-2B4A-EE6BC246575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279295" y="1282935"/>
            <a:ext cx="216130" cy="24394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995D0FC-33BC-1448-8594-9C937F73778F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698558" y="4800117"/>
            <a:ext cx="492734" cy="3272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F344355-A386-DB25-B14A-C21F2460146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593516" y="4800117"/>
            <a:ext cx="513373" cy="3272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DE80C493-CA3C-2AA5-88AE-857C81E0A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060471"/>
              </p:ext>
            </p:extLst>
          </p:nvPr>
        </p:nvGraphicFramePr>
        <p:xfrm>
          <a:off x="5520453" y="3866913"/>
          <a:ext cx="6546796" cy="18202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2680">
                  <a:extLst>
                    <a:ext uri="{9D8B030D-6E8A-4147-A177-3AD203B41FA5}">
                      <a16:colId xmlns:a16="http://schemas.microsoft.com/office/drawing/2014/main" val="2464259555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6372004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9115111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995157732"/>
                    </a:ext>
                  </a:extLst>
                </a:gridCol>
                <a:gridCol w="1194566">
                  <a:extLst>
                    <a:ext uri="{9D8B030D-6E8A-4147-A177-3AD203B41FA5}">
                      <a16:colId xmlns:a16="http://schemas.microsoft.com/office/drawing/2014/main" val="4057575512"/>
                    </a:ext>
                  </a:extLst>
                </a:gridCol>
              </a:tblGrid>
              <a:tr h="662043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Informatik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Wirtschafts-informatik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Geo-informatik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Betriebs-wirtschaft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Chemie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810120"/>
                  </a:ext>
                </a:extLst>
              </a:tr>
              <a:tr h="111139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SQL-Abfrage-generierung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dirty="0"/>
                        <a:t>Stücklisten-auflösung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Interpolations-verfahren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Graph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-algorithmen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Vorwärts-, Rückwärts-terminierung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Gantt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Reaktions-gleichungen IUPAC-Nomen-</a:t>
                      </a:r>
                      <a:r>
                        <a:rPr lang="de-DE" sz="1400" dirty="0" err="1"/>
                        <a:t>klatur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82719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CC15FA1D-4678-902F-E26D-7B6E21C7964B}"/>
              </a:ext>
            </a:extLst>
          </p:cNvPr>
          <p:cNvSpPr txBox="1"/>
          <p:nvPr/>
        </p:nvSpPr>
        <p:spPr>
          <a:xfrm>
            <a:off x="7387055" y="342900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ALADIN-Aufgabentypen</a:t>
            </a:r>
          </a:p>
        </p:txBody>
      </p:sp>
    </p:spTree>
    <p:extLst>
      <p:ext uri="{BB962C8B-B14F-4D97-AF65-F5344CB8AC3E}">
        <p14:creationId xmlns:p14="http://schemas.microsoft.com/office/powerpoint/2010/main" val="225093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6EDD2D-86FC-E3B2-F443-B65C3E08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zur Generierung bedeutungsvoller SQL-Abfrage-Aufgaben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28AA6B-4430-B132-4BF5-577CF821A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50" y="1483468"/>
            <a:ext cx="12192000" cy="38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5EBD323-D90C-5D24-6B8B-01A29D26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757293"/>
            <a:ext cx="5568566" cy="3469944"/>
          </a:xfrm>
        </p:spPr>
        <p:txBody>
          <a:bodyPr/>
          <a:lstStyle/>
          <a:p>
            <a:pPr marL="0" indent="0" algn="ctr">
              <a:buNone/>
            </a:pPr>
            <a:r>
              <a:rPr lang="de-DE" b="1" dirty="0"/>
              <a:t>OPAL</a:t>
            </a:r>
          </a:p>
          <a:p>
            <a:r>
              <a:rPr lang="de-DE" dirty="0"/>
              <a:t>Dynamische Input-Variablen (Expertenregeln?)</a:t>
            </a:r>
          </a:p>
          <a:p>
            <a:r>
              <a:rPr lang="de-DE" dirty="0"/>
              <a:t>Output-Variablen zur Steuerung des Kurses (analog zu ONYX-Variablen)</a:t>
            </a:r>
          </a:p>
          <a:p>
            <a:r>
              <a:rPr lang="de-DE" dirty="0"/>
              <a:t>Key-Value-Paare als Response zur Darstellung im </a:t>
            </a:r>
            <a:r>
              <a:rPr lang="de-DE" dirty="0" err="1"/>
              <a:t>Gradebook</a:t>
            </a:r>
            <a:r>
              <a:rPr lang="de-DE" dirty="0"/>
              <a:t> (evtl. mit ext[Extension]-Präfix)</a:t>
            </a:r>
          </a:p>
          <a:p>
            <a:r>
              <a:rPr lang="de-DE" dirty="0"/>
              <a:t>Horizontale </a:t>
            </a:r>
            <a:r>
              <a:rPr lang="de-DE" dirty="0" err="1"/>
              <a:t>Scrollbar</a:t>
            </a:r>
            <a:r>
              <a:rPr lang="de-DE" dirty="0"/>
              <a:t> im </a:t>
            </a:r>
            <a:r>
              <a:rPr lang="de-DE" dirty="0" err="1"/>
              <a:t>Gradebook</a:t>
            </a:r>
            <a:endParaRPr lang="de-DE" dirty="0"/>
          </a:p>
          <a:p>
            <a:r>
              <a:rPr lang="de-DE" dirty="0"/>
              <a:t>Implementation aller LTI v1.3 Schnittstellenmodule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4B0516D-5A7A-0D44-2999-AAC883BC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Erweiterungsmöglichkeiten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1036781B-7BAF-AB8C-6613-D01950DA01B4}"/>
              </a:ext>
            </a:extLst>
          </p:cNvPr>
          <p:cNvSpPr txBox="1">
            <a:spLocks/>
          </p:cNvSpPr>
          <p:nvPr/>
        </p:nvSpPr>
        <p:spPr>
          <a:xfrm>
            <a:off x="6096000" y="1757293"/>
            <a:ext cx="5568566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ALADIN</a:t>
            </a:r>
          </a:p>
          <a:p>
            <a:r>
              <a:rPr lang="de-DE" dirty="0"/>
              <a:t>Visuelles Autorentool zur vereinfachten Aufgabentyp-erstellung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Verwendung in Nicht-Informatik-Domänen</a:t>
            </a:r>
          </a:p>
          <a:p>
            <a:r>
              <a:rPr lang="de-DE" dirty="0"/>
              <a:t>METALADIN</a:t>
            </a:r>
          </a:p>
          <a:p>
            <a:pPr lvl="1"/>
            <a:r>
              <a:rPr lang="de-DE" dirty="0"/>
              <a:t>Virtueller KI-gestützter Tutor</a:t>
            </a:r>
          </a:p>
          <a:p>
            <a:pPr lvl="1"/>
            <a:r>
              <a:rPr lang="de-DE" dirty="0"/>
              <a:t>(Semi-)Automatische Generierung von Wissensgraphen</a:t>
            </a:r>
          </a:p>
          <a:p>
            <a:pPr lvl="1"/>
            <a:r>
              <a:rPr lang="de-DE" dirty="0"/>
              <a:t>Sammeln, Anonymisieren, Analysieren und Bereitstellen von </a:t>
            </a:r>
            <a:r>
              <a:rPr lang="de-DE" dirty="0" err="1"/>
              <a:t>Lernerdaten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31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38F1F5C-A9F9-448A-C629-FE4F4E4B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757293"/>
            <a:ext cx="4528660" cy="3469944"/>
          </a:xfrm>
        </p:spPr>
        <p:txBody>
          <a:bodyPr/>
          <a:lstStyle/>
          <a:p>
            <a:pPr marL="0" indent="0">
              <a:buNone/>
            </a:pPr>
            <a:r>
              <a:rPr lang="de-DE" sz="18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Projektleiter</a:t>
            </a:r>
          </a:p>
          <a:p>
            <a:pPr marL="0" indent="0">
              <a:buNone/>
            </a:pPr>
            <a:r>
              <a:rPr lang="de-DE" sz="18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Prof. Dr. Torsten Munkelt</a:t>
            </a:r>
          </a:p>
          <a:p>
            <a:pPr marL="0" indent="0">
              <a:buNone/>
            </a:pPr>
            <a:r>
              <a:rPr lang="de-DE" sz="18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HTW Dresden</a:t>
            </a:r>
          </a:p>
          <a:p>
            <a:pPr marL="0" indent="0">
              <a:buNone/>
            </a:pPr>
            <a:r>
              <a:rPr lang="de-DE" sz="1800" dirty="0"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2"/>
              </a:rPr>
              <a:t>torsten.munkelt@htw-dresden.de</a:t>
            </a:r>
            <a:r>
              <a:rPr lang="de-DE" sz="18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8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Zweitprojektleiter</a:t>
            </a:r>
          </a:p>
          <a:p>
            <a:pPr marL="0" indent="0">
              <a:buNone/>
            </a:pPr>
            <a:r>
              <a:rPr lang="de-DE" sz="18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Prof. Dr. Ralf Laue</a:t>
            </a:r>
          </a:p>
          <a:p>
            <a:pPr marL="0" indent="0">
              <a:buNone/>
            </a:pPr>
            <a:r>
              <a:rPr lang="de-DE" sz="18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Westsächsische Hochschule Zwickau</a:t>
            </a:r>
          </a:p>
          <a:p>
            <a:pPr marL="0" indent="0">
              <a:buNone/>
            </a:pPr>
            <a:r>
              <a:rPr lang="de-DE" sz="1800" dirty="0"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3"/>
              </a:rPr>
              <a:t>ralf.laue@fh-zwickau.de</a:t>
            </a:r>
            <a:r>
              <a:rPr lang="de-DE" sz="18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6809FF5-B988-066B-0F6F-E45D3DE7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OPALADIN Projektteam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6B302784-54E5-7349-B885-75DC7051AB86}"/>
              </a:ext>
            </a:extLst>
          </p:cNvPr>
          <p:cNvSpPr txBox="1">
            <a:spLocks/>
          </p:cNvSpPr>
          <p:nvPr/>
        </p:nvSpPr>
        <p:spPr>
          <a:xfrm>
            <a:off x="6520814" y="1757293"/>
            <a:ext cx="452866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Projektmitarbeiter</a:t>
            </a:r>
          </a:p>
          <a:p>
            <a:pPr marL="0" indent="0">
              <a:buNone/>
            </a:pPr>
            <a:r>
              <a:rPr lang="de-DE" sz="18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M. Sc. Paul Christ</a:t>
            </a:r>
          </a:p>
          <a:p>
            <a:pPr marL="0" indent="0">
              <a:buNone/>
            </a:pPr>
            <a:r>
              <a:rPr lang="de-DE" sz="18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HTW Dresden</a:t>
            </a:r>
          </a:p>
          <a:p>
            <a:pPr marL="0" indent="0">
              <a:buNone/>
            </a:pPr>
            <a:r>
              <a:rPr lang="de-DE" sz="1800" dirty="0"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5"/>
              </a:rPr>
              <a:t>paul.christ@htw-dresden.de</a:t>
            </a:r>
            <a:endParaRPr lang="de-DE" sz="18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de-DE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914400" lvl="2" indent="0">
              <a:buNone/>
            </a:pPr>
            <a:r>
              <a:rPr lang="de-DE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Diese Maßnahme wird mitfinanziert durch Steuermittel auf der Grundlage des von den Abgeordneten des Sächsischen Landtages beschlossenen Haushaltes.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3B2335-3A1F-CE7F-33C6-1CCD2E582A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0814" y="3587515"/>
            <a:ext cx="725994" cy="11190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4384C0E-25E7-231D-3BC7-D7204B76B40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531" y="1757293"/>
            <a:ext cx="1381125" cy="1381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DE03CFD-9DE9-DC27-9116-B87D034C605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9" r="21444"/>
          <a:stretch/>
        </p:blipFill>
        <p:spPr>
          <a:xfrm>
            <a:off x="4363850" y="3587515"/>
            <a:ext cx="1381125" cy="1398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83DDCAA-3C55-7B01-7680-22B359A5E80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376" y="1739564"/>
            <a:ext cx="1398854" cy="1398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88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497</Words>
  <Application>Microsoft Office PowerPoint</Application>
  <PresentationFormat>Breitbild</PresentationFormat>
  <Paragraphs>100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Open Sans Light</vt:lpstr>
      <vt:lpstr>Office</vt:lpstr>
      <vt:lpstr>OPALADIN</vt:lpstr>
      <vt:lpstr>Einführung</vt:lpstr>
      <vt:lpstr>Motivation zur Entwicklung von OPALADIN</vt:lpstr>
      <vt:lpstr>Zielstellungen von OPALADIN</vt:lpstr>
      <vt:lpstr>Integration in OPAL</vt:lpstr>
      <vt:lpstr>Das 4R-Prinzip | ALADIN-Aufgabentypen</vt:lpstr>
      <vt:lpstr>System zur Generierung bedeutungsvoller SQL-Abfrage-Aufgaben</vt:lpstr>
      <vt:lpstr>Erweiterungsmöglichkeiten</vt:lpstr>
      <vt:lpstr>OPALADIN Projektteam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70</cp:revision>
  <dcterms:created xsi:type="dcterms:W3CDTF">2021-10-14T07:21:00Z</dcterms:created>
  <dcterms:modified xsi:type="dcterms:W3CDTF">2023-04-12T12:31:20Z</dcterms:modified>
</cp:coreProperties>
</file>