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286" r:id="rId2"/>
    <p:sldId id="289" r:id="rId3"/>
    <p:sldId id="295" r:id="rId4"/>
    <p:sldId id="296" r:id="rId5"/>
    <p:sldId id="290" r:id="rId6"/>
    <p:sldId id="297" r:id="rId7"/>
    <p:sldId id="291" r:id="rId8"/>
    <p:sldId id="294" r:id="rId9"/>
    <p:sldId id="29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bold r:id="rId20"/>
      <p:boldItalic r:id="rId21"/>
    </p:embeddedFont>
  </p:embeddedFontLst>
  <p:defaultTextStyle>
    <a:defPPr>
      <a:defRPr lang="de-DE"/>
    </a:defPPr>
    <a:lvl1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0071D12-2C28-4A86-8FAD-D2609DF0FB1A}">
  <a:tblStyle styleId="{70071D12-2C28-4A86-8FAD-D2609DF0FB1A}" styleName="HTWD Tabellenstil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 cmpd="sng" algn="ctr">
              <a:solidFill>
                <a:schemeClr val="dk1"/>
              </a:solidFill>
              <a:prstDash val="solid"/>
            </a:ln>
          </a:top>
          <a:bottom>
            <a:ln w="12700" cap="flat" cmpd="sng" algn="ctr">
              <a:solidFill>
                <a:schemeClr val="dk1"/>
              </a:solidFill>
              <a:prstDash val="solid"/>
            </a:ln>
          </a:bottom>
          <a:insideH>
            <a:ln w="12700" cap="flat" cmpd="sng" algn="ctr">
              <a:solidFill>
                <a:schemeClr val="dk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0946F2E5-DC63-4A2F-A5D9-AFCDFDFAFCAA}" styleName="HTWD Tabellenstil 2">
    <a:tblBg>
      <a:fill>
        <a:solidFill>
          <a:srgbClr val="E1F2F4"/>
        </a:solidFill>
      </a:fill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905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rgbClr val="C4E6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1AAE-E107-4DB0-BF6D-CE309C18A26B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BB7-E2EE-4921-BE16-EA3D077FB6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E637117-EF61-4EF0-A213-A1F23C90746F}" type="datetime1">
              <a:rPr lang="de-DE" smtClean="0"/>
              <a:t>25.06.2023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541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67D8-8AF6-4F19-B940-9481F430B9D9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12F70549-DA9C-4D8B-9547-416D739FD5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12800" y="1796400"/>
            <a:ext cx="5542625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92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rgbClr val="BDC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FC114-DB8D-4689-AC27-24D4B0EC75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F9F4FA-3B54-44E0-A6F7-A54127190D95}" type="datetime1">
              <a:rPr lang="de-DE" smtClean="0"/>
              <a:t>25.06.2023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465138"/>
            <a:ext cx="8330400" cy="5755662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1000"/>
              </a:spcBef>
              <a:spcAft>
                <a:spcPts val="0"/>
              </a:spcAft>
              <a:buFontTx/>
              <a:buNone/>
              <a:defRPr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D0B3B-CC65-4EBD-9A74-3D1033EDC5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09D58CE-CFB3-4A3D-B034-5378211A5B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64A2272-3EA7-474D-BF46-8F69891E3C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3" name="Freihandform 11">
              <a:extLst>
                <a:ext uri="{FF2B5EF4-FFF2-40B4-BE49-F238E27FC236}">
                  <a16:creationId xmlns:a16="http://schemas.microsoft.com/office/drawing/2014/main" id="{04A36F4F-3B7A-47E1-8947-58AEC84D627D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2">
              <a:extLst>
                <a:ext uri="{FF2B5EF4-FFF2-40B4-BE49-F238E27FC236}">
                  <a16:creationId xmlns:a16="http://schemas.microsoft.com/office/drawing/2014/main" id="{10C60811-3137-49A1-80B0-8447024827E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84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341-BD44-4D99-9BB3-72F978B8D676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9C308B6A-D596-467B-B245-7EB76F5F279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CEE7-CB2A-4557-A5CF-17ABEA87AA30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FB5F19CF-4AD1-4BE2-A8C2-6E7DADEE6AE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189B-121A-4413-9736-E988F3EBCF9D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edienplatzhalter 6">
            <a:extLst>
              <a:ext uri="{FF2B5EF4-FFF2-40B4-BE49-F238E27FC236}">
                <a16:creationId xmlns:a16="http://schemas.microsoft.com/office/drawing/2014/main" id="{2286EBC5-D041-4B9D-80FD-51C5915F9E1E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43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795463"/>
            <a:ext cx="554355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F686-9F38-4BB1-A9F6-D26CF7F787EE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FA381800-E5E6-4B50-B6A7-EC15504F1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44CE9DB0-87AA-4F52-95AF-E358C2291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2799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5959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>
          <p15:clr>
            <a:srgbClr val="FBAE40"/>
          </p15:clr>
        </p15:guide>
        <p15:guide id="4" pos="3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177D6DBC-326C-40C3-B630-70378F0EB7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C08F5A48-BA7F-4ABB-8093-19F4E13968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287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227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849">
          <p15:clr>
            <a:srgbClr val="FBAE40"/>
          </p15:clr>
        </p15:guide>
        <p15:guide id="5" orient="horz" pos="2717" userDrawn="1">
          <p15:clr>
            <a:srgbClr val="FBAE40"/>
          </p15:clr>
        </p15:guide>
        <p15:guide id="6" orient="horz" pos="273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DEEEF02-F29A-4287-9024-E64E73E613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effectLst>
            <a:fillOverlay blend="mult">
              <a:gradFill>
                <a:gsLst>
                  <a:gs pos="5000">
                    <a:srgbClr val="000000">
                      <a:alpha val="40000"/>
                    </a:srgbClr>
                  </a:gs>
                  <a:gs pos="35000">
                    <a:srgbClr val="000000">
                      <a:alpha val="0"/>
                    </a:srgbClr>
                  </a:gs>
                </a:gsLst>
                <a:lin ang="5400000" scaled="1"/>
              </a:gradFill>
            </a:fillOverlay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578A89-C0F0-443D-9531-0D7FC3EA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3E1B-D769-4D55-8E90-1E178747FE25}" type="datetime1">
              <a:rPr lang="de-DE" smtClean="0"/>
              <a:t>25.06.2023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52FF4-D877-431D-B8B1-69EC97D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58F2B-767B-4B06-A617-900387B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0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0" userDrawn="1">
          <p15:clr>
            <a:srgbClr val="FBAE40"/>
          </p15:clr>
        </p15:guide>
        <p15:guide id="2" orient="horz" pos="39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96F3-33CA-4F26-9EB2-190F056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74FD-C851-4DDE-AB0E-94B98B8597F2}" type="datetime1">
              <a:rPr lang="de-DE" smtClean="0"/>
              <a:t>25.06.2023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48F96-ACF3-4119-983C-C97658FB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1FC7B1-5A16-4634-B11A-8B7C462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7E6F06C-34FD-4829-90AA-61F7F9876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4342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81E5EB2-E13A-42E1-AFA5-A34A4EBD6C99}" type="datetime1">
              <a:rPr lang="de-DE" smtClean="0"/>
              <a:t>25.06.2023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891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1"/>
            <a:ext cx="5378450" cy="2314573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66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2"/>
            <a:ext cx="5378450" cy="2314574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12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 userDrawn="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,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BA8E487-74C2-4A00-AE9D-C3D05125F596}" type="datetime1">
              <a:rPr lang="de-DE" smtClean="0"/>
              <a:t>25.06.2023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D8DA91-3E84-48F2-8B06-E752990695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20" name="Freihandform 11">
              <a:extLst>
                <a:ext uri="{FF2B5EF4-FFF2-40B4-BE49-F238E27FC236}">
                  <a16:creationId xmlns:a16="http://schemas.microsoft.com/office/drawing/2014/main" id="{C80FF3E6-080C-47B4-ABF9-3957B1515084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 12">
              <a:extLst>
                <a:ext uri="{FF2B5EF4-FFF2-40B4-BE49-F238E27FC236}">
                  <a16:creationId xmlns:a16="http://schemas.microsoft.com/office/drawing/2014/main" id="{1F401944-03C2-4A1E-A88F-84673C7C014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" name="Freihandform 13">
              <a:extLst>
                <a:ext uri="{FF2B5EF4-FFF2-40B4-BE49-F238E27FC236}">
                  <a16:creationId xmlns:a16="http://schemas.microsoft.com/office/drawing/2014/main" id="{738268AA-BDA6-437D-8B23-EB2A16B64AA2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A45BED-6188-4555-B827-ABD5A2A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2F-906C-4FA7-A6B5-812D0A3EDD54}" type="datetime1">
              <a:rPr lang="de-DE" smtClean="0"/>
              <a:t>25.06.2023</a:t>
            </a:fld>
            <a:endParaRPr lang="de-DE" dirty="0"/>
          </a:p>
        </p:txBody>
      </p:sp>
      <p:sp>
        <p:nvSpPr>
          <p:cNvPr id="7" name="Grafik 4">
            <a:extLst>
              <a:ext uri="{FF2B5EF4-FFF2-40B4-BE49-F238E27FC236}">
                <a16:creationId xmlns:a16="http://schemas.microsoft.com/office/drawing/2014/main" id="{D81C597C-E687-4AAC-87BD-BDB67F03D90F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EC1278-CB8C-4609-BA2C-D55E84D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ALADIN Gamification Kickoff / Fakultät Informatik/Mathematik / Paul Christ, Torsten Munkelt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D6B1AA6-F212-420B-8E23-E8BBCE1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775D3C-C984-4C38-A122-E33B0E2EC3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677017B7-CB0A-4A79-8961-195241114668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82CD6EE2-716A-44DC-9237-4BE509C4609F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6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AB88BDEF-9731-4A05-B50F-95520615B0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ALADIN Gamification Kickoff / Fakultät Informatik/Mathematik / Paul Christ, Torsten Munkelt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42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 userDrawn="1">
          <p15:clr>
            <a:srgbClr val="FBAE40"/>
          </p15:clr>
        </p15:guide>
        <p15:guide id="2" orient="horz" pos="3918" userDrawn="1">
          <p15:clr>
            <a:srgbClr val="FBAE40"/>
          </p15:clr>
        </p15:guide>
        <p15:guide id="3" pos="55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2D54-4DA5-4D57-95C4-69E3FA26C9F3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25ED3A5-A769-4972-A393-120855EA4F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1795463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94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576A-4A33-4162-AEC8-C5F27C83F8C4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28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2799" y="6034810"/>
            <a:ext cx="5544000" cy="234000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2440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1909-C79C-4226-902F-BF1A93FEA942}" type="datetime1">
              <a:rPr lang="de-DE" smtClean="0"/>
              <a:t>25.06.2023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8400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00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594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81934-5D6D-4F2A-BBBF-3FB59825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376211"/>
            <a:ext cx="11117262" cy="9000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064C0-3608-4939-BD06-8E901E9C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796870"/>
            <a:ext cx="11116800" cy="442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49BEC-7FA2-4250-9996-73DB5B41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1600" y="6539706"/>
            <a:ext cx="756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AFA9DBC5-47C2-472F-ABBA-DFB68B602265}" type="datetime1">
              <a:rPr lang="de-DE" smtClean="0"/>
              <a:t>25.06.2023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FBDE9-3253-4A5A-8DAA-DF6E1CED1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370" y="6539706"/>
            <a:ext cx="8640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ALADIN Gamification Kickoff / Fakultät Informatik/Mathematik / Paul Christ, Torsten Munkelt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B99E1-9F31-4410-BD15-9B13E25B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800" y="6539706"/>
            <a:ext cx="53975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6E14201-BCB3-4636-9EAE-DB6175F4BB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80035CED-69EF-4762-8199-789EA680C2FA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A399FD64-F5F1-4761-8039-EECE246C1C6C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399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7" r:id="rId3"/>
    <p:sldLayoutId id="2147483663" r:id="rId4"/>
    <p:sldLayoutId id="2147483678" r:id="rId5"/>
    <p:sldLayoutId id="2147483662" r:id="rId6"/>
    <p:sldLayoutId id="2147483674" r:id="rId7"/>
    <p:sldLayoutId id="2147483679" r:id="rId8"/>
    <p:sldLayoutId id="2147483680" r:id="rId9"/>
    <p:sldLayoutId id="2147483677" r:id="rId10"/>
    <p:sldLayoutId id="2147483673" r:id="rId11"/>
    <p:sldLayoutId id="2147483676" r:id="rId12"/>
    <p:sldLayoutId id="2147483675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4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9" userDrawn="1">
          <p15:clr>
            <a:srgbClr val="F26B43"/>
          </p15:clr>
        </p15:guide>
        <p15:guide id="2" pos="7342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5" orient="horz" pos="41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adin.htw-dresden.de/docs" TargetMode="External"/><Relationship Id="rId2" Type="http://schemas.openxmlformats.org/officeDocument/2006/relationships/hyperlink" Target="https://aladin.htw-dresden.de/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HTW-ALAD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96FF20-A573-49C5-BF3A-AC12A11AF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ALADIN</a:t>
            </a:r>
          </a:p>
          <a:p>
            <a:pPr lvl="1"/>
            <a:r>
              <a:rPr lang="de-DE" dirty="0"/>
              <a:t>Paul Christ, Torsten Munkelt</a:t>
            </a:r>
          </a:p>
          <a:p>
            <a:pPr lvl="2"/>
            <a:r>
              <a:rPr lang="de-DE" dirty="0"/>
              <a:t>Fakultät Informatik/Mathematik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B64DE4-6963-415B-9624-7F4DE830A6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881BD5-DF3D-4B6E-BA80-51B6F585E6EB}" type="datetime1">
              <a:rPr lang="de-DE" smtClean="0"/>
              <a:t>25.06.2023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BB631B-DB25-4B6B-B7DB-D68E8596F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ALADIN</a:t>
            </a:r>
            <a:br>
              <a:rPr lang="de-DE" dirty="0"/>
            </a:br>
            <a:r>
              <a:rPr lang="de-DE" dirty="0"/>
              <a:t>Gamification-Kickoff</a:t>
            </a:r>
          </a:p>
        </p:txBody>
      </p:sp>
    </p:spTree>
    <p:extLst>
      <p:ext uri="{BB962C8B-B14F-4D97-AF65-F5344CB8AC3E}">
        <p14:creationId xmlns:p14="http://schemas.microsoft.com/office/powerpoint/2010/main" val="5630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2B360-9A07-2422-3D03-0865609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ALADIN-Komponenten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0FADCF-F6C6-3903-DEB5-E46051AD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4724A3-8DF4-CB65-2C13-09DF0D1A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ALADIN Gamification Kickoff / Fakultät Informatik/Mathematik / Paul Christ, Torsten Munkelt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E24C49-23DE-0563-6039-F20E0BC3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F12CD0-0C62-7621-A27A-488E090C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ALADIN: </a:t>
            </a:r>
            <a:br>
              <a:rPr lang="de-DE" dirty="0"/>
            </a:br>
            <a:r>
              <a:rPr lang="de-DE" dirty="0"/>
              <a:t>Generator für </a:t>
            </a:r>
            <a:r>
              <a:rPr lang="de-DE" b="1" dirty="0"/>
              <a:t>A</a:t>
            </a:r>
            <a:r>
              <a:rPr lang="de-DE" dirty="0"/>
              <a:t>ufgaben und </a:t>
            </a:r>
            <a:r>
              <a:rPr lang="de-DE" b="1" dirty="0"/>
              <a:t>L</a:t>
            </a:r>
            <a:r>
              <a:rPr lang="de-DE" dirty="0"/>
              <a:t>ösung(</a:t>
            </a:r>
            <a:r>
              <a:rPr lang="de-DE" dirty="0" err="1"/>
              <a:t>shilf</a:t>
            </a:r>
            <a:r>
              <a:rPr lang="de-DE" dirty="0"/>
              <a:t>)en </a:t>
            </a:r>
            <a:r>
              <a:rPr lang="de-DE" b="1" dirty="0"/>
              <a:t>a</a:t>
            </a:r>
            <a:r>
              <a:rPr lang="de-DE" dirty="0"/>
              <a:t>us </a:t>
            </a:r>
            <a:r>
              <a:rPr lang="de-DE" b="1" dirty="0"/>
              <a:t>d</a:t>
            </a:r>
            <a:r>
              <a:rPr lang="de-DE" dirty="0"/>
              <a:t>er </a:t>
            </a:r>
            <a:r>
              <a:rPr lang="de-DE" b="1" dirty="0"/>
              <a:t>I</a:t>
            </a:r>
            <a:r>
              <a:rPr lang="de-DE" dirty="0"/>
              <a:t>nformatik und angrenzenden Diszipline</a:t>
            </a:r>
            <a:r>
              <a:rPr lang="de-DE" b="1" dirty="0"/>
              <a:t>n</a:t>
            </a:r>
            <a:br>
              <a:rPr lang="de-DE" dirty="0"/>
            </a:br>
            <a:r>
              <a:rPr lang="de-DE" dirty="0"/>
              <a:t>T</a:t>
            </a:r>
            <a:r>
              <a:rPr lang="de-DE" b="1" dirty="0"/>
              <a:t>a</a:t>
            </a:r>
            <a:r>
              <a:rPr lang="de-DE" dirty="0"/>
              <a:t>sk and </a:t>
            </a:r>
            <a:r>
              <a:rPr lang="de-DE" dirty="0" err="1"/>
              <a:t>so</a:t>
            </a:r>
            <a:r>
              <a:rPr lang="de-DE" b="1" dirty="0" err="1"/>
              <a:t>l</a:t>
            </a:r>
            <a:r>
              <a:rPr lang="de-DE" dirty="0" err="1"/>
              <a:t>ution</a:t>
            </a:r>
            <a:r>
              <a:rPr lang="de-DE" dirty="0"/>
              <a:t>(-</a:t>
            </a:r>
            <a:r>
              <a:rPr lang="de-DE" dirty="0" err="1"/>
              <a:t>hint</a:t>
            </a:r>
            <a:r>
              <a:rPr lang="de-DE" dirty="0"/>
              <a:t>) </a:t>
            </a:r>
            <a:r>
              <a:rPr lang="de-DE" dirty="0" err="1"/>
              <a:t>gener</a:t>
            </a:r>
            <a:r>
              <a:rPr lang="de-DE" b="1" dirty="0" err="1"/>
              <a:t>a</a:t>
            </a:r>
            <a:r>
              <a:rPr lang="de-DE" dirty="0" err="1"/>
              <a:t>tion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</a:t>
            </a:r>
            <a:r>
              <a:rPr lang="de-DE" b="1" dirty="0" err="1"/>
              <a:t>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I</a:t>
            </a:r>
            <a:r>
              <a:rPr lang="de-DE" dirty="0" err="1"/>
              <a:t>nformatics</a:t>
            </a:r>
            <a:r>
              <a:rPr lang="de-DE" dirty="0"/>
              <a:t> and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discipli</a:t>
            </a:r>
            <a:r>
              <a:rPr lang="de-DE" b="1" dirty="0" err="1"/>
              <a:t>n</a:t>
            </a:r>
            <a:r>
              <a:rPr lang="de-DE" dirty="0" err="1"/>
              <a:t>es</a:t>
            </a:r>
            <a:endParaRPr lang="de-DE" dirty="0"/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magic</a:t>
            </a:r>
            <a:r>
              <a:rPr lang="de-DE" dirty="0"/>
              <a:t>) CARPET: </a:t>
            </a:r>
            <a:br>
              <a:rPr lang="de-DE" dirty="0"/>
            </a:br>
            <a:r>
              <a:rPr lang="de-DE" dirty="0" err="1"/>
              <a:t>Graphi</a:t>
            </a:r>
            <a:r>
              <a:rPr lang="de-DE" b="1" dirty="0" err="1"/>
              <a:t>c</a:t>
            </a:r>
            <a:r>
              <a:rPr lang="de-DE" dirty="0" err="1"/>
              <a:t>al</a:t>
            </a:r>
            <a:r>
              <a:rPr lang="de-DE" dirty="0"/>
              <a:t> T</a:t>
            </a:r>
            <a:r>
              <a:rPr lang="de-DE" b="1" dirty="0"/>
              <a:t>a</a:t>
            </a:r>
            <a:r>
              <a:rPr lang="de-DE" dirty="0"/>
              <a:t>sk Inte</a:t>
            </a:r>
            <a:r>
              <a:rPr lang="de-DE" b="1" dirty="0"/>
              <a:t>rp</a:t>
            </a:r>
            <a:r>
              <a:rPr lang="de-DE" dirty="0"/>
              <a:t>retation </a:t>
            </a:r>
            <a:r>
              <a:rPr lang="de-DE" b="1" dirty="0"/>
              <a:t>E</a:t>
            </a:r>
            <a:r>
              <a:rPr lang="de-DE" dirty="0"/>
              <a:t>ngine and Solution </a:t>
            </a:r>
            <a:r>
              <a:rPr lang="de-DE" dirty="0" err="1"/>
              <a:t>Attempt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racker</a:t>
            </a:r>
          </a:p>
          <a:p>
            <a:endParaRPr lang="de-DE" dirty="0"/>
          </a:p>
          <a:p>
            <a:r>
              <a:rPr lang="de-DE" dirty="0"/>
              <a:t>DJINN:</a:t>
            </a:r>
            <a:br>
              <a:rPr lang="de-DE" dirty="0"/>
            </a:br>
            <a:r>
              <a:rPr lang="de-DE" b="1" dirty="0" err="1"/>
              <a:t>D</a:t>
            </a:r>
            <a:r>
              <a:rPr lang="de-DE" dirty="0" err="1"/>
              <a:t>eclarative</a:t>
            </a:r>
            <a:r>
              <a:rPr lang="de-DE" dirty="0"/>
              <a:t> </a:t>
            </a:r>
            <a:r>
              <a:rPr lang="de-DE" b="1" dirty="0"/>
              <a:t>J</a:t>
            </a:r>
            <a:r>
              <a:rPr lang="de-DE" dirty="0"/>
              <a:t>oint Authoring Tool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I</a:t>
            </a:r>
            <a:r>
              <a:rPr lang="de-DE" dirty="0" err="1"/>
              <a:t>nstructional</a:t>
            </a:r>
            <a:r>
              <a:rPr lang="de-DE" dirty="0"/>
              <a:t> Desig</a:t>
            </a:r>
            <a:r>
              <a:rPr lang="de-DE" b="1" dirty="0"/>
              <a:t>n</a:t>
            </a:r>
            <a:r>
              <a:rPr lang="de-DE" dirty="0"/>
              <a:t> and Task Generator Modeli</a:t>
            </a:r>
            <a:r>
              <a:rPr lang="de-DE" b="1" dirty="0"/>
              <a:t>n</a:t>
            </a:r>
            <a:r>
              <a:rPr lang="de-DE" dirty="0"/>
              <a:t>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221E8D-A933-79C6-D219-010C5B8D4553}"/>
              </a:ext>
            </a:extLst>
          </p:cNvPr>
          <p:cNvSpPr/>
          <p:nvPr/>
        </p:nvSpPr>
        <p:spPr>
          <a:xfrm>
            <a:off x="8703537" y="2808900"/>
            <a:ext cx="1259905" cy="7002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DE" dirty="0"/>
              <a:t>ALADIN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C45E4C-9689-9FA8-9A5C-07422B814E8E}"/>
              </a:ext>
            </a:extLst>
          </p:cNvPr>
          <p:cNvSpPr/>
          <p:nvPr/>
        </p:nvSpPr>
        <p:spPr>
          <a:xfrm>
            <a:off x="10577646" y="2808900"/>
            <a:ext cx="1259905" cy="700216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DE" dirty="0"/>
              <a:t>CARPET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14813F-D3E5-0CC3-DF6D-DC18A3B526E3}"/>
              </a:ext>
            </a:extLst>
          </p:cNvPr>
          <p:cNvSpPr/>
          <p:nvPr/>
        </p:nvSpPr>
        <p:spPr>
          <a:xfrm>
            <a:off x="9782963" y="3828022"/>
            <a:ext cx="1259905" cy="70021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DE" dirty="0"/>
              <a:t>DJINN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CEE4FAF-2DDC-B84F-8CF4-7C5E5532EF36}"/>
              </a:ext>
            </a:extLst>
          </p:cNvPr>
          <p:cNvCxnSpPr>
            <a:cxnSpLocks/>
          </p:cNvCxnSpPr>
          <p:nvPr/>
        </p:nvCxnSpPr>
        <p:spPr>
          <a:xfrm>
            <a:off x="9963442" y="2987558"/>
            <a:ext cx="61420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8CDAB09-107C-4F7C-B114-B1E341C96CF9}"/>
              </a:ext>
            </a:extLst>
          </p:cNvPr>
          <p:cNvCxnSpPr>
            <a:cxnSpLocks/>
          </p:cNvCxnSpPr>
          <p:nvPr/>
        </p:nvCxnSpPr>
        <p:spPr>
          <a:xfrm flipH="1">
            <a:off x="9963442" y="3311408"/>
            <a:ext cx="61420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7E3504C-F2C4-354C-B789-59DFF4F39CF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9333490" y="3509116"/>
            <a:ext cx="1079426" cy="31890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D00C7B-0A74-5CB0-98CC-47A280DAC6A8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412916" y="3509116"/>
            <a:ext cx="794683" cy="31890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833F3-E12A-DB4C-1808-B1851275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Lehren mit und ohne ALADIN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C6D980-AB8C-39E5-8C7B-EDD0B97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B1095-D2AD-C504-202F-6D9AF6EA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ALADIN Gamification Kickoff / Fakultät Informatik/Mathematik / Paul Christ, Torsten Munkelt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8E4263-1A79-21B4-63AF-5D21E286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729A98-EF0F-B911-D308-04A39BDE3289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DB78DC-C5EC-9201-A693-4B42C79E88B9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3BF8FC-93D9-BAF5-1C4D-2D825D6D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5830651-861D-1DB0-D133-D35950FCB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C250E-BF7A-F145-0DE6-DEBBDB2C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 den Kulissen von ALADIN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ABAFB2-335A-CFDC-F62D-F591AFE3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BCB551-249B-B10E-B574-FE3F320B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ALADIN Gamification Kickoff / Fakultät Informatik/Mathematik / Paul Christ, Torsten Munkelt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C5ADA5-CC9B-CA50-4959-95A6F45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4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A3E0F80-5576-DF96-ED0D-4BC971AD77E3}"/>
              </a:ext>
            </a:extLst>
          </p:cNvPr>
          <p:cNvGrpSpPr/>
          <p:nvPr/>
        </p:nvGrpSpPr>
        <p:grpSpPr>
          <a:xfrm>
            <a:off x="744818" y="1150496"/>
            <a:ext cx="2160240" cy="2232248"/>
            <a:chOff x="2279576" y="2348880"/>
            <a:chExt cx="2160240" cy="2232248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6844D491-FA9C-1D00-810D-06FD4C5897D9}"/>
                </a:ext>
              </a:extLst>
            </p:cNvPr>
            <p:cNvSpPr/>
            <p:nvPr/>
          </p:nvSpPr>
          <p:spPr bwMode="auto">
            <a:xfrm>
              <a:off x="2279576" y="2348880"/>
              <a:ext cx="2160240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Aufgabentyp</a:t>
              </a:r>
              <a:endParaRPr kumimoji="0" 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B8516AE7-B17D-B35F-6267-8FDE46447D5C}"/>
                </a:ext>
              </a:extLst>
            </p:cNvPr>
            <p:cNvSpPr/>
            <p:nvPr/>
          </p:nvSpPr>
          <p:spPr bwMode="auto">
            <a:xfrm>
              <a:off x="2525058" y="3030321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Oberfläche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1AA35758-FB2D-9AE9-90BE-BC88E9FEF734}"/>
                </a:ext>
              </a:extLst>
            </p:cNvPr>
            <p:cNvSpPr/>
            <p:nvPr/>
          </p:nvSpPr>
          <p:spPr bwMode="auto">
            <a:xfrm>
              <a:off x="2525058" y="3562008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Schnittstelle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575D90-02AA-DBC1-AF66-FDE7B598C879}"/>
                </a:ext>
              </a:extLst>
            </p:cNvPr>
            <p:cNvSpPr/>
            <p:nvPr/>
          </p:nvSpPr>
          <p:spPr bwMode="auto">
            <a:xfrm>
              <a:off x="2525058" y="4093695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Backend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4B7A06D-D165-2C60-24CB-F0AFAF52E1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7648" y="3455479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85A0643-F7D4-731D-6E5A-EECDD04528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7173" y="3978647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54363B14-B5AE-AD26-A4E1-B51A881D28CC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4" y="3457575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D6E977EB-DBF7-B478-6B0D-9C9DA7168FE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5" y="3978746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B2BD1807-8AAE-3A59-8C08-B2E899868071}"/>
              </a:ext>
            </a:extLst>
          </p:cNvPr>
          <p:cNvSpPr/>
          <p:nvPr/>
        </p:nvSpPr>
        <p:spPr bwMode="auto">
          <a:xfrm>
            <a:off x="2993053" y="1831937"/>
            <a:ext cx="157487" cy="14786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B118EB-8D7B-6BF8-0BCC-E838DD8A0407}"/>
              </a:ext>
            </a:extLst>
          </p:cNvPr>
          <p:cNvSpPr txBox="1"/>
          <p:nvPr/>
        </p:nvSpPr>
        <p:spPr>
          <a:xfrm>
            <a:off x="3238535" y="227888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Deklarativ konfigurierbar </a:t>
            </a:r>
          </a:p>
          <a:p>
            <a:r>
              <a:rPr lang="de-DE" sz="1600" dirty="0"/>
              <a:t>im JSON-Format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21F17F7-2D9D-0A0D-5FA2-AFF8C2B2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91" y="2046710"/>
            <a:ext cx="609647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F9CAE-039C-B14E-75B1-052A69F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ALADIN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618F4-3BEA-57C3-88D9-4648E689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25.06.2023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C85504-2555-39A7-CBD6-84A9C530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ALADIN Gamification Kickoff / Fakultät Informatik/Mathematik / Paul Christ, Torsten Munkelt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E71959-7879-12A9-260A-B6CAD87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439A51-BA92-CF3B-4A0A-6E12527886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Code für Generierung von Aufgaben und Lösung(</a:t>
            </a:r>
            <a:r>
              <a:rPr lang="de-DE" dirty="0" err="1"/>
              <a:t>shilf</a:t>
            </a:r>
            <a:r>
              <a:rPr lang="de-DE" dirty="0"/>
              <a:t>)en</a:t>
            </a:r>
          </a:p>
          <a:p>
            <a:pPr lvl="1"/>
            <a:r>
              <a:rPr lang="de-DE" dirty="0"/>
              <a:t>Kapselung nach Aufgabentypen</a:t>
            </a:r>
          </a:p>
          <a:p>
            <a:r>
              <a:rPr lang="de-DE" dirty="0" err="1"/>
              <a:t>Typescript</a:t>
            </a:r>
            <a:r>
              <a:rPr lang="de-DE" dirty="0"/>
              <a:t>, PostgreSQL, </a:t>
            </a:r>
          </a:p>
          <a:p>
            <a:r>
              <a:rPr lang="de-DE" dirty="0" err="1"/>
              <a:t>asd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6C404743-704F-7F5A-73AA-5C1AD719B66D}"/>
              </a:ext>
            </a:extLst>
          </p:cNvPr>
          <p:cNvSpPr/>
          <p:nvPr/>
        </p:nvSpPr>
        <p:spPr>
          <a:xfrm>
            <a:off x="10943762" y="1469105"/>
            <a:ext cx="885825" cy="1009650"/>
          </a:xfrm>
          <a:prstGeom prst="ca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DE" dirty="0"/>
              <a:t>DB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862ADB-FF89-451B-E378-B1C12D8546B7}"/>
              </a:ext>
            </a:extLst>
          </p:cNvPr>
          <p:cNvSpPr/>
          <p:nvPr/>
        </p:nvSpPr>
        <p:spPr>
          <a:xfrm>
            <a:off x="8258175" y="1628635"/>
            <a:ext cx="1819275" cy="69058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DE" dirty="0"/>
              <a:t>Generatoren</a:t>
            </a:r>
          </a:p>
        </p:txBody>
      </p:sp>
    </p:spTree>
    <p:extLst>
      <p:ext uri="{BB962C8B-B14F-4D97-AF65-F5344CB8AC3E}">
        <p14:creationId xmlns:p14="http://schemas.microsoft.com/office/powerpoint/2010/main" val="112720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9F394-FC76-EA37-8AFB-76680E89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2FBF18-5050-20BE-DBFA-2B790AD1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649E8D-C1B0-7C31-5E25-ABE9FECB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ALADIN Gamification Kickoff / Fakultät Informatik/Mathematik / Paul Christ, Torsten Munkelt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0FC730-1A3F-5EA1-9911-BC5F44D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6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4A516D3-2A8A-AF19-936C-2FD03B613182}"/>
              </a:ext>
            </a:extLst>
          </p:cNvPr>
          <p:cNvGrpSpPr/>
          <p:nvPr/>
        </p:nvGrpSpPr>
        <p:grpSpPr>
          <a:xfrm>
            <a:off x="744818" y="1150496"/>
            <a:ext cx="2160240" cy="2232248"/>
            <a:chOff x="2279576" y="2348880"/>
            <a:chExt cx="2160240" cy="2232248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F799C3A8-04D9-E2D3-A253-9220D7BA5335}"/>
                </a:ext>
              </a:extLst>
            </p:cNvPr>
            <p:cNvSpPr/>
            <p:nvPr/>
          </p:nvSpPr>
          <p:spPr bwMode="auto">
            <a:xfrm>
              <a:off x="2279576" y="2348880"/>
              <a:ext cx="2160240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Aufgabentyp</a:t>
              </a:r>
              <a:endParaRPr kumimoji="0" 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92484E24-3C45-D1B9-99DC-CB773DF3E185}"/>
                </a:ext>
              </a:extLst>
            </p:cNvPr>
            <p:cNvSpPr/>
            <p:nvPr/>
          </p:nvSpPr>
          <p:spPr bwMode="auto">
            <a:xfrm>
              <a:off x="2525058" y="3030321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Oberfläche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908DF4FB-509C-EA41-363C-367AD4C8AEAA}"/>
                </a:ext>
              </a:extLst>
            </p:cNvPr>
            <p:cNvSpPr/>
            <p:nvPr/>
          </p:nvSpPr>
          <p:spPr bwMode="auto">
            <a:xfrm>
              <a:off x="2525058" y="3562008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Schnittstelle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F5F94C1-5695-FE3F-01ED-A69F17C60E8B}"/>
                </a:ext>
              </a:extLst>
            </p:cNvPr>
            <p:cNvSpPr/>
            <p:nvPr/>
          </p:nvSpPr>
          <p:spPr bwMode="auto">
            <a:xfrm>
              <a:off x="2525058" y="4093695"/>
              <a:ext cx="1669276" cy="41530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2000" dirty="0"/>
                <a:t>Backend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19EB63D-908A-050E-935C-CBCBEA2B01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7648" y="3455479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0A63292B-6285-1825-5B88-1237B7C2FF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7173" y="3978647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CFA3F891-4B99-15C3-2240-47B2D98B85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4" y="3457575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E8023099-EF96-B370-BEEF-453C6B223F4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5" y="3978746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6" name="Picture 6" descr="https://static.packt-cdn.com/products/9781786466143/graphics/4acb659d-4dea-43e0-a3a6-ea78711b497f.png">
            <a:extLst>
              <a:ext uri="{FF2B5EF4-FFF2-40B4-BE49-F238E27FC236}">
                <a16:creationId xmlns:a16="http://schemas.microsoft.com/office/drawing/2014/main" id="{F52D0954-4A23-3D12-BD8B-5C25ECCAE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0" r="39424" b="2528"/>
          <a:stretch/>
        </p:blipFill>
        <p:spPr bwMode="auto">
          <a:xfrm>
            <a:off x="5738812" y="1253501"/>
            <a:ext cx="3093492" cy="10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static.packt-cdn.com/products/9781786466143/graphics/4acb659d-4dea-43e0-a3a6-ea78711b497f.png">
            <a:extLst>
              <a:ext uri="{FF2B5EF4-FFF2-40B4-BE49-F238E27FC236}">
                <a16:creationId xmlns:a16="http://schemas.microsoft.com/office/drawing/2014/main" id="{057BB1BF-E831-3145-545D-EAE5A41D4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85963" r="79572" b="2528"/>
          <a:stretch/>
        </p:blipFill>
        <p:spPr bwMode="auto">
          <a:xfrm>
            <a:off x="9450585" y="1244495"/>
            <a:ext cx="936105" cy="96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static.packt-cdn.com/products/9781786466143/graphics/4acb659d-4dea-43e0-a3a6-ea78711b497f.png">
            <a:extLst>
              <a:ext uri="{FF2B5EF4-FFF2-40B4-BE49-F238E27FC236}">
                <a16:creationId xmlns:a16="http://schemas.microsoft.com/office/drawing/2014/main" id="{BA286A50-BA48-D41E-BB18-F7778ABDA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85963" r="79572" b="2528"/>
          <a:stretch/>
        </p:blipFill>
        <p:spPr bwMode="auto">
          <a:xfrm>
            <a:off x="9522594" y="1316503"/>
            <a:ext cx="936105" cy="96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static.packt-cdn.com/products/9781786466143/graphics/4acb659d-4dea-43e0-a3a6-ea78711b497f.png">
            <a:extLst>
              <a:ext uri="{FF2B5EF4-FFF2-40B4-BE49-F238E27FC236}">
                <a16:creationId xmlns:a16="http://schemas.microsoft.com/office/drawing/2014/main" id="{E6CBF4C1-D006-988F-2179-FD9E73ADC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85963" r="79572" b="2528"/>
          <a:stretch/>
        </p:blipFill>
        <p:spPr bwMode="auto">
          <a:xfrm>
            <a:off x="9594602" y="1388511"/>
            <a:ext cx="936105" cy="96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29B7E99-2407-2D8C-1672-A5519673CCF4}"/>
              </a:ext>
            </a:extLst>
          </p:cNvPr>
          <p:cNvSpPr txBox="1"/>
          <p:nvPr/>
        </p:nvSpPr>
        <p:spPr>
          <a:xfrm>
            <a:off x="6384078" y="2405699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Beliebige</a:t>
            </a:r>
          </a:p>
          <a:p>
            <a:pPr algn="ctr"/>
            <a:r>
              <a:rPr lang="de-DE" sz="1000" i="1" dirty="0" err="1"/>
              <a:t>Graphenverteilungen</a:t>
            </a:r>
            <a:endParaRPr lang="de-DE" sz="1000" i="1" dirty="0"/>
          </a:p>
        </p:txBody>
      </p:sp>
      <p:pic>
        <p:nvPicPr>
          <p:cNvPr id="21" name="Picture 4" descr="Generator Icons - Download Free Vector Icons | Noun Project">
            <a:extLst>
              <a:ext uri="{FF2B5EF4-FFF2-40B4-BE49-F238E27FC236}">
                <a16:creationId xmlns:a16="http://schemas.microsoft.com/office/drawing/2014/main" id="{D8DBBB67-4697-CC2E-8432-FEC9841B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61" y="112935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C624C31-84A1-4FA0-FB94-12CBEFF9F736}"/>
              </a:ext>
            </a:extLst>
          </p:cNvPr>
          <p:cNvSpPr txBox="1"/>
          <p:nvPr/>
        </p:nvSpPr>
        <p:spPr>
          <a:xfrm>
            <a:off x="3939574" y="2313733"/>
            <a:ext cx="12041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Generatorfunktion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25052E3-3B02-DD34-2B57-8337AE4FFB8A}"/>
              </a:ext>
            </a:extLst>
          </p:cNvPr>
          <p:cNvCxnSpPr>
            <a:cxnSpLocks/>
          </p:cNvCxnSpPr>
          <p:nvPr/>
        </p:nvCxnSpPr>
        <p:spPr bwMode="auto">
          <a:xfrm>
            <a:off x="5222610" y="1741608"/>
            <a:ext cx="4251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D418416-0806-7CF2-FB25-65EB1662DE74}"/>
              </a:ext>
            </a:extLst>
          </p:cNvPr>
          <p:cNvCxnSpPr>
            <a:cxnSpLocks/>
          </p:cNvCxnSpPr>
          <p:nvPr/>
        </p:nvCxnSpPr>
        <p:spPr bwMode="auto">
          <a:xfrm>
            <a:off x="8953987" y="1741608"/>
            <a:ext cx="3489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D79AFF5-CEAB-DB99-760A-BEEAD4123D41}"/>
              </a:ext>
            </a:extLst>
          </p:cNvPr>
          <p:cNvSpPr txBox="1"/>
          <p:nvPr/>
        </p:nvSpPr>
        <p:spPr>
          <a:xfrm>
            <a:off x="8977376" y="2495126"/>
            <a:ext cx="1943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Artefaktinstanz</a:t>
            </a:r>
            <a:r>
              <a:rPr lang="de-DE" sz="1000" i="1" dirty="0"/>
              <a:t>, welche der </a:t>
            </a:r>
          </a:p>
          <a:p>
            <a:pPr algn="ctr"/>
            <a:r>
              <a:rPr lang="de-DE" sz="1000" i="1" dirty="0"/>
              <a:t>Nutzerparametrisierung genügt</a:t>
            </a:r>
          </a:p>
        </p:txBody>
      </p:sp>
      <p:pic>
        <p:nvPicPr>
          <p:cNvPr id="26" name="Picture 8" descr="Clipboard Icon Vector Art, Icons, and Graphics for Free Download">
            <a:extLst>
              <a:ext uri="{FF2B5EF4-FFF2-40B4-BE49-F238E27FC236}">
                <a16:creationId xmlns:a16="http://schemas.microsoft.com/office/drawing/2014/main" id="{0D08A9C3-120E-CA76-BB0F-A32B4F9A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1" y="1244495"/>
            <a:ext cx="1150776" cy="11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46AC12F-0690-B0C8-0B9B-EA8760CB824F}"/>
              </a:ext>
            </a:extLst>
          </p:cNvPr>
          <p:cNvCxnSpPr>
            <a:cxnSpLocks/>
          </p:cNvCxnSpPr>
          <p:nvPr/>
        </p:nvCxnSpPr>
        <p:spPr bwMode="auto">
          <a:xfrm>
            <a:off x="10707364" y="1797932"/>
            <a:ext cx="3772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5CACF165-6326-67FF-8D34-230D9924F737}"/>
              </a:ext>
            </a:extLst>
          </p:cNvPr>
          <p:cNvSpPr txBox="1"/>
          <p:nvPr/>
        </p:nvSpPr>
        <p:spPr>
          <a:xfrm>
            <a:off x="11084639" y="2446004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Aufgabeninstanz</a:t>
            </a:r>
          </a:p>
        </p:txBody>
      </p:sp>
      <p:pic>
        <p:nvPicPr>
          <p:cNvPr id="29" name="Picture 10" descr="Search Icon On A Report Board Audit Review Check List Icon Stock  Illustration - Download Image Now - iStock">
            <a:extLst>
              <a:ext uri="{FF2B5EF4-FFF2-40B4-BE49-F238E27FC236}">
                <a16:creationId xmlns:a16="http://schemas.microsoft.com/office/drawing/2014/main" id="{F47A3AF6-ACBD-1749-CE2A-DC0824D5B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12932" r="16281" b="18489"/>
          <a:stretch/>
        </p:blipFill>
        <p:spPr bwMode="auto">
          <a:xfrm>
            <a:off x="4140792" y="3201287"/>
            <a:ext cx="797827" cy="94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22 Software Development Icon - Pin Logo Icon">
            <a:extLst>
              <a:ext uri="{FF2B5EF4-FFF2-40B4-BE49-F238E27FC236}">
                <a16:creationId xmlns:a16="http://schemas.microsoft.com/office/drawing/2014/main" id="{05C6F23B-2BEB-A2A5-46DD-3220BAA6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96" y="4941168"/>
            <a:ext cx="962858" cy="96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AAC736F0-6668-B11F-C353-B724B68B3DF6}"/>
              </a:ext>
            </a:extLst>
          </p:cNvPr>
          <p:cNvSpPr txBox="1"/>
          <p:nvPr/>
        </p:nvSpPr>
        <p:spPr>
          <a:xfrm>
            <a:off x="4006494" y="5968274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Ausführungs-</a:t>
            </a:r>
          </a:p>
          <a:p>
            <a:pPr algn="ctr"/>
            <a:r>
              <a:rPr lang="de-DE" sz="1000" i="1" dirty="0" err="1"/>
              <a:t>umgebung</a:t>
            </a:r>
            <a:endParaRPr lang="de-DE" sz="1000" i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C6FD202-56C0-D0BF-9B5E-FE566B8EFD59}"/>
              </a:ext>
            </a:extLst>
          </p:cNvPr>
          <p:cNvSpPr txBox="1"/>
          <p:nvPr/>
        </p:nvSpPr>
        <p:spPr>
          <a:xfrm>
            <a:off x="3827480" y="4138470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Validierungsfunktion</a:t>
            </a:r>
          </a:p>
        </p:txBody>
      </p:sp>
      <p:pic>
        <p:nvPicPr>
          <p:cNvPr id="33" name="Picture 2" descr="Free Data Input icon | Data Input icons PNG, ICO or ICNS">
            <a:extLst>
              <a:ext uri="{FF2B5EF4-FFF2-40B4-BE49-F238E27FC236}">
                <a16:creationId xmlns:a16="http://schemas.microsoft.com/office/drawing/2014/main" id="{76DE6F48-7F44-23E3-AFF4-5541CFCC6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34273" r="20791" b="19106"/>
          <a:stretch/>
        </p:blipFill>
        <p:spPr bwMode="auto">
          <a:xfrm>
            <a:off x="1127448" y="3645024"/>
            <a:ext cx="1236299" cy="96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E9B1EDDF-C042-04A2-CFA6-CFFBF8509389}"/>
              </a:ext>
            </a:extLst>
          </p:cNvPr>
          <p:cNvSpPr txBox="1"/>
          <p:nvPr/>
        </p:nvSpPr>
        <p:spPr>
          <a:xfrm>
            <a:off x="1263667" y="4621690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Nutzereingabe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45E904D-AFE5-63FC-204B-BCD07A5A452A}"/>
              </a:ext>
            </a:extLst>
          </p:cNvPr>
          <p:cNvSpPr/>
          <p:nvPr/>
        </p:nvSpPr>
        <p:spPr bwMode="auto">
          <a:xfrm rot="5400000">
            <a:off x="1847165" y="3181855"/>
            <a:ext cx="5323987" cy="12189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E84B5047-48C9-2F07-494F-A3DF03AEA5F4}"/>
              </a:ext>
            </a:extLst>
          </p:cNvPr>
          <p:cNvCxnSpPr>
            <a:stCxn id="33" idx="3"/>
            <a:endCxn id="21" idx="1"/>
          </p:cNvCxnSpPr>
          <p:nvPr/>
        </p:nvCxnSpPr>
        <p:spPr bwMode="auto">
          <a:xfrm flipV="1">
            <a:off x="2363747" y="1705415"/>
            <a:ext cx="1612014" cy="2421039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D7CCE8CD-5BCC-D8A9-499C-71EDA24E275E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 bwMode="auto">
          <a:xfrm flipV="1">
            <a:off x="2363747" y="3672412"/>
            <a:ext cx="1777045" cy="45404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A41211BF-D8F4-D3BB-631A-A8FF58D33188}"/>
              </a:ext>
            </a:extLst>
          </p:cNvPr>
          <p:cNvCxnSpPr>
            <a:stCxn id="33" idx="3"/>
            <a:endCxn id="30" idx="1"/>
          </p:cNvCxnSpPr>
          <p:nvPr/>
        </p:nvCxnSpPr>
        <p:spPr bwMode="auto">
          <a:xfrm>
            <a:off x="2363747" y="4126454"/>
            <a:ext cx="1706649" cy="129614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79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/>
      <p:bldP spid="28" grpId="0"/>
      <p:bldP spid="31" grpId="0"/>
      <p:bldP spid="32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29122-3BE5-1CDF-37A0-10AFE5E6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CARPET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FD971-EA80-1824-5B01-DB4E1A0C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6ED577-57F1-D734-AF92-C3428A20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ALADIN Gamification Kickoff / Fakultät Informatik/Mathematik / Paul Christ, Torsten Munkelt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BE2842-EFDE-52A1-6637-3F855DFA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7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6B44A71-6E1D-C280-EA35-8F6699B47D19}"/>
              </a:ext>
            </a:extLst>
          </p:cNvPr>
          <p:cNvGrpSpPr/>
          <p:nvPr/>
        </p:nvGrpSpPr>
        <p:grpSpPr>
          <a:xfrm>
            <a:off x="744818" y="1150496"/>
            <a:ext cx="2160240" cy="2232248"/>
            <a:chOff x="2279576" y="2348880"/>
            <a:chExt cx="2160240" cy="2232248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F33CD286-135D-1A01-3A07-F07733BEAF2E}"/>
                </a:ext>
              </a:extLst>
            </p:cNvPr>
            <p:cNvSpPr/>
            <p:nvPr/>
          </p:nvSpPr>
          <p:spPr bwMode="auto">
            <a:xfrm>
              <a:off x="2279576" y="2348880"/>
              <a:ext cx="2160240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Aufgabentyp</a:t>
              </a:r>
              <a:endParaRPr kumimoji="0" 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9F10C6-EBD0-06FD-7155-795374238788}"/>
                </a:ext>
              </a:extLst>
            </p:cNvPr>
            <p:cNvSpPr/>
            <p:nvPr/>
          </p:nvSpPr>
          <p:spPr bwMode="auto">
            <a:xfrm>
              <a:off x="2525058" y="3030321"/>
              <a:ext cx="1669276" cy="41530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Oberfläche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8B7ED5A-A07F-9430-248D-75588B8A14CE}"/>
                </a:ext>
              </a:extLst>
            </p:cNvPr>
            <p:cNvSpPr/>
            <p:nvPr/>
          </p:nvSpPr>
          <p:spPr bwMode="auto">
            <a:xfrm>
              <a:off x="2525058" y="3562008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Schnittstelle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1A839E4-0E34-3BB4-F13E-C460AA9D59E5}"/>
                </a:ext>
              </a:extLst>
            </p:cNvPr>
            <p:cNvSpPr/>
            <p:nvPr/>
          </p:nvSpPr>
          <p:spPr bwMode="auto">
            <a:xfrm>
              <a:off x="2525058" y="4093695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2000" dirty="0"/>
                <a:t>Backend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4FF3AF3-056F-FE9F-8B69-9A0729A287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7648" y="3455479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6DA8DCAB-6D11-EA4E-63C4-FBCFAAE180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7173" y="3978647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72442D3-8FCB-9104-FB66-65FBEFBC428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4" y="3457575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761E086C-B79B-55FD-6CC1-C6C974B31BB6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5" y="3978746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6" name="Picture 2" descr="https://miro.medium.com/max/700/0*Z4BWPeaDXOob_qFs.png">
            <a:extLst>
              <a:ext uri="{FF2B5EF4-FFF2-40B4-BE49-F238E27FC236}">
                <a16:creationId xmlns:a16="http://schemas.microsoft.com/office/drawing/2014/main" id="{9CCCA9AD-1DE1-6E8B-73BD-4AC6F06CD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9" t="10060" r="10417" b="8832"/>
          <a:stretch/>
        </p:blipFill>
        <p:spPr bwMode="auto">
          <a:xfrm>
            <a:off x="8872711" y="1150496"/>
            <a:ext cx="2982690" cy="28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FE9AB3-99F0-04B1-07EF-CD206FAE1538}"/>
              </a:ext>
            </a:extLst>
          </p:cNvPr>
          <p:cNvGrpSpPr/>
          <p:nvPr/>
        </p:nvGrpSpPr>
        <p:grpSpPr>
          <a:xfrm>
            <a:off x="3342600" y="1142862"/>
            <a:ext cx="5112568" cy="2049094"/>
            <a:chOff x="744818" y="3804918"/>
            <a:chExt cx="5112568" cy="2049094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77F431CF-BED8-8F21-2FEC-DFDFDE42607F}"/>
                </a:ext>
              </a:extLst>
            </p:cNvPr>
            <p:cNvGrpSpPr/>
            <p:nvPr/>
          </p:nvGrpSpPr>
          <p:grpSpPr>
            <a:xfrm>
              <a:off x="744818" y="3804918"/>
              <a:ext cx="5112568" cy="2049094"/>
              <a:chOff x="6231788" y="947858"/>
              <a:chExt cx="5112568" cy="2049094"/>
            </a:xfrm>
          </p:grpSpPr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6E45A73C-BFA5-B990-685D-9F144D55B0FB}"/>
                  </a:ext>
                </a:extLst>
              </p:cNvPr>
              <p:cNvSpPr/>
              <p:nvPr/>
            </p:nvSpPr>
            <p:spPr bwMode="auto">
              <a:xfrm>
                <a:off x="6231788" y="947858"/>
                <a:ext cx="5112568" cy="204909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Oberfläche</a:t>
                </a: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3A6C61C-8F4E-738E-67EC-7BD1E5322A28}"/>
                  </a:ext>
                </a:extLst>
              </p:cNvPr>
              <p:cNvSpPr/>
              <p:nvPr/>
            </p:nvSpPr>
            <p:spPr bwMode="auto">
              <a:xfrm>
                <a:off x="6749325" y="1662529"/>
                <a:ext cx="1800200" cy="1080120"/>
              </a:xfrm>
              <a:prstGeom prst="rect">
                <a:avLst/>
              </a:prstGeom>
              <a:pattFill prst="lgGrid">
                <a:fgClr>
                  <a:schemeClr val="accent4">
                    <a:lumMod val="1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6F9C108-CE73-0EC9-D2D8-A6D5328A90C1}"/>
                  </a:ext>
                </a:extLst>
              </p:cNvPr>
              <p:cNvSpPr/>
              <p:nvPr/>
            </p:nvSpPr>
            <p:spPr bwMode="auto">
              <a:xfrm>
                <a:off x="9067062" y="1662529"/>
                <a:ext cx="1800200" cy="1080120"/>
              </a:xfrm>
              <a:prstGeom prst="rect">
                <a:avLst/>
              </a:prstGeom>
              <a:pattFill prst="lgGrid">
                <a:fgClr>
                  <a:schemeClr val="accent4">
                    <a:lumMod val="1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3D395356-EA21-8263-F2E7-7E64775C4ECB}"/>
                  </a:ext>
                </a:extLst>
              </p:cNvPr>
              <p:cNvSpPr/>
              <p:nvPr/>
            </p:nvSpPr>
            <p:spPr bwMode="auto">
              <a:xfrm>
                <a:off x="10125739" y="1943515"/>
                <a:ext cx="28803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23139D2-7595-C0BE-8F98-454F3455EC89}"/>
                  </a:ext>
                </a:extLst>
              </p:cNvPr>
              <p:cNvSpPr/>
              <p:nvPr/>
            </p:nvSpPr>
            <p:spPr bwMode="auto">
              <a:xfrm>
                <a:off x="7551343" y="2108814"/>
                <a:ext cx="532236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7CEB11F7-D544-B02B-E350-76F88A8F3982}"/>
                  </a:ext>
                </a:extLst>
              </p:cNvPr>
              <p:cNvSpPr/>
              <p:nvPr/>
            </p:nvSpPr>
            <p:spPr bwMode="auto">
              <a:xfrm>
                <a:off x="9341602" y="1939450"/>
                <a:ext cx="618679" cy="6440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C79AA2-806F-02C6-0911-F406947BAD14}"/>
                  </a:ext>
                </a:extLst>
              </p:cNvPr>
              <p:cNvSpPr/>
              <p:nvPr/>
            </p:nvSpPr>
            <p:spPr bwMode="auto">
              <a:xfrm>
                <a:off x="7082108" y="2107936"/>
                <a:ext cx="28803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1ABAD8E9-789D-0D65-3502-99995CE9DF57}"/>
                  </a:ext>
                </a:extLst>
              </p:cNvPr>
              <p:cNvSpPr/>
              <p:nvPr/>
            </p:nvSpPr>
            <p:spPr bwMode="auto">
              <a:xfrm>
                <a:off x="10125738" y="2297787"/>
                <a:ext cx="578773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C1A0D2EE-971F-CB4A-EB41-AE3AE631E1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49526" y="1988840"/>
                <a:ext cx="51753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7CB4EC31-B620-6E1B-13ED-ADEEC312AE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>
                <a:off x="8549526" y="2506878"/>
                <a:ext cx="51753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B56E46B-D545-5D8B-FCC2-F35099422A01}"/>
                  </a:ext>
                </a:extLst>
              </p:cNvPr>
              <p:cNvSpPr txBox="1"/>
              <p:nvPr/>
            </p:nvSpPr>
            <p:spPr>
              <a:xfrm>
                <a:off x="6296649" y="1908759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…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41E9C5D9-FE0F-CE4D-1E67-D7F0EB5B4A6A}"/>
                  </a:ext>
                </a:extLst>
              </p:cNvPr>
              <p:cNvSpPr txBox="1"/>
              <p:nvPr/>
            </p:nvSpPr>
            <p:spPr>
              <a:xfrm>
                <a:off x="10867262" y="194724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…</a:t>
                </a:r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CC86768-31E3-9726-CCF5-8F69AD80D76E}"/>
                </a:ext>
              </a:extLst>
            </p:cNvPr>
            <p:cNvSpPr/>
            <p:nvPr/>
          </p:nvSpPr>
          <p:spPr bwMode="auto">
            <a:xfrm>
              <a:off x="1627986" y="5013887"/>
              <a:ext cx="213695" cy="2000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0CA840A-D41C-01FF-E5E5-B40A3C11BFE8}"/>
                </a:ext>
              </a:extLst>
            </p:cNvPr>
            <p:cNvSpPr/>
            <p:nvPr/>
          </p:nvSpPr>
          <p:spPr bwMode="auto">
            <a:xfrm>
              <a:off x="2122264" y="5013887"/>
              <a:ext cx="191220" cy="2000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66C3F06-EC81-2B71-B7BF-4676B4AB05EB}"/>
                </a:ext>
              </a:extLst>
            </p:cNvPr>
            <p:cNvSpPr/>
            <p:nvPr/>
          </p:nvSpPr>
          <p:spPr bwMode="auto">
            <a:xfrm>
              <a:off x="1671276" y="5050834"/>
              <a:ext cx="121424" cy="3435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9D1A760-BA1B-3163-446A-B1E3D2DE668C}"/>
                </a:ext>
              </a:extLst>
            </p:cNvPr>
            <p:cNvSpPr/>
            <p:nvPr/>
          </p:nvSpPr>
          <p:spPr bwMode="auto">
            <a:xfrm>
              <a:off x="3935760" y="4884820"/>
              <a:ext cx="475211" cy="488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86674E5-FE7F-A141-41C0-24E91D4BD7AE}"/>
                </a:ext>
              </a:extLst>
            </p:cNvPr>
            <p:cNvSpPr/>
            <p:nvPr/>
          </p:nvSpPr>
          <p:spPr bwMode="auto">
            <a:xfrm>
              <a:off x="2357338" y="5013176"/>
              <a:ext cx="191220" cy="2000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C9D3D72-4191-8CB8-1835-5D795DEEDED4}"/>
                </a:ext>
              </a:extLst>
            </p:cNvPr>
            <p:cNvSpPr/>
            <p:nvPr/>
          </p:nvSpPr>
          <p:spPr bwMode="auto">
            <a:xfrm flipH="1">
              <a:off x="3986148" y="4959680"/>
              <a:ext cx="362610" cy="1255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BC0FCB9-E1BD-B9D6-CB76-1F524573459C}"/>
                </a:ext>
              </a:extLst>
            </p:cNvPr>
            <p:cNvSpPr/>
            <p:nvPr/>
          </p:nvSpPr>
          <p:spPr bwMode="auto">
            <a:xfrm flipH="1">
              <a:off x="3988718" y="5175704"/>
              <a:ext cx="362610" cy="1255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FCE4BC-25E9-DA33-5663-4EB3E98E7FC5}"/>
                </a:ext>
              </a:extLst>
            </p:cNvPr>
            <p:cNvSpPr/>
            <p:nvPr/>
          </p:nvSpPr>
          <p:spPr bwMode="auto">
            <a:xfrm>
              <a:off x="4706535" y="5196218"/>
              <a:ext cx="462886" cy="2042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823F7624-FB5D-9A83-1FEE-15E504CE30E4}"/>
              </a:ext>
            </a:extLst>
          </p:cNvPr>
          <p:cNvSpPr txBox="1"/>
          <p:nvPr/>
        </p:nvSpPr>
        <p:spPr>
          <a:xfrm>
            <a:off x="7978074" y="4296372"/>
            <a:ext cx="3885118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200" dirty="0"/>
              <a:t>Möglichkeiten: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/>
              <a:t>„Atomare“ Fehlerbehandlung und Lösungshilfe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/>
              <a:t>Aufzeichnung aller Interaktionen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/>
              <a:t>Abspielen aller Interaktionen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/>
              <a:t>Wiedereinstieg an beliebiger Stelle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200" dirty="0"/>
              <a:t>Vervollständigung des Lösungsversuchs als neue Aufzeichnung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DE8C7355-1C0E-F599-4276-8B3F5EB4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37" y="3978635"/>
            <a:ext cx="3282098" cy="227075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5E6017E-8E48-CB76-308F-7C79DB0DB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22" y="3978636"/>
            <a:ext cx="4259267" cy="22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E5DA8-CF34-FBC6-5E3D-5DCCAEEA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A363B5-256B-5BFC-F58C-61774BE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664F5-2D37-15D7-8B78-D9FAD4AB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ALADIN Gamification Kickoff / Fakultät Informatik/Mathematik / Paul Christ, Torsten Munkelt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74C288-E13B-C855-AE45-6664CCC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FBF10C-8A73-544D-B1E8-CB4CCF71B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 der Aufzeichnung aus ALADIN</a:t>
            </a:r>
          </a:p>
          <a:p>
            <a:r>
              <a:rPr lang="de-DE" dirty="0"/>
              <a:t>Aggregierte Auswertungen als Basis</a:t>
            </a:r>
          </a:p>
        </p:txBody>
      </p:sp>
    </p:spTree>
    <p:extLst>
      <p:ext uri="{BB962C8B-B14F-4D97-AF65-F5344CB8AC3E}">
        <p14:creationId xmlns:p14="http://schemas.microsoft.com/office/powerpoint/2010/main" val="267422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8E7B9-7036-D7FF-2D2A-F5D966F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Links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17EE3-F844-7B5E-96FE-BC111088A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https://aladin.htw-dresden.de</a:t>
            </a:r>
            <a:r>
              <a:rPr lang="de-DE" dirty="0"/>
              <a:t> </a:t>
            </a:r>
          </a:p>
          <a:p>
            <a:r>
              <a:rPr lang="de-DE" dirty="0">
                <a:hlinkClick r:id="rId3"/>
              </a:rPr>
              <a:t>https://aladin.htw-dresden.de/docs</a:t>
            </a:r>
            <a:r>
              <a:rPr lang="de-DE" dirty="0"/>
              <a:t> </a:t>
            </a:r>
          </a:p>
          <a:p>
            <a:r>
              <a:rPr lang="de-DE" dirty="0">
                <a:hlinkClick r:id="rId4"/>
              </a:rPr>
              <a:t>https://github.com/HTW-ALADIN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60106"/>
      </p:ext>
    </p:extLst>
  </p:cSld>
  <p:clrMapOvr>
    <a:masterClrMapping/>
  </p:clrMapOvr>
</p:sld>
</file>

<file path=ppt/theme/theme1.xml><?xml version="1.0" encoding="utf-8"?>
<a:theme xmlns:a="http://schemas.openxmlformats.org/drawingml/2006/main" name="HTWD_20230322">
  <a:themeElements>
    <a:clrScheme name="HTWD">
      <a:dk1>
        <a:sysClr val="windowText" lastClr="000000"/>
      </a:dk1>
      <a:lt1>
        <a:sysClr val="window" lastClr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/>
      <a:lstStyle/>
    </a:txDef>
  </a:objectDefaults>
  <a:extraClrSchemeLst/>
  <a:custClrLst>
    <a:custClr name="HTWD Light orange">
      <a:srgbClr val="F7A600"/>
    </a:custClr>
    <a:custClr name="HTWD Yellow">
      <a:srgbClr val="FFDD00"/>
    </a:custClr>
    <a:custClr name="HTWD Light green">
      <a:srgbClr val="CBD00F"/>
    </a:custClr>
    <a:custClr name="HTWD Green">
      <a:srgbClr val="83BE63"/>
    </a:custClr>
    <a:custClr name="HTWD Purple">
      <a:srgbClr val="BC99C7"/>
    </a:custClr>
    <a:custClr name="HTWD Blue">
      <a:srgbClr val="8BADDB"/>
    </a:custClr>
    <a:custClr name="HTWD Light blue">
      <a:srgbClr val="A1D9F7"/>
    </a:custClr>
    <a:custClr name="HTWD Turquoise">
      <a:srgbClr val="87CCD3"/>
    </a:custClr>
    <a:custClr name="HTWD Beige">
      <a:srgbClr val="CEBFAD"/>
    </a:custClr>
    <a:custClr name="HTWD Grey">
      <a:srgbClr val="BDC1D0"/>
    </a:custClr>
  </a:custClrLst>
  <a:extLst>
    <a:ext uri="{05A4C25C-085E-4340-85A3-A5531E510DB2}">
      <thm15:themeFamily xmlns:thm15="http://schemas.microsoft.com/office/thememl/2012/main" name="Präsentation6" id="{80E243FF-C52B-49A9-9FD5-230F5D0680A7}" vid="{7A178C25-8FAA-4ABE-8A6A-D0E282179C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HTWD_PPT-Master_20230612_eingeb</Template>
  <TotalTime>0</TotalTime>
  <Words>326</Words>
  <Application>Microsoft Office PowerPoint</Application>
  <PresentationFormat>Breitbild</PresentationFormat>
  <Paragraphs>87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Open Sans SemiBold</vt:lpstr>
      <vt:lpstr>Calibri</vt:lpstr>
      <vt:lpstr>Symbol</vt:lpstr>
      <vt:lpstr>Open Sans</vt:lpstr>
      <vt:lpstr>HTWD_20230322</vt:lpstr>
      <vt:lpstr>ALADIN Gamification-Kickoff</vt:lpstr>
      <vt:lpstr>ALADIN-Komponenten</vt:lpstr>
      <vt:lpstr>Lernen und Lehren mit und ohne ALADIN</vt:lpstr>
      <vt:lpstr>Hinter den Kulissen von ALADIN</vt:lpstr>
      <vt:lpstr>ALADIN</vt:lpstr>
      <vt:lpstr>PowerPoint-Präsentation</vt:lpstr>
      <vt:lpstr>CARPET</vt:lpstr>
      <vt:lpstr>Schnittstelle</vt:lpstr>
      <vt:lpstr>Wichtige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ALADIN Gamification-Kickoff</dc:title>
  <dc:creator>Paul Christ</dc:creator>
  <cp:lastModifiedBy>Paul Christ</cp:lastModifiedBy>
  <cp:revision>4</cp:revision>
  <dcterms:created xsi:type="dcterms:W3CDTF">2023-06-25T21:38:49Z</dcterms:created>
  <dcterms:modified xsi:type="dcterms:W3CDTF">2023-06-26T12:47:46Z</dcterms:modified>
</cp:coreProperties>
</file>