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9"/>
  </p:notesMasterIdLst>
  <p:sldIdLst>
    <p:sldId id="286" r:id="rId2"/>
    <p:sldId id="292" r:id="rId3"/>
    <p:sldId id="293" r:id="rId4"/>
    <p:sldId id="294" r:id="rId5"/>
    <p:sldId id="297" r:id="rId6"/>
    <p:sldId id="298" r:id="rId7"/>
    <p:sldId id="296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pen Sans SemiBold" panose="020B0706030804020204" pitchFamily="34" charset="0"/>
      <p:bold r:id="rId18"/>
      <p:boldItalic r:id="rId19"/>
    </p:embeddedFont>
  </p:embeddedFontLst>
  <p:defaultTextStyle>
    <a:defPPr>
      <a:defRPr lang="de-DE"/>
    </a:defPPr>
    <a:lvl1pPr marL="180000" indent="-180000" algn="l" defTabSz="914400" rtl="0" eaLnBrk="1" latinLnBrk="0" hangingPunct="1">
      <a:lnSpc>
        <a:spcPct val="110000"/>
      </a:lnSpc>
      <a:spcBef>
        <a:spcPts val="0"/>
      </a:spcBef>
      <a:spcAft>
        <a:spcPts val="100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100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lnSpc>
        <a:spcPct val="110000"/>
      </a:lnSpc>
      <a:spcBef>
        <a:spcPts val="0"/>
      </a:spcBef>
      <a:spcAft>
        <a:spcPts val="86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86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0000" indent="-180000" algn="l" defTabSz="914400" rtl="0" eaLnBrk="1" latinLnBrk="0" hangingPunct="1">
      <a:lnSpc>
        <a:spcPct val="110000"/>
      </a:lnSpc>
      <a:spcBef>
        <a:spcPts val="0"/>
      </a:spcBef>
      <a:spcAft>
        <a:spcPts val="71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71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80000" indent="-180000" algn="l" defTabSz="914400" rtl="0" eaLnBrk="1" latinLnBrk="0" hangingPunct="1">
      <a:lnSpc>
        <a:spcPct val="110000"/>
      </a:lnSpc>
      <a:spcBef>
        <a:spcPts val="0"/>
      </a:spcBef>
      <a:spcAft>
        <a:spcPts val="58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58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58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0071D12-2C28-4A86-8FAD-D2609DF0FB1A}">
  <a:tblStyle styleId="{70071D12-2C28-4A86-8FAD-D2609DF0FB1A}" styleName="HTWD Tabellenstil">
    <a:tblBg/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ap="flat" cmpd="sng" algn="ctr">
              <a:solidFill>
                <a:schemeClr val="dk1"/>
              </a:solidFill>
              <a:prstDash val="solid"/>
            </a:ln>
          </a:top>
          <a:bottom>
            <a:ln w="12700" cap="flat" cmpd="sng" algn="ctr">
              <a:solidFill>
                <a:schemeClr val="dk1"/>
              </a:solidFill>
              <a:prstDash val="solid"/>
            </a:ln>
          </a:bottom>
          <a:insideH>
            <a:ln w="12700" cap="flat" cmpd="sng" algn="ctr">
              <a:solidFill>
                <a:schemeClr val="dk1"/>
              </a:solidFill>
              <a:prstDash val="solid"/>
            </a:ln>
          </a:insideH>
          <a:insideV>
            <a:ln w="12700" cap="flat" cmpd="sng" algn="ctr">
              <a:solidFill>
                <a:schemeClr val="lt1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 b="on" i="off">
        <a:fontRef idx="minor"/>
        <a:schemeClr val="tx1"/>
      </a:tcTxStyle>
      <a:tcStyle>
        <a:tcBdr/>
      </a:tcStyle>
    </a:lastCol>
    <a:firstCol>
      <a:tcTxStyle b="on" i="off">
        <a:fontRef idx="minor"/>
        <a:schemeClr val="tx1"/>
      </a:tcTxStyle>
      <a:tcStyle>
        <a:tcBdr/>
      </a:tcStyle>
    </a:firstCol>
    <a:lastRow>
      <a:tcTxStyle b="on" i="off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  <a:insideH>
            <a:ln w="12700" cap="flat" cmpd="sng" algn="ctr">
              <a:solidFill>
                <a:schemeClr val="lt1"/>
              </a:solidFill>
              <a:prstDash val="solid"/>
            </a:ln>
          </a:insideH>
        </a:tcBdr>
        <a:fill>
          <a:solidFill>
            <a:srgbClr val="BDC1D0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 i="off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  <a:insideH>
            <a:ln w="12700" cap="flat" cmpd="sng" algn="ctr">
              <a:solidFill>
                <a:schemeClr val="lt1"/>
              </a:solidFill>
              <a:prstDash val="solid"/>
            </a:ln>
          </a:insideH>
        </a:tcBdr>
        <a:fill>
          <a:solidFill>
            <a:srgbClr val="BDC1D0"/>
          </a:solidFill>
        </a:fill>
      </a:tcStyle>
    </a:firstRow>
    <a:neCell>
      <a:tcStyle>
        <a:tcBdr/>
      </a:tcStyle>
    </a:neCell>
    <a:nwCell>
      <a:tcStyle>
        <a:tcBdr/>
      </a:tcStyle>
    </a:nwCell>
    <a:extLst/>
  </a:tblStyle>
  <a:tblStyle styleId="{0946F2E5-DC63-4A2F-A5D9-AFCDFDFAFCAA}" styleName="HTWD Tabellenstil 2">
    <a:tblBg>
      <a:fill>
        <a:solidFill>
          <a:srgbClr val="E1F2F4"/>
        </a:solidFill>
      </a:fill>
      <a:effect>
        <a:effectLst/>
      </a:effect>
    </a:tblBg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 w="19050" cap="flat" cmpd="sng" algn="ctr">
              <a:solidFill>
                <a:schemeClr val="lt1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Style>
        <a:tcBdr/>
      </a:tcStyle>
    </a:band1H>
    <a:band2H>
      <a:tcStyle>
        <a:tcBdr/>
        <a:fill>
          <a:solidFill>
            <a:srgbClr val="C4E6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TxStyle b="on" i="off">
        <a:fontRef idx="minor"/>
        <a:schemeClr val="tx1"/>
      </a:tcTxStyle>
      <a:tcStyle>
        <a:tcBdr/>
      </a:tcStyle>
    </a:lastCol>
    <a:firstCol>
      <a:tcTxStyle b="on" i="off">
        <a:fontRef idx="minor"/>
        <a:schemeClr val="tx1"/>
      </a:tcTxStyle>
      <a:tcStyle>
        <a:tcBdr/>
      </a:tcStyle>
    </a:firstCol>
    <a:lastRow>
      <a:tcTxStyle b="on" i="off">
        <a:fontRef idx="minor"/>
        <a:schemeClr val="tx1"/>
      </a:tcTxStyle>
      <a:tcStyle>
        <a:tcBdr/>
        <a:fill>
          <a:solidFill>
            <a:srgbClr val="88CDD3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 i="off">
        <a:fontRef idx="minor"/>
        <a:schemeClr val="tx1"/>
      </a:tcTxStyle>
      <a:tcStyle>
        <a:tcBdr/>
        <a:fill>
          <a:solidFill>
            <a:srgbClr val="88CDD3"/>
          </a:solidFill>
        </a:fill>
      </a:tcStyle>
    </a:firstRow>
    <a:neCell>
      <a:tcStyle>
        <a:tcBdr/>
      </a:tcStyle>
    </a:neCell>
    <a:nwCell>
      <a:tcStyle>
        <a:tcBdr/>
      </a:tcStyle>
    </a:nwCell>
    <a:extLst/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4" autoAdjust="0"/>
    <p:restoredTop sz="94660"/>
  </p:normalViewPr>
  <p:slideViewPr>
    <p:cSldViewPr snapToGrid="0" showGuides="1">
      <p:cViewPr>
        <p:scale>
          <a:sx n="92" d="100"/>
          <a:sy n="92" d="100"/>
        </p:scale>
        <p:origin x="66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E1AAE-E107-4DB0-BF6D-CE309C18A26B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A1BB7-E2EE-4921-BE16-EA3D077FB6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fik 4">
            <a:extLst>
              <a:ext uri="{FF2B5EF4-FFF2-40B4-BE49-F238E27FC236}">
                <a16:creationId xmlns:a16="http://schemas.microsoft.com/office/drawing/2014/main" id="{0FF66977-579B-4585-885E-AA6F9E62034D}"/>
              </a:ext>
            </a:extLst>
          </p:cNvPr>
          <p:cNvSpPr/>
          <p:nvPr userDrawn="1"/>
        </p:nvSpPr>
        <p:spPr>
          <a:xfrm>
            <a:off x="3240011" y="0"/>
            <a:ext cx="8953194" cy="6858000"/>
          </a:xfrm>
          <a:custGeom>
            <a:avLst/>
            <a:gdLst>
              <a:gd name="connsiteX0" fmla="*/ 6857987 w 8953194"/>
              <a:gd name="connsiteY0" fmla="*/ 0 h 6858000"/>
              <a:gd name="connsiteX1" fmla="*/ 0 w 8953194"/>
              <a:gd name="connsiteY1" fmla="*/ 6858000 h 6858000"/>
              <a:gd name="connsiteX2" fmla="*/ 8953195 w 8953194"/>
              <a:gd name="connsiteY2" fmla="*/ 6858000 h 6858000"/>
              <a:gd name="connsiteX3" fmla="*/ 8953195 w 8953194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BA3FAC-C61E-48D4-9BC5-D0C238F82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163" y="2463578"/>
            <a:ext cx="5508000" cy="1620000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D1724E0-DB93-4C21-B206-D4E782390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163" y="4665600"/>
            <a:ext cx="3600000" cy="1079408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BFB0E7C0-171C-44D1-892B-B71C7A99756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38163" y="5894863"/>
            <a:ext cx="1800000" cy="288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E637117-EF61-4EF0-A213-A1F23C90746F}" type="datetime1">
              <a:rPr lang="de-DE" smtClean="0"/>
              <a:t>26.06.2023</a:t>
            </a:fld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A631190-F829-4CD9-B847-DCDD45F6955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3809" y="461870"/>
            <a:ext cx="3401921" cy="428467"/>
            <a:chOff x="4821634" y="1942159"/>
            <a:chExt cx="2548416" cy="320973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DB422BE6-5C29-4DD0-A798-7B44F9921D35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FFFFFF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AB046B8E-AE19-4F10-9B1C-B25E4C1902C0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4" name="Freihandform 13">
              <a:extLst>
                <a:ext uri="{FF2B5EF4-FFF2-40B4-BE49-F238E27FC236}">
                  <a16:creationId xmlns:a16="http://schemas.microsoft.com/office/drawing/2014/main" id="{F2ED0D38-B546-4455-B191-CAE9874A16DA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95413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,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67D8-8AF6-4F19-B940-9481F430B9D9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DSC-Analyse / Fakultät </a:t>
            </a:r>
            <a:r>
              <a:rPr lang="de-DE" dirty="0" err="1"/>
              <a:t>LUC|Informatik</a:t>
            </a:r>
            <a:r>
              <a:rPr lang="de-DE" dirty="0"/>
              <a:t> / Harre, Munkelt, Kurzweg, </a:t>
            </a:r>
            <a:r>
              <a:rPr lang="de-DE" dirty="0" err="1"/>
              <a:t>Gjashta</a:t>
            </a:r>
            <a:r>
              <a:rPr lang="de-DE" dirty="0"/>
              <a:t>, Christ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1796400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12F70549-DA9C-4D8B-9547-416D739FD5F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112800" y="1796400"/>
            <a:ext cx="5542625" cy="442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3927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727">
          <p15:clr>
            <a:srgbClr val="FBAE40"/>
          </p15:clr>
        </p15:guide>
        <p15:guide id="4" pos="384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bg>
      <p:bgPr>
        <a:solidFill>
          <a:srgbClr val="BDC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9FC114-DB8D-4689-AC27-24D4B0EC755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F9F4FA-3B54-44E0-A6F7-A54127190D95}" type="datetime1">
              <a:rPr lang="de-DE" smtClean="0"/>
              <a:t>26.06.2023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8163" y="465138"/>
            <a:ext cx="8330400" cy="5755662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1000"/>
              </a:spcBef>
              <a:spcAft>
                <a:spcPts val="0"/>
              </a:spcAft>
              <a:buFontTx/>
              <a:buNone/>
              <a:defRPr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180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5pPr>
            <a:lvl6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6pPr>
            <a:lvl7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7pPr>
            <a:lvl8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8pPr>
            <a:lvl9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2D0B3B-CC65-4EBD-9A74-3D1033EDC5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DSC-Analyse / Fakultät </a:t>
            </a:r>
            <a:r>
              <a:rPr lang="de-DE" dirty="0" err="1"/>
              <a:t>LUC|Informatik</a:t>
            </a:r>
            <a:r>
              <a:rPr lang="de-DE" dirty="0"/>
              <a:t> / Harre, Munkelt, Kurzweg, </a:t>
            </a:r>
            <a:r>
              <a:rPr lang="de-DE" dirty="0" err="1"/>
              <a:t>Gjashta</a:t>
            </a:r>
            <a:r>
              <a:rPr lang="de-DE" dirty="0"/>
              <a:t>, Christ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09D58CE-CFB3-4A3D-B034-5378211A5B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64A2272-3EA7-474D-BF46-8F69891E3C3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8162" y="6536381"/>
            <a:ext cx="637200" cy="155601"/>
            <a:chOff x="4821634" y="1946484"/>
            <a:chExt cx="1213526" cy="296341"/>
          </a:xfrm>
        </p:grpSpPr>
        <p:sp>
          <p:nvSpPr>
            <p:cNvPr id="13" name="Freihandform 11">
              <a:extLst>
                <a:ext uri="{FF2B5EF4-FFF2-40B4-BE49-F238E27FC236}">
                  <a16:creationId xmlns:a16="http://schemas.microsoft.com/office/drawing/2014/main" id="{04A36F4F-3B7A-47E1-8947-58AEC84D627D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4" name="Freihandform 12">
              <a:extLst>
                <a:ext uri="{FF2B5EF4-FFF2-40B4-BE49-F238E27FC236}">
                  <a16:creationId xmlns:a16="http://schemas.microsoft.com/office/drawing/2014/main" id="{10C60811-3137-49A1-80B0-8447024827E3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659841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918">
          <p15:clr>
            <a:srgbClr val="FBAE40"/>
          </p15:clr>
        </p15:guide>
        <p15:guide id="3" pos="558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8341-BD44-4D99-9BB3-72F978B8D676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DSC-Analyse / Fakultät </a:t>
            </a:r>
            <a:r>
              <a:rPr lang="de-DE" dirty="0" err="1"/>
              <a:t>LUC|Informatik</a:t>
            </a:r>
            <a:r>
              <a:rPr lang="de-DE" dirty="0"/>
              <a:t> / Harre, Munkelt, Kurzweg, </a:t>
            </a:r>
            <a:r>
              <a:rPr lang="de-DE" dirty="0" err="1"/>
              <a:t>Gjashta</a:t>
            </a:r>
            <a:r>
              <a:rPr lang="de-DE" dirty="0"/>
              <a:t>, Christ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Diagrammplatzhalter 7">
            <a:extLst>
              <a:ext uri="{FF2B5EF4-FFF2-40B4-BE49-F238E27FC236}">
                <a16:creationId xmlns:a16="http://schemas.microsoft.com/office/drawing/2014/main" id="{9C308B6A-D596-467B-B245-7EB76F5F279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538163" y="1796400"/>
            <a:ext cx="11117262" cy="442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3211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558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CEE7-CB2A-4557-A5CF-17ABEA87AA30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DSC-Analyse / Fakultät </a:t>
            </a:r>
            <a:r>
              <a:rPr lang="de-DE" dirty="0" err="1"/>
              <a:t>LUC|Informatik</a:t>
            </a:r>
            <a:r>
              <a:rPr lang="de-DE" dirty="0"/>
              <a:t> / Harre, Munkelt, Kurzweg, </a:t>
            </a:r>
            <a:r>
              <a:rPr lang="de-DE" dirty="0" err="1"/>
              <a:t>Gjashta</a:t>
            </a:r>
            <a:r>
              <a:rPr lang="de-DE" dirty="0"/>
              <a:t>, Christ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FB5F19CF-4AD1-4BE2-A8C2-6E7DADEE6AE0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38163" y="1796400"/>
            <a:ext cx="8330400" cy="442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Tabelle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7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558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189B-121A-4413-9736-E988F3EBCF9D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DSC-Analyse / Fakultät </a:t>
            </a:r>
            <a:r>
              <a:rPr lang="de-DE" dirty="0" err="1"/>
              <a:t>LUC|Informatik</a:t>
            </a:r>
            <a:r>
              <a:rPr lang="de-DE" dirty="0"/>
              <a:t> / Harre, Munkelt, Kurzweg, </a:t>
            </a:r>
            <a:r>
              <a:rPr lang="de-DE" dirty="0" err="1"/>
              <a:t>Gjashta</a:t>
            </a:r>
            <a:r>
              <a:rPr lang="de-DE" dirty="0"/>
              <a:t>, Christ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Medienplatzhalter 6">
            <a:extLst>
              <a:ext uri="{FF2B5EF4-FFF2-40B4-BE49-F238E27FC236}">
                <a16:creationId xmlns:a16="http://schemas.microsoft.com/office/drawing/2014/main" id="{2286EBC5-D041-4B9D-80FD-51C5915F9E1E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538163" y="1796400"/>
            <a:ext cx="11117262" cy="442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Mediaclip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5431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558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575CB06-A941-4047-86D9-0B469319DB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8163" y="1795463"/>
            <a:ext cx="5543550" cy="416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94156248-DD37-4D9A-98FB-C5DFAE60F1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10288" y="1795463"/>
            <a:ext cx="5544000" cy="416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F686-9F38-4BB1-A9F6-D26CF7F787EE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Kurztitel der Präsentation / Fakultät/Bereich / Maxi Mustermann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FA381800-E5E6-4B50-B6A7-EC15504F1B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0000" y="6033600"/>
            <a:ext cx="5544000" cy="234000"/>
          </a:xfrm>
        </p:spPr>
        <p:txBody>
          <a:bodyPr anchor="b" anchorCtr="0"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BDC1D0"/>
                </a:solidFill>
              </a:defRPr>
            </a:lvl2pPr>
            <a:lvl3pPr>
              <a:defRPr sz="1200">
                <a:solidFill>
                  <a:srgbClr val="BDC1D0"/>
                </a:solidFill>
              </a:defRPr>
            </a:lvl3pPr>
            <a:lvl4pPr marL="0" indent="0">
              <a:buNone/>
              <a:defRPr sz="1200">
                <a:solidFill>
                  <a:srgbClr val="BDC1D0"/>
                </a:solidFill>
              </a:defRPr>
            </a:lvl4pPr>
            <a:lvl5pPr>
              <a:defRPr sz="1200">
                <a:solidFill>
                  <a:srgbClr val="BDC1D0"/>
                </a:solidFill>
              </a:defRPr>
            </a:lvl5pPr>
            <a:lvl6pPr marL="0" indent="0">
              <a:buNone/>
              <a:defRPr sz="1200">
                <a:solidFill>
                  <a:srgbClr val="BDC1D0"/>
                </a:solidFill>
              </a:defRPr>
            </a:lvl6pPr>
            <a:lvl7pPr>
              <a:defRPr>
                <a:solidFill>
                  <a:srgbClr val="BDC1D0"/>
                </a:solidFill>
              </a:defRPr>
            </a:lvl7pPr>
            <a:lvl8pPr marL="0" indent="0">
              <a:buNone/>
              <a:defRPr>
                <a:solidFill>
                  <a:srgbClr val="BDC1D0"/>
                </a:solidFill>
              </a:defRPr>
            </a:lvl8pPr>
            <a:lvl9pPr marL="0" indent="0">
              <a:buNone/>
              <a:defRPr>
                <a:solidFill>
                  <a:srgbClr val="BDC1D0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44CE9DB0-87AA-4F52-95AF-E358C2291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12799" y="6033600"/>
            <a:ext cx="5544000" cy="234000"/>
          </a:xfrm>
        </p:spPr>
        <p:txBody>
          <a:bodyPr anchor="b" anchorCtr="0"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BDC1D0"/>
                </a:solidFill>
              </a:defRPr>
            </a:lvl2pPr>
            <a:lvl3pPr>
              <a:defRPr sz="1200">
                <a:solidFill>
                  <a:srgbClr val="BDC1D0"/>
                </a:solidFill>
              </a:defRPr>
            </a:lvl3pPr>
            <a:lvl4pPr marL="0" indent="0">
              <a:buNone/>
              <a:defRPr sz="1200">
                <a:solidFill>
                  <a:srgbClr val="BDC1D0"/>
                </a:solidFill>
              </a:defRPr>
            </a:lvl4pPr>
            <a:lvl5pPr>
              <a:defRPr sz="1200">
                <a:solidFill>
                  <a:srgbClr val="BDC1D0"/>
                </a:solidFill>
              </a:defRPr>
            </a:lvl5pPr>
            <a:lvl6pPr marL="0" indent="0">
              <a:buNone/>
              <a:defRPr sz="1200">
                <a:solidFill>
                  <a:srgbClr val="BDC1D0"/>
                </a:solidFill>
              </a:defRPr>
            </a:lvl6pPr>
            <a:lvl7pPr>
              <a:defRPr>
                <a:solidFill>
                  <a:srgbClr val="BDC1D0"/>
                </a:solidFill>
              </a:defRPr>
            </a:lvl7pPr>
            <a:lvl8pPr marL="0" indent="0">
              <a:buNone/>
              <a:defRPr>
                <a:solidFill>
                  <a:srgbClr val="BDC1D0"/>
                </a:solidFill>
              </a:defRPr>
            </a:lvl8pPr>
            <a:lvl9pPr marL="0" indent="0">
              <a:buNone/>
              <a:defRPr>
                <a:solidFill>
                  <a:srgbClr val="BDC1D0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59599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831">
          <p15:clr>
            <a:srgbClr val="FBAE40"/>
          </p15:clr>
        </p15:guide>
        <p15:guide id="4" pos="384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er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575CB06-A941-4047-86D9-0B469319DB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795463"/>
            <a:ext cx="6081713" cy="251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94156248-DD37-4D9A-98FB-C5DFAE60F1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10288" y="1795463"/>
            <a:ext cx="6081713" cy="251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177D6DBC-326C-40C3-B630-70378F0EB7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4341600"/>
            <a:ext cx="6081713" cy="251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C08F5A48-BA7F-4ABB-8093-19F4E13968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0287" y="4341600"/>
            <a:ext cx="6081713" cy="251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22270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3" pos="3831" userDrawn="1">
          <p15:clr>
            <a:srgbClr val="FBAE40"/>
          </p15:clr>
        </p15:guide>
        <p15:guide id="4" pos="3849">
          <p15:clr>
            <a:srgbClr val="FBAE40"/>
          </p15:clr>
        </p15:guide>
        <p15:guide id="5" orient="horz" pos="2717" userDrawn="1">
          <p15:clr>
            <a:srgbClr val="FBAE40"/>
          </p15:clr>
        </p15:guide>
        <p15:guide id="6" orient="horz" pos="273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FDEEEF02-F29A-4287-9024-E64E73E613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  <a:effectLst>
            <a:fillOverlay blend="mult">
              <a:gradFill>
                <a:gsLst>
                  <a:gs pos="5000">
                    <a:srgbClr val="000000">
                      <a:alpha val="40000"/>
                    </a:srgbClr>
                  </a:gs>
                  <a:gs pos="35000">
                    <a:srgbClr val="000000">
                      <a:alpha val="0"/>
                    </a:srgbClr>
                  </a:gs>
                </a:gsLst>
                <a:lin ang="5400000" scaled="1"/>
              </a:gradFill>
            </a:fillOverlay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6FA243-8C6C-4100-8AC5-62B5CB7B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022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FA243-8C6C-4100-8AC5-62B5CB7B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578A89-C0F0-443D-9531-0D7FC3EA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3E1B-D769-4D55-8E90-1E178747FE25}" type="datetime1">
              <a:rPr lang="de-DE" smtClean="0"/>
              <a:t>26.06.2023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652FF4-D877-431D-B8B1-69EC97D3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Kurztitel der Präsentation / Fakultät/Bereich / Maxi Mustermann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358F2B-767B-4B06-A617-900387B5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807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0" userDrawn="1">
          <p15:clr>
            <a:srgbClr val="FBAE40"/>
          </p15:clr>
        </p15:guide>
        <p15:guide id="2" orient="horz" pos="392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3496F3-33CA-4F26-9EB2-190F056D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74FD-C851-4DDE-AB0E-94B98B8597F2}" type="datetime1">
              <a:rPr lang="de-DE" smtClean="0"/>
              <a:t>26.06.2023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548F96-ACF3-4119-983C-C97658FB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Kurztitel der Präsentation / Fakultät/Bereich / Maxi Mustermann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1FC7B1-5A16-4634-B11A-8B7C462D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854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17E6F06C-34FD-4829-90AA-61F7F98767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40012" y="0"/>
            <a:ext cx="8951989" cy="6858000"/>
          </a:xfrm>
          <a:custGeom>
            <a:avLst/>
            <a:gdLst>
              <a:gd name="connsiteX0" fmla="*/ 6857987 w 8951989"/>
              <a:gd name="connsiteY0" fmla="*/ 0 h 6858000"/>
              <a:gd name="connsiteX1" fmla="*/ 8951989 w 8951989"/>
              <a:gd name="connsiteY1" fmla="*/ 0 h 6858000"/>
              <a:gd name="connsiteX2" fmla="*/ 8951989 w 8951989"/>
              <a:gd name="connsiteY2" fmla="*/ 6858000 h 6858000"/>
              <a:gd name="connsiteX3" fmla="*/ 0 w 895198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1989" h="6858000">
                <a:moveTo>
                  <a:pt x="6857987" y="0"/>
                </a:moveTo>
                <a:lnTo>
                  <a:pt x="8951989" y="0"/>
                </a:lnTo>
                <a:lnTo>
                  <a:pt x="8951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702000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BA3FAC-C61E-48D4-9BC5-D0C238F82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163" y="2463578"/>
            <a:ext cx="5508000" cy="1620000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D1724E0-DB93-4C21-B206-D4E782390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163" y="4664342"/>
            <a:ext cx="3600000" cy="1079408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BFB0E7C0-171C-44D1-892B-B71C7A99756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38163" y="5894863"/>
            <a:ext cx="1800000" cy="288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B81E5EB2-E13A-42E1-AFA5-A34A4EBD6C99}" type="datetime1">
              <a:rPr lang="de-DE" smtClean="0"/>
              <a:t>26.06.2023</a:t>
            </a:fld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A631190-F829-4CD9-B847-DCDD45F6955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3809" y="461870"/>
            <a:ext cx="3401921" cy="428467"/>
            <a:chOff x="4821634" y="1942159"/>
            <a:chExt cx="2548416" cy="320973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DB422BE6-5C29-4DD0-A798-7B44F9921D35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AB046B8E-AE19-4F10-9B1C-B25E4C1902C0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4" name="Freihandform 13">
              <a:extLst>
                <a:ext uri="{FF2B5EF4-FFF2-40B4-BE49-F238E27FC236}">
                  <a16:creationId xmlns:a16="http://schemas.microsoft.com/office/drawing/2014/main" id="{F2ED0D38-B546-4455-B191-CAE9874A16DA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812891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163" y="2544671"/>
            <a:ext cx="5378400" cy="576000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Vielen Dank!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3905251"/>
            <a:ext cx="5378450" cy="2314573"/>
          </a:xfrm>
        </p:spPr>
        <p:txBody>
          <a:bodyPr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6pPr>
            <a:lvl7pPr>
              <a:lnSpc>
                <a:spcPct val="118000"/>
              </a:lnSpc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8pPr>
            <a:lvl9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6871A78-8521-40F5-8E70-9B0167D7E5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254295" y="461870"/>
            <a:ext cx="3401921" cy="428467"/>
            <a:chOff x="4821634" y="1942159"/>
            <a:chExt cx="2548416" cy="320973"/>
          </a:xfrm>
        </p:grpSpPr>
        <p:sp>
          <p:nvSpPr>
            <p:cNvPr id="17" name="Freihandform 11">
              <a:extLst>
                <a:ext uri="{FF2B5EF4-FFF2-40B4-BE49-F238E27FC236}">
                  <a16:creationId xmlns:a16="http://schemas.microsoft.com/office/drawing/2014/main" id="{EF80AC04-C636-481F-BF4C-F6BD38970AC6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8" name="Freihandform 12">
              <a:extLst>
                <a:ext uri="{FF2B5EF4-FFF2-40B4-BE49-F238E27FC236}">
                  <a16:creationId xmlns:a16="http://schemas.microsoft.com/office/drawing/2014/main" id="{11DD2969-5E60-4B9D-BDE7-2A6A4F3DDDC1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9" name="Freihandform 13">
              <a:extLst>
                <a:ext uri="{FF2B5EF4-FFF2-40B4-BE49-F238E27FC236}">
                  <a16:creationId xmlns:a16="http://schemas.microsoft.com/office/drawing/2014/main" id="{969B5C2E-ED88-4E82-A058-673472451701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148668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2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orient="horz" pos="245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163" y="2544671"/>
            <a:ext cx="5378400" cy="576000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Vielen Dank!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3905252"/>
            <a:ext cx="5378450" cy="2314574"/>
          </a:xfrm>
        </p:spPr>
        <p:txBody>
          <a:bodyPr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6pPr>
            <a:lvl7pPr>
              <a:lnSpc>
                <a:spcPct val="118000"/>
              </a:lnSpc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8pPr>
            <a:lvl9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6871A78-8521-40F5-8E70-9B0167D7E5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254295" y="461870"/>
            <a:ext cx="3401921" cy="428467"/>
            <a:chOff x="4821634" y="1942159"/>
            <a:chExt cx="2548416" cy="320973"/>
          </a:xfrm>
        </p:grpSpPr>
        <p:sp>
          <p:nvSpPr>
            <p:cNvPr id="17" name="Freihandform 11">
              <a:extLst>
                <a:ext uri="{FF2B5EF4-FFF2-40B4-BE49-F238E27FC236}">
                  <a16:creationId xmlns:a16="http://schemas.microsoft.com/office/drawing/2014/main" id="{EF80AC04-C636-481F-BF4C-F6BD38970AC6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FFFFFF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 12">
              <a:extLst>
                <a:ext uri="{FF2B5EF4-FFF2-40B4-BE49-F238E27FC236}">
                  <a16:creationId xmlns:a16="http://schemas.microsoft.com/office/drawing/2014/main" id="{11DD2969-5E60-4B9D-BDE7-2A6A4F3DDDC1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9" name="Freihandform 13">
              <a:extLst>
                <a:ext uri="{FF2B5EF4-FFF2-40B4-BE49-F238E27FC236}">
                  <a16:creationId xmlns:a16="http://schemas.microsoft.com/office/drawing/2014/main" id="{969B5C2E-ED88-4E82-A058-673472451701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471129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2" userDrawn="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orient="horz" pos="245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weiss, oran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fik 4">
            <a:extLst>
              <a:ext uri="{FF2B5EF4-FFF2-40B4-BE49-F238E27FC236}">
                <a16:creationId xmlns:a16="http://schemas.microsoft.com/office/drawing/2014/main" id="{0FF66977-579B-4585-885E-AA6F9E62034D}"/>
              </a:ext>
            </a:extLst>
          </p:cNvPr>
          <p:cNvSpPr/>
          <p:nvPr userDrawn="1"/>
        </p:nvSpPr>
        <p:spPr>
          <a:xfrm>
            <a:off x="3240011" y="0"/>
            <a:ext cx="8953194" cy="6858000"/>
          </a:xfrm>
          <a:custGeom>
            <a:avLst/>
            <a:gdLst>
              <a:gd name="connsiteX0" fmla="*/ 6857987 w 8953194"/>
              <a:gd name="connsiteY0" fmla="*/ 0 h 6858000"/>
              <a:gd name="connsiteX1" fmla="*/ 0 w 8953194"/>
              <a:gd name="connsiteY1" fmla="*/ 6858000 h 6858000"/>
              <a:gd name="connsiteX2" fmla="*/ 8953195 w 8953194"/>
              <a:gd name="connsiteY2" fmla="*/ 6858000 h 6858000"/>
              <a:gd name="connsiteX3" fmla="*/ 8953195 w 8953194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solidFill>
            <a:schemeClr val="tx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D1724E0-DB93-4C21-B206-D4E782390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163" y="4665600"/>
            <a:ext cx="3600000" cy="1079408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BFB0E7C0-171C-44D1-892B-B71C7A99756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38163" y="5894863"/>
            <a:ext cx="1800000" cy="288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BA8E487-74C2-4A00-AE9D-C3D05125F596}" type="datetime1">
              <a:rPr lang="de-DE" smtClean="0"/>
              <a:t>26.06.2023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BA3FAC-C61E-48D4-9BC5-D0C238F82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163" y="2463578"/>
            <a:ext cx="5508000" cy="1620000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7D8DA91-3E84-48F2-8B06-E7529906957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3809" y="461870"/>
            <a:ext cx="3401921" cy="428467"/>
            <a:chOff x="4821634" y="1942159"/>
            <a:chExt cx="2548416" cy="320973"/>
          </a:xfrm>
        </p:grpSpPr>
        <p:sp>
          <p:nvSpPr>
            <p:cNvPr id="20" name="Freihandform 11">
              <a:extLst>
                <a:ext uri="{FF2B5EF4-FFF2-40B4-BE49-F238E27FC236}">
                  <a16:creationId xmlns:a16="http://schemas.microsoft.com/office/drawing/2014/main" id="{C80FF3E6-080C-47B4-ABF9-3957B1515084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1" name="Freihandform 12">
              <a:extLst>
                <a:ext uri="{FF2B5EF4-FFF2-40B4-BE49-F238E27FC236}">
                  <a16:creationId xmlns:a16="http://schemas.microsoft.com/office/drawing/2014/main" id="{1F401944-03C2-4A1E-A88F-84673C7C0143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2" name="Freihandform 13">
              <a:extLst>
                <a:ext uri="{FF2B5EF4-FFF2-40B4-BE49-F238E27FC236}">
                  <a16:creationId xmlns:a16="http://schemas.microsoft.com/office/drawing/2014/main" id="{738268AA-BDA6-437D-8B23-EB2A16B64AA2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A45BED-6188-4555-B827-ABD5A2A0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242F-906C-4FA7-A6B5-812D0A3EDD54}" type="datetime1">
              <a:rPr lang="de-DE" smtClean="0"/>
              <a:t>26.06.2023</a:t>
            </a:fld>
            <a:endParaRPr lang="de-DE" dirty="0"/>
          </a:p>
        </p:txBody>
      </p:sp>
      <p:sp>
        <p:nvSpPr>
          <p:cNvPr id="7" name="Grafik 4">
            <a:extLst>
              <a:ext uri="{FF2B5EF4-FFF2-40B4-BE49-F238E27FC236}">
                <a16:creationId xmlns:a16="http://schemas.microsoft.com/office/drawing/2014/main" id="{D81C597C-E687-4AAC-87BD-BDB67F03D90F}"/>
              </a:ext>
            </a:extLst>
          </p:cNvPr>
          <p:cNvSpPr/>
          <p:nvPr userDrawn="1"/>
        </p:nvSpPr>
        <p:spPr>
          <a:xfrm>
            <a:off x="3240011" y="0"/>
            <a:ext cx="8953194" cy="6858000"/>
          </a:xfrm>
          <a:custGeom>
            <a:avLst/>
            <a:gdLst>
              <a:gd name="connsiteX0" fmla="*/ 6857987 w 8953194"/>
              <a:gd name="connsiteY0" fmla="*/ 0 h 6858000"/>
              <a:gd name="connsiteX1" fmla="*/ 0 w 8953194"/>
              <a:gd name="connsiteY1" fmla="*/ 6858000 h 6858000"/>
              <a:gd name="connsiteX2" fmla="*/ 8953195 w 8953194"/>
              <a:gd name="connsiteY2" fmla="*/ 6858000 h 6858000"/>
              <a:gd name="connsiteX3" fmla="*/ 8953195 w 8953194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4BA9FF-0F1C-4D14-845F-A5952842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8000" cy="1620000"/>
          </a:xfrm>
        </p:spPr>
        <p:txBody>
          <a:bodyPr anchor="t" anchorCtr="0"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EEC1278-CB8C-4609-BA2C-D55E84D5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Kurztitel der Präsentation / Fakultät/Bereich / Maxi Mustermann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D6B1AA6-F212-420B-8E23-E8BBCE10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8775D3C-C984-4C38-A122-E33B0E2EC35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8162" y="6536381"/>
            <a:ext cx="637200" cy="155601"/>
            <a:chOff x="4821634" y="1946484"/>
            <a:chExt cx="1213526" cy="296341"/>
          </a:xfrm>
        </p:grpSpPr>
        <p:sp>
          <p:nvSpPr>
            <p:cNvPr id="14" name="Freihandform 11">
              <a:extLst>
                <a:ext uri="{FF2B5EF4-FFF2-40B4-BE49-F238E27FC236}">
                  <a16:creationId xmlns:a16="http://schemas.microsoft.com/office/drawing/2014/main" id="{677017B7-CB0A-4A79-8961-195241114668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5" name="Freihandform 12">
              <a:extLst>
                <a:ext uri="{FF2B5EF4-FFF2-40B4-BE49-F238E27FC236}">
                  <a16:creationId xmlns:a16="http://schemas.microsoft.com/office/drawing/2014/main" id="{82CD6EE2-716A-44DC-9237-4BE509C4609F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79466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mit 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4">
            <a:extLst>
              <a:ext uri="{FF2B5EF4-FFF2-40B4-BE49-F238E27FC236}">
                <a16:creationId xmlns:a16="http://schemas.microsoft.com/office/drawing/2014/main" id="{AB88BDEF-9731-4A05-B50F-95520615B0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40012" y="0"/>
            <a:ext cx="8951989" cy="6858000"/>
          </a:xfrm>
          <a:custGeom>
            <a:avLst/>
            <a:gdLst>
              <a:gd name="connsiteX0" fmla="*/ 6857987 w 8951989"/>
              <a:gd name="connsiteY0" fmla="*/ 0 h 6858000"/>
              <a:gd name="connsiteX1" fmla="*/ 8951989 w 8951989"/>
              <a:gd name="connsiteY1" fmla="*/ 0 h 6858000"/>
              <a:gd name="connsiteX2" fmla="*/ 8951989 w 8951989"/>
              <a:gd name="connsiteY2" fmla="*/ 6858000 h 6858000"/>
              <a:gd name="connsiteX3" fmla="*/ 0 w 895198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1989" h="6858000">
                <a:moveTo>
                  <a:pt x="6857987" y="0"/>
                </a:moveTo>
                <a:lnTo>
                  <a:pt x="8951989" y="0"/>
                </a:lnTo>
                <a:lnTo>
                  <a:pt x="8951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702000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4BA9FF-0F1C-4D14-845F-A5952842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8000" cy="1620000"/>
          </a:xfrm>
        </p:spPr>
        <p:txBody>
          <a:bodyPr anchor="t" anchorCtr="0"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582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3BFA-6204-491E-8988-C677D15BD186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DSC-Analyse / Fakultät </a:t>
            </a:r>
            <a:r>
              <a:rPr lang="de-DE" dirty="0" err="1"/>
              <a:t>LUC|Informatik</a:t>
            </a:r>
            <a:r>
              <a:rPr lang="de-DE" dirty="0"/>
              <a:t> / Harre, Munkelt, Kurzweg, </a:t>
            </a:r>
            <a:r>
              <a:rPr lang="de-DE" dirty="0" err="1"/>
              <a:t>Gjashta</a:t>
            </a:r>
            <a:r>
              <a:rPr lang="de-DE" dirty="0"/>
              <a:t>, Christ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1796400"/>
            <a:ext cx="8330400" cy="4424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426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 userDrawn="1">
          <p15:clr>
            <a:srgbClr val="FBAE40"/>
          </p15:clr>
        </p15:guide>
        <p15:guide id="2" orient="horz" pos="3918" userDrawn="1">
          <p15:clr>
            <a:srgbClr val="FBAE40"/>
          </p15:clr>
        </p15:guide>
        <p15:guide id="3" pos="558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2D54-4DA5-4D57-95C4-69E3FA26C9F3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DSC-Analyse / Fakultät </a:t>
            </a:r>
            <a:r>
              <a:rPr lang="de-DE" dirty="0" err="1"/>
              <a:t>LUC|Informatik</a:t>
            </a:r>
            <a:r>
              <a:rPr lang="de-DE" dirty="0"/>
              <a:t> / Harre, Munkelt, Kurzweg, </a:t>
            </a:r>
            <a:r>
              <a:rPr lang="de-DE" dirty="0" err="1"/>
              <a:t>Gjashta</a:t>
            </a:r>
            <a:r>
              <a:rPr lang="de-DE" dirty="0"/>
              <a:t>, Christ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1796400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425ED3A5-A769-4972-A393-120855EA4F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6975" y="1795463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940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727" userDrawn="1">
          <p15:clr>
            <a:srgbClr val="FBAE40"/>
          </p15:clr>
        </p15:guide>
        <p15:guide id="4" pos="395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576A-4A33-4162-AEC8-C5F27C83F8C4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DSC-Analyse / Fakultät </a:t>
            </a:r>
            <a:r>
              <a:rPr lang="de-DE" dirty="0" err="1"/>
              <a:t>LUC|Informatik</a:t>
            </a:r>
            <a:r>
              <a:rPr lang="de-DE" dirty="0"/>
              <a:t> / Harre, Munkelt, Kurzweg, </a:t>
            </a:r>
            <a:r>
              <a:rPr lang="de-DE" dirty="0" err="1"/>
              <a:t>Gjashta</a:t>
            </a:r>
            <a:r>
              <a:rPr lang="de-DE" dirty="0"/>
              <a:t>, Christ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1796400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DC58802F-1A9F-4070-BEFC-778676B80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12800" y="1796400"/>
            <a:ext cx="5544000" cy="416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770FA74-EE15-4F43-9D84-B06821B9BD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2799" y="6034810"/>
            <a:ext cx="5544000" cy="234000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BDC1D0"/>
                </a:solidFill>
              </a:defRPr>
            </a:lvl2pPr>
            <a:lvl3pPr>
              <a:defRPr sz="1200">
                <a:solidFill>
                  <a:srgbClr val="BDC1D0"/>
                </a:solidFill>
              </a:defRPr>
            </a:lvl3pPr>
            <a:lvl4pPr marL="0" indent="0">
              <a:buNone/>
              <a:defRPr sz="1200">
                <a:solidFill>
                  <a:srgbClr val="BDC1D0"/>
                </a:solidFill>
              </a:defRPr>
            </a:lvl4pPr>
            <a:lvl5pPr>
              <a:defRPr sz="1200">
                <a:solidFill>
                  <a:srgbClr val="BDC1D0"/>
                </a:solidFill>
              </a:defRPr>
            </a:lvl5pPr>
            <a:lvl6pPr marL="0" indent="0">
              <a:buNone/>
              <a:defRPr sz="1200">
                <a:solidFill>
                  <a:srgbClr val="BDC1D0"/>
                </a:solidFill>
              </a:defRPr>
            </a:lvl6pPr>
            <a:lvl7pPr>
              <a:defRPr>
                <a:solidFill>
                  <a:srgbClr val="BDC1D0"/>
                </a:solidFill>
              </a:defRPr>
            </a:lvl7pPr>
            <a:lvl8pPr marL="0" indent="0">
              <a:buNone/>
              <a:defRPr>
                <a:solidFill>
                  <a:srgbClr val="BDC1D0"/>
                </a:solidFill>
              </a:defRPr>
            </a:lvl8pPr>
            <a:lvl9pPr marL="0" indent="0">
              <a:buNone/>
              <a:defRPr>
                <a:solidFill>
                  <a:srgbClr val="BDC1D0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92440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727">
          <p15:clr>
            <a:srgbClr val="FBAE40"/>
          </p15:clr>
        </p15:guide>
        <p15:guide id="4" pos="384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links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1909-C79C-4226-902F-BF1A93FEA942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DSC-Analyse / Fakultät </a:t>
            </a:r>
            <a:r>
              <a:rPr lang="de-DE" dirty="0" err="1"/>
              <a:t>LUC|Informatik</a:t>
            </a:r>
            <a:r>
              <a:rPr lang="de-DE" dirty="0"/>
              <a:t> / Harre, Munkelt, Kurzweg, </a:t>
            </a:r>
            <a:r>
              <a:rPr lang="de-DE" dirty="0" err="1"/>
              <a:t>Gjashta</a:t>
            </a:r>
            <a:r>
              <a:rPr lang="de-DE" dirty="0"/>
              <a:t>, Christ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8400" y="1796400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DC58802F-1A9F-4070-BEFC-778676B80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0000" y="1796400"/>
            <a:ext cx="5544000" cy="416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770FA74-EE15-4F43-9D84-B06821B9BD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0000" y="6033600"/>
            <a:ext cx="5544000" cy="234000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BDC1D0"/>
                </a:solidFill>
              </a:defRPr>
            </a:lvl2pPr>
            <a:lvl3pPr>
              <a:defRPr sz="1200">
                <a:solidFill>
                  <a:srgbClr val="BDC1D0"/>
                </a:solidFill>
              </a:defRPr>
            </a:lvl3pPr>
            <a:lvl4pPr marL="0" indent="0">
              <a:buNone/>
              <a:defRPr sz="1200">
                <a:solidFill>
                  <a:srgbClr val="BDC1D0"/>
                </a:solidFill>
              </a:defRPr>
            </a:lvl4pPr>
            <a:lvl5pPr>
              <a:defRPr sz="1200">
                <a:solidFill>
                  <a:srgbClr val="BDC1D0"/>
                </a:solidFill>
              </a:defRPr>
            </a:lvl5pPr>
            <a:lvl6pPr marL="0" indent="0">
              <a:buNone/>
              <a:defRPr sz="1200">
                <a:solidFill>
                  <a:srgbClr val="BDC1D0"/>
                </a:solidFill>
              </a:defRPr>
            </a:lvl6pPr>
            <a:lvl7pPr>
              <a:defRPr>
                <a:solidFill>
                  <a:srgbClr val="BDC1D0"/>
                </a:solidFill>
              </a:defRPr>
            </a:lvl7pPr>
            <a:lvl8pPr marL="0" indent="0">
              <a:buNone/>
              <a:defRPr>
                <a:solidFill>
                  <a:srgbClr val="BDC1D0"/>
                </a:solidFill>
              </a:defRPr>
            </a:lvl8pPr>
            <a:lvl9pPr marL="0" indent="0">
              <a:buNone/>
              <a:defRPr>
                <a:solidFill>
                  <a:srgbClr val="BDC1D0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15949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831" userDrawn="1">
          <p15:clr>
            <a:srgbClr val="FBAE40"/>
          </p15:clr>
        </p15:guide>
        <p15:guide id="4" pos="395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181934-5D6D-4F2A-BBBF-3FB59825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3" y="376211"/>
            <a:ext cx="11117262" cy="9000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2064C0-3608-4939-BD06-8E901E9CE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796870"/>
            <a:ext cx="11116800" cy="44244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449BEC-7FA2-4250-9996-73DB5B41B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81600" y="6539706"/>
            <a:ext cx="756000" cy="18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fld id="{AFA9DBC5-47C2-472F-ABBA-DFB68B602265}" type="datetime1">
              <a:rPr lang="de-DE" smtClean="0"/>
              <a:t>26.06.2023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FBDE9-3253-4A5A-8DAA-DF6E1CED1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6370" y="6539706"/>
            <a:ext cx="8640000" cy="18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DSC-Analyse / Fakultät </a:t>
            </a:r>
            <a:r>
              <a:rPr lang="de-DE" dirty="0" err="1"/>
              <a:t>LUC|Informatik</a:t>
            </a:r>
            <a:r>
              <a:rPr lang="de-DE" dirty="0"/>
              <a:t> / Harre, Munkelt, Kurzweg, </a:t>
            </a:r>
            <a:r>
              <a:rPr lang="de-DE" dirty="0" err="1"/>
              <a:t>Gjashta</a:t>
            </a:r>
            <a:r>
              <a:rPr lang="de-DE" dirty="0"/>
              <a:t>, Christ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7B99E1-9F31-4410-BD15-9B13E25BD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800" y="6539706"/>
            <a:ext cx="539750" cy="18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buNone/>
              <a:defRPr sz="1000">
                <a:solidFill>
                  <a:schemeClr val="tx1"/>
                </a:solidFill>
              </a:defRPr>
            </a:lvl1pPr>
          </a:lstStyle>
          <a:p>
            <a:fld id="{C4F21E18-F387-4305-A0C6-40E8504050B5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6E14201-BCB3-4636-9EAE-DB6175F4BB8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8162" y="6536381"/>
            <a:ext cx="637200" cy="155601"/>
            <a:chOff x="4821634" y="1946484"/>
            <a:chExt cx="1213526" cy="296341"/>
          </a:xfrm>
        </p:grpSpPr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80035CED-69EF-4762-8199-789EA680C2FA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A399FD64-F5F1-4761-8039-EECE246C1C6C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63990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87" r:id="rId3"/>
    <p:sldLayoutId id="2147483663" r:id="rId4"/>
    <p:sldLayoutId id="2147483678" r:id="rId5"/>
    <p:sldLayoutId id="2147483662" r:id="rId6"/>
    <p:sldLayoutId id="2147483674" r:id="rId7"/>
    <p:sldLayoutId id="2147483679" r:id="rId8"/>
    <p:sldLayoutId id="2147483680" r:id="rId9"/>
    <p:sldLayoutId id="2147483677" r:id="rId10"/>
    <p:sldLayoutId id="2147483673" r:id="rId11"/>
    <p:sldLayoutId id="2147483676" r:id="rId12"/>
    <p:sldLayoutId id="2147483675" r:id="rId13"/>
    <p:sldLayoutId id="2147483685" r:id="rId14"/>
    <p:sldLayoutId id="2147483682" r:id="rId15"/>
    <p:sldLayoutId id="2147483681" r:id="rId16"/>
    <p:sldLayoutId id="2147483683" r:id="rId17"/>
    <p:sldLayoutId id="2147483666" r:id="rId18"/>
    <p:sldLayoutId id="2147483667" r:id="rId19"/>
    <p:sldLayoutId id="2147483686" r:id="rId20"/>
    <p:sldLayoutId id="2147483684" r:id="rId2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86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86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71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71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8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8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8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tabLst>
          <a:tab pos="180000" algn="l"/>
          <a:tab pos="360000" algn="l"/>
          <a:tab pos="54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buFontTx/>
        <a:buNone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" indent="-180000" algn="l" defTabSz="914400" rtl="0" eaLnBrk="1" latinLnBrk="0" hangingPunct="1">
        <a:lnSpc>
          <a:spcPct val="110000"/>
        </a:lnSpc>
        <a:spcBef>
          <a:spcPts val="0"/>
        </a:spcBef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Tx/>
        <a:buNone/>
        <a:tabLst>
          <a:tab pos="180000" algn="l"/>
          <a:tab pos="360000" algn="l"/>
          <a:tab pos="540000" algn="l"/>
        </a:tabLst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" indent="-180000" algn="l" defTabSz="914400" rtl="0" eaLnBrk="1" latinLnBrk="0" hangingPunct="1">
        <a:lnSpc>
          <a:spcPct val="110000"/>
        </a:lnSpc>
        <a:spcBef>
          <a:spcPts val="0"/>
        </a:spcBef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FontTx/>
        <a:buNone/>
        <a:tabLst>
          <a:tab pos="180000" algn="l"/>
          <a:tab pos="360000" algn="l"/>
          <a:tab pos="540000" algn="l"/>
        </a:tabLst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0" indent="-180000" algn="l" defTabSz="914400" rtl="0" eaLnBrk="1" latinLnBrk="0" hangingPunct="1">
        <a:lnSpc>
          <a:spcPct val="110000"/>
        </a:lnSpc>
        <a:spcBef>
          <a:spcPts val="0"/>
        </a:spcBef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FontTx/>
        <a:buNone/>
        <a:tabLst>
          <a:tab pos="180000" algn="l"/>
          <a:tab pos="360000" algn="l"/>
          <a:tab pos="540000" algn="l"/>
        </a:tabLst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9" userDrawn="1">
          <p15:clr>
            <a:srgbClr val="F26B43"/>
          </p15:clr>
        </p15:guide>
        <p15:guide id="2" pos="7342" userDrawn="1">
          <p15:clr>
            <a:srgbClr val="F26B43"/>
          </p15:clr>
        </p15:guide>
        <p15:guide id="3" orient="horz" pos="293" userDrawn="1">
          <p15:clr>
            <a:srgbClr val="F26B43"/>
          </p15:clr>
        </p15:guide>
        <p15:guide id="5" orient="horz" pos="41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D96FF20-A573-49C5-BF3A-AC12A11AF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b="1" dirty="0"/>
              <a:t>Prof. Kathrin Harre </a:t>
            </a:r>
          </a:p>
          <a:p>
            <a:r>
              <a:rPr lang="de-DE" dirty="0"/>
              <a:t>Fakultät Landbau/Umwelt/Chemie</a:t>
            </a:r>
          </a:p>
          <a:p>
            <a:pPr lvl="1"/>
            <a:r>
              <a:rPr lang="de-DE" dirty="0"/>
              <a:t>Prof. Torsten Munkelt</a:t>
            </a:r>
          </a:p>
          <a:p>
            <a:r>
              <a:rPr lang="de-DE" dirty="0"/>
              <a:t>Fakultät Informatik/Mathematik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B64DE4-6963-415B-9624-7F4DE830A62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6881BD5-DF3D-4B6E-BA80-51B6F585E6EB}" type="datetime1">
              <a:rPr lang="de-DE" smtClean="0"/>
              <a:t>26.06.2023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2BB631B-DB25-4B6B-B7DB-D68E8596F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354" y="1590218"/>
            <a:ext cx="6301174" cy="1620000"/>
          </a:xfrm>
        </p:spPr>
        <p:txBody>
          <a:bodyPr/>
          <a:lstStyle/>
          <a:p>
            <a:r>
              <a:rPr lang="de-DE" dirty="0"/>
              <a:t>Chemistry </a:t>
            </a:r>
            <a:r>
              <a:rPr lang="de-DE" dirty="0" err="1"/>
              <a:t>meets</a:t>
            </a:r>
            <a:r>
              <a:rPr lang="de-DE" dirty="0"/>
              <a:t> Data Science -</a:t>
            </a:r>
            <a:br>
              <a:rPr lang="de-DE" dirty="0"/>
            </a:br>
            <a:r>
              <a:rPr lang="de-DE" sz="2800" i="1" dirty="0"/>
              <a:t>Automatische Auswertung von Umweltanalyseverfahren zur Erkennung von Mikroplastik mittels </a:t>
            </a:r>
            <a:r>
              <a:rPr lang="de-DE" sz="2800" i="1" dirty="0" err="1"/>
              <a:t>Machine</a:t>
            </a:r>
            <a:r>
              <a:rPr lang="de-DE" sz="2800" i="1" dirty="0"/>
              <a:t> Learning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56306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C27C3D7-5D1D-69AB-6BF9-AA393967F1C1}"/>
              </a:ext>
            </a:extLst>
          </p:cNvPr>
          <p:cNvGrpSpPr/>
          <p:nvPr/>
        </p:nvGrpSpPr>
        <p:grpSpPr>
          <a:xfrm>
            <a:off x="7963151" y="3194574"/>
            <a:ext cx="3312429" cy="2856654"/>
            <a:chOff x="7963151" y="2869326"/>
            <a:chExt cx="3312429" cy="2856654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961AD9EB-E2B1-BED5-B8D6-0655D4FEA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25" t="4452" r="12701" b="4616"/>
            <a:stretch/>
          </p:blipFill>
          <p:spPr>
            <a:xfrm>
              <a:off x="7963151" y="2869326"/>
              <a:ext cx="3312429" cy="2840091"/>
            </a:xfrm>
            <a:prstGeom prst="rect">
              <a:avLst/>
            </a:prstGeom>
          </p:spPr>
        </p:pic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B6CB4A4-733C-2E29-794D-61A893A352E7}"/>
                </a:ext>
              </a:extLst>
            </p:cNvPr>
            <p:cNvSpPr/>
            <p:nvPr/>
          </p:nvSpPr>
          <p:spPr>
            <a:xfrm>
              <a:off x="8078586" y="5462177"/>
              <a:ext cx="381128" cy="2638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11B2AD1-CD8B-9A48-1267-EB92C8AF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69" y="173839"/>
            <a:ext cx="11117262" cy="900000"/>
          </a:xfrm>
        </p:spPr>
        <p:txBody>
          <a:bodyPr/>
          <a:lstStyle/>
          <a:p>
            <a:r>
              <a:rPr lang="de-DE" dirty="0"/>
              <a:t>Dynamische Differenzkalorimetrie (DSC)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68AAB6-746E-3EBB-12EC-87314CAE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3BFA-6204-491E-8988-C677D15BD186}" type="datetime1">
              <a:rPr lang="de-DE" smtClean="0"/>
              <a:t>26.06.2023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7B3D16-131B-B93D-7403-3081CAAF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DSC-Analyse / Fakultät LUC|Informatik / Harre, Munkelt, Kurzweg, Gjashta, Christ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2DCACF-27F5-02B6-A7CC-4C8D8444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DC0A982-958E-2621-61B5-463F1A29B7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9" y="3250662"/>
            <a:ext cx="3373701" cy="2827533"/>
          </a:xfrm>
          <a:prstGeom prst="rect">
            <a:avLst/>
          </a:prstGeom>
        </p:spPr>
      </p:pic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9A9D56F4-E3CE-D8BA-FDF1-A2838DD9CA6A}"/>
              </a:ext>
            </a:extLst>
          </p:cNvPr>
          <p:cNvSpPr txBox="1">
            <a:spLocks/>
          </p:cNvSpPr>
          <p:nvPr/>
        </p:nvSpPr>
        <p:spPr>
          <a:xfrm>
            <a:off x="229399" y="854594"/>
            <a:ext cx="11864057" cy="3469944"/>
          </a:xfrm>
          <a:prstGeom prst="rect">
            <a:avLst/>
          </a:prstGeom>
        </p:spPr>
        <p:txBody>
          <a:bodyPr/>
          <a:lstStyle>
            <a:lvl1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tabLst>
                <a:tab pos="180000" algn="l"/>
                <a:tab pos="360000" algn="l"/>
                <a:tab pos="54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tabLst>
                <a:tab pos="180000" algn="l"/>
                <a:tab pos="360000" algn="l"/>
                <a:tab pos="54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60"/>
              </a:spcAft>
              <a:buFont typeface="Symbol" panose="05050102010706020507" pitchFamily="18" charset="2"/>
              <a:buChar char="-"/>
              <a:tabLst>
                <a:tab pos="180000" algn="l"/>
                <a:tab pos="360000" algn="l"/>
                <a:tab pos="540000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60"/>
              </a:spcAft>
              <a:buFont typeface="Symbol" panose="05050102010706020507" pitchFamily="18" charset="2"/>
              <a:buChar char="-"/>
              <a:tabLst>
                <a:tab pos="180000" algn="l"/>
                <a:tab pos="360000" algn="l"/>
                <a:tab pos="540000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710"/>
              </a:spcAft>
              <a:buFont typeface="Symbol" panose="05050102010706020507" pitchFamily="18" charset="2"/>
              <a:buChar char="-"/>
              <a:tabLst>
                <a:tab pos="180000" algn="l"/>
                <a:tab pos="360000" algn="l"/>
                <a:tab pos="540000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710"/>
              </a:spcAft>
              <a:buFont typeface="Symbol" panose="05050102010706020507" pitchFamily="18" charset="2"/>
              <a:buChar char="-"/>
              <a:tabLst>
                <a:tab pos="180000" algn="l"/>
                <a:tab pos="360000" algn="l"/>
                <a:tab pos="540000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80"/>
              </a:spcAft>
              <a:buFont typeface="Symbol" panose="05050102010706020507" pitchFamily="18" charset="2"/>
              <a:buChar char="-"/>
              <a:tabLst>
                <a:tab pos="180000" algn="l"/>
                <a:tab pos="360000" algn="l"/>
                <a:tab pos="540000" algn="l"/>
              </a:tabLs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80"/>
              </a:spcAft>
              <a:buFont typeface="Symbol" panose="05050102010706020507" pitchFamily="18" charset="2"/>
              <a:buChar char="-"/>
              <a:tabLst>
                <a:tab pos="180000" algn="l"/>
                <a:tab pos="360000" algn="l"/>
                <a:tab pos="540000" algn="l"/>
              </a:tabLs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80"/>
              </a:spcAft>
              <a:buFont typeface="Symbol" panose="05050102010706020507" pitchFamily="18" charset="2"/>
              <a:buChar char="-"/>
              <a:tabLst>
                <a:tab pos="180000" algn="l"/>
                <a:tab pos="360000" algn="l"/>
                <a:tab pos="540000" algn="l"/>
              </a:tabLs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de-DE" sz="1600" b="1" dirty="0"/>
              <a:t>Anwendungsbereich</a:t>
            </a:r>
            <a:r>
              <a:rPr lang="de-DE" sz="1600" dirty="0"/>
              <a:t>	Umweltanalyse auf Mikroplastik (= Polymer)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de-DE" sz="1600" b="1" dirty="0"/>
              <a:t>Prinzip</a:t>
            </a:r>
            <a:r>
              <a:rPr lang="de-DE" sz="1600" dirty="0"/>
              <a:t>			Polymere besitzen</a:t>
            </a:r>
            <a:r>
              <a:rPr lang="de-DE" sz="1600" dirty="0">
                <a:sym typeface="Wingdings" panose="05000000000000000000" pitchFamily="2" charset="2"/>
              </a:rPr>
              <a:t> thermische Eigenschaften 	 mittels DSC analysierbar und quantifizierbar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de-DE" sz="1600" b="1" dirty="0">
                <a:sym typeface="Wingdings" panose="05000000000000000000" pitchFamily="2" charset="2"/>
              </a:rPr>
              <a:t>Methode	</a:t>
            </a:r>
            <a:r>
              <a:rPr lang="de-DE" sz="1600" dirty="0">
                <a:sym typeface="Wingdings" panose="05000000000000000000" pitchFamily="2" charset="2"/>
              </a:rPr>
              <a:t>		Aussetzung der Probe Temperaturprogramm 	 kontrollierte Aufheizung und Abkühlung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de-DE" sz="1600" b="1" dirty="0">
                <a:sym typeface="Wingdings" panose="05000000000000000000" pitchFamily="2" charset="2"/>
              </a:rPr>
              <a:t>Messdaten</a:t>
            </a:r>
            <a:r>
              <a:rPr lang="de-DE" sz="1600" dirty="0">
                <a:sym typeface="Wingdings" panose="05000000000000000000" pitchFamily="2" charset="2"/>
              </a:rPr>
              <a:t>		Thermogramm	 Schmelz- bzw. Kristallisations</a:t>
            </a:r>
            <a:r>
              <a:rPr lang="de-DE" sz="1600" b="1" dirty="0">
                <a:sym typeface="Wingdings" panose="05000000000000000000" pitchFamily="2" charset="2"/>
              </a:rPr>
              <a:t>peaks												</a:t>
            </a:r>
            <a:r>
              <a:rPr lang="de-DE" sz="1600" dirty="0">
                <a:sym typeface="Wingdings" panose="05000000000000000000" pitchFamily="2" charset="2"/>
              </a:rPr>
              <a:t> Schmelz- bzw. Kristallisations</a:t>
            </a:r>
            <a:r>
              <a:rPr lang="de-DE" sz="1600" b="1" dirty="0">
                <a:sym typeface="Wingdings" panose="05000000000000000000" pitchFamily="2" charset="2"/>
              </a:rPr>
              <a:t>bereich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de-DE" sz="1600" b="1" dirty="0">
                <a:sym typeface="Wingdings" panose="05000000000000000000" pitchFamily="2" charset="2"/>
              </a:rPr>
              <a:t>Auswertung</a:t>
            </a:r>
            <a:r>
              <a:rPr lang="de-DE" sz="1600" dirty="0">
                <a:sym typeface="Wingdings" panose="05000000000000000000" pitchFamily="2" charset="2"/>
              </a:rPr>
              <a:t>		Peakfläche zwischen T</a:t>
            </a:r>
            <a:r>
              <a:rPr lang="de-DE" sz="1600" baseline="-25000" dirty="0">
                <a:sym typeface="Wingdings" panose="05000000000000000000" pitchFamily="2" charset="2"/>
              </a:rPr>
              <a:t>1</a:t>
            </a:r>
            <a:r>
              <a:rPr lang="de-DE" sz="1600" dirty="0">
                <a:sym typeface="Wingdings" panose="05000000000000000000" pitchFamily="2" charset="2"/>
              </a:rPr>
              <a:t> und T</a:t>
            </a:r>
            <a:r>
              <a:rPr lang="de-DE" sz="1600" baseline="-25000" dirty="0">
                <a:sym typeface="Wingdings" panose="05000000000000000000" pitchFamily="2" charset="2"/>
              </a:rPr>
              <a:t>2</a:t>
            </a:r>
            <a:r>
              <a:rPr lang="de-DE" sz="1600" dirty="0">
                <a:sym typeface="Wingdings" panose="05000000000000000000" pitchFamily="2" charset="2"/>
              </a:rPr>
              <a:t>  Schmelz- bzw. Kristallisationsenthalpie (</a:t>
            </a:r>
            <a:r>
              <a:rPr lang="de-DE" sz="1600" i="1" dirty="0" err="1">
                <a:sym typeface="Wingdings" panose="05000000000000000000" pitchFamily="2" charset="2"/>
              </a:rPr>
              <a:t>dh</a:t>
            </a:r>
            <a:r>
              <a:rPr lang="de-DE" sz="1600" i="1" baseline="-25000" dirty="0" err="1">
                <a:sym typeface="Wingdings" panose="05000000000000000000" pitchFamily="2" charset="2"/>
              </a:rPr>
              <a:t>m</a:t>
            </a:r>
            <a:r>
              <a:rPr lang="de-DE" sz="1600" baseline="-25000" dirty="0">
                <a:sym typeface="Wingdings" panose="05000000000000000000" pitchFamily="2" charset="2"/>
              </a:rPr>
              <a:t> </a:t>
            </a:r>
            <a:r>
              <a:rPr lang="de-DE" sz="1600" dirty="0">
                <a:sym typeface="Wingdings" panose="05000000000000000000" pitchFamily="2" charset="2"/>
              </a:rPr>
              <a:t> bzw. </a:t>
            </a:r>
            <a:r>
              <a:rPr lang="de-DE" sz="1600" i="1" dirty="0" err="1">
                <a:sym typeface="Wingdings" panose="05000000000000000000" pitchFamily="2" charset="2"/>
              </a:rPr>
              <a:t>dh</a:t>
            </a:r>
            <a:r>
              <a:rPr lang="de-DE" sz="1600" i="1" baseline="-25000" dirty="0" err="1">
                <a:sym typeface="Wingdings" panose="05000000000000000000" pitchFamily="2" charset="2"/>
              </a:rPr>
              <a:t>c</a:t>
            </a:r>
            <a:r>
              <a:rPr lang="de-DE" sz="16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de-DE" sz="1600" dirty="0"/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B389CDA6-32EC-2429-9126-4BC58BE3D6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456753"/>
              </p:ext>
            </p:extLst>
          </p:nvPr>
        </p:nvGraphicFramePr>
        <p:xfrm>
          <a:off x="3858418" y="3302997"/>
          <a:ext cx="3469648" cy="2639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919728" imgH="2999232" progId="Origin95.Graph">
                  <p:embed/>
                </p:oleObj>
              </mc:Choice>
              <mc:Fallback>
                <p:oleObj r:id="rId4" imgW="3919728" imgH="2999232" progId="Origin95.Graph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8418" y="3302997"/>
                        <a:ext cx="3469648" cy="26398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D349EE11-741B-0793-3E22-EA092D1894A3}"/>
              </a:ext>
            </a:extLst>
          </p:cNvPr>
          <p:cNvSpPr txBox="1"/>
          <p:nvPr/>
        </p:nvSpPr>
        <p:spPr>
          <a:xfrm>
            <a:off x="229399" y="6017247"/>
            <a:ext cx="3390369" cy="553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1400" b="1" dirty="0"/>
              <a:t>Abb. 1.: </a:t>
            </a:r>
            <a:r>
              <a:rPr lang="de-DE" sz="1400" dirty="0"/>
              <a:t>Schematische Darstellung des DSC Ofen [1]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520EECC-0EB0-C709-7582-511BA2DC99C5}"/>
              </a:ext>
            </a:extLst>
          </p:cNvPr>
          <p:cNvSpPr txBox="1"/>
          <p:nvPr/>
        </p:nvSpPr>
        <p:spPr>
          <a:xfrm>
            <a:off x="3858418" y="6017246"/>
            <a:ext cx="3898843" cy="553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1400" b="1" dirty="0"/>
              <a:t>Abb. 2.: </a:t>
            </a:r>
            <a:r>
              <a:rPr lang="de-DE" sz="1400" dirty="0"/>
              <a:t>Beispiel für den Verlauf eines Temperaturprogramms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3B206E9-CD85-166A-033D-72820AA5A34E}"/>
              </a:ext>
            </a:extLst>
          </p:cNvPr>
          <p:cNvSpPr txBox="1"/>
          <p:nvPr/>
        </p:nvSpPr>
        <p:spPr>
          <a:xfrm>
            <a:off x="7963151" y="6017247"/>
            <a:ext cx="3889168" cy="316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1400" b="1" dirty="0"/>
              <a:t>Abb. 3.: </a:t>
            </a:r>
            <a:r>
              <a:rPr lang="de-DE" sz="1400" dirty="0"/>
              <a:t>Beispiel eines Thermogramms</a:t>
            </a:r>
          </a:p>
        </p:txBody>
      </p:sp>
    </p:spTree>
    <p:extLst>
      <p:ext uri="{BB962C8B-B14F-4D97-AF65-F5344CB8AC3E}">
        <p14:creationId xmlns:p14="http://schemas.microsoft.com/office/powerpoint/2010/main" val="332793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54736-2B16-C5FB-A72D-DDEE0660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88" y="189579"/>
            <a:ext cx="11117262" cy="900000"/>
          </a:xfrm>
        </p:spPr>
        <p:txBody>
          <a:bodyPr/>
          <a:lstStyle/>
          <a:p>
            <a:r>
              <a:rPr lang="de-DE" dirty="0"/>
              <a:t>DSC Analyse und Auswertung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CA2C9B-183C-C7C8-3A08-4D34482B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3BFA-6204-491E-8988-C677D15BD186}" type="datetime1">
              <a:rPr lang="de-DE" smtClean="0"/>
              <a:t>26.06.2023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AD2551-6361-FDAC-5EBA-942F04C8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DSC-Analyse / Fakultät LUC|Informatik / Harre, Munkelt, Kurzweg, Gjashta, Christ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6AE933-8DDC-4B69-00E3-2C8DDBA7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3</a:t>
            </a:fld>
            <a:endParaRPr lang="de-DE"/>
          </a:p>
        </p:txBody>
      </p:sp>
      <p:sp>
        <p:nvSpPr>
          <p:cNvPr id="30" name="Freihandform 56">
            <a:extLst>
              <a:ext uri="{FF2B5EF4-FFF2-40B4-BE49-F238E27FC236}">
                <a16:creationId xmlns:a16="http://schemas.microsoft.com/office/drawing/2014/main" id="{A9E1AD86-5391-E16C-3E5F-0FD3B7C3516B}"/>
              </a:ext>
            </a:extLst>
          </p:cNvPr>
          <p:cNvSpPr/>
          <p:nvPr/>
        </p:nvSpPr>
        <p:spPr>
          <a:xfrm>
            <a:off x="69565" y="851110"/>
            <a:ext cx="3863043" cy="1015541"/>
          </a:xfrm>
          <a:custGeom>
            <a:avLst/>
            <a:gdLst>
              <a:gd name="connsiteX0" fmla="*/ 0 w 3863043"/>
              <a:gd name="connsiteY0" fmla="*/ 101554 h 1015541"/>
              <a:gd name="connsiteX1" fmla="*/ 101554 w 3863043"/>
              <a:gd name="connsiteY1" fmla="*/ 0 h 1015541"/>
              <a:gd name="connsiteX2" fmla="*/ 3761489 w 3863043"/>
              <a:gd name="connsiteY2" fmla="*/ 0 h 1015541"/>
              <a:gd name="connsiteX3" fmla="*/ 3863043 w 3863043"/>
              <a:gd name="connsiteY3" fmla="*/ 101554 h 1015541"/>
              <a:gd name="connsiteX4" fmla="*/ 3863043 w 3863043"/>
              <a:gd name="connsiteY4" fmla="*/ 913987 h 1015541"/>
              <a:gd name="connsiteX5" fmla="*/ 3761489 w 3863043"/>
              <a:gd name="connsiteY5" fmla="*/ 1015541 h 1015541"/>
              <a:gd name="connsiteX6" fmla="*/ 101554 w 3863043"/>
              <a:gd name="connsiteY6" fmla="*/ 1015541 h 1015541"/>
              <a:gd name="connsiteX7" fmla="*/ 0 w 3863043"/>
              <a:gd name="connsiteY7" fmla="*/ 913987 h 1015541"/>
              <a:gd name="connsiteX8" fmla="*/ 0 w 3863043"/>
              <a:gd name="connsiteY8" fmla="*/ 101554 h 1015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3043" h="1015541">
                <a:moveTo>
                  <a:pt x="0" y="101554"/>
                </a:moveTo>
                <a:cubicBezTo>
                  <a:pt x="0" y="45467"/>
                  <a:pt x="45467" y="0"/>
                  <a:pt x="101554" y="0"/>
                </a:cubicBezTo>
                <a:lnTo>
                  <a:pt x="3761489" y="0"/>
                </a:lnTo>
                <a:cubicBezTo>
                  <a:pt x="3817576" y="0"/>
                  <a:pt x="3863043" y="45467"/>
                  <a:pt x="3863043" y="101554"/>
                </a:cubicBezTo>
                <a:lnTo>
                  <a:pt x="3863043" y="913987"/>
                </a:lnTo>
                <a:cubicBezTo>
                  <a:pt x="3863043" y="970074"/>
                  <a:pt x="3817576" y="1015541"/>
                  <a:pt x="3761489" y="1015541"/>
                </a:cubicBezTo>
                <a:lnTo>
                  <a:pt x="101554" y="1015541"/>
                </a:lnTo>
                <a:cubicBezTo>
                  <a:pt x="45467" y="1015541"/>
                  <a:pt x="0" y="970074"/>
                  <a:pt x="0" y="913987"/>
                </a:cubicBezTo>
                <a:lnTo>
                  <a:pt x="0" y="101554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9274" tIns="79274" rIns="79274" bIns="79274" numCol="1" spcCol="1270" anchor="t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300" b="1" kern="1200" dirty="0"/>
              <a:t>DSC Messung</a:t>
            </a:r>
          </a:p>
          <a:p>
            <a:pPr marL="285750" lvl="1" indent="-285750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de-DE" sz="1300" kern="1200" dirty="0"/>
              <a:t>Probenpositionierung auf Temperatursensor im Ofen (</a:t>
            </a:r>
            <a:r>
              <a:rPr lang="de-DE" sz="1300" kern="1200" dirty="0" err="1"/>
              <a:t>AutoSampler</a:t>
            </a:r>
            <a:r>
              <a:rPr lang="de-DE" sz="1300" kern="1200" dirty="0"/>
              <a:t>)</a:t>
            </a:r>
          </a:p>
          <a:p>
            <a:pPr marL="285750" lvl="1" indent="-285750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de-DE" sz="1300" kern="1200" dirty="0"/>
              <a:t>Messdauer ca. 1 h </a:t>
            </a:r>
          </a:p>
        </p:txBody>
      </p:sp>
      <p:sp>
        <p:nvSpPr>
          <p:cNvPr id="31" name="Freihandform 57">
            <a:extLst>
              <a:ext uri="{FF2B5EF4-FFF2-40B4-BE49-F238E27FC236}">
                <a16:creationId xmlns:a16="http://schemas.microsoft.com/office/drawing/2014/main" id="{4BAEB825-4912-7009-6DDE-4A2DB1A12BB1}"/>
              </a:ext>
            </a:extLst>
          </p:cNvPr>
          <p:cNvSpPr/>
          <p:nvPr/>
        </p:nvSpPr>
        <p:spPr>
          <a:xfrm>
            <a:off x="1772589" y="1930122"/>
            <a:ext cx="456994" cy="380829"/>
          </a:xfrm>
          <a:custGeom>
            <a:avLst/>
            <a:gdLst>
              <a:gd name="connsiteX0" fmla="*/ 0 w 380828"/>
              <a:gd name="connsiteY0" fmla="*/ 91399 h 456993"/>
              <a:gd name="connsiteX1" fmla="*/ 190414 w 380828"/>
              <a:gd name="connsiteY1" fmla="*/ 91399 h 456993"/>
              <a:gd name="connsiteX2" fmla="*/ 190414 w 380828"/>
              <a:gd name="connsiteY2" fmla="*/ 0 h 456993"/>
              <a:gd name="connsiteX3" fmla="*/ 380828 w 380828"/>
              <a:gd name="connsiteY3" fmla="*/ 228497 h 456993"/>
              <a:gd name="connsiteX4" fmla="*/ 190414 w 380828"/>
              <a:gd name="connsiteY4" fmla="*/ 456993 h 456993"/>
              <a:gd name="connsiteX5" fmla="*/ 190414 w 380828"/>
              <a:gd name="connsiteY5" fmla="*/ 365594 h 456993"/>
              <a:gd name="connsiteX6" fmla="*/ 0 w 380828"/>
              <a:gd name="connsiteY6" fmla="*/ 365594 h 456993"/>
              <a:gd name="connsiteX7" fmla="*/ 0 w 380828"/>
              <a:gd name="connsiteY7" fmla="*/ 91399 h 45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0828" h="456993">
                <a:moveTo>
                  <a:pt x="304662" y="1"/>
                </a:moveTo>
                <a:lnTo>
                  <a:pt x="304662" y="228497"/>
                </a:lnTo>
                <a:lnTo>
                  <a:pt x="380828" y="228496"/>
                </a:lnTo>
                <a:lnTo>
                  <a:pt x="190414" y="456992"/>
                </a:lnTo>
                <a:lnTo>
                  <a:pt x="0" y="228497"/>
                </a:lnTo>
                <a:lnTo>
                  <a:pt x="76166" y="228497"/>
                </a:lnTo>
                <a:lnTo>
                  <a:pt x="76166" y="1"/>
                </a:lnTo>
                <a:lnTo>
                  <a:pt x="304662" y="1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00" tIns="0" rIns="91399" bIns="114249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300" kern="1200"/>
          </a:p>
        </p:txBody>
      </p:sp>
      <p:sp>
        <p:nvSpPr>
          <p:cNvPr id="32" name="Freihandform 58">
            <a:extLst>
              <a:ext uri="{FF2B5EF4-FFF2-40B4-BE49-F238E27FC236}">
                <a16:creationId xmlns:a16="http://schemas.microsoft.com/office/drawing/2014/main" id="{823FC6DB-BA21-0423-057D-C902532BBD1B}"/>
              </a:ext>
            </a:extLst>
          </p:cNvPr>
          <p:cNvSpPr/>
          <p:nvPr/>
        </p:nvSpPr>
        <p:spPr>
          <a:xfrm>
            <a:off x="69565" y="2374422"/>
            <a:ext cx="3863043" cy="1015541"/>
          </a:xfrm>
          <a:custGeom>
            <a:avLst/>
            <a:gdLst>
              <a:gd name="connsiteX0" fmla="*/ 0 w 3863043"/>
              <a:gd name="connsiteY0" fmla="*/ 101554 h 1015541"/>
              <a:gd name="connsiteX1" fmla="*/ 101554 w 3863043"/>
              <a:gd name="connsiteY1" fmla="*/ 0 h 1015541"/>
              <a:gd name="connsiteX2" fmla="*/ 3761489 w 3863043"/>
              <a:gd name="connsiteY2" fmla="*/ 0 h 1015541"/>
              <a:gd name="connsiteX3" fmla="*/ 3863043 w 3863043"/>
              <a:gd name="connsiteY3" fmla="*/ 101554 h 1015541"/>
              <a:gd name="connsiteX4" fmla="*/ 3863043 w 3863043"/>
              <a:gd name="connsiteY4" fmla="*/ 913987 h 1015541"/>
              <a:gd name="connsiteX5" fmla="*/ 3761489 w 3863043"/>
              <a:gd name="connsiteY5" fmla="*/ 1015541 h 1015541"/>
              <a:gd name="connsiteX6" fmla="*/ 101554 w 3863043"/>
              <a:gd name="connsiteY6" fmla="*/ 1015541 h 1015541"/>
              <a:gd name="connsiteX7" fmla="*/ 0 w 3863043"/>
              <a:gd name="connsiteY7" fmla="*/ 913987 h 1015541"/>
              <a:gd name="connsiteX8" fmla="*/ 0 w 3863043"/>
              <a:gd name="connsiteY8" fmla="*/ 101554 h 1015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3043" h="1015541">
                <a:moveTo>
                  <a:pt x="0" y="101554"/>
                </a:moveTo>
                <a:cubicBezTo>
                  <a:pt x="0" y="45467"/>
                  <a:pt x="45467" y="0"/>
                  <a:pt x="101554" y="0"/>
                </a:cubicBezTo>
                <a:lnTo>
                  <a:pt x="3761489" y="0"/>
                </a:lnTo>
                <a:cubicBezTo>
                  <a:pt x="3817576" y="0"/>
                  <a:pt x="3863043" y="45467"/>
                  <a:pt x="3863043" y="101554"/>
                </a:cubicBezTo>
                <a:lnTo>
                  <a:pt x="3863043" y="913987"/>
                </a:lnTo>
                <a:cubicBezTo>
                  <a:pt x="3863043" y="970074"/>
                  <a:pt x="3817576" y="1015541"/>
                  <a:pt x="3761489" y="1015541"/>
                </a:cubicBezTo>
                <a:lnTo>
                  <a:pt x="101554" y="1015541"/>
                </a:lnTo>
                <a:cubicBezTo>
                  <a:pt x="45467" y="1015541"/>
                  <a:pt x="0" y="970074"/>
                  <a:pt x="0" y="913987"/>
                </a:cubicBezTo>
                <a:lnTo>
                  <a:pt x="0" y="101554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9274" tIns="79274" rIns="79274" bIns="79274" numCol="1" spcCol="1270" anchor="t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300" b="1" kern="1200" dirty="0"/>
              <a:t>Auswertung</a:t>
            </a:r>
          </a:p>
          <a:p>
            <a:pPr marL="285750" lvl="1" indent="-285750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de-DE" sz="1300" kern="1200" dirty="0"/>
              <a:t>Messdaten in Proteus Software übertragen</a:t>
            </a:r>
          </a:p>
          <a:p>
            <a:pPr marL="285750" lvl="1" indent="-285750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de-DE" sz="1300" kern="1200" dirty="0"/>
              <a:t>Auswertung </a:t>
            </a:r>
            <a:r>
              <a:rPr lang="de-DE" sz="1300" i="1" kern="1200" dirty="0"/>
              <a:t>(x-Achse: Temperatur in °C; y-Achse: DSC Signal in mW oder mW mg</a:t>
            </a:r>
            <a:r>
              <a:rPr lang="de-DE" sz="1300" i="1" kern="1200" baseline="30000" dirty="0"/>
              <a:t>-1</a:t>
            </a:r>
            <a:r>
              <a:rPr lang="de-DE" sz="1300" i="1" kern="1200" baseline="0" dirty="0"/>
              <a:t>)</a:t>
            </a:r>
            <a:endParaRPr lang="de-DE" sz="1300" i="1" kern="1200" dirty="0"/>
          </a:p>
        </p:txBody>
      </p:sp>
      <p:sp>
        <p:nvSpPr>
          <p:cNvPr id="33" name="Freihandform 59">
            <a:extLst>
              <a:ext uri="{FF2B5EF4-FFF2-40B4-BE49-F238E27FC236}">
                <a16:creationId xmlns:a16="http://schemas.microsoft.com/office/drawing/2014/main" id="{9E762E88-786E-BA5E-1AF1-A6BDA150288B}"/>
              </a:ext>
            </a:extLst>
          </p:cNvPr>
          <p:cNvSpPr/>
          <p:nvPr/>
        </p:nvSpPr>
        <p:spPr>
          <a:xfrm>
            <a:off x="1772589" y="3453434"/>
            <a:ext cx="456994" cy="380829"/>
          </a:xfrm>
          <a:custGeom>
            <a:avLst/>
            <a:gdLst>
              <a:gd name="connsiteX0" fmla="*/ 0 w 380828"/>
              <a:gd name="connsiteY0" fmla="*/ 91399 h 456993"/>
              <a:gd name="connsiteX1" fmla="*/ 190414 w 380828"/>
              <a:gd name="connsiteY1" fmla="*/ 91399 h 456993"/>
              <a:gd name="connsiteX2" fmla="*/ 190414 w 380828"/>
              <a:gd name="connsiteY2" fmla="*/ 0 h 456993"/>
              <a:gd name="connsiteX3" fmla="*/ 380828 w 380828"/>
              <a:gd name="connsiteY3" fmla="*/ 228497 h 456993"/>
              <a:gd name="connsiteX4" fmla="*/ 190414 w 380828"/>
              <a:gd name="connsiteY4" fmla="*/ 456993 h 456993"/>
              <a:gd name="connsiteX5" fmla="*/ 190414 w 380828"/>
              <a:gd name="connsiteY5" fmla="*/ 365594 h 456993"/>
              <a:gd name="connsiteX6" fmla="*/ 0 w 380828"/>
              <a:gd name="connsiteY6" fmla="*/ 365594 h 456993"/>
              <a:gd name="connsiteX7" fmla="*/ 0 w 380828"/>
              <a:gd name="connsiteY7" fmla="*/ 91399 h 45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0828" h="456993">
                <a:moveTo>
                  <a:pt x="304662" y="1"/>
                </a:moveTo>
                <a:lnTo>
                  <a:pt x="304662" y="228497"/>
                </a:lnTo>
                <a:lnTo>
                  <a:pt x="380828" y="228496"/>
                </a:lnTo>
                <a:lnTo>
                  <a:pt x="190414" y="456992"/>
                </a:lnTo>
                <a:lnTo>
                  <a:pt x="0" y="228497"/>
                </a:lnTo>
                <a:lnTo>
                  <a:pt x="76166" y="228497"/>
                </a:lnTo>
                <a:lnTo>
                  <a:pt x="76166" y="1"/>
                </a:lnTo>
                <a:lnTo>
                  <a:pt x="304662" y="1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00" tIns="0" rIns="91399" bIns="114249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300" kern="1200"/>
          </a:p>
        </p:txBody>
      </p:sp>
      <p:sp>
        <p:nvSpPr>
          <p:cNvPr id="34" name="Freihandform 60">
            <a:extLst>
              <a:ext uri="{FF2B5EF4-FFF2-40B4-BE49-F238E27FC236}">
                <a16:creationId xmlns:a16="http://schemas.microsoft.com/office/drawing/2014/main" id="{3EA0A168-618E-AD36-E9C2-945C705804DD}"/>
              </a:ext>
            </a:extLst>
          </p:cNvPr>
          <p:cNvSpPr/>
          <p:nvPr/>
        </p:nvSpPr>
        <p:spPr>
          <a:xfrm>
            <a:off x="69565" y="3897734"/>
            <a:ext cx="3863043" cy="1015541"/>
          </a:xfrm>
          <a:custGeom>
            <a:avLst/>
            <a:gdLst>
              <a:gd name="connsiteX0" fmla="*/ 0 w 3863043"/>
              <a:gd name="connsiteY0" fmla="*/ 101554 h 1015541"/>
              <a:gd name="connsiteX1" fmla="*/ 101554 w 3863043"/>
              <a:gd name="connsiteY1" fmla="*/ 0 h 1015541"/>
              <a:gd name="connsiteX2" fmla="*/ 3761489 w 3863043"/>
              <a:gd name="connsiteY2" fmla="*/ 0 h 1015541"/>
              <a:gd name="connsiteX3" fmla="*/ 3863043 w 3863043"/>
              <a:gd name="connsiteY3" fmla="*/ 101554 h 1015541"/>
              <a:gd name="connsiteX4" fmla="*/ 3863043 w 3863043"/>
              <a:gd name="connsiteY4" fmla="*/ 913987 h 1015541"/>
              <a:gd name="connsiteX5" fmla="*/ 3761489 w 3863043"/>
              <a:gd name="connsiteY5" fmla="*/ 1015541 h 1015541"/>
              <a:gd name="connsiteX6" fmla="*/ 101554 w 3863043"/>
              <a:gd name="connsiteY6" fmla="*/ 1015541 h 1015541"/>
              <a:gd name="connsiteX7" fmla="*/ 0 w 3863043"/>
              <a:gd name="connsiteY7" fmla="*/ 913987 h 1015541"/>
              <a:gd name="connsiteX8" fmla="*/ 0 w 3863043"/>
              <a:gd name="connsiteY8" fmla="*/ 101554 h 1015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3043" h="1015541">
                <a:moveTo>
                  <a:pt x="0" y="101554"/>
                </a:moveTo>
                <a:cubicBezTo>
                  <a:pt x="0" y="45467"/>
                  <a:pt x="45467" y="0"/>
                  <a:pt x="101554" y="0"/>
                </a:cubicBezTo>
                <a:lnTo>
                  <a:pt x="3761489" y="0"/>
                </a:lnTo>
                <a:cubicBezTo>
                  <a:pt x="3817576" y="0"/>
                  <a:pt x="3863043" y="45467"/>
                  <a:pt x="3863043" y="101554"/>
                </a:cubicBezTo>
                <a:lnTo>
                  <a:pt x="3863043" y="913987"/>
                </a:lnTo>
                <a:cubicBezTo>
                  <a:pt x="3863043" y="970074"/>
                  <a:pt x="3817576" y="1015541"/>
                  <a:pt x="3761489" y="1015541"/>
                </a:cubicBezTo>
                <a:lnTo>
                  <a:pt x="101554" y="1015541"/>
                </a:lnTo>
                <a:cubicBezTo>
                  <a:pt x="45467" y="1015541"/>
                  <a:pt x="0" y="970074"/>
                  <a:pt x="0" y="913987"/>
                </a:cubicBezTo>
                <a:lnTo>
                  <a:pt x="0" y="101554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9274" tIns="79274" rIns="79274" bIns="79274" numCol="1" spcCol="1270" anchor="t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300" b="1" kern="1200" dirty="0"/>
              <a:t>Vorgehensweise</a:t>
            </a:r>
          </a:p>
          <a:p>
            <a:pPr marL="285750" lvl="1" indent="-285750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de-DE" sz="1300" kern="1200" dirty="0"/>
              <a:t>Temperatur des Peaks (X-Achse)</a:t>
            </a:r>
          </a:p>
          <a:p>
            <a:pPr marL="285750" lvl="1" indent="-285750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de-DE" sz="1300" kern="1200" dirty="0" err="1"/>
              <a:t>Peakfläche</a:t>
            </a:r>
            <a:endParaRPr lang="de-DE" sz="1300" kern="1200" dirty="0"/>
          </a:p>
          <a:p>
            <a:pPr marL="285750" lvl="1" indent="-285750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de-DE" sz="1300" dirty="0"/>
              <a:t>Ergebnisse in .</a:t>
            </a:r>
            <a:r>
              <a:rPr lang="de-DE" sz="1300" dirty="0" err="1"/>
              <a:t>txt</a:t>
            </a:r>
            <a:r>
              <a:rPr lang="de-DE" sz="1300" dirty="0"/>
              <a:t>-Editor exportieren</a:t>
            </a:r>
            <a:endParaRPr lang="de-DE" sz="1300" kern="1200" dirty="0"/>
          </a:p>
        </p:txBody>
      </p:sp>
      <p:sp>
        <p:nvSpPr>
          <p:cNvPr id="35" name="Freihandform 61">
            <a:extLst>
              <a:ext uri="{FF2B5EF4-FFF2-40B4-BE49-F238E27FC236}">
                <a16:creationId xmlns:a16="http://schemas.microsoft.com/office/drawing/2014/main" id="{D510C040-D3A8-8235-5280-591F20D3AB8E}"/>
              </a:ext>
            </a:extLst>
          </p:cNvPr>
          <p:cNvSpPr/>
          <p:nvPr/>
        </p:nvSpPr>
        <p:spPr>
          <a:xfrm>
            <a:off x="1772589" y="4976746"/>
            <a:ext cx="456994" cy="380829"/>
          </a:xfrm>
          <a:custGeom>
            <a:avLst/>
            <a:gdLst>
              <a:gd name="connsiteX0" fmla="*/ 0 w 380828"/>
              <a:gd name="connsiteY0" fmla="*/ 91399 h 456993"/>
              <a:gd name="connsiteX1" fmla="*/ 190414 w 380828"/>
              <a:gd name="connsiteY1" fmla="*/ 91399 h 456993"/>
              <a:gd name="connsiteX2" fmla="*/ 190414 w 380828"/>
              <a:gd name="connsiteY2" fmla="*/ 0 h 456993"/>
              <a:gd name="connsiteX3" fmla="*/ 380828 w 380828"/>
              <a:gd name="connsiteY3" fmla="*/ 228497 h 456993"/>
              <a:gd name="connsiteX4" fmla="*/ 190414 w 380828"/>
              <a:gd name="connsiteY4" fmla="*/ 456993 h 456993"/>
              <a:gd name="connsiteX5" fmla="*/ 190414 w 380828"/>
              <a:gd name="connsiteY5" fmla="*/ 365594 h 456993"/>
              <a:gd name="connsiteX6" fmla="*/ 0 w 380828"/>
              <a:gd name="connsiteY6" fmla="*/ 365594 h 456993"/>
              <a:gd name="connsiteX7" fmla="*/ 0 w 380828"/>
              <a:gd name="connsiteY7" fmla="*/ 91399 h 45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0828" h="456993">
                <a:moveTo>
                  <a:pt x="304662" y="1"/>
                </a:moveTo>
                <a:lnTo>
                  <a:pt x="304662" y="228497"/>
                </a:lnTo>
                <a:lnTo>
                  <a:pt x="380828" y="228496"/>
                </a:lnTo>
                <a:lnTo>
                  <a:pt x="190414" y="456992"/>
                </a:lnTo>
                <a:lnTo>
                  <a:pt x="0" y="228497"/>
                </a:lnTo>
                <a:lnTo>
                  <a:pt x="76166" y="228497"/>
                </a:lnTo>
                <a:lnTo>
                  <a:pt x="76166" y="1"/>
                </a:lnTo>
                <a:lnTo>
                  <a:pt x="304662" y="1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00" tIns="0" rIns="91399" bIns="114249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300" kern="1200"/>
          </a:p>
        </p:txBody>
      </p:sp>
      <p:sp>
        <p:nvSpPr>
          <p:cNvPr id="36" name="Freihandform 62">
            <a:extLst>
              <a:ext uri="{FF2B5EF4-FFF2-40B4-BE49-F238E27FC236}">
                <a16:creationId xmlns:a16="http://schemas.microsoft.com/office/drawing/2014/main" id="{2B9DC52C-2F20-8D5E-133B-1FD9FFEE3963}"/>
              </a:ext>
            </a:extLst>
          </p:cNvPr>
          <p:cNvSpPr/>
          <p:nvPr/>
        </p:nvSpPr>
        <p:spPr>
          <a:xfrm>
            <a:off x="69565" y="5421047"/>
            <a:ext cx="3863043" cy="1015541"/>
          </a:xfrm>
          <a:custGeom>
            <a:avLst/>
            <a:gdLst>
              <a:gd name="connsiteX0" fmla="*/ 0 w 3863043"/>
              <a:gd name="connsiteY0" fmla="*/ 101554 h 1015541"/>
              <a:gd name="connsiteX1" fmla="*/ 101554 w 3863043"/>
              <a:gd name="connsiteY1" fmla="*/ 0 h 1015541"/>
              <a:gd name="connsiteX2" fmla="*/ 3761489 w 3863043"/>
              <a:gd name="connsiteY2" fmla="*/ 0 h 1015541"/>
              <a:gd name="connsiteX3" fmla="*/ 3863043 w 3863043"/>
              <a:gd name="connsiteY3" fmla="*/ 101554 h 1015541"/>
              <a:gd name="connsiteX4" fmla="*/ 3863043 w 3863043"/>
              <a:gd name="connsiteY4" fmla="*/ 913987 h 1015541"/>
              <a:gd name="connsiteX5" fmla="*/ 3761489 w 3863043"/>
              <a:gd name="connsiteY5" fmla="*/ 1015541 h 1015541"/>
              <a:gd name="connsiteX6" fmla="*/ 101554 w 3863043"/>
              <a:gd name="connsiteY6" fmla="*/ 1015541 h 1015541"/>
              <a:gd name="connsiteX7" fmla="*/ 0 w 3863043"/>
              <a:gd name="connsiteY7" fmla="*/ 913987 h 1015541"/>
              <a:gd name="connsiteX8" fmla="*/ 0 w 3863043"/>
              <a:gd name="connsiteY8" fmla="*/ 101554 h 1015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3043" h="1015541">
                <a:moveTo>
                  <a:pt x="0" y="101554"/>
                </a:moveTo>
                <a:cubicBezTo>
                  <a:pt x="0" y="45467"/>
                  <a:pt x="45467" y="0"/>
                  <a:pt x="101554" y="0"/>
                </a:cubicBezTo>
                <a:lnTo>
                  <a:pt x="3761489" y="0"/>
                </a:lnTo>
                <a:cubicBezTo>
                  <a:pt x="3817576" y="0"/>
                  <a:pt x="3863043" y="45467"/>
                  <a:pt x="3863043" y="101554"/>
                </a:cubicBezTo>
                <a:lnTo>
                  <a:pt x="3863043" y="913987"/>
                </a:lnTo>
                <a:cubicBezTo>
                  <a:pt x="3863043" y="970074"/>
                  <a:pt x="3817576" y="1015541"/>
                  <a:pt x="3761489" y="1015541"/>
                </a:cubicBezTo>
                <a:lnTo>
                  <a:pt x="101554" y="1015541"/>
                </a:lnTo>
                <a:cubicBezTo>
                  <a:pt x="45467" y="1015541"/>
                  <a:pt x="0" y="970074"/>
                  <a:pt x="0" y="913987"/>
                </a:cubicBezTo>
                <a:lnTo>
                  <a:pt x="0" y="101554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9274" tIns="79274" rIns="79274" bIns="79274" numCol="1" spcCol="1270" anchor="t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300" b="1" kern="1200" dirty="0"/>
              <a:t>Ergebnis</a:t>
            </a:r>
          </a:p>
          <a:p>
            <a:pPr marL="285750" lvl="1" indent="-285750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de-DE" sz="1300" dirty="0"/>
              <a:t>m</a:t>
            </a:r>
            <a:r>
              <a:rPr lang="de-DE" sz="1300" kern="1200" dirty="0"/>
              <a:t>anuelle Übertragung in Excel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2CD39382-ACFF-3827-589F-0291E7C13F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08" y="2310951"/>
            <a:ext cx="6758887" cy="4071424"/>
          </a:xfrm>
          <a:prstGeom prst="rect">
            <a:avLst/>
          </a:prstGeom>
        </p:spPr>
      </p:pic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1DF7C787-7577-EFF0-C2B7-CC3CA7BE0A38}"/>
              </a:ext>
            </a:extLst>
          </p:cNvPr>
          <p:cNvGrpSpPr/>
          <p:nvPr/>
        </p:nvGrpSpPr>
        <p:grpSpPr>
          <a:xfrm>
            <a:off x="6546653" y="1458727"/>
            <a:ext cx="5899347" cy="1285517"/>
            <a:chOff x="2603949" y="845648"/>
            <a:chExt cx="5899347" cy="1285517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AD8B6EA3-C056-D0D1-3978-1AA8ECC8A51C}"/>
                </a:ext>
              </a:extLst>
            </p:cNvPr>
            <p:cNvSpPr/>
            <p:nvPr/>
          </p:nvSpPr>
          <p:spPr>
            <a:xfrm>
              <a:off x="2603949" y="1988882"/>
              <a:ext cx="867991" cy="1422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1D04E26C-60DB-CC9C-2AB5-0720B06787A7}"/>
                </a:ext>
              </a:extLst>
            </p:cNvPr>
            <p:cNvGrpSpPr/>
            <p:nvPr/>
          </p:nvGrpSpPr>
          <p:grpSpPr>
            <a:xfrm>
              <a:off x="4776263" y="845648"/>
              <a:ext cx="3727033" cy="892552"/>
              <a:chOff x="7210971" y="820247"/>
              <a:chExt cx="3727033" cy="892552"/>
            </a:xfrm>
          </p:grpSpPr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E7C4C5D2-BE1D-EB1E-D67F-D4EB84AA76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0971" y="820247"/>
                <a:ext cx="1687997" cy="627398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</p:pic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A91C6796-42C2-50F9-66C2-74221C5A2EE1}"/>
                  </a:ext>
                </a:extLst>
              </p:cNvPr>
              <p:cNvCxnSpPr/>
              <p:nvPr/>
            </p:nvCxnSpPr>
            <p:spPr>
              <a:xfrm flipV="1">
                <a:off x="7528677" y="948140"/>
                <a:ext cx="1685354" cy="18580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4DC03E4-EDE0-8355-A9A9-5BCAFAA21ACD}"/>
                  </a:ext>
                </a:extLst>
              </p:cNvPr>
              <p:cNvSpPr txBox="1"/>
              <p:nvPr/>
            </p:nvSpPr>
            <p:spPr>
              <a:xfrm>
                <a:off x="9214031" y="820247"/>
                <a:ext cx="1723973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de-DE" sz="1300" dirty="0" err="1"/>
                  <a:t>Peakerkennung</a:t>
                </a:r>
                <a:endParaRPr lang="de-DE" sz="1300" dirty="0"/>
              </a:p>
              <a:p>
                <a:pPr marL="0" indent="0">
                  <a:buNone/>
                </a:pPr>
                <a:r>
                  <a:rPr lang="de-DE" sz="1300" dirty="0"/>
                  <a:t>Gesamtfläche berechnen</a:t>
                </a:r>
              </a:p>
            </p:txBody>
          </p:sp>
          <p:cxnSp>
            <p:nvCxnSpPr>
              <p:cNvPr id="46" name="Gerade Verbindung mit Pfeil 45">
                <a:extLst>
                  <a:ext uri="{FF2B5EF4-FFF2-40B4-BE49-F238E27FC236}">
                    <a16:creationId xmlns:a16="http://schemas.microsoft.com/office/drawing/2014/main" id="{8EF35210-247C-E377-5F53-1B168E4FEC0F}"/>
                  </a:ext>
                </a:extLst>
              </p:cNvPr>
              <p:cNvCxnSpPr/>
              <p:nvPr/>
            </p:nvCxnSpPr>
            <p:spPr>
              <a:xfrm>
                <a:off x="8766124" y="1272553"/>
                <a:ext cx="447907" cy="6132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C16D14C5-2FAA-0667-39A7-ACC7A1749233}"/>
                </a:ext>
              </a:extLst>
            </p:cNvPr>
            <p:cNvCxnSpPr>
              <a:stCxn id="39" idx="3"/>
              <a:endCxn id="43" idx="2"/>
            </p:cNvCxnSpPr>
            <p:nvPr/>
          </p:nvCxnSpPr>
          <p:spPr>
            <a:xfrm flipV="1">
              <a:off x="3471940" y="1473046"/>
              <a:ext cx="2148322" cy="5869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005FF0A0-3A82-60C2-8470-A168CB6DF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3565" y="1056052"/>
              <a:ext cx="386439" cy="354414"/>
            </a:xfrm>
            <a:prstGeom prst="rect">
              <a:avLst/>
            </a:prstGeom>
          </p:spPr>
        </p:pic>
      </p:grpSp>
      <p:pic>
        <p:nvPicPr>
          <p:cNvPr id="47" name="Grafik 46">
            <a:extLst>
              <a:ext uri="{FF2B5EF4-FFF2-40B4-BE49-F238E27FC236}">
                <a16:creationId xmlns:a16="http://schemas.microsoft.com/office/drawing/2014/main" id="{B8BB3796-BF7B-0CC3-DF70-E57BF36A16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95" y="757187"/>
            <a:ext cx="1463881" cy="1147816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7A473FEB-3615-F13C-6A5F-1F894B854B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62" y="788503"/>
            <a:ext cx="2058438" cy="1196155"/>
          </a:xfrm>
          <a:prstGeom prst="rect">
            <a:avLst/>
          </a:prstGeom>
        </p:spPr>
      </p:pic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004360D2-863C-C259-4ADC-9C01AAC68D62}"/>
              </a:ext>
            </a:extLst>
          </p:cNvPr>
          <p:cNvCxnSpPr/>
          <p:nvPr/>
        </p:nvCxnSpPr>
        <p:spPr>
          <a:xfrm flipH="1">
            <a:off x="4699769" y="1311641"/>
            <a:ext cx="402690" cy="66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0B05CE9-FECF-5AFF-F0E4-4B041F6F103D}"/>
              </a:ext>
            </a:extLst>
          </p:cNvPr>
          <p:cNvCxnSpPr/>
          <p:nvPr/>
        </p:nvCxnSpPr>
        <p:spPr>
          <a:xfrm flipH="1">
            <a:off x="3784736" y="1474913"/>
            <a:ext cx="832475" cy="64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8C41854F-CC26-CE57-2658-BC519E0A3ED7}"/>
              </a:ext>
            </a:extLst>
          </p:cNvPr>
          <p:cNvSpPr txBox="1"/>
          <p:nvPr/>
        </p:nvSpPr>
        <p:spPr>
          <a:xfrm>
            <a:off x="3541103" y="1901176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	Probe</a:t>
            </a:r>
            <a:br>
              <a:rPr lang="de-DE" sz="1200" dirty="0"/>
            </a:br>
            <a:r>
              <a:rPr lang="de-DE" sz="1200" dirty="0"/>
              <a:t>Referenz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30E9A928-2FA5-433B-7787-C8A81B2A91F0}"/>
              </a:ext>
            </a:extLst>
          </p:cNvPr>
          <p:cNvSpPr/>
          <p:nvPr/>
        </p:nvSpPr>
        <p:spPr>
          <a:xfrm>
            <a:off x="7699847" y="725923"/>
            <a:ext cx="431528" cy="3004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de-DE" sz="1300" dirty="0"/>
              <a:t>[1] </a:t>
            </a:r>
          </a:p>
        </p:txBody>
      </p:sp>
    </p:spTree>
    <p:extLst>
      <p:ext uri="{BB962C8B-B14F-4D97-AF65-F5344CB8AC3E}">
        <p14:creationId xmlns:p14="http://schemas.microsoft.com/office/powerpoint/2010/main" val="422554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FA982-1DE5-95AE-2235-2E32D89C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soll das Endresultat aussehen?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96F56C-7CB8-2291-79D4-016898AB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3BFA-6204-491E-8988-C677D15BD186}" type="datetime1">
              <a:rPr lang="de-DE" smtClean="0"/>
              <a:t>26.06.2023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FBC7BB-56D6-A937-6744-66888274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DSC-Analyse / Fakultät </a:t>
            </a:r>
            <a:r>
              <a:rPr lang="de-DE" dirty="0" err="1"/>
              <a:t>LUC|Informatik</a:t>
            </a:r>
            <a:r>
              <a:rPr lang="de-DE" dirty="0"/>
              <a:t> / Harre, Munkelt, Kurzweg, </a:t>
            </a:r>
            <a:r>
              <a:rPr lang="de-DE" dirty="0" err="1"/>
              <a:t>Gjashta</a:t>
            </a:r>
            <a:r>
              <a:rPr lang="de-DE" dirty="0"/>
              <a:t>, Christ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B7F0C2-29F8-E8EB-2284-4B004E4B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A1865C64-545A-C0E2-837E-6330A4980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42144"/>
              </p:ext>
            </p:extLst>
          </p:nvPr>
        </p:nvGraphicFramePr>
        <p:xfrm>
          <a:off x="392156" y="1982725"/>
          <a:ext cx="5989590" cy="1705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510">
                  <a:extLst>
                    <a:ext uri="{9D8B030D-6E8A-4147-A177-3AD203B41FA5}">
                      <a16:colId xmlns:a16="http://schemas.microsoft.com/office/drawing/2014/main" val="1273323296"/>
                    </a:ext>
                  </a:extLst>
                </a:gridCol>
                <a:gridCol w="665510">
                  <a:extLst>
                    <a:ext uri="{9D8B030D-6E8A-4147-A177-3AD203B41FA5}">
                      <a16:colId xmlns:a16="http://schemas.microsoft.com/office/drawing/2014/main" val="3702876355"/>
                    </a:ext>
                  </a:extLst>
                </a:gridCol>
                <a:gridCol w="665510">
                  <a:extLst>
                    <a:ext uri="{9D8B030D-6E8A-4147-A177-3AD203B41FA5}">
                      <a16:colId xmlns:a16="http://schemas.microsoft.com/office/drawing/2014/main" val="3748555610"/>
                    </a:ext>
                  </a:extLst>
                </a:gridCol>
                <a:gridCol w="665510">
                  <a:extLst>
                    <a:ext uri="{9D8B030D-6E8A-4147-A177-3AD203B41FA5}">
                      <a16:colId xmlns:a16="http://schemas.microsoft.com/office/drawing/2014/main" val="131907233"/>
                    </a:ext>
                  </a:extLst>
                </a:gridCol>
                <a:gridCol w="665510">
                  <a:extLst>
                    <a:ext uri="{9D8B030D-6E8A-4147-A177-3AD203B41FA5}">
                      <a16:colId xmlns:a16="http://schemas.microsoft.com/office/drawing/2014/main" val="843146568"/>
                    </a:ext>
                  </a:extLst>
                </a:gridCol>
                <a:gridCol w="665510">
                  <a:extLst>
                    <a:ext uri="{9D8B030D-6E8A-4147-A177-3AD203B41FA5}">
                      <a16:colId xmlns:a16="http://schemas.microsoft.com/office/drawing/2014/main" val="1908225694"/>
                    </a:ext>
                  </a:extLst>
                </a:gridCol>
                <a:gridCol w="665510">
                  <a:extLst>
                    <a:ext uri="{9D8B030D-6E8A-4147-A177-3AD203B41FA5}">
                      <a16:colId xmlns:a16="http://schemas.microsoft.com/office/drawing/2014/main" val="466278447"/>
                    </a:ext>
                  </a:extLst>
                </a:gridCol>
                <a:gridCol w="665510">
                  <a:extLst>
                    <a:ext uri="{9D8B030D-6E8A-4147-A177-3AD203B41FA5}">
                      <a16:colId xmlns:a16="http://schemas.microsoft.com/office/drawing/2014/main" val="1021462079"/>
                    </a:ext>
                  </a:extLst>
                </a:gridCol>
                <a:gridCol w="665510">
                  <a:extLst>
                    <a:ext uri="{9D8B030D-6E8A-4147-A177-3AD203B41FA5}">
                      <a16:colId xmlns:a16="http://schemas.microsoft.com/office/drawing/2014/main" val="1128188941"/>
                    </a:ext>
                  </a:extLst>
                </a:gridCol>
              </a:tblGrid>
              <a:tr h="306328">
                <a:tc>
                  <a:txBody>
                    <a:bodyPr/>
                    <a:lstStyle/>
                    <a:p>
                      <a:pPr algn="l"/>
                      <a:r>
                        <a:rPr lang="de-DE" sz="1300" b="1" dirty="0"/>
                        <a:t>Probe ID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sz="1300" b="1" dirty="0"/>
                        <a:t>1.</a:t>
                      </a:r>
                      <a:r>
                        <a:rPr lang="de-DE" sz="1300" b="1" baseline="0" dirty="0"/>
                        <a:t> Abkühlung</a:t>
                      </a:r>
                      <a:endParaRPr lang="de-DE" sz="13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sz="1300" b="1" dirty="0"/>
                        <a:t>2. Aufheizung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803031"/>
                  </a:ext>
                </a:extLst>
              </a:tr>
              <a:tr h="181882">
                <a:tc>
                  <a:txBody>
                    <a:bodyPr/>
                    <a:lstStyle/>
                    <a:p>
                      <a:pPr algn="l"/>
                      <a:endParaRPr lang="de-DE" sz="13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/>
                        <a:t>T</a:t>
                      </a:r>
                      <a:r>
                        <a:rPr lang="de-DE" sz="1300" baseline="-25000" dirty="0"/>
                        <a:t>1</a:t>
                      </a:r>
                      <a:endParaRPr lang="de-DE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/>
                        <a:t>T</a:t>
                      </a:r>
                      <a:r>
                        <a:rPr lang="de-DE" sz="1300" baseline="-25000" dirty="0"/>
                        <a:t>2</a:t>
                      </a:r>
                      <a:endParaRPr lang="de-DE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/>
                        <a:t>T</a:t>
                      </a:r>
                      <a:r>
                        <a:rPr lang="de-DE" sz="1300" baseline="-25000" dirty="0"/>
                        <a:t>C</a:t>
                      </a:r>
                      <a:endParaRPr lang="de-DE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/>
                        <a:t>dh</a:t>
                      </a:r>
                      <a:r>
                        <a:rPr lang="de-DE" sz="1300" baseline="-25000" dirty="0" err="1"/>
                        <a:t>C</a:t>
                      </a:r>
                      <a:endParaRPr lang="de-DE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/>
                        <a:t>T</a:t>
                      </a:r>
                      <a:r>
                        <a:rPr lang="de-DE" sz="1300" baseline="-25000" dirty="0"/>
                        <a:t>1</a:t>
                      </a:r>
                      <a:endParaRPr lang="de-DE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/>
                        <a:t>T</a:t>
                      </a:r>
                      <a:r>
                        <a:rPr lang="de-DE" sz="1300" baseline="-25000" dirty="0"/>
                        <a:t>2</a:t>
                      </a:r>
                      <a:endParaRPr lang="de-DE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/>
                        <a:t>T</a:t>
                      </a:r>
                      <a:r>
                        <a:rPr lang="de-DE" sz="1300" baseline="-25000" dirty="0"/>
                        <a:t>C</a:t>
                      </a:r>
                      <a:endParaRPr lang="de-DE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/>
                        <a:t>dh</a:t>
                      </a:r>
                      <a:r>
                        <a:rPr lang="de-DE" sz="1300" baseline="-25000" dirty="0" err="1"/>
                        <a:t>C</a:t>
                      </a:r>
                      <a:endParaRPr lang="de-DE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28081"/>
                  </a:ext>
                </a:extLst>
              </a:tr>
              <a:tr h="181882">
                <a:tc>
                  <a:txBody>
                    <a:bodyPr/>
                    <a:lstStyle/>
                    <a:p>
                      <a:pPr algn="l"/>
                      <a:r>
                        <a:rPr lang="de-DE" sz="1300" b="1" dirty="0"/>
                        <a:t>X-1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977848"/>
                  </a:ext>
                </a:extLst>
              </a:tr>
              <a:tr h="181882">
                <a:tc>
                  <a:txBody>
                    <a:bodyPr/>
                    <a:lstStyle/>
                    <a:p>
                      <a:pPr algn="l"/>
                      <a:r>
                        <a:rPr lang="de-DE" sz="1300" b="1" dirty="0"/>
                        <a:t>X-2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883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300" b="1" dirty="0"/>
                        <a:t>X-n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480710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F2A5F8F4-DE94-F9E8-FFBA-C8DAD7579796}"/>
              </a:ext>
            </a:extLst>
          </p:cNvPr>
          <p:cNvSpPr txBox="1"/>
          <p:nvPr/>
        </p:nvSpPr>
        <p:spPr>
          <a:xfrm>
            <a:off x="392156" y="1001031"/>
            <a:ext cx="11412493" cy="38048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de-DE" b="1" dirty="0"/>
              <a:t>1. Ziel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06A38C6-56EA-352A-954E-8F52DDE24860}"/>
              </a:ext>
            </a:extLst>
          </p:cNvPr>
          <p:cNvSpPr txBox="1"/>
          <p:nvPr/>
        </p:nvSpPr>
        <p:spPr>
          <a:xfrm>
            <a:off x="392157" y="3991933"/>
            <a:ext cx="11412492" cy="38048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de-DE" b="1" dirty="0"/>
              <a:t>2. Ziel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2F86857-EA8A-9795-5353-EB9F88AEB5E1}"/>
              </a:ext>
            </a:extLst>
          </p:cNvPr>
          <p:cNvSpPr txBox="1"/>
          <p:nvPr/>
        </p:nvSpPr>
        <p:spPr>
          <a:xfrm>
            <a:off x="1882960" y="4492616"/>
            <a:ext cx="7818394" cy="38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de-DE" b="1" dirty="0"/>
              <a:t>Automatisierung der manuellen Auswertung von Thermogrammen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F2ECAA1-053B-BBE5-A0D6-8ECACF4F5978}"/>
              </a:ext>
            </a:extLst>
          </p:cNvPr>
          <p:cNvSpPr txBox="1"/>
          <p:nvPr/>
        </p:nvSpPr>
        <p:spPr>
          <a:xfrm>
            <a:off x="2621777" y="1501539"/>
            <a:ext cx="6286499" cy="38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de-DE" b="1" dirty="0"/>
              <a:t>Automatisierung der Datenübertragung in Excel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B845CBD-B975-E407-EF7F-1A008D1C603B}"/>
              </a:ext>
            </a:extLst>
          </p:cNvPr>
          <p:cNvSpPr txBox="1"/>
          <p:nvPr/>
        </p:nvSpPr>
        <p:spPr>
          <a:xfrm>
            <a:off x="392157" y="5089140"/>
            <a:ext cx="11412492" cy="38048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de-DE" b="1" dirty="0"/>
              <a:t>3. Ziel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00A6357-5CF7-7A38-3F10-4673F8700C7C}"/>
              </a:ext>
            </a:extLst>
          </p:cNvPr>
          <p:cNvSpPr txBox="1"/>
          <p:nvPr/>
        </p:nvSpPr>
        <p:spPr>
          <a:xfrm>
            <a:off x="1659600" y="5589823"/>
            <a:ext cx="8462403" cy="38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de-DE" b="1" dirty="0"/>
              <a:t>Automatisierung der Bestimmung der Mikroplastikart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69BB260-298E-FB63-9607-6F394A5FF063}"/>
              </a:ext>
            </a:extLst>
          </p:cNvPr>
          <p:cNvGrpSpPr/>
          <p:nvPr/>
        </p:nvGrpSpPr>
        <p:grpSpPr>
          <a:xfrm>
            <a:off x="7423250" y="1845605"/>
            <a:ext cx="3487206" cy="2096532"/>
            <a:chOff x="3367100" y="1894036"/>
            <a:chExt cx="4654080" cy="4065335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CD9E4488-CB9A-9210-0C94-378170CC23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95" t="19341" r="36935" b="33431"/>
            <a:stretch/>
          </p:blipFill>
          <p:spPr>
            <a:xfrm>
              <a:off x="3367101" y="1894036"/>
              <a:ext cx="4654079" cy="4065335"/>
            </a:xfrm>
            <a:prstGeom prst="rect">
              <a:avLst/>
            </a:prstGeom>
          </p:spPr>
        </p:pic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321AE0B-463B-7F39-32BD-33330FE28BD8}"/>
                </a:ext>
              </a:extLst>
            </p:cNvPr>
            <p:cNvSpPr/>
            <p:nvPr/>
          </p:nvSpPr>
          <p:spPr>
            <a:xfrm>
              <a:off x="3367100" y="2601101"/>
              <a:ext cx="4330700" cy="1366075"/>
            </a:xfrm>
            <a:prstGeom prst="rect">
              <a:avLst/>
            </a:prstGeom>
            <a:solidFill>
              <a:srgbClr val="8BADDC">
                <a:alpha val="3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B4337296-4801-29CA-D412-EAC65D494F03}"/>
                </a:ext>
              </a:extLst>
            </p:cNvPr>
            <p:cNvSpPr/>
            <p:nvPr/>
          </p:nvSpPr>
          <p:spPr>
            <a:xfrm>
              <a:off x="3367100" y="4071295"/>
              <a:ext cx="4330700" cy="1366075"/>
            </a:xfrm>
            <a:prstGeom prst="rect">
              <a:avLst/>
            </a:prstGeom>
            <a:solidFill>
              <a:srgbClr val="EC6608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707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AA473-2602-CA87-E762-59AF8FC8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Vorgehensweise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E8B5C-B184-28CD-8E18-D2992A64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3BFA-6204-491E-8988-C677D15BD186}" type="datetime1">
              <a:rPr lang="de-DE" smtClean="0"/>
              <a:t>27.06.2023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C98447-230A-2861-1F4A-62FA6003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DSC-Analyse / Fakultät LUC|Informatik / Harre, Munkelt, Kurzweg, Gjashta, Christ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236FDB-1639-138D-18F8-FA36CC0D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5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39005A6-54E5-1604-CA88-E4ADBBFC46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2" y="1516823"/>
            <a:ext cx="9270855" cy="4424400"/>
          </a:xfrm>
        </p:spPr>
        <p:txBody>
          <a:bodyPr/>
          <a:lstStyle/>
          <a:p>
            <a:r>
              <a:rPr lang="de-DE" b="1" dirty="0"/>
              <a:t>Ziel 1:</a:t>
            </a:r>
            <a:r>
              <a:rPr lang="de-DE" dirty="0"/>
              <a:t> </a:t>
            </a:r>
            <a:r>
              <a:rPr lang="de-DE" b="1" dirty="0"/>
              <a:t>„ETL“-Pipeline</a:t>
            </a:r>
          </a:p>
          <a:p>
            <a:pPr lvl="1"/>
            <a:r>
              <a:rPr lang="de-DE" dirty="0"/>
              <a:t>Daten aus Proteus extrahieren</a:t>
            </a:r>
          </a:p>
          <a:p>
            <a:pPr lvl="1"/>
            <a:r>
              <a:rPr lang="de-DE" dirty="0"/>
              <a:t>Daten in CSV transformieren</a:t>
            </a:r>
          </a:p>
          <a:p>
            <a:pPr lvl="1"/>
            <a:r>
              <a:rPr lang="de-DE" dirty="0"/>
              <a:t>Daten in ML-Modell laden</a:t>
            </a:r>
          </a:p>
          <a:p>
            <a:r>
              <a:rPr lang="de-DE" b="1" dirty="0"/>
              <a:t>Ziel 2: Automatisierte Auswertung der Messdaten und</a:t>
            </a:r>
            <a:br>
              <a:rPr lang="de-DE" b="1" dirty="0"/>
            </a:br>
            <a:r>
              <a:rPr lang="de-DE" b="1" dirty="0"/>
              <a:t>Ziel 3: Klassifizierung der Messergebnisse nach Polymerart(en)</a:t>
            </a:r>
            <a:endParaRPr lang="de-DE" dirty="0"/>
          </a:p>
          <a:p>
            <a:pPr lvl="1"/>
            <a:r>
              <a:rPr lang="de-DE" dirty="0"/>
              <a:t>Feature Engineering (falls nötig)</a:t>
            </a:r>
          </a:p>
          <a:p>
            <a:pPr lvl="1"/>
            <a:r>
              <a:rPr lang="de-DE" dirty="0"/>
              <a:t>Anwendung von Verfahren des maschinellen Lernens (LR, GAM, </a:t>
            </a:r>
            <a:r>
              <a:rPr lang="de-DE" dirty="0" err="1"/>
              <a:t>XGBoost</a:t>
            </a:r>
            <a:r>
              <a:rPr lang="de-DE" dirty="0"/>
              <a:t>, etc.)</a:t>
            </a:r>
          </a:p>
          <a:p>
            <a:pPr lvl="1"/>
            <a:r>
              <a:rPr lang="de-DE" dirty="0"/>
              <a:t>Bereitstellung von Notebooks/UI für Fachexperten (Chemiker)</a:t>
            </a:r>
          </a:p>
          <a:p>
            <a:endParaRPr lang="de-DE" dirty="0"/>
          </a:p>
          <a:p>
            <a:r>
              <a:rPr lang="de-DE" dirty="0" err="1"/>
              <a:t>Techstack</a:t>
            </a:r>
            <a:r>
              <a:rPr lang="de-DE" dirty="0"/>
              <a:t>: Python / R, </a:t>
            </a:r>
            <a:r>
              <a:rPr lang="de-DE" dirty="0" err="1"/>
              <a:t>Jupyter</a:t>
            </a:r>
            <a:r>
              <a:rPr lang="de-DE" dirty="0"/>
              <a:t> Notebooks / R-</a:t>
            </a:r>
            <a:r>
              <a:rPr lang="de-DE" dirty="0" err="1"/>
              <a:t>Markdown</a:t>
            </a:r>
            <a:r>
              <a:rPr lang="de-DE" dirty="0"/>
              <a:t>, ggf. Datenbank (relational)</a:t>
            </a:r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D8187136-198A-2D35-59A3-490B774C9EB5}"/>
              </a:ext>
            </a:extLst>
          </p:cNvPr>
          <p:cNvSpPr/>
          <p:nvPr/>
        </p:nvSpPr>
        <p:spPr>
          <a:xfrm>
            <a:off x="9245202" y="1516823"/>
            <a:ext cx="358408" cy="1599806"/>
          </a:xfrm>
          <a:prstGeom prst="rightBrace">
            <a:avLst/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2111CD32-2B92-1066-0078-CEAF02474395}"/>
              </a:ext>
            </a:extLst>
          </p:cNvPr>
          <p:cNvSpPr/>
          <p:nvPr/>
        </p:nvSpPr>
        <p:spPr>
          <a:xfrm>
            <a:off x="9245202" y="3357241"/>
            <a:ext cx="358408" cy="1796650"/>
          </a:xfrm>
          <a:prstGeom prst="rightBrace">
            <a:avLst/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9B1C2F9-56CF-484B-3153-0DDEE7FF1F64}"/>
              </a:ext>
            </a:extLst>
          </p:cNvPr>
          <p:cNvSpPr txBox="1"/>
          <p:nvPr/>
        </p:nvSpPr>
        <p:spPr>
          <a:xfrm>
            <a:off x="9653158" y="2184995"/>
            <a:ext cx="1974900" cy="288156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de-DE" b="1" dirty="0"/>
              <a:t>Data Engineering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8C7D90B-7E73-057C-A423-36B4CF0687DF}"/>
              </a:ext>
            </a:extLst>
          </p:cNvPr>
          <p:cNvSpPr txBox="1"/>
          <p:nvPr/>
        </p:nvSpPr>
        <p:spPr>
          <a:xfrm>
            <a:off x="9653158" y="4105630"/>
            <a:ext cx="1469954" cy="288156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de-DE" b="1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358036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458DA-C34B-9807-D91E-8537C613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D4948D-CB1C-8F6A-279E-D65DC8E0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3BFA-6204-491E-8988-C677D15BD186}" type="datetime1">
              <a:rPr lang="de-DE" smtClean="0"/>
              <a:t>26.06.2023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F3807D-F249-8403-8053-79535431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DSC-Analyse / Fakultät LUC|Informatik / Harre, Munkelt, Kurzweg, Gjashta, Christ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064A4E-6606-E9D9-9D7A-3A9E4E7E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6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E2A10CF-3A5A-9AB5-041F-6E2024382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2" y="1796400"/>
            <a:ext cx="10756755" cy="4424400"/>
          </a:xfrm>
        </p:spPr>
        <p:txBody>
          <a:bodyPr/>
          <a:lstStyle/>
          <a:p>
            <a:r>
              <a:rPr lang="de-DE" dirty="0"/>
              <a:t>Fachlich:</a:t>
            </a:r>
          </a:p>
          <a:p>
            <a:pPr lvl="1"/>
            <a:r>
              <a:rPr lang="de-DE" dirty="0"/>
              <a:t>Extrem relevant, da manuelle Verfahren sehr zeitaufwendig sind (Ersparnis bis zu X%)</a:t>
            </a:r>
          </a:p>
          <a:p>
            <a:pPr lvl="1"/>
            <a:r>
              <a:rPr lang="de-DE" dirty="0"/>
              <a:t>Ermöglicht flächendeckende Anwendung</a:t>
            </a:r>
          </a:p>
          <a:p>
            <a:pPr lvl="1"/>
            <a:r>
              <a:rPr lang="de-DE" dirty="0"/>
              <a:t>Potential, als Standardverfahren eingesetzt zu werden</a:t>
            </a:r>
          </a:p>
          <a:p>
            <a:pPr lvl="1"/>
            <a:endParaRPr lang="de-DE" dirty="0"/>
          </a:p>
          <a:p>
            <a:r>
              <a:rPr lang="de-DE" dirty="0"/>
              <a:t>Technisch:</a:t>
            </a:r>
          </a:p>
          <a:p>
            <a:pPr lvl="1"/>
            <a:r>
              <a:rPr lang="de-DE" dirty="0"/>
              <a:t>Echte, reale Daten</a:t>
            </a:r>
          </a:p>
          <a:p>
            <a:pPr lvl="1"/>
            <a:r>
              <a:rPr lang="de-DE" dirty="0"/>
              <a:t>Kompletter Datenverarbeitungsprozess wird durchlaufen</a:t>
            </a:r>
          </a:p>
          <a:p>
            <a:pPr lvl="1"/>
            <a:r>
              <a:rPr lang="de-DE" dirty="0"/>
              <a:t>Anwendbarkeit von </a:t>
            </a:r>
            <a:r>
              <a:rPr lang="de-DE" dirty="0" err="1"/>
              <a:t>Machine</a:t>
            </a:r>
            <a:r>
              <a:rPr lang="de-DE" dirty="0"/>
              <a:t> Learning Verfahren</a:t>
            </a:r>
          </a:p>
        </p:txBody>
      </p:sp>
    </p:spTree>
    <p:extLst>
      <p:ext uri="{BB962C8B-B14F-4D97-AF65-F5344CB8AC3E}">
        <p14:creationId xmlns:p14="http://schemas.microsoft.com/office/powerpoint/2010/main" val="128804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602D2-30C6-564D-7BAE-7E0420C1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79DFF6-4D1C-8602-C355-99A0D2C02C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Fakultät Landbau / Umwelt / Chemie</a:t>
            </a:r>
          </a:p>
          <a:p>
            <a:r>
              <a:rPr lang="de-DE" dirty="0"/>
              <a:t>Prof. Kathrin Harre</a:t>
            </a:r>
          </a:p>
          <a:p>
            <a:r>
              <a:rPr lang="de-DE" dirty="0"/>
              <a:t>Lucas Kurzweg</a:t>
            </a:r>
          </a:p>
          <a:p>
            <a:r>
              <a:rPr lang="de-DE" dirty="0" err="1"/>
              <a:t>Xhoen</a:t>
            </a:r>
            <a:r>
              <a:rPr lang="de-DE" dirty="0"/>
              <a:t> </a:t>
            </a:r>
            <a:r>
              <a:rPr lang="de-DE" dirty="0" err="1"/>
              <a:t>Gjashta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Fakultät Informatik / Mathematik</a:t>
            </a:r>
          </a:p>
          <a:p>
            <a:r>
              <a:rPr lang="de-DE" dirty="0"/>
              <a:t>Prof. Torsten Munkelt</a:t>
            </a:r>
          </a:p>
          <a:p>
            <a:r>
              <a:rPr lang="de-DE" dirty="0"/>
              <a:t>Paul Christ</a:t>
            </a:r>
          </a:p>
        </p:txBody>
      </p:sp>
    </p:spTree>
    <p:extLst>
      <p:ext uri="{BB962C8B-B14F-4D97-AF65-F5344CB8AC3E}">
        <p14:creationId xmlns:p14="http://schemas.microsoft.com/office/powerpoint/2010/main" val="1011577000"/>
      </p:ext>
    </p:extLst>
  </p:cSld>
  <p:clrMapOvr>
    <a:masterClrMapping/>
  </p:clrMapOvr>
</p:sld>
</file>

<file path=ppt/theme/theme1.xml><?xml version="1.0" encoding="utf-8"?>
<a:theme xmlns:a="http://schemas.openxmlformats.org/drawingml/2006/main" name="HTWD_20230322">
  <a:themeElements>
    <a:clrScheme name="HTWD">
      <a:dk1>
        <a:sysClr val="windowText" lastClr="000000"/>
      </a:dk1>
      <a:lt1>
        <a:sysClr val="window" lastClr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square" lIns="0" tIns="0" rIns="0" bIns="0" rtlCol="0"/>
      <a:lstStyle/>
    </a:txDef>
  </a:objectDefaults>
  <a:extraClrSchemeLst/>
  <a:custClrLst>
    <a:custClr name="HTWD Light orange">
      <a:srgbClr val="F7A600"/>
    </a:custClr>
    <a:custClr name="HTWD Yellow">
      <a:srgbClr val="FFDD00"/>
    </a:custClr>
    <a:custClr name="HTWD Light green">
      <a:srgbClr val="CBD00F"/>
    </a:custClr>
    <a:custClr name="HTWD Green">
      <a:srgbClr val="83BE63"/>
    </a:custClr>
    <a:custClr name="HTWD Purple">
      <a:srgbClr val="BC99C7"/>
    </a:custClr>
    <a:custClr name="HTWD Blue">
      <a:srgbClr val="8BADDB"/>
    </a:custClr>
    <a:custClr name="HTWD Light blue">
      <a:srgbClr val="A1D9F7"/>
    </a:custClr>
    <a:custClr name="HTWD Turquoise">
      <a:srgbClr val="87CCD3"/>
    </a:custClr>
    <a:custClr name="HTWD Beige">
      <a:srgbClr val="CEBFAD"/>
    </a:custClr>
    <a:custClr name="HTWD Grey">
      <a:srgbClr val="BDC1D0"/>
    </a:custClr>
  </a:custClrLst>
  <a:extLst>
    <a:ext uri="{05A4C25C-085E-4340-85A3-A5531E510DB2}">
      <thm15:themeFamily xmlns:thm15="http://schemas.microsoft.com/office/thememl/2012/main" name="Präsentation6" id="{80E243FF-C52B-49A9-9FD5-230F5D0680A7}" vid="{7A178C25-8FAA-4ABE-8A6A-D0E282179CE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FuE_WS2023_DSC</Template>
  <TotalTime>0</TotalTime>
  <Words>525</Words>
  <Application>Microsoft Office PowerPoint</Application>
  <PresentationFormat>Breitbild</PresentationFormat>
  <Paragraphs>99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Open Sans</vt:lpstr>
      <vt:lpstr>Open Sans SemiBold</vt:lpstr>
      <vt:lpstr>Calibri</vt:lpstr>
      <vt:lpstr>Symbol</vt:lpstr>
      <vt:lpstr>HTWD_20230322</vt:lpstr>
      <vt:lpstr>Origin95.Graph</vt:lpstr>
      <vt:lpstr>Chemistry meets Data Science - Automatische Auswertung von Umweltanalyseverfahren zur Erkennung von Mikroplastik mittels Machine Learning</vt:lpstr>
      <vt:lpstr>Dynamische Differenzkalorimetrie (DSC)</vt:lpstr>
      <vt:lpstr>DSC Analyse und Auswertung</vt:lpstr>
      <vt:lpstr>Wie soll das Endresultat aussehen?</vt:lpstr>
      <vt:lpstr>Technische Vorgehensweise</vt:lpstr>
      <vt:lpstr>Motivation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Automatische Auswertung von Umweltanalyse-verfahren zur Erkennung von Mikroplastik mittels Machine Learning</dc:title>
  <dc:creator>Paul Christ</dc:creator>
  <cp:lastModifiedBy>Paul Christ</cp:lastModifiedBy>
  <cp:revision>6</cp:revision>
  <dcterms:created xsi:type="dcterms:W3CDTF">2023-06-26T14:53:47Z</dcterms:created>
  <dcterms:modified xsi:type="dcterms:W3CDTF">2023-06-27T18:42:21Z</dcterms:modified>
</cp:coreProperties>
</file>