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7" r:id="rId4"/>
    <p:sldId id="267" r:id="rId5"/>
    <p:sldId id="269" r:id="rId6"/>
    <p:sldId id="270" r:id="rId7"/>
    <p:sldId id="268" r:id="rId8"/>
    <p:sldId id="271" r:id="rId9"/>
    <p:sldId id="272" r:id="rId10"/>
    <p:sldId id="275" r:id="rId11"/>
    <p:sldId id="278" r:id="rId12"/>
    <p:sldId id="273" r:id="rId13"/>
    <p:sldId id="280" r:id="rId14"/>
    <p:sldId id="279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8" y="56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Themenvorstellung F&amp;E-Seminar, Sommersemester 2023</a:t>
            </a:r>
          </a:p>
          <a:p>
            <a:r>
              <a:rPr lang="de-DE" sz="900" dirty="0"/>
              <a:t>Informatik / Mathematik der HTW Dresden / </a:t>
            </a:r>
          </a:p>
          <a:p>
            <a:r>
              <a:rPr lang="de-DE" sz="900" dirty="0"/>
              <a:t>Prof. Torsten Munkelt / Themenvorstellung F&amp;E-Seminar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orsten.munkelt@htw-dresden.d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zwerk-welt.de/common_files/BWL/EPK.pdf" TargetMode="External"/><Relationship Id="rId2" Type="http://schemas.openxmlformats.org/officeDocument/2006/relationships/hyperlink" Target="https://www.affinis.de/fachartikel/projektmanagement/ereignisgesteuerte-prozesskette-ep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viva.pressbooks.pub/openmusictheory/chapter/neo-riemannian-triadic-progression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engagingstudentsmusic.org/about/sub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fransabsil.nl/htm/tonnetz_riemannian_transformations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>
                <a:latin typeface="Abadi" panose="020B0604020104020204" pitchFamily="34" charset="0"/>
              </a:rPr>
              <a:t>Forschungsgruppe Prof. Munkelt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badi" panose="020B0604020104020204" pitchFamily="34" charset="0"/>
              </a:rPr>
              <a:t>Themenvorstellung F&amp;E-Seminar, Sommersemester 2023</a:t>
            </a:r>
          </a:p>
          <a:p>
            <a:r>
              <a:rPr lang="de-DE" dirty="0">
                <a:latin typeface="Abadi" panose="020B0604020104020204" pitchFamily="34" charset="0"/>
              </a:rPr>
              <a:t>Prof. Torsten Munkelt, Paul Christ, Martin Krockert, Marvin Matthes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733F4B-BF79-5CDD-EED7-F0C16B43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Identifikation multipler Ursachen für Abweichungen von Zeiten (Causal Discovery)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Prognose realistischer Zeiten mittels ML/KI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Anbindung der Prognose realistischer Zeiten an ein existierendes Planungssystem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Generierung von Testdaten für REPLAKI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 einer Produktion und ML/KI-basierte Planung zu Testzwecken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7149CFC-A48F-A687-BFF2-FDD570ED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Themen</a:t>
            </a:r>
          </a:p>
        </p:txBody>
      </p:sp>
    </p:spTree>
    <p:extLst>
      <p:ext uri="{BB962C8B-B14F-4D97-AF65-F5344CB8AC3E}">
        <p14:creationId xmlns:p14="http://schemas.microsoft.com/office/powerpoint/2010/main" val="316578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7F7844-AC6C-AE74-B616-A20B86E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05" y="1443529"/>
            <a:ext cx="6124185" cy="3469944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Mögliche Aufgaben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Merkmalsräume in der Produktion identifizieren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 untersuchen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 Merkmalsübersicht verschiedene betrieblicher Informationssysteme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Kategorisierung relevanter Merkmale 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 zur automatischen Datenanalyse für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kausale Zusammenhänge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Graph-NN für den Einsatz in Causal Discovery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Methoden der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Inference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den Effekt durch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Anpassung der Merkmale zu bestimmen 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7D16D3-44C6-2D4E-B937-E6F0655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Identifikation multipler Ursachen für Abweichungen von Zeiten (Causal Discovery)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B58FA-AE3D-C714-A000-5F56A9A2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03" y="635936"/>
            <a:ext cx="44958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1">
            <a:extLst>
              <a:ext uri="{FF2B5EF4-FFF2-40B4-BE49-F238E27FC236}">
                <a16:creationId xmlns:a16="http://schemas.microsoft.com/office/drawing/2014/main" id="{59EC3C01-921F-5C4B-B896-E70FB5F0BAB6}"/>
              </a:ext>
            </a:extLst>
          </p:cNvPr>
          <p:cNvSpPr txBox="1"/>
          <p:nvPr/>
        </p:nvSpPr>
        <p:spPr>
          <a:xfrm>
            <a:off x="9805112" y="2722141"/>
            <a:ext cx="4547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eines „Causal Model“</a:t>
            </a:r>
            <a:endParaRPr lang="de-DE" sz="14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GPT-GNN: Generative Pre-Training of Graph Neural Networks">
            <a:extLst>
              <a:ext uri="{FF2B5EF4-FFF2-40B4-BE49-F238E27FC236}">
                <a16:creationId xmlns:a16="http://schemas.microsoft.com/office/drawing/2014/main" id="{AFBC4007-BCAF-B878-6D9D-61E2E36F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618" y="3891174"/>
            <a:ext cx="4131501" cy="19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">
            <a:extLst>
              <a:ext uri="{FF2B5EF4-FFF2-40B4-BE49-F238E27FC236}">
                <a16:creationId xmlns:a16="http://schemas.microsoft.com/office/drawing/2014/main" id="{5D0B32DF-4202-5355-DB93-E7F3EF6946D4}"/>
              </a:ext>
            </a:extLst>
          </p:cNvPr>
          <p:cNvSpPr txBox="1"/>
          <p:nvPr/>
        </p:nvSpPr>
        <p:spPr>
          <a:xfrm>
            <a:off x="7455818" y="5707185"/>
            <a:ext cx="4547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classifaction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Link 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GNNs</a:t>
            </a:r>
            <a:endParaRPr lang="de-DE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6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9D18EE-215A-D0E6-5A3A-DB242D93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Prognose realistischer Zeiten mittels ML/KI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7C5150-9CCA-270E-69EC-85579209D448}"/>
              </a:ext>
            </a:extLst>
          </p:cNvPr>
          <p:cNvSpPr/>
          <p:nvPr/>
        </p:nvSpPr>
        <p:spPr>
          <a:xfrm>
            <a:off x="2094537" y="3130907"/>
            <a:ext cx="1169737" cy="51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Arbeitsgang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BBA6A4-7BD2-DAF3-E013-DCDBD7ADD4B1}"/>
              </a:ext>
            </a:extLst>
          </p:cNvPr>
          <p:cNvSpPr/>
          <p:nvPr/>
        </p:nvSpPr>
        <p:spPr>
          <a:xfrm>
            <a:off x="5266362" y="3130907"/>
            <a:ext cx="1169737" cy="51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Arbeitsgang 2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4851B2D9-13CD-2291-6AA0-810B1DE82230}"/>
              </a:ext>
            </a:extLst>
          </p:cNvPr>
          <p:cNvSpPr/>
          <p:nvPr/>
        </p:nvSpPr>
        <p:spPr>
          <a:xfrm rot="16200000" flipV="1">
            <a:off x="1152603" y="3193737"/>
            <a:ext cx="249311" cy="157375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D350A6-36A9-8751-C43B-A8BF8510EEDC}"/>
              </a:ext>
            </a:extLst>
          </p:cNvPr>
          <p:cNvSpPr/>
          <p:nvPr/>
        </p:nvSpPr>
        <p:spPr>
          <a:xfrm>
            <a:off x="9952662" y="3130907"/>
            <a:ext cx="1169737" cy="51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Arbeitsgang n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F0952799-A79C-ABF1-979B-04542AD5D16C}"/>
              </a:ext>
            </a:extLst>
          </p:cNvPr>
          <p:cNvSpPr/>
          <p:nvPr/>
        </p:nvSpPr>
        <p:spPr>
          <a:xfrm rot="16200000" flipV="1">
            <a:off x="5657945" y="-496468"/>
            <a:ext cx="266494" cy="106016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7073F3D-D392-493E-2E2C-B526F4CE40AC}"/>
              </a:ext>
            </a:extLst>
          </p:cNvPr>
          <p:cNvSpPr/>
          <p:nvPr/>
        </p:nvSpPr>
        <p:spPr>
          <a:xfrm rot="16200000" flipV="1">
            <a:off x="4126818" y="2976748"/>
            <a:ext cx="276999" cy="20020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ECD96747-1720-938A-FB47-003AE87ACCC6}"/>
              </a:ext>
            </a:extLst>
          </p:cNvPr>
          <p:cNvSpPr/>
          <p:nvPr/>
        </p:nvSpPr>
        <p:spPr>
          <a:xfrm rot="5400000">
            <a:off x="2515759" y="2187381"/>
            <a:ext cx="266493" cy="116973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6A1450F5-4860-BE40-81A2-33661886C50B}"/>
              </a:ext>
            </a:extLst>
          </p:cNvPr>
          <p:cNvSpPr/>
          <p:nvPr/>
        </p:nvSpPr>
        <p:spPr>
          <a:xfrm rot="5400000">
            <a:off x="5687584" y="2187381"/>
            <a:ext cx="266493" cy="116973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94D1672E-0BCD-8B1D-C494-DDE08B53FDB6}"/>
              </a:ext>
            </a:extLst>
          </p:cNvPr>
          <p:cNvSpPr/>
          <p:nvPr/>
        </p:nvSpPr>
        <p:spPr>
          <a:xfrm rot="5400000">
            <a:off x="10373886" y="2183723"/>
            <a:ext cx="266493" cy="116973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4EEC5DDF-DCA8-5986-914E-5910E82D63EC}"/>
              </a:ext>
            </a:extLst>
          </p:cNvPr>
          <p:cNvSpPr/>
          <p:nvPr/>
        </p:nvSpPr>
        <p:spPr>
          <a:xfrm rot="16200000" flipV="1">
            <a:off x="8090146" y="2270958"/>
            <a:ext cx="208465" cy="35165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D6F030-23D7-B0E9-5A5A-272F08543CC3}"/>
              </a:ext>
            </a:extLst>
          </p:cNvPr>
          <p:cNvSpPr txBox="1"/>
          <p:nvPr/>
        </p:nvSpPr>
        <p:spPr>
          <a:xfrm>
            <a:off x="3847903" y="5000434"/>
            <a:ext cx="424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Durchlaufzeit Produktionsauftrag?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C2633AB-7388-DA29-8C3F-3FAA12A034D6}"/>
              </a:ext>
            </a:extLst>
          </p:cNvPr>
          <p:cNvSpPr txBox="1"/>
          <p:nvPr/>
        </p:nvSpPr>
        <p:spPr>
          <a:xfrm>
            <a:off x="1863825" y="2238309"/>
            <a:ext cx="154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Bearbeitungszeit?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50AC8E-82FB-9632-44FC-8C4FA5A37411}"/>
              </a:ext>
            </a:extLst>
          </p:cNvPr>
          <p:cNvSpPr txBox="1"/>
          <p:nvPr/>
        </p:nvSpPr>
        <p:spPr>
          <a:xfrm>
            <a:off x="5035647" y="2238309"/>
            <a:ext cx="154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Bearbeitungszeit?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F0E38C-8FFC-D7EA-1F05-6435C20E34C1}"/>
              </a:ext>
            </a:extLst>
          </p:cNvPr>
          <p:cNvSpPr txBox="1"/>
          <p:nvPr/>
        </p:nvSpPr>
        <p:spPr>
          <a:xfrm>
            <a:off x="9721947" y="2238309"/>
            <a:ext cx="154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Bearbeitungszeit?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7F1D340-C00D-028C-E163-47EA93084CCA}"/>
              </a:ext>
            </a:extLst>
          </p:cNvPr>
          <p:cNvSpPr txBox="1"/>
          <p:nvPr/>
        </p:nvSpPr>
        <p:spPr>
          <a:xfrm>
            <a:off x="570513" y="4224334"/>
            <a:ext cx="141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Übergangszeit?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F96F89-0A8E-0E8F-A6E6-29AB9178D647}"/>
              </a:ext>
            </a:extLst>
          </p:cNvPr>
          <p:cNvSpPr txBox="1"/>
          <p:nvPr/>
        </p:nvSpPr>
        <p:spPr>
          <a:xfrm>
            <a:off x="3495839" y="4224213"/>
            <a:ext cx="153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Übergangszeit?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CD6338-6177-909B-633E-BCDE6D8D533E}"/>
              </a:ext>
            </a:extLst>
          </p:cNvPr>
          <p:cNvSpPr txBox="1"/>
          <p:nvPr/>
        </p:nvSpPr>
        <p:spPr>
          <a:xfrm>
            <a:off x="7365538" y="4247404"/>
            <a:ext cx="16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Übergangszeit?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67A7DC-8D0C-2BE6-4021-3399D36A5DDB}"/>
              </a:ext>
            </a:extLst>
          </p:cNvPr>
          <p:cNvSpPr/>
          <p:nvPr/>
        </p:nvSpPr>
        <p:spPr>
          <a:xfrm>
            <a:off x="2549242" y="1465615"/>
            <a:ext cx="1350521" cy="656314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345EAEF-1C4C-787E-F4C6-B0B4FD0DB2DC}"/>
              </a:ext>
            </a:extLst>
          </p:cNvPr>
          <p:cNvSpPr/>
          <p:nvPr/>
        </p:nvSpPr>
        <p:spPr>
          <a:xfrm>
            <a:off x="10370888" y="1499284"/>
            <a:ext cx="1350521" cy="656314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2ABF130A-C9E7-0323-B229-1A68F926A295}"/>
              </a:ext>
            </a:extLst>
          </p:cNvPr>
          <p:cNvSpPr/>
          <p:nvPr/>
        </p:nvSpPr>
        <p:spPr>
          <a:xfrm>
            <a:off x="5638402" y="1445485"/>
            <a:ext cx="1350521" cy="656314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BCD88E9-FA9D-AFEF-8F6A-7C915DD36783}"/>
              </a:ext>
            </a:extLst>
          </p:cNvPr>
          <p:cNvSpPr txBox="1"/>
          <p:nvPr/>
        </p:nvSpPr>
        <p:spPr>
          <a:xfrm>
            <a:off x="4962418" y="5849217"/>
            <a:ext cx="319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</a:rPr>
              <a:t>Durchlaufzeit Kundenauftrag?</a:t>
            </a:r>
          </a:p>
        </p:txBody>
      </p: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7DFE58A0-3536-9F88-B88A-3408BF92AF1B}"/>
              </a:ext>
            </a:extLst>
          </p:cNvPr>
          <p:cNvSpPr/>
          <p:nvPr/>
        </p:nvSpPr>
        <p:spPr>
          <a:xfrm rot="16200000" flipV="1">
            <a:off x="6137110" y="-116943"/>
            <a:ext cx="266494" cy="1151632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64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7061E6-EA64-FE65-9027-F7260D1D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5906617" cy="3469944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Mögliche Aufgaben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Entwicklung von Dateninputschnittstellen und  Datentransformatoren für KI-Modelle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Entwicklung von CI / CD für die Auslieferung von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Prognose-Modellen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Untersuchung von Pipeline-Konzepten zur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Datenanalyse mittels (graphischer) Editoren (z.B. KNIME) 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D630E5-7C9A-8872-50C1-6A2EF84C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Anbindung der Prognose realistischer Zeiten an ein existierendes Planungssystem</a:t>
            </a:r>
            <a:endParaRPr lang="de-DE" dirty="0"/>
          </a:p>
        </p:txBody>
      </p:sp>
      <p:pic>
        <p:nvPicPr>
          <p:cNvPr id="3076" name="Picture 4" descr="CI/CD for Machine Learning">
            <a:extLst>
              <a:ext uri="{FF2B5EF4-FFF2-40B4-BE49-F238E27FC236}">
                <a16:creationId xmlns:a16="http://schemas.microsoft.com/office/drawing/2014/main" id="{D90836E3-AB5E-AF12-51E3-52D39736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33399" r="6470" b="19183"/>
          <a:stretch/>
        </p:blipFill>
        <p:spPr bwMode="auto">
          <a:xfrm>
            <a:off x="6520814" y="1333659"/>
            <a:ext cx="5618532" cy="17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Analytics Platform: Open Source Software Tools | KNIME">
            <a:extLst>
              <a:ext uri="{FF2B5EF4-FFF2-40B4-BE49-F238E27FC236}">
                <a16:creationId xmlns:a16="http://schemas.microsoft.com/office/drawing/2014/main" id="{61388BA8-B953-9CA5-4C19-98AA99F8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79" y="3046081"/>
            <a:ext cx="4089918" cy="27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8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3F88AF-7609-0ABD-BC9F-07237B12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5684944" cy="3469944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Mögliche Aufgaben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Simulator für Rückmeldungen für Testdaten von Produktionen entwickeln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 Plandaten einer Produktion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Rückmeldungen mit einer (gewünschten)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stochastischen Abweichung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Simulationsumgebungen für Einsatz von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 Algorithmen entwickeln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 allgemeine Datenstrukturen von Produktionen</a:t>
            </a:r>
          </a:p>
          <a:p>
            <a:pPr lvl="2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Environment für eine RL-Umgebung, mit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welcher verschiedene Anwendungen in der Produktion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eingesetzt werden kann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C0196A-16A8-73B9-585B-847D706A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Generierung von Testdaten für REPLAKI und</a:t>
            </a:r>
            <a:b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 einer Produktion und ML-/KI-basierte Planung zu Testzwecken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4431F-FF32-CEE8-8F74-3A7D6DA4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78" y="1496987"/>
            <a:ext cx="5627676" cy="363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6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5FF5AC-0F40-4F28-3D14-8089702C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pic>
        <p:nvPicPr>
          <p:cNvPr id="4" name="Picture 4" descr="HTW Dresden - Apps: Forscherprofil">
            <a:extLst>
              <a:ext uri="{FF2B5EF4-FFF2-40B4-BE49-F238E27FC236}">
                <a16:creationId xmlns:a16="http://schemas.microsoft.com/office/drawing/2014/main" id="{0F804137-44BA-198D-69BD-B9CA61A3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80" y="2615697"/>
            <a:ext cx="1371601" cy="17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1D727DD-F6E1-D2BF-91A1-3966448F5B5C}"/>
              </a:ext>
            </a:extLst>
          </p:cNvPr>
          <p:cNvSpPr txBox="1"/>
          <p:nvPr/>
        </p:nvSpPr>
        <p:spPr>
          <a:xfrm>
            <a:off x="5054788" y="31468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Prof. Dr. Torsten Munkelt</a:t>
            </a:r>
          </a:p>
          <a:p>
            <a:r>
              <a:rPr lang="de-DE" dirty="0">
                <a:latin typeface="Abadi" panose="020B0604020104020204" pitchFamily="34" charset="0"/>
                <a:hlinkClick r:id="rId3"/>
              </a:rPr>
              <a:t>torsten.munkelt@htw-dresden.de</a:t>
            </a:r>
            <a:endParaRPr lang="de-DE" dirty="0">
              <a:latin typeface="Abadi" panose="020B0604020104020204" pitchFamily="34" charset="0"/>
            </a:endParaRPr>
          </a:p>
          <a:p>
            <a:r>
              <a:rPr lang="de-DE" dirty="0">
                <a:latin typeface="Abadi" panose="020B0604020104020204" pitchFamily="34" charset="0"/>
              </a:rPr>
              <a:t>+49 351 462 2650</a:t>
            </a:r>
          </a:p>
        </p:txBody>
      </p:sp>
    </p:spTree>
    <p:extLst>
      <p:ext uri="{BB962C8B-B14F-4D97-AF65-F5344CB8AC3E}">
        <p14:creationId xmlns:p14="http://schemas.microsoft.com/office/powerpoint/2010/main" val="31685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BD088C3-7CF0-3C1D-1237-9F5F5C4AB5EE}"/>
              </a:ext>
            </a:extLst>
          </p:cNvPr>
          <p:cNvSpPr txBox="1">
            <a:spLocks/>
          </p:cNvSpPr>
          <p:nvPr/>
        </p:nvSpPr>
        <p:spPr>
          <a:xfrm>
            <a:off x="477979" y="1122363"/>
            <a:ext cx="1100580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Thema 1: OPALADIN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enerator für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ufgaben und Lösung(</a:t>
            </a:r>
            <a:r>
              <a:rPr kumimoji="0" lang="de-DE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shilf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)en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nformatik und angrenzenden Diszipline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ALADIN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de-DE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goes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OPAL</a:t>
            </a:r>
            <a:endParaRPr kumimoji="0" lang="en-US" sz="18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EEC3E9-F6DD-CB95-5818-F2BC22D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B82221B-B493-E138-4FAE-BED420F0488F}"/>
              </a:ext>
            </a:extLst>
          </p:cNvPr>
          <p:cNvGrpSpPr/>
          <p:nvPr/>
        </p:nvGrpSpPr>
        <p:grpSpPr>
          <a:xfrm>
            <a:off x="2220811" y="1273434"/>
            <a:ext cx="7380000" cy="4179712"/>
            <a:chOff x="6500666" y="3749324"/>
            <a:chExt cx="7380000" cy="381600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7428BD9-563D-378E-8E2A-EB98DB9DBDCD}"/>
                </a:ext>
              </a:extLst>
            </p:cNvPr>
            <p:cNvGrpSpPr/>
            <p:nvPr/>
          </p:nvGrpSpPr>
          <p:grpSpPr>
            <a:xfrm>
              <a:off x="6500666" y="3749324"/>
              <a:ext cx="7380000" cy="1764000"/>
              <a:chOff x="1535383" y="2152866"/>
              <a:chExt cx="7380000" cy="1764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7FEDDA9-F561-4A58-A432-7063C8DF0BD8}"/>
                  </a:ext>
                </a:extLst>
              </p:cNvPr>
              <p:cNvSpPr/>
              <p:nvPr/>
            </p:nvSpPr>
            <p:spPr>
              <a:xfrm>
                <a:off x="1535383" y="2152866"/>
                <a:ext cx="7380000" cy="1764000"/>
              </a:xfrm>
              <a:prstGeom prst="rect">
                <a:avLst/>
              </a:prstGeom>
              <a:solidFill>
                <a:srgbClr val="B4123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Nur wenige Übungsaufgaben/Musterklausuren, welche manuell erstellt werden müssen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Skalierung der Aufgaben hinsichtlich Schwierigkeitsgrad und Umfang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orts- und zeitflexible Lehre (synchrone Lehre)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Selbstkontrolle beim Lernen durch Abgleich mit Musterlösungen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motivierenden Impulse für Lernprozesse</a:t>
                </a:r>
              </a:p>
            </p:txBody>
          </p:sp>
          <p:pic>
            <p:nvPicPr>
              <p:cNvPr id="13" name="Grafik 12" descr="Traurige Gesichtskontur mit einfarbiger Füllung">
                <a:extLst>
                  <a:ext uri="{FF2B5EF4-FFF2-40B4-BE49-F238E27FC236}">
                    <a16:creationId xmlns:a16="http://schemas.microsoft.com/office/drawing/2014/main" id="{83E60F01-D374-E38D-A422-2E9EFD241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0428" y="2836866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A87C2B9-5EC9-3D1C-989C-430F5BB55136}"/>
                </a:ext>
              </a:extLst>
            </p:cNvPr>
            <p:cNvGrpSpPr/>
            <p:nvPr/>
          </p:nvGrpSpPr>
          <p:grpSpPr>
            <a:xfrm>
              <a:off x="6500666" y="6233324"/>
              <a:ext cx="7380000" cy="1332000"/>
              <a:chOff x="1535383" y="4969037"/>
              <a:chExt cx="7380000" cy="13320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4034527-E152-034F-558E-CC0B31961D85}"/>
                  </a:ext>
                </a:extLst>
              </p:cNvPr>
              <p:cNvSpPr/>
              <p:nvPr/>
            </p:nvSpPr>
            <p:spPr>
              <a:xfrm>
                <a:off x="1535383" y="4969037"/>
                <a:ext cx="7380000" cy="1332000"/>
              </a:xfrm>
              <a:prstGeom prst="rect">
                <a:avLst/>
              </a:prstGeom>
              <a:solidFill>
                <a:srgbClr val="69AF23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Ins="7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Aufgabentypen lassen sich deklarativ modellieren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Individualisierbar generierbare Aufgaben und Lösung(</a:t>
                </a:r>
                <a:r>
                  <a:rPr lang="de-DE" sz="1400" dirty="0" err="1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shilf</a:t>
                </a: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)en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Interaktive Bearbeitung von Übungsaufgaben möglich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Asynchroner Austausch über, und Nachvollziehbarkeit der Lösungsversuche</a:t>
                </a:r>
              </a:p>
            </p:txBody>
          </p:sp>
          <p:pic>
            <p:nvPicPr>
              <p:cNvPr id="11" name="Grafik 10" descr="Lächelnde Gesichtskontur mit einfarbiger Füllung">
                <a:extLst>
                  <a:ext uri="{FF2B5EF4-FFF2-40B4-BE49-F238E27FC236}">
                    <a16:creationId xmlns:a16="http://schemas.microsoft.com/office/drawing/2014/main" id="{D40A9BD3-92D6-2FE0-11A1-CCA7D0AD8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7383" y="5437037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8A17356-26A7-83C4-BC70-7EE7CB4A7F15}"/>
                </a:ext>
              </a:extLst>
            </p:cNvPr>
            <p:cNvGrpSpPr/>
            <p:nvPr/>
          </p:nvGrpSpPr>
          <p:grpSpPr>
            <a:xfrm>
              <a:off x="6500666" y="5585324"/>
              <a:ext cx="7380000" cy="576000"/>
              <a:chOff x="1535383" y="4131925"/>
              <a:chExt cx="7380000" cy="576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E766640-FE45-45CD-3750-DD9C5C296A71}"/>
                  </a:ext>
                </a:extLst>
              </p:cNvPr>
              <p:cNvSpPr/>
              <p:nvPr/>
            </p:nvSpPr>
            <p:spPr>
              <a:xfrm>
                <a:off x="1535383" y="4131925"/>
                <a:ext cx="7380000" cy="576000"/>
              </a:xfrm>
              <a:prstGeom prst="rect">
                <a:avLst/>
              </a:prstGeom>
              <a:solidFill>
                <a:srgbClr val="F5A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Automatisches Generieren von Aufgaben</a:t>
                </a:r>
              </a:p>
            </p:txBody>
          </p:sp>
          <p:pic>
            <p:nvPicPr>
              <p:cNvPr id="9" name="Grafik 8" descr="Lichter an mit einfarbiger Füllung">
                <a:extLst>
                  <a:ext uri="{FF2B5EF4-FFF2-40B4-BE49-F238E27FC236}">
                    <a16:creationId xmlns:a16="http://schemas.microsoft.com/office/drawing/2014/main" id="{1C3EE5DF-45C8-6BCB-A300-EC9B842AB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71383" y="4185925"/>
                <a:ext cx="468000" cy="46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97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F4282-C1C0-E8E2-CED0-B3F9E964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Aufgabentypen:</a:t>
            </a:r>
          </a:p>
          <a:p>
            <a:pPr lvl="1"/>
            <a:r>
              <a:rPr lang="de-DE" dirty="0"/>
              <a:t>Geschäftsprozessmodellierung mit Ereignisgesteuerten Prozessketten (EPK)</a:t>
            </a:r>
          </a:p>
          <a:p>
            <a:pPr lvl="1"/>
            <a:r>
              <a:rPr lang="de-DE" dirty="0"/>
              <a:t>Endliche Automaten (Finite State Machines) mit bspw. Regular </a:t>
            </a:r>
            <a:r>
              <a:rPr lang="de-DE" dirty="0" err="1"/>
              <a:t>Expressions</a:t>
            </a:r>
            <a:endParaRPr lang="de-DE" dirty="0"/>
          </a:p>
          <a:p>
            <a:pPr lvl="1"/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  <a:p>
            <a:pPr lvl="1"/>
            <a:r>
              <a:rPr lang="de-DE" dirty="0"/>
              <a:t>… (Gerne können auch Sie Ihren eigenen Aufgabentyp mitbringen.)</a:t>
            </a:r>
          </a:p>
          <a:p>
            <a:endParaRPr lang="de-DE" dirty="0"/>
          </a:p>
          <a:p>
            <a:r>
              <a:rPr lang="de-DE" dirty="0"/>
              <a:t>Spannende und vielfältige Lösungsansätze unter anderem aus den Bereichen: 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</a:t>
            </a:r>
          </a:p>
          <a:p>
            <a:pPr lvl="2"/>
            <a:r>
              <a:rPr lang="de-DE" dirty="0"/>
              <a:t>Deep Learning (Natural Language Processing)</a:t>
            </a:r>
          </a:p>
          <a:p>
            <a:pPr lvl="2"/>
            <a:r>
              <a:rPr lang="de-DE" dirty="0"/>
              <a:t>Generative Graph-Grammatik (</a:t>
            </a:r>
            <a:r>
              <a:rPr lang="de-DE" dirty="0" err="1"/>
              <a:t>Graphersetzungssysteme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7FA60A-197F-CE63-B19E-11E204AE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Aufgabentypen und Methoden zur Umsetzung</a:t>
            </a:r>
          </a:p>
        </p:txBody>
      </p:sp>
    </p:spTree>
    <p:extLst>
      <p:ext uri="{BB962C8B-B14F-4D97-AF65-F5344CB8AC3E}">
        <p14:creationId xmlns:p14="http://schemas.microsoft.com/office/powerpoint/2010/main" val="110960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7F7844-AC6C-AE74-B616-A20B86E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05" y="1443529"/>
            <a:ext cx="10515600" cy="3469944"/>
          </a:xfrm>
        </p:spPr>
        <p:txBody>
          <a:bodyPr/>
          <a:lstStyle/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Finden syntaktischer Fehler</a:t>
            </a:r>
          </a:p>
          <a:p>
            <a:pPr lvl="2"/>
            <a:r>
              <a:rPr lang="de-DE" dirty="0"/>
              <a:t>Input: EPK</a:t>
            </a:r>
          </a:p>
          <a:p>
            <a:pPr lvl="2"/>
            <a:r>
              <a:rPr lang="de-DE" dirty="0"/>
              <a:t>Output: Markieren/Benennen der Fehler</a:t>
            </a:r>
          </a:p>
          <a:p>
            <a:pPr lvl="1"/>
            <a:r>
              <a:rPr lang="de-DE" dirty="0"/>
              <a:t>Modelliere Prozessbeschreibung mittels EPK</a:t>
            </a:r>
          </a:p>
          <a:p>
            <a:pPr lvl="2"/>
            <a:r>
              <a:rPr lang="de-DE" dirty="0"/>
              <a:t>Input: (Stichpunkartige) Prozessbeschreibung</a:t>
            </a:r>
          </a:p>
          <a:p>
            <a:pPr lvl="2"/>
            <a:r>
              <a:rPr lang="de-DE" dirty="0"/>
              <a:t>Output: EPK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de-DE" sz="1100" dirty="0">
                <a:hlinkClick r:id="rId2"/>
              </a:rPr>
              <a:t>https://www.affinis.de/fachartikel/projektmanagement/ereignisgesteuerte-prozesskette-epk/</a:t>
            </a:r>
            <a:r>
              <a:rPr lang="de-DE" sz="1100" dirty="0"/>
              <a:t>  </a:t>
            </a:r>
            <a:endParaRPr lang="de-DE" dirty="0"/>
          </a:p>
          <a:p>
            <a:pPr lvl="1"/>
            <a:r>
              <a:rPr lang="de-DE" sz="1100" dirty="0">
                <a:hlinkClick r:id="rId3"/>
              </a:rPr>
              <a:t>http://www.netzwerk-welt.de/common_files/BWL/EPK.pdf</a:t>
            </a:r>
            <a:r>
              <a:rPr lang="de-DE" sz="1100" dirty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7D16D3-44C6-2D4E-B937-E6F0655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Geschäftsprozessmodellierung mit EPK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00CDFF4-7852-BFE5-0225-6FBD334F511D}"/>
              </a:ext>
            </a:extLst>
          </p:cNvPr>
          <p:cNvGrpSpPr/>
          <p:nvPr/>
        </p:nvGrpSpPr>
        <p:grpSpPr>
          <a:xfrm>
            <a:off x="7882521" y="562768"/>
            <a:ext cx="3744416" cy="5455164"/>
            <a:chOff x="6888088" y="764704"/>
            <a:chExt cx="3850123" cy="564684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83856B1-A859-A1FB-CC43-0C6F329F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088" y="764704"/>
              <a:ext cx="3850123" cy="5646847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8697933-7FE9-DE4A-6D1F-3F3A2686CC2E}"/>
                </a:ext>
              </a:extLst>
            </p:cNvPr>
            <p:cNvSpPr/>
            <p:nvPr/>
          </p:nvSpPr>
          <p:spPr bwMode="auto">
            <a:xfrm>
              <a:off x="9270646" y="766122"/>
              <a:ext cx="146756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124E97-3E6D-74F4-8155-1FDC53B924C7}"/>
                </a:ext>
              </a:extLst>
            </p:cNvPr>
            <p:cNvSpPr/>
            <p:nvPr/>
          </p:nvSpPr>
          <p:spPr bwMode="auto">
            <a:xfrm>
              <a:off x="9685844" y="1090840"/>
              <a:ext cx="1052367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7AF13A9-370F-17E3-34C3-95D8AECA2547}"/>
                </a:ext>
              </a:extLst>
            </p:cNvPr>
            <p:cNvSpPr/>
            <p:nvPr/>
          </p:nvSpPr>
          <p:spPr bwMode="auto">
            <a:xfrm>
              <a:off x="9840416" y="1306227"/>
              <a:ext cx="89779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3260056-537E-047A-916F-507DA89C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93" y="1004257"/>
            <a:ext cx="10515600" cy="3469944"/>
          </a:xfrm>
        </p:spPr>
        <p:txBody>
          <a:bodyPr/>
          <a:lstStyle/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Erzeuge Zustandsdiagram | Zustandstabelle:</a:t>
            </a:r>
          </a:p>
          <a:p>
            <a:pPr lvl="2"/>
            <a:r>
              <a:rPr lang="de-DE" dirty="0"/>
              <a:t>Input: Zustandstabelle | Zustandsdiagramm</a:t>
            </a:r>
          </a:p>
          <a:p>
            <a:pPr lvl="2"/>
            <a:r>
              <a:rPr lang="de-DE" dirty="0"/>
              <a:t>Output: Zustandsdiagramm | Zustandstabelle</a:t>
            </a:r>
          </a:p>
          <a:p>
            <a:pPr lvl="1"/>
            <a:r>
              <a:rPr lang="de-DE" dirty="0"/>
              <a:t>Erzeuge Ausgabe zu einer </a:t>
            </a:r>
            <a:br>
              <a:rPr lang="de-DE" dirty="0"/>
            </a:br>
            <a:r>
              <a:rPr lang="de-DE" dirty="0"/>
              <a:t>gegebenen Eingabe (oder umgekehrt)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Ausgabesequenz</a:t>
            </a:r>
          </a:p>
          <a:p>
            <a:pPr lvl="1"/>
            <a:r>
              <a:rPr lang="de-DE" dirty="0"/>
              <a:t>Bestimme ob Eingabe verarbeitet </a:t>
            </a:r>
            <a:br>
              <a:rPr lang="de-DE" dirty="0"/>
            </a:br>
            <a:r>
              <a:rPr lang="de-DE" dirty="0"/>
              <a:t>werden kann (u. finde Fehler, falls nicht)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Verarbeitbarkeit, [Fehlerstellen]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en-US" sz="1100" dirty="0"/>
              <a:t>Rosen, Kenneth H. </a:t>
            </a:r>
            <a:r>
              <a:rPr lang="en-US" sz="1100" b="1" dirty="0"/>
              <a:t>Discrete mathematics</a:t>
            </a:r>
            <a:r>
              <a:rPr lang="en-US" sz="1100" dirty="0"/>
              <a:t> </a:t>
            </a:r>
            <a:r>
              <a:rPr lang="en-US" sz="1100" b="1" dirty="0"/>
              <a:t>and</a:t>
            </a:r>
            <a:r>
              <a:rPr lang="en-US" sz="1100" dirty="0"/>
              <a:t> </a:t>
            </a:r>
            <a:r>
              <a:rPr lang="en-US" sz="1100" b="1" dirty="0"/>
              <a:t>its applications</a:t>
            </a:r>
            <a:r>
              <a:rPr lang="en-US" sz="1100" dirty="0"/>
              <a:t> </a:t>
            </a:r>
            <a:r>
              <a:rPr lang="en-US" dirty="0"/>
              <a:t>(</a:t>
            </a:r>
            <a:r>
              <a:rPr lang="en-US" dirty="0" err="1"/>
              <a:t>Kapitel</a:t>
            </a:r>
            <a:r>
              <a:rPr lang="en-US" dirty="0"/>
              <a:t> 13.2 ff.)</a:t>
            </a:r>
            <a:endParaRPr lang="de-DE" sz="11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2D656E-305B-2788-6F57-B65CA9B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Endliche Automaten (Finite State Machines)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368E0D-43A9-FA8B-7398-F62F37C3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" t="1423" r="4972" b="2932"/>
          <a:stretch/>
        </p:blipFill>
        <p:spPr>
          <a:xfrm>
            <a:off x="7888941" y="641080"/>
            <a:ext cx="4069977" cy="55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B29ED4-3517-612C-4702-B84E7A1D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45" y="986328"/>
            <a:ext cx="10515600" cy="3469944"/>
          </a:xfrm>
        </p:spPr>
        <p:txBody>
          <a:bodyPr/>
          <a:lstStyle/>
          <a:p>
            <a:r>
              <a:rPr lang="de-DE" dirty="0" err="1"/>
              <a:t>Anstrebung</a:t>
            </a:r>
            <a:r>
              <a:rPr lang="de-DE" dirty="0"/>
              <a:t> einer wissenschaftlichen Publikation</a:t>
            </a:r>
            <a:br>
              <a:rPr lang="de-DE" dirty="0"/>
            </a:br>
            <a:r>
              <a:rPr lang="de-DE" sz="1600" dirty="0"/>
              <a:t>(s. </a:t>
            </a:r>
            <a:r>
              <a:rPr lang="de-DE" sz="1600" dirty="0">
                <a:hlinkClick r:id="rId2"/>
              </a:rPr>
              <a:t>https://engagingstudentsmusic.org/about/submissions</a:t>
            </a:r>
            <a:r>
              <a:rPr lang="de-DE" sz="1600" dirty="0"/>
              <a:t>)</a:t>
            </a:r>
            <a:endParaRPr lang="de-DE" dirty="0"/>
          </a:p>
          <a:p>
            <a:r>
              <a:rPr lang="de-DE" dirty="0"/>
              <a:t>Direkte Integration in ALADIN</a:t>
            </a:r>
          </a:p>
          <a:p>
            <a:endParaRPr lang="de-DE" dirty="0"/>
          </a:p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 Sequenz mit n Transformationen um von</a:t>
            </a:r>
            <a:br>
              <a:rPr lang="de-DE" dirty="0"/>
            </a:br>
            <a:r>
              <a:rPr lang="de-DE" dirty="0"/>
              <a:t>Anfangszustand zu Endzustand zu gelangen</a:t>
            </a:r>
          </a:p>
          <a:p>
            <a:pPr lvl="2"/>
            <a:r>
              <a:rPr lang="de-DE" dirty="0"/>
              <a:t>Input: Anfangs- und Endzustand, n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r>
              <a:rPr lang="de-DE" dirty="0"/>
              <a:t>Komponiere n Takte und beachte zusätzliche </a:t>
            </a:r>
            <a:r>
              <a:rPr lang="de-DE" dirty="0" err="1"/>
              <a:t>Constraints</a:t>
            </a:r>
            <a:endParaRPr lang="de-DE" dirty="0"/>
          </a:p>
          <a:p>
            <a:pPr lvl="2"/>
            <a:r>
              <a:rPr lang="de-DE" dirty="0"/>
              <a:t>Input: n, [</a:t>
            </a:r>
            <a:r>
              <a:rPr lang="de-DE" dirty="0" err="1"/>
              <a:t>Constraints</a:t>
            </a:r>
            <a:r>
              <a:rPr lang="de-DE" dirty="0"/>
              <a:t>]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endParaRPr lang="de-DE" dirty="0"/>
          </a:p>
          <a:p>
            <a:r>
              <a:rPr lang="de-DE" dirty="0"/>
              <a:t>Ressourcen</a:t>
            </a:r>
          </a:p>
          <a:p>
            <a:pPr lvl="1"/>
            <a:r>
              <a:rPr lang="de-DE" sz="1100" dirty="0">
                <a:hlinkClick r:id="rId3"/>
              </a:rPr>
              <a:t>https://viva.pressbooks.pub/openmusictheory/chapter/neo-riemannian-triadic-progressions/</a:t>
            </a:r>
            <a:r>
              <a:rPr lang="de-DE" sz="1100" dirty="0"/>
              <a:t>  </a:t>
            </a:r>
          </a:p>
          <a:p>
            <a:pPr lvl="1"/>
            <a:r>
              <a:rPr lang="de-DE" sz="1100" dirty="0">
                <a:hlinkClick r:id="rId4"/>
              </a:rPr>
              <a:t>https://www.fransabsil.nl/htm/tonnetz_riemannian_transformations.htm</a:t>
            </a:r>
            <a:r>
              <a:rPr lang="de-DE" sz="1100" dirty="0"/>
              <a:t>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443E64-B430-8F09-5954-699F2171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5B8C1-7848-F0E5-05F6-AE495B20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013" y="986328"/>
            <a:ext cx="5087342" cy="26135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3CEE2E-2E8F-5255-6D65-B783DE75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4054882"/>
            <a:ext cx="2095792" cy="1228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0E1261-A22F-1AF0-CB20-15A45860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8786" y="3795254"/>
            <a:ext cx="22295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743A4FB-DE7E-97D6-1C45-5F82557D28E3}"/>
              </a:ext>
            </a:extLst>
          </p:cNvPr>
          <p:cNvSpPr txBox="1">
            <a:spLocks/>
          </p:cNvSpPr>
          <p:nvPr/>
        </p:nvSpPr>
        <p:spPr>
          <a:xfrm>
            <a:off x="477979" y="1122363"/>
            <a:ext cx="6233371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Thema 2: REPLAKI</a:t>
            </a:r>
            <a:br>
              <a:rPr lang="en-US" sz="4800" dirty="0">
                <a:latin typeface="+mj-lt"/>
                <a:ea typeface="+mj-ea"/>
                <a:cs typeface="+mj-cs"/>
              </a:rPr>
            </a:b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Re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alistischer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Pla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nen mithilfe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k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ünstlicher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ntelligenz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1873-863A-5167-D759-62091042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86" y="3054265"/>
            <a:ext cx="2967427" cy="8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8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EEC3E9-F6DD-CB95-5818-F2BC22D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B82221B-B493-E138-4FAE-BED420F0488F}"/>
              </a:ext>
            </a:extLst>
          </p:cNvPr>
          <p:cNvGrpSpPr/>
          <p:nvPr/>
        </p:nvGrpSpPr>
        <p:grpSpPr>
          <a:xfrm>
            <a:off x="2220811" y="1273434"/>
            <a:ext cx="7380000" cy="4179712"/>
            <a:chOff x="6500666" y="3749324"/>
            <a:chExt cx="7380000" cy="381600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7428BD9-563D-378E-8E2A-EB98DB9DBDCD}"/>
                </a:ext>
              </a:extLst>
            </p:cNvPr>
            <p:cNvGrpSpPr/>
            <p:nvPr/>
          </p:nvGrpSpPr>
          <p:grpSpPr>
            <a:xfrm>
              <a:off x="6500666" y="3749324"/>
              <a:ext cx="7380000" cy="1764000"/>
              <a:chOff x="1535383" y="2152866"/>
              <a:chExt cx="7380000" cy="1764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7FEDDA9-F561-4A58-A432-7063C8DF0BD8}"/>
                  </a:ext>
                </a:extLst>
              </p:cNvPr>
              <p:cNvSpPr/>
              <p:nvPr/>
            </p:nvSpPr>
            <p:spPr>
              <a:xfrm>
                <a:off x="1535383" y="2152866"/>
                <a:ext cx="7380000" cy="1764000"/>
              </a:xfrm>
              <a:prstGeom prst="rect">
                <a:avLst/>
              </a:prstGeom>
              <a:solidFill>
                <a:srgbClr val="B4123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Bisher starre Prozessdauern aus angeschlossenen, datenführenden Systemen unter Vernachlässigung von Wirkbeziehungen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Abweichungen zwischen Plan und Umsetzung durch systematische Fehler in den Stammdaten oder manuellen Eingriff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Häufiges Neu-/Umplanen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Fertigungspläne sind instabil/nicht robust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Falsche Prognose der Liefertermine, Vertragsstrafen, Verlust an Reputation</a:t>
                </a:r>
              </a:p>
            </p:txBody>
          </p:sp>
          <p:pic>
            <p:nvPicPr>
              <p:cNvPr id="13" name="Grafik 12" descr="Traurige Gesichtskontur mit einfarbiger Füllung">
                <a:extLst>
                  <a:ext uri="{FF2B5EF4-FFF2-40B4-BE49-F238E27FC236}">
                    <a16:creationId xmlns:a16="http://schemas.microsoft.com/office/drawing/2014/main" id="{83E60F01-D374-E38D-A422-2E9EFD241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0428" y="2836866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A87C2B9-5EC9-3D1C-989C-430F5BB55136}"/>
                </a:ext>
              </a:extLst>
            </p:cNvPr>
            <p:cNvGrpSpPr/>
            <p:nvPr/>
          </p:nvGrpSpPr>
          <p:grpSpPr>
            <a:xfrm>
              <a:off x="6500666" y="6233324"/>
              <a:ext cx="7380000" cy="1332000"/>
              <a:chOff x="1535383" y="4969037"/>
              <a:chExt cx="7380000" cy="13320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4034527-E152-034F-558E-CC0B31961D85}"/>
                  </a:ext>
                </a:extLst>
              </p:cNvPr>
              <p:cNvSpPr/>
              <p:nvPr/>
            </p:nvSpPr>
            <p:spPr>
              <a:xfrm>
                <a:off x="1535383" y="4969037"/>
                <a:ext cx="7380000" cy="1332000"/>
              </a:xfrm>
              <a:prstGeom prst="rect">
                <a:avLst/>
              </a:prstGeom>
              <a:solidFill>
                <a:srgbClr val="69AF23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Ins="7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Höhere Vorhersagegenauigkeit bei der Planung durch eine dynamische Anpassung der Plan-Prozessdauern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Längere Planungshorizonte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Weniger Planungsaufwand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Realistischere Lieferterminprognose </a:t>
                </a:r>
              </a:p>
            </p:txBody>
          </p:sp>
          <p:pic>
            <p:nvPicPr>
              <p:cNvPr id="11" name="Grafik 10" descr="Lächelnde Gesichtskontur mit einfarbiger Füllung">
                <a:extLst>
                  <a:ext uri="{FF2B5EF4-FFF2-40B4-BE49-F238E27FC236}">
                    <a16:creationId xmlns:a16="http://schemas.microsoft.com/office/drawing/2014/main" id="{D40A9BD3-92D6-2FE0-11A1-CCA7D0AD8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7383" y="5437037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8A17356-26A7-83C4-BC70-7EE7CB4A7F15}"/>
                </a:ext>
              </a:extLst>
            </p:cNvPr>
            <p:cNvGrpSpPr/>
            <p:nvPr/>
          </p:nvGrpSpPr>
          <p:grpSpPr>
            <a:xfrm>
              <a:off x="6500666" y="5585324"/>
              <a:ext cx="7380000" cy="576000"/>
              <a:chOff x="1535383" y="4131925"/>
              <a:chExt cx="7380000" cy="576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E766640-FE45-45CD-3750-DD9C5C296A71}"/>
                  </a:ext>
                </a:extLst>
              </p:cNvPr>
              <p:cNvSpPr/>
              <p:nvPr/>
            </p:nvSpPr>
            <p:spPr>
              <a:xfrm>
                <a:off x="1535383" y="4131925"/>
                <a:ext cx="7380000" cy="576000"/>
              </a:xfrm>
              <a:prstGeom prst="rect">
                <a:avLst/>
              </a:prstGeom>
              <a:solidFill>
                <a:srgbClr val="F5A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Analyse von Wirkbeziehungen zwischen Einflussgrößen und Ist-Prozessdauern anhand von historischen Daten</a:t>
                </a:r>
              </a:p>
            </p:txBody>
          </p:sp>
          <p:pic>
            <p:nvPicPr>
              <p:cNvPr id="9" name="Grafik 8" descr="Lichter an mit einfarbiger Füllung">
                <a:extLst>
                  <a:ext uri="{FF2B5EF4-FFF2-40B4-BE49-F238E27FC236}">
                    <a16:creationId xmlns:a16="http://schemas.microsoft.com/office/drawing/2014/main" id="{1C3EE5DF-45C8-6BCB-A300-EC9B842AB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71383" y="4185925"/>
                <a:ext cx="468000" cy="46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1228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Breitbild</PresentationFormat>
  <Paragraphs>132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Abadi</vt:lpstr>
      <vt:lpstr>Arial</vt:lpstr>
      <vt:lpstr>Arial</vt:lpstr>
      <vt:lpstr>Calibri</vt:lpstr>
      <vt:lpstr>Calibri Light</vt:lpstr>
      <vt:lpstr>Office</vt:lpstr>
      <vt:lpstr>Forschungsgruppe Prof. Munkelt</vt:lpstr>
      <vt:lpstr>PowerPoint-Präsentation</vt:lpstr>
      <vt:lpstr>Motivation</vt:lpstr>
      <vt:lpstr>Aufgabentypen und Methoden zur Umsetzung</vt:lpstr>
      <vt:lpstr>Geschäftsprozessmodellierung mit EPK</vt:lpstr>
      <vt:lpstr>Endliche Automaten (Finite State Machines)</vt:lpstr>
      <vt:lpstr>Musiktheorie (neo-Riemansche Triaden-Transformationen)</vt:lpstr>
      <vt:lpstr>PowerPoint-Präsentation</vt:lpstr>
      <vt:lpstr>Motivation</vt:lpstr>
      <vt:lpstr>Mögliche Themen</vt:lpstr>
      <vt:lpstr>Identifikation multipler Ursachen für Abweichungen von Zeiten (Causal Discovery)</vt:lpstr>
      <vt:lpstr>Prognose realistischer Zeiten mittels ML/KI</vt:lpstr>
      <vt:lpstr> Anbindung der Prognose realistischer Zeiten an ein existierendes Planungssystem</vt:lpstr>
      <vt:lpstr>Generierung von Testdaten für REPLAKI und Simulation einer Produktion und ML-/KI-basierte Planung zu Testzwecken</vt:lpstr>
      <vt:lpstr>Kontakt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Torsten Munkelt</cp:lastModifiedBy>
  <cp:revision>52</cp:revision>
  <dcterms:created xsi:type="dcterms:W3CDTF">2021-10-14T07:21:00Z</dcterms:created>
  <dcterms:modified xsi:type="dcterms:W3CDTF">2023-01-26T15:38:21Z</dcterms:modified>
</cp:coreProperties>
</file>