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3" r:id="rId4"/>
    <p:sldId id="264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Open Sans SemiBold" panose="020B0706030804020204" pitchFamily="34" charset="0"/>
      <p:bold r:id="rId15"/>
      <p:boldItalic r:id="rId1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08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3349" y="2122141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Open Sans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3350" y="3057277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Open Sans 18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9F0F67-02BF-455F-B3FD-FD9326E82D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9" y="219488"/>
            <a:ext cx="4140363" cy="106866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ED98B54-D628-4177-AFD3-BAB4A5AC1D53}"/>
              </a:ext>
            </a:extLst>
          </p:cNvPr>
          <p:cNvSpPr/>
          <p:nvPr userDrawn="1"/>
        </p:nvSpPr>
        <p:spPr>
          <a:xfrm>
            <a:off x="0" y="4234251"/>
            <a:ext cx="12192000" cy="2623750"/>
          </a:xfrm>
          <a:prstGeom prst="rect">
            <a:avLst/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726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ClrTx/>
              <a:buFont typeface="Open Sans" pitchFamily="2" charset="0"/>
              <a:buChar char="-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-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-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-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-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91492" y="570119"/>
            <a:ext cx="10212245" cy="626334"/>
          </a:xfrm>
        </p:spPr>
        <p:txBody>
          <a:bodyPr wrap="square" anchor="t" anchorCtr="0"/>
          <a:lstStyle>
            <a:lvl1pPr>
              <a:defRPr sz="3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0" userDrawn="1">
          <p15:clr>
            <a:srgbClr val="FBAE40"/>
          </p15:clr>
        </p15:guide>
        <p15:guide id="2" pos="302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4292" y="1757292"/>
            <a:ext cx="6498742" cy="3978163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ClrTx/>
              <a:buFont typeface="Open Sans" pitchFamily="2" charset="0"/>
              <a:buChar char="-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-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-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-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-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00919" y="626676"/>
            <a:ext cx="10212245" cy="626334"/>
          </a:xfrm>
        </p:spPr>
        <p:txBody>
          <a:bodyPr wrap="square" anchor="t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Bildplatzhalter 2">
            <a:extLst>
              <a:ext uri="{FF2B5EF4-FFF2-40B4-BE49-F238E27FC236}">
                <a16:creationId xmlns:a16="http://schemas.microsoft.com/office/drawing/2014/main" id="{02EAAF62-96BC-4081-B2F6-36A02738BE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1492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B291F374-4699-4748-BF91-8E0FCB2AD7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1492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85D0F930-5FA9-4F29-A36E-5EC6F4C24F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1492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87712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0" userDrawn="1">
          <p15:clr>
            <a:srgbClr val="FBAE40"/>
          </p15:clr>
        </p15:guide>
        <p15:guide id="2" pos="325">
          <p15:clr>
            <a:srgbClr val="FBAE40"/>
          </p15:clr>
        </p15:guide>
        <p15:guide id="3" pos="150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, Inhalt und Bil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1492" y="1757292"/>
            <a:ext cx="5225055" cy="3978163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ClrTx/>
              <a:buFont typeface="Open Sans" pitchFamily="2" charset="0"/>
              <a:buChar char="-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-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-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-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-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91492" y="636101"/>
            <a:ext cx="10748400" cy="626334"/>
          </a:xfrm>
        </p:spPr>
        <p:txBody>
          <a:bodyPr wrap="square" anchor="t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85D0F930-5FA9-4F29-A36E-5EC6F4C24F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747" y="1750106"/>
            <a:ext cx="5225055" cy="39853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62935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0" userDrawn="1">
          <p15:clr>
            <a:srgbClr val="FBAE40"/>
          </p15:clr>
        </p15:guide>
        <p15:guide id="2" pos="325">
          <p15:clr>
            <a:srgbClr val="FBAE40"/>
          </p15:clr>
        </p15:guide>
        <p15:guide id="3" pos="15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6"/>
          <p:cNvSpPr>
            <a:spLocks noGrp="1"/>
          </p:cNvSpPr>
          <p:nvPr>
            <p:ph type="title" hasCustomPrompt="1"/>
          </p:nvPr>
        </p:nvSpPr>
        <p:spPr>
          <a:xfrm>
            <a:off x="491492" y="626676"/>
            <a:ext cx="10212245" cy="626334"/>
          </a:xfrm>
        </p:spPr>
        <p:txBody>
          <a:bodyPr wrap="square" anchor="t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0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3349" y="2122141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Open Sans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3350" y="3057277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Open Sans 18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9F0F67-02BF-455F-B3FD-FD9326E82D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9" y="219488"/>
            <a:ext cx="4140363" cy="106866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ED98B54-D628-4177-AFD3-BAB4A5AC1D53}"/>
              </a:ext>
            </a:extLst>
          </p:cNvPr>
          <p:cNvSpPr/>
          <p:nvPr userDrawn="1"/>
        </p:nvSpPr>
        <p:spPr>
          <a:xfrm>
            <a:off x="0" y="4234251"/>
            <a:ext cx="12192000" cy="2623750"/>
          </a:xfrm>
          <a:prstGeom prst="rect">
            <a:avLst/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4DB5EA-71F9-4514-9153-A21B746647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9150"/>
            <a:ext cx="1995901" cy="6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0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2423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10977805" y="6492767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Folie </a:t>
            </a:r>
            <a:fld id="{77ACFEDA-907D-47BE-ABA4-E9A641CC65C2}" type="slidenum">
              <a:rPr lang="de-DE" sz="1000" smtClean="0"/>
              <a:t>‹Nr.›</a:t>
            </a:fld>
            <a:endParaRPr lang="de-DE" sz="10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55F0DE4-626B-4883-B52B-ACEC93326B94}"/>
              </a:ext>
            </a:extLst>
          </p:cNvPr>
          <p:cNvSpPr txBox="1">
            <a:spLocks/>
          </p:cNvSpPr>
          <p:nvPr userDrawn="1"/>
        </p:nvSpPr>
        <p:spPr>
          <a:xfrm>
            <a:off x="462423" y="6561294"/>
            <a:ext cx="731520" cy="1977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sz="1000" dirty="0">
                <a:latin typeface="+mn-lt"/>
              </a:rPr>
              <a:t>14.03.2023</a:t>
            </a:r>
            <a:endParaRPr lang="en-US" sz="1000" dirty="0">
              <a:latin typeface="+mn-lt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F485A9-8AF3-4EB0-8734-0308E3D359DB}"/>
              </a:ext>
            </a:extLst>
          </p:cNvPr>
          <p:cNvSpPr/>
          <p:nvPr userDrawn="1"/>
        </p:nvSpPr>
        <p:spPr>
          <a:xfrm>
            <a:off x="1360602" y="649276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b="1" dirty="0"/>
              <a:t>HTWD</a:t>
            </a:r>
            <a:r>
              <a:rPr lang="de-DE" sz="1000" dirty="0"/>
              <a:t> / Fakultät Informatik/Mathematik / Paul Christ, Oleg </a:t>
            </a:r>
            <a:r>
              <a:rPr lang="de-DE" sz="1000" dirty="0" err="1"/>
              <a:t>Bissing</a:t>
            </a:r>
            <a:r>
              <a:rPr lang="de-DE" sz="1000" dirty="0"/>
              <a:t>, Torsten Munkelt</a:t>
            </a:r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9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3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D54D6-1728-44F0-9DE7-0A5B58A01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KIM - Künstliche Intelligenz zur Multimediagenerierung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2880CB-7822-4135-927C-CDE537A37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Ideenwettbewerb Schülerworkshop</a:t>
            </a:r>
          </a:p>
        </p:txBody>
      </p:sp>
    </p:spTree>
    <p:extLst>
      <p:ext uri="{BB962C8B-B14F-4D97-AF65-F5344CB8AC3E}">
        <p14:creationId xmlns:p14="http://schemas.microsoft.com/office/powerpoint/2010/main" val="243164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926F6A5-E69E-492B-942F-2F4BC11B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26" y="1757293"/>
            <a:ext cx="10515600" cy="408153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SchülerInnen lernen mit generativer künstlicher Intelligenz (KI) Medien zu generieren</a:t>
            </a:r>
          </a:p>
          <a:p>
            <a:pPr lvl="1"/>
            <a:r>
              <a:rPr lang="de-DE" dirty="0"/>
              <a:t>Motivation informatiknahe Studiengänge aufzugreifen</a:t>
            </a:r>
          </a:p>
          <a:p>
            <a:pPr lvl="1"/>
            <a:r>
              <a:rPr lang="de-DE" dirty="0"/>
              <a:t>Aufzeigen zukunftsfähiger Berufsbilder (Prompt-Engineer)</a:t>
            </a:r>
          </a:p>
          <a:p>
            <a:pPr lvl="1"/>
            <a:r>
              <a:rPr lang="de-DE" dirty="0"/>
              <a:t>Anpassbarkeit der Thematik auf die Zielgruppe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SchülerInnen lernen die (aktuellen) Möglichkeiten und Limitationen generativer Modelle kennen</a:t>
            </a:r>
          </a:p>
          <a:p>
            <a:pPr lvl="1"/>
            <a:r>
              <a:rPr lang="de-DE" dirty="0"/>
              <a:t>Entwicklung von Medien- und KI-„</a:t>
            </a:r>
            <a:r>
              <a:rPr lang="de-DE" dirty="0" err="1"/>
              <a:t>Literacy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Hinterfragen einer von KI-geprägten Gesellschaft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SchülerInnen lernen wie generative Modelle funktionieren</a:t>
            </a:r>
          </a:p>
          <a:p>
            <a:pPr lvl="1"/>
            <a:r>
              <a:rPr lang="de-DE" dirty="0"/>
              <a:t>Bezugsherstellung zu informatiknahen Studiengängen</a:t>
            </a:r>
          </a:p>
          <a:p>
            <a:pPr lvl="1"/>
            <a:r>
              <a:rPr lang="de-DE" dirty="0"/>
              <a:t>„Entmystifizierung“ von generativer KI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9ADD5E-6CB9-47FE-A36D-8B155ACD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000" dirty="0"/>
              <a:t>Was </a:t>
            </a:r>
            <a:r>
              <a:rPr lang="de-DE" dirty="0"/>
              <a:t>ist die </a:t>
            </a:r>
            <a:r>
              <a:rPr lang="de-DE" sz="3000" dirty="0"/>
              <a:t>Idee (und warum finden wir Sie gut)? </a:t>
            </a:r>
            <a:br>
              <a:rPr lang="de-DE" sz="3000" dirty="0"/>
            </a:br>
            <a:r>
              <a:rPr lang="de-DE" sz="3000" dirty="0"/>
              <a:t>– max. 5 Minuten</a:t>
            </a:r>
          </a:p>
        </p:txBody>
      </p:sp>
    </p:spTree>
    <p:extLst>
      <p:ext uri="{BB962C8B-B14F-4D97-AF65-F5344CB8AC3E}">
        <p14:creationId xmlns:p14="http://schemas.microsoft.com/office/powerpoint/2010/main" val="422640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788F916-3857-CF4A-6662-AB3DEBA1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Vorstellung/Durchspielen der Notebooks</a:t>
            </a:r>
          </a:p>
          <a:p>
            <a:r>
              <a:rPr lang="de-DE" dirty="0"/>
              <a:t>Evtl. Folie entfernen ODER Shortlinks zu einem NB/den NBs einfügen, so dass Zuhörer „mitmachen“ können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2ADC202-5ABA-639E-9DBD-7C1C3D0E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Version 1 (15-20 Minuten)</a:t>
            </a:r>
          </a:p>
        </p:txBody>
      </p:sp>
    </p:spTree>
    <p:extLst>
      <p:ext uri="{BB962C8B-B14F-4D97-AF65-F5344CB8AC3E}">
        <p14:creationId xmlns:p14="http://schemas.microsoft.com/office/powerpoint/2010/main" val="262123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19A4A26-08DC-20ED-1188-19B9AA0E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26" y="1757293"/>
            <a:ext cx="10515600" cy="4405382"/>
          </a:xfrm>
        </p:spPr>
        <p:txBody>
          <a:bodyPr/>
          <a:lstStyle/>
          <a:p>
            <a:r>
              <a:rPr lang="de-DE" dirty="0"/>
              <a:t>Grundsätzlich Positives Feedback</a:t>
            </a:r>
          </a:p>
          <a:p>
            <a:endParaRPr lang="de-DE" dirty="0"/>
          </a:p>
          <a:p>
            <a:r>
              <a:rPr lang="de-DE" dirty="0"/>
              <a:t>Technische Schwierigkeiten/Hürden</a:t>
            </a:r>
          </a:p>
          <a:p>
            <a:pPr lvl="1"/>
            <a:r>
              <a:rPr lang="de-DE" dirty="0"/>
              <a:t>Google-Accounts sollten durch Kursteilnehmer „mitgebracht“ werden</a:t>
            </a:r>
          </a:p>
          <a:p>
            <a:pPr lvl="1"/>
            <a:r>
              <a:rPr lang="de-DE" dirty="0"/>
              <a:t>Persistieren der Medien über Google Drive zu „</a:t>
            </a:r>
            <a:r>
              <a:rPr lang="de-DE" dirty="0" err="1"/>
              <a:t>haklig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Freigabe von Rechenressourcen der (kostenfreien) Google </a:t>
            </a:r>
            <a:r>
              <a:rPr lang="de-DE" dirty="0" err="1"/>
              <a:t>Colabs</a:t>
            </a:r>
            <a:r>
              <a:rPr lang="de-DE" dirty="0"/>
              <a:t> mühsam und </a:t>
            </a:r>
            <a:r>
              <a:rPr lang="de-DE" dirty="0" err="1"/>
              <a:t>unintuitiv</a:t>
            </a:r>
            <a:endParaRPr lang="de-DE" dirty="0"/>
          </a:p>
          <a:p>
            <a:pPr lvl="1"/>
            <a:r>
              <a:rPr lang="de-DE" dirty="0"/>
              <a:t>Modellreife teilweise ungenügend (Musik-, Stimmgenerierung)</a:t>
            </a:r>
          </a:p>
          <a:p>
            <a:pPr lvl="1"/>
            <a:r>
              <a:rPr lang="de-DE" dirty="0"/>
              <a:t>Bereitstellung von Headsets für Musik- und Stimmgenerierung</a:t>
            </a:r>
          </a:p>
          <a:p>
            <a:pPr lvl="1"/>
            <a:endParaRPr lang="de-DE" dirty="0"/>
          </a:p>
          <a:p>
            <a:r>
              <a:rPr lang="de-DE" dirty="0"/>
              <a:t>Pädagogische Schwierigkeiten/Hürden</a:t>
            </a:r>
          </a:p>
          <a:p>
            <a:pPr lvl="1"/>
            <a:r>
              <a:rPr lang="de-DE" dirty="0"/>
              <a:t>Hemmschwelle der SchülerInnen Texte für das Klonen der Stimme einzusprechen</a:t>
            </a:r>
          </a:p>
          <a:p>
            <a:pPr lvl="1"/>
            <a:r>
              <a:rPr lang="de-DE" dirty="0"/>
              <a:t>Überforderung bei zu ergebnisoffenen Teilaufgaben</a:t>
            </a:r>
          </a:p>
          <a:p>
            <a:pPr lvl="1"/>
            <a:r>
              <a:rPr lang="de-DE" dirty="0"/>
              <a:t>Balance zwischen Verständlichkeit und inhaltlichem Anspruch muss stark an die Gruppe angepasst werden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6A1C78-9B86-5898-81D7-B02D0BB8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 und Erkenntnisse vom Girls Day</a:t>
            </a:r>
          </a:p>
        </p:txBody>
      </p:sp>
    </p:spTree>
    <p:extLst>
      <p:ext uri="{BB962C8B-B14F-4D97-AF65-F5344CB8AC3E}">
        <p14:creationId xmlns:p14="http://schemas.microsoft.com/office/powerpoint/2010/main" val="403926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D_Farb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6608"/>
      </a:accent1>
      <a:accent2>
        <a:srgbClr val="84BF63"/>
      </a:accent2>
      <a:accent3>
        <a:srgbClr val="BC9AC8"/>
      </a:accent3>
      <a:accent4>
        <a:srgbClr val="8BADDC"/>
      </a:accent4>
      <a:accent5>
        <a:srgbClr val="FFDD00"/>
      </a:accent5>
      <a:accent6>
        <a:srgbClr val="BEC2D0"/>
      </a:accent6>
      <a:hlink>
        <a:srgbClr val="0563C1"/>
      </a:hlink>
      <a:folHlink>
        <a:srgbClr val="954F72"/>
      </a:folHlink>
    </a:clrScheme>
    <a:fontScheme name="HTWD_Schriften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</Words>
  <Application>Microsoft Office PowerPoint</Application>
  <PresentationFormat>Breitbild</PresentationFormat>
  <Paragraphs>32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Open Sans SemiBold</vt:lpstr>
      <vt:lpstr>Arial</vt:lpstr>
      <vt:lpstr>Calibri</vt:lpstr>
      <vt:lpstr>Open Sans</vt:lpstr>
      <vt:lpstr>Office</vt:lpstr>
      <vt:lpstr>KIM - Künstliche Intelligenz zur Multimediagenerierung</vt:lpstr>
      <vt:lpstr>Was ist die Idee (und warum finden wir Sie gut)?  – max. 5 Minuten</vt:lpstr>
      <vt:lpstr>Workshop Version 1 (15-20 Minuten)</vt:lpstr>
      <vt:lpstr>Erfahrungen und Erkenntnisse vom Girls Day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61</cp:revision>
  <dcterms:created xsi:type="dcterms:W3CDTF">2021-10-14T07:21:00Z</dcterms:created>
  <dcterms:modified xsi:type="dcterms:W3CDTF">2023-05-25T16:21:41Z</dcterms:modified>
</cp:coreProperties>
</file>