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8" r:id="rId2"/>
    <p:sldId id="260" r:id="rId3"/>
  </p:sldIdLst>
  <p:sldSz cx="30275213" cy="42803763"/>
  <p:notesSz cx="6797675" cy="9926638"/>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7" d="100"/>
          <a:sy n="17" d="100"/>
        </p:scale>
        <p:origin x="3042" y="150"/>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tu-dresden.de/bu/verkehr/vis/vlp" TargetMode="Externa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766028"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766028"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7398028" y="5829115"/>
            <a:ext cx="9955049"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720000" y="9360000"/>
            <a:ext cx="14220000" cy="11846934"/>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5336000" y="22744616"/>
          <a:ext cx="14220000" cy="3749040"/>
        </p:xfrm>
        <a:graphic>
          <a:graphicData uri="http://schemas.openxmlformats.org/drawingml/2006/table">
            <a:tbl>
              <a:tblPr firstRow="1" bandRow="1">
                <a:tableStyleId>{5C22544A-7EE6-4342-B048-85BDC9FD1C3A}</a:tableStyleId>
              </a:tblPr>
              <a:tblGrid>
                <a:gridCol w="3261231">
                  <a:extLst>
                    <a:ext uri="{9D8B030D-6E8A-4147-A177-3AD203B41FA5}">
                      <a16:colId xmlns:a16="http://schemas.microsoft.com/office/drawing/2014/main" val="20000"/>
                    </a:ext>
                  </a:extLst>
                </a:gridCol>
                <a:gridCol w="10958769">
                  <a:extLst>
                    <a:ext uri="{9D8B030D-6E8A-4147-A177-3AD203B41FA5}">
                      <a16:colId xmlns:a16="http://schemas.microsoft.com/office/drawing/2014/main" val="20001"/>
                    </a:ext>
                  </a:extLst>
                </a:gridCol>
              </a:tblGrid>
              <a:tr h="0">
                <a:tc>
                  <a:txBody>
                    <a:bodyPr/>
                    <a:lstStyle/>
                    <a:p>
                      <a:r>
                        <a:rPr lang="de-DE" sz="3600" b="0" dirty="0">
                          <a:solidFill>
                            <a:schemeClr val="tx2"/>
                          </a:solidFill>
                        </a:rPr>
                        <a:t>Gliederung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Ähnlich</a:t>
                      </a:r>
                      <a:r>
                        <a:rPr lang="de-DE" sz="3600" b="0" baseline="0" dirty="0">
                          <a:solidFill>
                            <a:schemeClr val="tx2"/>
                          </a:solidFill>
                        </a:rPr>
                        <a:t> wie wissenschaftliche Arbeit</a:t>
                      </a:r>
                      <a:endParaRPr lang="de-DE" sz="3600" b="0" dirty="0">
                        <a:solidFill>
                          <a:schemeClr val="tx2"/>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Text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Knappe, präzise Sätze, mit Textblöcken gearbeitet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Grafiken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Verständlich ohne dazugehörigen</a:t>
                      </a:r>
                      <a:r>
                        <a:rPr lang="de-DE" sz="3600" b="0" baseline="0" dirty="0">
                          <a:solidFill>
                            <a:schemeClr val="tx2"/>
                          </a:solidFill>
                        </a:rPr>
                        <a:t> Text, </a:t>
                      </a:r>
                      <a:br>
                        <a:rPr lang="de-DE" sz="3600" b="0" baseline="0" dirty="0">
                          <a:solidFill>
                            <a:schemeClr val="tx2"/>
                          </a:solidFill>
                        </a:rPr>
                      </a:br>
                      <a:r>
                        <a:rPr lang="de-DE" sz="3600" b="0" baseline="0" dirty="0">
                          <a:solidFill>
                            <a:schemeClr val="tx2"/>
                          </a:solidFill>
                        </a:rPr>
                        <a:t>adäquate Qualität</a:t>
                      </a:r>
                      <a:endParaRPr lang="de-DE" sz="3600" b="0" dirty="0">
                        <a:solidFill>
                          <a:schemeClr val="tx2"/>
                        </a:solidFill>
                      </a:endParaRP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Farben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Orientieren sich am CD der TUD</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Inhalt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Kernaussagen klar dargestellt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784000" y="5445447"/>
            <a:ext cx="2857500" cy="3257550"/>
          </a:xfrm>
          <a:prstGeom prst="rect">
            <a:avLst/>
          </a:prstGeom>
        </p:spPr>
      </p:pic>
      <p:sp>
        <p:nvSpPr>
          <p:cNvPr id="40" name="Textfeld 39"/>
          <p:cNvSpPr txBox="1"/>
          <p:nvPr userDrawn="1"/>
        </p:nvSpPr>
        <p:spPr>
          <a:xfrm>
            <a:off x="15336000" y="9360000"/>
            <a:ext cx="14220000" cy="1239580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720000" y="25954617"/>
            <a:ext cx="14220000" cy="1174947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720000" y="24973019"/>
            <a:ext cx="1422000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cstate="print">
            <a:extLst>
              <a:ext uri="{28A0092B-C50C-407E-A947-70E740481C1C}">
                <a14:useLocalDpi xmlns:a14="http://schemas.microsoft.com/office/drawing/2010/main" val="0"/>
              </a:ext>
            </a:extLst>
          </a:blip>
          <a:srcRect t="12086" b="8453"/>
          <a:stretch/>
        </p:blipFill>
        <p:spPr>
          <a:xfrm>
            <a:off x="15336000" y="27040116"/>
            <a:ext cx="14220000" cy="7532915"/>
          </a:xfrm>
          <a:prstGeom prst="rect">
            <a:avLst/>
          </a:prstGeom>
        </p:spPr>
      </p:pic>
      <p:sp>
        <p:nvSpPr>
          <p:cNvPr id="49" name="Textfeld 48"/>
          <p:cNvSpPr txBox="1"/>
          <p:nvPr userDrawn="1"/>
        </p:nvSpPr>
        <p:spPr>
          <a:xfrm>
            <a:off x="15336000" y="34592980"/>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5336000" y="22119790"/>
            <a:ext cx="1422000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5336000" y="35475173"/>
            <a:ext cx="14220000" cy="2232000"/>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3"/>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cstate="print">
            <a:extLst>
              <a:ext uri="{28A0092B-C50C-407E-A947-70E740481C1C}">
                <a14:useLocalDpi xmlns:a14="http://schemas.microsoft.com/office/drawing/2010/main" val="0"/>
              </a:ext>
            </a:extLst>
          </a:blip>
          <a:srcRect t="33115" b="26404"/>
          <a:stretch/>
        </p:blipFill>
        <p:spPr>
          <a:xfrm>
            <a:off x="720000" y="21719148"/>
            <a:ext cx="14220000" cy="3238500"/>
          </a:xfrm>
          <a:prstGeom prst="rect">
            <a:avLst/>
          </a:prstGeom>
        </p:spPr>
      </p:pic>
      <p:sp>
        <p:nvSpPr>
          <p:cNvPr id="24" name="Textfeld 23"/>
          <p:cNvSpPr txBox="1"/>
          <p:nvPr userDrawn="1"/>
        </p:nvSpPr>
        <p:spPr>
          <a:xfrm>
            <a:off x="12163697" y="616133"/>
            <a:ext cx="17142823" cy="3046988"/>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2081421" y="39672750"/>
            <a:ext cx="18165128"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pic>
        <p:nvPicPr>
          <p:cNvPr id="20" name="Grafik 19">
            <a:extLst>
              <a:ext uri="{FF2B5EF4-FFF2-40B4-BE49-F238E27FC236}">
                <a16:creationId xmlns:a16="http://schemas.microsoft.com/office/drawing/2014/main" id="{9E228514-21F0-D7EB-D9F7-AC89027FD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3365957" y="11799"/>
            <a:ext cx="16909256" cy="4348094"/>
          </a:xfrm>
          <a:prstGeom prst="rect">
            <a:avLst/>
          </a:prstGeom>
        </p:spPr>
      </p:pic>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97B85892-FFB4-91D8-6A45-20E34B8B1D5B}"/>
              </a:ext>
            </a:extLst>
          </p:cNvPr>
          <p:cNvSpPr/>
          <p:nvPr/>
        </p:nvSpPr>
        <p:spPr>
          <a:xfrm>
            <a:off x="414668" y="19211195"/>
            <a:ext cx="29399297"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pic>
        <p:nvPicPr>
          <p:cNvPr id="29" name="Grafik 28">
            <a:extLst>
              <a:ext uri="{FF2B5EF4-FFF2-40B4-BE49-F238E27FC236}">
                <a16:creationId xmlns:a16="http://schemas.microsoft.com/office/drawing/2014/main" id="{0E17AA5C-DDF6-3952-7ED4-84C057834A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0512029" y="40248585"/>
            <a:ext cx="1339191" cy="2064278"/>
          </a:xfrm>
          <a:prstGeom prst="rect">
            <a:avLst/>
          </a:prstGeom>
        </p:spPr>
      </p:pic>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pic>
        <p:nvPicPr>
          <p:cNvPr id="32" name="Grafik 31">
            <a:extLst>
              <a:ext uri="{FF2B5EF4-FFF2-40B4-BE49-F238E27FC236}">
                <a16:creationId xmlns:a16="http://schemas.microsoft.com/office/drawing/2014/main" id="{890EC678-A7D2-3844-3F30-96DB07501F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461248" y="19239971"/>
            <a:ext cx="12876608" cy="9810749"/>
          </a:xfrm>
          <a:prstGeom prst="rect">
            <a:avLst/>
          </a:prstGeom>
        </p:spPr>
      </p:pic>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18190734" y="8915153"/>
            <a:ext cx="779142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Problem- und Zielstellung</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Textfeld 41">
            <a:extLst>
              <a:ext uri="{FF2B5EF4-FFF2-40B4-BE49-F238E27FC236}">
                <a16:creationId xmlns:a16="http://schemas.microsoft.com/office/drawing/2014/main" id="{A4F7EFE7-74E5-1BB6-E777-A88F86046FFD}"/>
              </a:ext>
            </a:extLst>
          </p:cNvPr>
          <p:cNvSpPr txBox="1"/>
          <p:nvPr/>
        </p:nvSpPr>
        <p:spPr>
          <a:xfrm>
            <a:off x="12500299" y="19607953"/>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962600"/>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10311654"/>
            <a:ext cx="6734702" cy="5078313"/>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zentraler „Hub“ für Lehre und Lernen</a:t>
            </a:r>
          </a:p>
        </p:txBody>
      </p:sp>
      <p:sp>
        <p:nvSpPr>
          <p:cNvPr id="45" name="Textfeld 44">
            <a:extLst>
              <a:ext uri="{FF2B5EF4-FFF2-40B4-BE49-F238E27FC236}">
                <a16:creationId xmlns:a16="http://schemas.microsoft.com/office/drawing/2014/main" id="{5F7C1615-14A7-A981-D253-7B43B3FB6984}"/>
              </a:ext>
            </a:extLst>
          </p:cNvPr>
          <p:cNvSpPr txBox="1"/>
          <p:nvPr/>
        </p:nvSpPr>
        <p:spPr>
          <a:xfrm>
            <a:off x="15590371" y="21146170"/>
            <a:ext cx="14201371" cy="4524315"/>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498354"/>
            <a:ext cx="6775874" cy="3970318"/>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Lehrender erstellt Übungsaufgabe</a:t>
            </a:r>
          </a:p>
          <a:p>
            <a:pPr marL="857250" indent="-857250">
              <a:buFont typeface="Symbol" panose="05050102010706020507" pitchFamily="18" charset="2"/>
              <a:buChar char="-"/>
            </a:pPr>
            <a:r>
              <a:rPr lang="de-DE" sz="3600" dirty="0"/>
              <a:t>2. Studierende bearbeiten Übungsaufgabe</a:t>
            </a:r>
          </a:p>
          <a:p>
            <a:pPr marL="857250" indent="-857250">
              <a:buFont typeface="Symbol" panose="05050102010706020507" pitchFamily="18" charset="2"/>
              <a:buChar char="-"/>
            </a:pPr>
            <a:r>
              <a:rPr lang="de-DE" sz="3600" dirty="0"/>
              <a:t>3. Lehrende und Studierende besprechen Übungsaufhabe synchron</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4016370" y="30137154"/>
            <a:ext cx="722665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ALADIN Einsatzszenario</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15640699" y="31498354"/>
            <a:ext cx="14238404" cy="8402300"/>
          </a:xfrm>
          <a:prstGeom prst="rect">
            <a:avLst/>
          </a:prstGeom>
          <a:noFill/>
        </p:spPr>
        <p:txBody>
          <a:bodyPr wrap="square" rtlCol="0">
            <a:spAutoFit/>
          </a:bodyPr>
          <a:lstStyle/>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OPAL-Kurses (analog zu ONYX-Variablen)</a:t>
            </a:r>
          </a:p>
          <a:p>
            <a:pPr marL="857250" indent="-857250">
              <a:buFont typeface="Symbol" panose="05050102010706020507" pitchFamily="18" charset="2"/>
              <a:buChar char="-"/>
            </a:pPr>
            <a:r>
              <a:rPr lang="de-DE" sz="3600" dirty="0"/>
              <a:t>Beliebige Key-Value-Paare als Response zur Darstellung im OPAL-</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OPAL-</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br>
              <a:rPr lang="de-DE" sz="3600" dirty="0"/>
            </a:br>
            <a:endParaRPr lang="de-DE" sz="3600" dirty="0"/>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 Domänen</a:t>
            </a:r>
            <a:endParaRPr lang="de-DE" sz="3600" dirty="0"/>
          </a:p>
          <a:p>
            <a:pPr marL="857250" indent="-857250">
              <a:buFont typeface="Symbol" panose="05050102010706020507" pitchFamily="18" charset="2"/>
              <a:buChar char="-"/>
            </a:pPr>
            <a:r>
              <a:rPr lang="de-DE" sz="3600" dirty="0"/>
              <a:t>METALADIN</a:t>
            </a:r>
          </a:p>
          <a:p>
            <a:pPr marL="2611115" lvl="1" indent="-857250">
              <a:buFont typeface="Symbol" panose="05050102010706020507" pitchFamily="18" charset="2"/>
              <a:buChar char="-"/>
            </a:pPr>
            <a:r>
              <a:rPr lang="de-DE" sz="3600" dirty="0"/>
              <a:t>Virtueller KI-gestützter Tutor</a:t>
            </a:r>
          </a:p>
          <a:p>
            <a:pPr marL="2611115" lvl="1" indent="-857250">
              <a:buFont typeface="Symbol" panose="05050102010706020507" pitchFamily="18" charset="2"/>
              <a:buChar char="-"/>
            </a:pPr>
            <a:r>
              <a:rPr lang="de-DE" sz="3600" dirty="0"/>
              <a:t>Automatische Generierung von Wissensgraphen</a:t>
            </a:r>
          </a:p>
          <a:p>
            <a:pPr marL="2611115" lvl="1" indent="-857250">
              <a:buFont typeface="Symbol" panose="05050102010706020507" pitchFamily="18" charset="2"/>
              <a:buChar char="-"/>
            </a:pPr>
            <a:r>
              <a:rPr lang="de-DE" sz="3600" dirty="0"/>
              <a:t>Sammeln, Anonymisieren, Analysieren und Bereitstellen von </a:t>
            </a:r>
            <a:r>
              <a:rPr lang="de-DE" sz="3600" dirty="0" err="1"/>
              <a:t>Lernendendaten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278431" y="30137155"/>
            <a:ext cx="831080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0" name="Textfeld 49">
            <a:extLst>
              <a:ext uri="{FF2B5EF4-FFF2-40B4-BE49-F238E27FC236}">
                <a16:creationId xmlns:a16="http://schemas.microsoft.com/office/drawing/2014/main" id="{3AC36016-B84B-D709-E5D6-4351295D94DC}"/>
              </a:ext>
            </a:extLst>
          </p:cNvPr>
          <p:cNvSpPr txBox="1"/>
          <p:nvPr/>
        </p:nvSpPr>
        <p:spPr>
          <a:xfrm>
            <a:off x="4599277" y="28400474"/>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1: LTI v1.3 Schnittstelle.</a:t>
            </a:r>
            <a:endParaRPr lang="de-DE" sz="2400" dirty="0"/>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10340207"/>
            <a:ext cx="7150238" cy="5078313"/>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Integration in bestehende Lernmanagementsysteme (LMS) wie OPAL</a:t>
            </a:r>
          </a:p>
        </p:txBody>
      </p:sp>
      <p:pic>
        <p:nvPicPr>
          <p:cNvPr id="2" name="Grafik 1">
            <a:extLst>
              <a:ext uri="{FF2B5EF4-FFF2-40B4-BE49-F238E27FC236}">
                <a16:creationId xmlns:a16="http://schemas.microsoft.com/office/drawing/2014/main" id="{C54AF05E-9171-C9F9-C8F3-2AF057107D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455348" y="36027483"/>
            <a:ext cx="6167174" cy="3222348"/>
          </a:xfrm>
          <a:prstGeom prst="rect">
            <a:avLst/>
          </a:prstGeom>
        </p:spPr>
      </p:pic>
      <p:pic>
        <p:nvPicPr>
          <p:cNvPr id="3" name="Grafik 2">
            <a:extLst>
              <a:ext uri="{FF2B5EF4-FFF2-40B4-BE49-F238E27FC236}">
                <a16:creationId xmlns:a16="http://schemas.microsoft.com/office/drawing/2014/main" id="{5A9B58B4-5269-A7ED-2E42-7DC71C19E7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7094233" y="34148951"/>
            <a:ext cx="7402710" cy="5577559"/>
          </a:xfrm>
          <a:prstGeom prst="rect">
            <a:avLst/>
          </a:prstGeom>
        </p:spPr>
      </p:pic>
      <p:sp>
        <p:nvSpPr>
          <p:cNvPr id="4" name="Textfeld 3">
            <a:extLst>
              <a:ext uri="{FF2B5EF4-FFF2-40B4-BE49-F238E27FC236}">
                <a16:creationId xmlns:a16="http://schemas.microsoft.com/office/drawing/2014/main" id="{B4AC36A9-73C1-4E1F-4BD8-B83AF03554E6}"/>
              </a:ext>
            </a:extLst>
          </p:cNvPr>
          <p:cNvSpPr txBox="1"/>
          <p:nvPr/>
        </p:nvSpPr>
        <p:spPr>
          <a:xfrm>
            <a:off x="2559652" y="39100751"/>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5" name="Textfeld 4">
            <a:extLst>
              <a:ext uri="{FF2B5EF4-FFF2-40B4-BE49-F238E27FC236}">
                <a16:creationId xmlns:a16="http://schemas.microsoft.com/office/drawing/2014/main" id="{5E52D784-635D-4034-59FC-F38DFC6063D6}"/>
              </a:ext>
            </a:extLst>
          </p:cNvPr>
          <p:cNvSpPr txBox="1"/>
          <p:nvPr/>
        </p:nvSpPr>
        <p:spPr>
          <a:xfrm>
            <a:off x="7352801" y="31498354"/>
            <a:ext cx="7402710"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 erstellen Aufgabentyp</a:t>
            </a:r>
          </a:p>
          <a:p>
            <a:pPr marL="857250" indent="-857250">
              <a:buFont typeface="Symbol" panose="05050102010706020507" pitchFamily="18" charset="2"/>
              <a:buChar char="-"/>
            </a:pPr>
            <a:r>
              <a:rPr lang="de-DE" sz="3600" dirty="0"/>
              <a:t>2. Studierende parametrisieren Aufgabengenerator</a:t>
            </a:r>
          </a:p>
        </p:txBody>
      </p:sp>
    </p:spTree>
    <p:extLst>
      <p:ext uri="{BB962C8B-B14F-4D97-AF65-F5344CB8AC3E}">
        <p14:creationId xmlns:p14="http://schemas.microsoft.com/office/powerpoint/2010/main" val="196439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pic>
        <p:nvPicPr>
          <p:cNvPr id="20" name="Grafik 19">
            <a:extLst>
              <a:ext uri="{FF2B5EF4-FFF2-40B4-BE49-F238E27FC236}">
                <a16:creationId xmlns:a16="http://schemas.microsoft.com/office/drawing/2014/main" id="{9E228514-21F0-D7EB-D9F7-AC89027FD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3365957" y="11799"/>
            <a:ext cx="16909256" cy="4348094"/>
          </a:xfrm>
          <a:prstGeom prst="rect">
            <a:avLst/>
          </a:prstGeom>
        </p:spPr>
      </p:pic>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pic>
        <p:nvPicPr>
          <p:cNvPr id="29" name="Grafik 28">
            <a:extLst>
              <a:ext uri="{FF2B5EF4-FFF2-40B4-BE49-F238E27FC236}">
                <a16:creationId xmlns:a16="http://schemas.microsoft.com/office/drawing/2014/main" id="{0E17AA5C-DDF6-3952-7ED4-84C057834A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0512029" y="40248585"/>
            <a:ext cx="1339191" cy="2064278"/>
          </a:xfrm>
          <a:prstGeom prst="rect">
            <a:avLst/>
          </a:prstGeom>
        </p:spPr>
      </p:pic>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20696248" y="8915153"/>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805708"/>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9869199"/>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616342"/>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 Generierung von SQL-Abfragebestandteilen</a:t>
            </a:r>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1896790" y="30137155"/>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22488095" y="31025719"/>
            <a:ext cx="7363238" cy="8402300"/>
          </a:xfrm>
          <a:prstGeom prst="rect">
            <a:avLst/>
          </a:prstGeom>
          <a:noFill/>
        </p:spPr>
        <p:txBody>
          <a:bodyPr wrap="square" rtlCol="0">
            <a:spAutoFit/>
          </a:bodyPr>
          <a:lstStyle/>
          <a:p>
            <a:pPr algn="ctr"/>
            <a:r>
              <a:rPr lang="de-DE" sz="3600" b="1" dirty="0"/>
              <a:t>ALADIN</a:t>
            </a:r>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Nicht-Informatik-Domänen</a:t>
            </a:r>
            <a:endParaRPr lang="de-DE" sz="3600" dirty="0"/>
          </a:p>
          <a:p>
            <a:pPr marL="857250" indent="-857250">
              <a:buFont typeface="Symbol" panose="05050102010706020507" pitchFamily="18" charset="2"/>
              <a:buChar char="-"/>
            </a:pPr>
            <a:r>
              <a:rPr lang="de-DE" sz="3600" dirty="0"/>
              <a:t>METALADIN</a:t>
            </a:r>
          </a:p>
          <a:p>
            <a:pPr marL="1524000" lvl="1" indent="-857250">
              <a:buFont typeface="Symbol" panose="05050102010706020507" pitchFamily="18" charset="2"/>
              <a:buChar char="-"/>
            </a:pPr>
            <a:r>
              <a:rPr lang="de-DE" sz="3600" dirty="0"/>
              <a:t>Virtueller KI-gestützter Tutor</a:t>
            </a:r>
          </a:p>
          <a:p>
            <a:pPr marL="1524000" lvl="1" indent="-857250">
              <a:buFont typeface="Symbol" panose="05050102010706020507" pitchFamily="18" charset="2"/>
              <a:buChar char="-"/>
            </a:pPr>
            <a:r>
              <a:rPr lang="de-DE" sz="3600" dirty="0"/>
              <a:t>(Semi-)Automatische Generierung von Wissensgraphen</a:t>
            </a:r>
          </a:p>
          <a:p>
            <a:pPr marL="1524000" lvl="1" indent="-857250">
              <a:buFont typeface="Symbol" panose="05050102010706020507" pitchFamily="18" charset="2"/>
              <a:buChar char="-"/>
            </a:pPr>
            <a:r>
              <a:rPr lang="de-DE" sz="3600" dirty="0"/>
              <a:t>Sammeln, Anonymisieren, Analysieren und Bereitstellen von </a:t>
            </a:r>
            <a:r>
              <a:rPr lang="de-DE" sz="3600" dirty="0" err="1"/>
              <a:t>Lernerdaten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505791" y="30137155"/>
            <a:ext cx="8471102"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9897752"/>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a:t>
            </a:r>
            <a:br>
              <a:rPr lang="de-DE" sz="3600" dirty="0"/>
            </a:br>
            <a:r>
              <a:rPr lang="de-DE" sz="3600" dirty="0"/>
              <a:t>-korrektur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396110" y="1922529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15575561" y="1924403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27862F9C-07FF-F215-A66A-1759A0D0EE50}"/>
              </a:ext>
            </a:extLst>
          </p:cNvPr>
          <p:cNvSpPr txBox="1"/>
          <p:nvPr/>
        </p:nvSpPr>
        <p:spPr>
          <a:xfrm>
            <a:off x="4423174" y="19538448"/>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6" name="Textfeld 5">
            <a:extLst>
              <a:ext uri="{FF2B5EF4-FFF2-40B4-BE49-F238E27FC236}">
                <a16:creationId xmlns:a16="http://schemas.microsoft.com/office/drawing/2014/main" id="{8BFBD6EE-5A41-5140-4D9D-B1732B4AF39E}"/>
              </a:ext>
            </a:extLst>
          </p:cNvPr>
          <p:cNvSpPr txBox="1"/>
          <p:nvPr/>
        </p:nvSpPr>
        <p:spPr>
          <a:xfrm>
            <a:off x="15575561" y="20210135"/>
            <a:ext cx="6850405" cy="5632311"/>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a:t>
            </a:r>
            <a:r>
              <a:rPr lang="de-DE" sz="3600" dirty="0" err="1"/>
              <a:t>Generatorenelemente</a:t>
            </a:r>
            <a:r>
              <a:rPr lang="de-DE" sz="3600" dirty="0"/>
              <a:t>)</a:t>
            </a:r>
          </a:p>
          <a:p>
            <a:pPr marL="857250" indent="-857250">
              <a:buFont typeface="Symbol" panose="05050102010706020507" pitchFamily="18" charset="2"/>
              <a:buChar char="-"/>
            </a:pPr>
            <a:r>
              <a:rPr lang="de-DE" sz="3600" dirty="0"/>
              <a:t>Gamification und </a:t>
            </a:r>
            <a:r>
              <a:rPr lang="de-DE" sz="3600" dirty="0" err="1"/>
              <a:t>Spaced</a:t>
            </a:r>
            <a:r>
              <a:rPr lang="de-DE" sz="3600" dirty="0"/>
              <a:t> Repetition</a:t>
            </a:r>
          </a:p>
        </p:txBody>
      </p:sp>
      <p:sp>
        <p:nvSpPr>
          <p:cNvPr id="7" name="Textfeld 6">
            <a:extLst>
              <a:ext uri="{FF2B5EF4-FFF2-40B4-BE49-F238E27FC236}">
                <a16:creationId xmlns:a16="http://schemas.microsoft.com/office/drawing/2014/main" id="{FFB6FBEC-BCEF-3616-D7EA-E68E2C583C2B}"/>
              </a:ext>
            </a:extLst>
          </p:cNvPr>
          <p:cNvSpPr txBox="1"/>
          <p:nvPr/>
        </p:nvSpPr>
        <p:spPr>
          <a:xfrm>
            <a:off x="18587270" y="19538447"/>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pic>
        <p:nvPicPr>
          <p:cNvPr id="8" name="Grafik 7">
            <a:extLst>
              <a:ext uri="{FF2B5EF4-FFF2-40B4-BE49-F238E27FC236}">
                <a16:creationId xmlns:a16="http://schemas.microsoft.com/office/drawing/2014/main" id="{2AF3E3DA-29C7-173A-51CE-19F184F56C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339451" y="20894655"/>
            <a:ext cx="7484897" cy="5702779"/>
          </a:xfrm>
          <a:prstGeom prst="rect">
            <a:avLst/>
          </a:prstGeom>
        </p:spPr>
      </p:pic>
      <p:sp>
        <p:nvSpPr>
          <p:cNvPr id="10" name="Textfeld 9">
            <a:extLst>
              <a:ext uri="{FF2B5EF4-FFF2-40B4-BE49-F238E27FC236}">
                <a16:creationId xmlns:a16="http://schemas.microsoft.com/office/drawing/2014/main" id="{A429770D-4E57-8A6E-3FBE-9251CA3124E8}"/>
              </a:ext>
            </a:extLst>
          </p:cNvPr>
          <p:cNvSpPr txBox="1"/>
          <p:nvPr/>
        </p:nvSpPr>
        <p:spPr>
          <a:xfrm>
            <a:off x="7037191" y="20862520"/>
            <a:ext cx="7484897" cy="7848302"/>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br>
              <a:rPr lang="de-DE" sz="3600" dirty="0"/>
            </a:br>
            <a:r>
              <a:rPr lang="de-DE" sz="3600" dirty="0"/>
              <a:t>–</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11" name="Textfeld 10">
            <a:extLst>
              <a:ext uri="{FF2B5EF4-FFF2-40B4-BE49-F238E27FC236}">
                <a16:creationId xmlns:a16="http://schemas.microsoft.com/office/drawing/2014/main" id="{E67C29D8-2CC0-3B26-E11C-3D65A32223A7}"/>
              </a:ext>
            </a:extLst>
          </p:cNvPr>
          <p:cNvSpPr txBox="1"/>
          <p:nvPr/>
        </p:nvSpPr>
        <p:spPr>
          <a:xfrm>
            <a:off x="1588875" y="26537168"/>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2: LTI v1.3 Schnittstelle.</a:t>
            </a:r>
            <a:endParaRPr lang="de-DE" sz="2400" dirty="0"/>
          </a:p>
        </p:txBody>
      </p:sp>
      <p:sp>
        <p:nvSpPr>
          <p:cNvPr id="38" name="Textfeld 37">
            <a:extLst>
              <a:ext uri="{FF2B5EF4-FFF2-40B4-BE49-F238E27FC236}">
                <a16:creationId xmlns:a16="http://schemas.microsoft.com/office/drawing/2014/main" id="{0E15705B-41F7-0644-A688-3CEB246A3A80}"/>
              </a:ext>
            </a:extLst>
          </p:cNvPr>
          <p:cNvSpPr txBox="1"/>
          <p:nvPr/>
        </p:nvSpPr>
        <p:spPr>
          <a:xfrm>
            <a:off x="3138200" y="17838676"/>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41" name="Textfeld 40">
            <a:extLst>
              <a:ext uri="{FF2B5EF4-FFF2-40B4-BE49-F238E27FC236}">
                <a16:creationId xmlns:a16="http://schemas.microsoft.com/office/drawing/2014/main" id="{18C8D8A8-6A6C-D3DC-206B-E3CE653F6F0B}"/>
              </a:ext>
            </a:extLst>
          </p:cNvPr>
          <p:cNvSpPr txBox="1"/>
          <p:nvPr/>
        </p:nvSpPr>
        <p:spPr>
          <a:xfrm>
            <a:off x="819150" y="39154901"/>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4: Komponentendiagram des Systems zur Generierung semantisch plausibler Aufgaben</a:t>
            </a:r>
            <a:endParaRPr lang="de-DE" sz="2400" dirty="0"/>
          </a:p>
        </p:txBody>
      </p:sp>
      <p:sp>
        <p:nvSpPr>
          <p:cNvPr id="42" name="Textfeld 41">
            <a:extLst>
              <a:ext uri="{FF2B5EF4-FFF2-40B4-BE49-F238E27FC236}">
                <a16:creationId xmlns:a16="http://schemas.microsoft.com/office/drawing/2014/main" id="{F879E8EB-0BE7-084C-45C4-6BFFA5D8733B}"/>
              </a:ext>
            </a:extLst>
          </p:cNvPr>
          <p:cNvSpPr txBox="1"/>
          <p:nvPr/>
        </p:nvSpPr>
        <p:spPr>
          <a:xfrm>
            <a:off x="15648101" y="31025719"/>
            <a:ext cx="6943030" cy="7848302"/>
          </a:xfrm>
          <a:prstGeom prst="rect">
            <a:avLst/>
          </a:prstGeom>
          <a:noFill/>
        </p:spPr>
        <p:txBody>
          <a:bodyPr wrap="square" rtlCol="0">
            <a:spAutoFit/>
          </a:bodyPr>
          <a:lstStyle/>
          <a:p>
            <a:pPr algn="ctr"/>
            <a:r>
              <a:rPr lang="de-DE" sz="3600" b="1" dirty="0"/>
              <a:t>OPAL</a:t>
            </a:r>
          </a:p>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Kurses (analog zu ONYX-Variablen)</a:t>
            </a:r>
          </a:p>
          <a:p>
            <a:pPr marL="857250" indent="-857250">
              <a:buFont typeface="Symbol" panose="05050102010706020507" pitchFamily="18" charset="2"/>
              <a:buChar char="-"/>
            </a:pPr>
            <a:r>
              <a:rPr lang="de-DE" sz="3600" dirty="0"/>
              <a:t>Key-Value-Paare als Response zur Darstellung im </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p>
        </p:txBody>
      </p:sp>
      <p:pic>
        <p:nvPicPr>
          <p:cNvPr id="9" name="Grafik 8">
            <a:extLst>
              <a:ext uri="{FF2B5EF4-FFF2-40B4-BE49-F238E27FC236}">
                <a16:creationId xmlns:a16="http://schemas.microsoft.com/office/drawing/2014/main" id="{7B8F842C-D96E-E8B4-14A9-3A24FF882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993" y="15434407"/>
            <a:ext cx="5560709" cy="2335498"/>
          </a:xfrm>
          <a:prstGeom prst="rect">
            <a:avLst/>
          </a:prstGeom>
        </p:spPr>
      </p:pic>
      <p:pic>
        <p:nvPicPr>
          <p:cNvPr id="14" name="Grafik 13">
            <a:extLst>
              <a:ext uri="{FF2B5EF4-FFF2-40B4-BE49-F238E27FC236}">
                <a16:creationId xmlns:a16="http://schemas.microsoft.com/office/drawing/2014/main" id="{152F9577-F818-FD1B-6906-FA4357754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1359" y="14164645"/>
            <a:ext cx="7716559" cy="4314196"/>
          </a:xfrm>
          <a:prstGeom prst="rect">
            <a:avLst/>
          </a:prstGeom>
        </p:spPr>
      </p:pic>
      <p:pic>
        <p:nvPicPr>
          <p:cNvPr id="18" name="Grafik 17">
            <a:extLst>
              <a:ext uri="{FF2B5EF4-FFF2-40B4-BE49-F238E27FC236}">
                <a16:creationId xmlns:a16="http://schemas.microsoft.com/office/drawing/2014/main" id="{B1D56C86-C850-D061-DE28-AD6C793F60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8496" y="34591328"/>
            <a:ext cx="14299554" cy="4563687"/>
          </a:xfrm>
          <a:prstGeom prst="rect">
            <a:avLst/>
          </a:prstGeom>
        </p:spPr>
      </p:pic>
      <p:graphicFrame>
        <p:nvGraphicFramePr>
          <p:cNvPr id="23" name="Tabelle 22">
            <a:extLst>
              <a:ext uri="{FF2B5EF4-FFF2-40B4-BE49-F238E27FC236}">
                <a16:creationId xmlns:a16="http://schemas.microsoft.com/office/drawing/2014/main" id="{B76BE492-67C6-C54E-583F-BFCDF6FF848D}"/>
              </a:ext>
            </a:extLst>
          </p:cNvPr>
          <p:cNvGraphicFramePr>
            <a:graphicFrameLocks noGrp="1"/>
          </p:cNvGraphicFramePr>
          <p:nvPr>
            <p:extLst>
              <p:ext uri="{D42A27DB-BD31-4B8C-83A1-F6EECF244321}">
                <p14:modId xmlns:p14="http://schemas.microsoft.com/office/powerpoint/2010/main" val="983176361"/>
              </p:ext>
            </p:extLst>
          </p:nvPr>
        </p:nvGraphicFramePr>
        <p:xfrm>
          <a:off x="15504856" y="25612715"/>
          <a:ext cx="14453420" cy="3502188"/>
        </p:xfrm>
        <a:graphic>
          <a:graphicData uri="http://schemas.openxmlformats.org/drawingml/2006/table">
            <a:tbl>
              <a:tblPr firstRow="1" bandRow="1">
                <a:tableStyleId>{2D5ABB26-0587-4C30-8999-92F81FD0307C}</a:tableStyleId>
              </a:tblPr>
              <a:tblGrid>
                <a:gridCol w="2890684">
                  <a:extLst>
                    <a:ext uri="{9D8B030D-6E8A-4147-A177-3AD203B41FA5}">
                      <a16:colId xmlns:a16="http://schemas.microsoft.com/office/drawing/2014/main" val="2510266508"/>
                    </a:ext>
                  </a:extLst>
                </a:gridCol>
                <a:gridCol w="2890684">
                  <a:extLst>
                    <a:ext uri="{9D8B030D-6E8A-4147-A177-3AD203B41FA5}">
                      <a16:colId xmlns:a16="http://schemas.microsoft.com/office/drawing/2014/main" val="3704311270"/>
                    </a:ext>
                  </a:extLst>
                </a:gridCol>
                <a:gridCol w="3038168">
                  <a:extLst>
                    <a:ext uri="{9D8B030D-6E8A-4147-A177-3AD203B41FA5}">
                      <a16:colId xmlns:a16="http://schemas.microsoft.com/office/drawing/2014/main" val="3358502202"/>
                    </a:ext>
                  </a:extLst>
                </a:gridCol>
                <a:gridCol w="2920181">
                  <a:extLst>
                    <a:ext uri="{9D8B030D-6E8A-4147-A177-3AD203B41FA5}">
                      <a16:colId xmlns:a16="http://schemas.microsoft.com/office/drawing/2014/main" val="2612225475"/>
                    </a:ext>
                  </a:extLst>
                </a:gridCol>
                <a:gridCol w="2713703">
                  <a:extLst>
                    <a:ext uri="{9D8B030D-6E8A-4147-A177-3AD203B41FA5}">
                      <a16:colId xmlns:a16="http://schemas.microsoft.com/office/drawing/2014/main" val="1029909606"/>
                    </a:ext>
                  </a:extLst>
                </a:gridCol>
              </a:tblGrid>
              <a:tr h="1277148">
                <a:tc>
                  <a:txBody>
                    <a:bodyPr/>
                    <a:lstStyle/>
                    <a:p>
                      <a:r>
                        <a:rPr lang="de-DE" sz="3600" b="1" dirty="0"/>
                        <a:t>Informatik</a:t>
                      </a:r>
                    </a:p>
                  </a:txBody>
                  <a:tcPr/>
                </a:tc>
                <a:tc>
                  <a:txBody>
                    <a:bodyPr/>
                    <a:lstStyle/>
                    <a:p>
                      <a:r>
                        <a:rPr lang="de-DE" sz="3600" b="1" dirty="0"/>
                        <a:t>Wirtschafts-informatik</a:t>
                      </a:r>
                    </a:p>
                  </a:txBody>
                  <a:tcPr/>
                </a:tc>
                <a:tc>
                  <a:txBody>
                    <a:bodyPr/>
                    <a:lstStyle/>
                    <a:p>
                      <a:r>
                        <a:rPr lang="de-DE" sz="3600" b="1" dirty="0"/>
                        <a:t>Geo-informatik</a:t>
                      </a:r>
                    </a:p>
                  </a:txBody>
                  <a:tcPr/>
                </a:tc>
                <a:tc>
                  <a:txBody>
                    <a:bodyPr/>
                    <a:lstStyle/>
                    <a:p>
                      <a:r>
                        <a:rPr lang="de-DE" sz="3600" b="1" dirty="0"/>
                        <a:t>Betriebs-wirtschaft</a:t>
                      </a:r>
                    </a:p>
                  </a:txBody>
                  <a:tcPr/>
                </a:tc>
                <a:tc>
                  <a:txBody>
                    <a:bodyPr/>
                    <a:lstStyle/>
                    <a:p>
                      <a:r>
                        <a:rPr lang="de-DE" sz="3600" b="1" dirty="0"/>
                        <a:t>Chemie</a:t>
                      </a:r>
                    </a:p>
                  </a:txBody>
                  <a:tcPr/>
                </a:tc>
                <a:extLst>
                  <a:ext uri="{0D108BD9-81ED-4DB2-BD59-A6C34878D82A}">
                    <a16:rowId xmlns:a16="http://schemas.microsoft.com/office/drawing/2014/main" val="1403211774"/>
                  </a:ext>
                </a:extLst>
              </a:tr>
              <a:tr h="1932096">
                <a:tc>
                  <a:txBody>
                    <a:bodyPr/>
                    <a:lstStyle/>
                    <a:p>
                      <a:pPr marL="457200" indent="-457200">
                        <a:buFont typeface="Arial" panose="020B0604020202020204" pitchFamily="34" charset="0"/>
                        <a:buChar char="•"/>
                      </a:pPr>
                      <a:r>
                        <a:rPr lang="de-DE" sz="2800" dirty="0"/>
                        <a:t>SQL-Abfrage-generierung</a:t>
                      </a:r>
                    </a:p>
                  </a:txBody>
                  <a:tcPr/>
                </a:tc>
                <a:tc>
                  <a:txBody>
                    <a:bodyPr/>
                    <a:lstStyle/>
                    <a:p>
                      <a:pPr marL="457200" marR="0" lvl="0" indent="-457200" algn="l" defTabSz="227063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800" dirty="0"/>
                        <a:t>Stücklisten-auflösung</a:t>
                      </a:r>
                    </a:p>
                    <a:p>
                      <a:pPr marL="457200" indent="-457200">
                        <a:buFont typeface="Arial" panose="020B0604020202020204" pitchFamily="34" charset="0"/>
                        <a:buChar char="•"/>
                      </a:pPr>
                      <a:endParaRPr lang="de-DE" sz="2800" dirty="0"/>
                    </a:p>
                  </a:txBody>
                  <a:tcPr/>
                </a:tc>
                <a:tc>
                  <a:txBody>
                    <a:bodyPr/>
                    <a:lstStyle/>
                    <a:p>
                      <a:pPr marL="457200" indent="-457200">
                        <a:buFont typeface="Arial" panose="020B0604020202020204" pitchFamily="34" charset="0"/>
                        <a:buChar char="•"/>
                      </a:pPr>
                      <a:r>
                        <a:rPr lang="de-DE" sz="2800" dirty="0"/>
                        <a:t>Interpolations-verfahren</a:t>
                      </a:r>
                    </a:p>
                    <a:p>
                      <a:pPr marL="457200" indent="-457200">
                        <a:buFont typeface="Arial" panose="020B0604020202020204" pitchFamily="34" charset="0"/>
                        <a:buChar char="•"/>
                      </a:pPr>
                      <a:r>
                        <a:rPr lang="de-DE" sz="2800" dirty="0"/>
                        <a:t>Graph</a:t>
                      </a:r>
                      <a:br>
                        <a:rPr lang="de-DE" sz="2800" dirty="0"/>
                      </a:br>
                      <a:r>
                        <a:rPr lang="de-DE" sz="2800" dirty="0"/>
                        <a:t>-algorithmen</a:t>
                      </a:r>
                    </a:p>
                  </a:txBody>
                  <a:tcPr/>
                </a:tc>
                <a:tc>
                  <a:txBody>
                    <a:bodyPr/>
                    <a:lstStyle/>
                    <a:p>
                      <a:pPr marL="457200" indent="-457200">
                        <a:buFont typeface="Arial" panose="020B0604020202020204" pitchFamily="34" charset="0"/>
                        <a:buChar char="•"/>
                      </a:pPr>
                      <a:r>
                        <a:rPr lang="de-DE" sz="2800" dirty="0"/>
                        <a:t>Vorwärts-, Rückwärts-terminierung</a:t>
                      </a:r>
                    </a:p>
                    <a:p>
                      <a:pPr marL="457200" indent="-457200">
                        <a:buFont typeface="Arial" panose="020B0604020202020204" pitchFamily="34" charset="0"/>
                        <a:buChar char="•"/>
                      </a:pPr>
                      <a:r>
                        <a:rPr lang="de-DE" sz="2800" dirty="0"/>
                        <a:t>Gantt</a:t>
                      </a:r>
                    </a:p>
                  </a:txBody>
                  <a:tcPr/>
                </a:tc>
                <a:tc>
                  <a:txBody>
                    <a:bodyPr/>
                    <a:lstStyle/>
                    <a:p>
                      <a:pPr marL="457200" indent="-457200">
                        <a:buFont typeface="Arial" panose="020B0604020202020204" pitchFamily="34" charset="0"/>
                        <a:buChar char="•"/>
                      </a:pPr>
                      <a:r>
                        <a:rPr lang="de-DE" sz="2800" dirty="0"/>
                        <a:t>Reaktions-gleichungen IUPAC-Nomen-</a:t>
                      </a:r>
                      <a:r>
                        <a:rPr lang="de-DE" sz="2800" dirty="0" err="1"/>
                        <a:t>klatur</a:t>
                      </a:r>
                      <a:endParaRPr lang="de-DE" sz="2800" dirty="0"/>
                    </a:p>
                  </a:txBody>
                  <a:tcPr/>
                </a:tc>
                <a:extLst>
                  <a:ext uri="{0D108BD9-81ED-4DB2-BD59-A6C34878D82A}">
                    <a16:rowId xmlns:a16="http://schemas.microsoft.com/office/drawing/2014/main" val="1772136319"/>
                  </a:ext>
                </a:extLst>
              </a:tr>
            </a:tbl>
          </a:graphicData>
        </a:graphic>
      </p:graphicFrame>
      <p:pic>
        <p:nvPicPr>
          <p:cNvPr id="31" name="Grafik 30">
            <a:extLst>
              <a:ext uri="{FF2B5EF4-FFF2-40B4-BE49-F238E27FC236}">
                <a16:creationId xmlns:a16="http://schemas.microsoft.com/office/drawing/2014/main" id="{C3371A8F-A49F-ED4E-FCA1-5D720E3EE071}"/>
              </a:ext>
            </a:extLst>
          </p:cNvPr>
          <p:cNvPicPr>
            <a:picLocks noChangeAspect="1"/>
          </p:cNvPicPr>
          <p:nvPr/>
        </p:nvPicPr>
        <p:blipFill rotWithShape="1">
          <a:blip r:embed="rId8"/>
          <a:srcRect l="752" t="1026" b="593"/>
          <a:stretch/>
        </p:blipFill>
        <p:spPr>
          <a:xfrm>
            <a:off x="23993055" y="22493575"/>
            <a:ext cx="4482811" cy="2155139"/>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sp>
        <p:nvSpPr>
          <p:cNvPr id="39" name="Rechteck: abgerundete Ecken 38">
            <a:extLst>
              <a:ext uri="{FF2B5EF4-FFF2-40B4-BE49-F238E27FC236}">
                <a16:creationId xmlns:a16="http://schemas.microsoft.com/office/drawing/2014/main" id="{3DF2BE02-A318-FFCB-C278-B8CE03C225DE}"/>
              </a:ext>
            </a:extLst>
          </p:cNvPr>
          <p:cNvSpPr/>
          <p:nvPr/>
        </p:nvSpPr>
        <p:spPr>
          <a:xfrm>
            <a:off x="21437600" y="20963500"/>
            <a:ext cx="2381932" cy="753239"/>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1. </a:t>
            </a:r>
            <a:r>
              <a:rPr lang="de-DE" sz="3600" dirty="0" err="1"/>
              <a:t>Record</a:t>
            </a:r>
            <a:endParaRPr lang="de-DE" sz="3600" dirty="0"/>
          </a:p>
        </p:txBody>
      </p:sp>
      <p:sp>
        <p:nvSpPr>
          <p:cNvPr id="45" name="Rechteck: abgerundete Ecken 44">
            <a:extLst>
              <a:ext uri="{FF2B5EF4-FFF2-40B4-BE49-F238E27FC236}">
                <a16:creationId xmlns:a16="http://schemas.microsoft.com/office/drawing/2014/main" id="{CFB77AB0-C86B-6FD2-9C59-ABACD85B95A4}"/>
              </a:ext>
            </a:extLst>
          </p:cNvPr>
          <p:cNvSpPr/>
          <p:nvPr/>
        </p:nvSpPr>
        <p:spPr>
          <a:xfrm>
            <a:off x="27178848" y="19369606"/>
            <a:ext cx="2559653" cy="83099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2. Redirect</a:t>
            </a:r>
          </a:p>
        </p:txBody>
      </p:sp>
      <p:sp>
        <p:nvSpPr>
          <p:cNvPr id="50" name="Rechteck: abgerundete Ecken 49">
            <a:extLst>
              <a:ext uri="{FF2B5EF4-FFF2-40B4-BE49-F238E27FC236}">
                <a16:creationId xmlns:a16="http://schemas.microsoft.com/office/drawing/2014/main" id="{3E62752D-6A40-A6EF-778C-0AED928E74F3}"/>
              </a:ext>
            </a:extLst>
          </p:cNvPr>
          <p:cNvSpPr/>
          <p:nvPr/>
        </p:nvSpPr>
        <p:spPr>
          <a:xfrm>
            <a:off x="21487919" y="23720515"/>
            <a:ext cx="2379875" cy="68625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3. Replay</a:t>
            </a:r>
          </a:p>
        </p:txBody>
      </p:sp>
      <p:sp>
        <p:nvSpPr>
          <p:cNvPr id="53" name="Rechteck: abgerundete Ecken 52">
            <a:extLst>
              <a:ext uri="{FF2B5EF4-FFF2-40B4-BE49-F238E27FC236}">
                <a16:creationId xmlns:a16="http://schemas.microsoft.com/office/drawing/2014/main" id="{6B0B8211-C298-8E32-138B-0E3D5F4E3FB3}"/>
              </a:ext>
            </a:extLst>
          </p:cNvPr>
          <p:cNvSpPr/>
          <p:nvPr/>
        </p:nvSpPr>
        <p:spPr>
          <a:xfrm>
            <a:off x="26958867" y="24859487"/>
            <a:ext cx="2762291" cy="716558"/>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4. </a:t>
            </a:r>
            <a:r>
              <a:rPr lang="de-DE" sz="3600" dirty="0" err="1"/>
              <a:t>Resume</a:t>
            </a:r>
            <a:endParaRPr lang="de-DE" sz="3600" dirty="0"/>
          </a:p>
        </p:txBody>
      </p:sp>
      <p:cxnSp>
        <p:nvCxnSpPr>
          <p:cNvPr id="54" name="Gerade Verbindung mit Pfeil 53">
            <a:extLst>
              <a:ext uri="{FF2B5EF4-FFF2-40B4-BE49-F238E27FC236}">
                <a16:creationId xmlns:a16="http://schemas.microsoft.com/office/drawing/2014/main" id="{5CCF85DF-F7E1-2DE1-208F-CD05BA936FCF}"/>
              </a:ext>
            </a:extLst>
          </p:cNvPr>
          <p:cNvCxnSpPr>
            <a:cxnSpLocks/>
            <a:stCxn id="53" idx="0"/>
          </p:cNvCxnSpPr>
          <p:nvPr/>
        </p:nvCxnSpPr>
        <p:spPr>
          <a:xfrm flipH="1" flipV="1">
            <a:off x="26543000" y="24422100"/>
            <a:ext cx="1797013" cy="437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3F3FE86D-83E9-0AAD-F28D-D94D14641884}"/>
              </a:ext>
            </a:extLst>
          </p:cNvPr>
          <p:cNvCxnSpPr>
            <a:cxnSpLocks/>
            <a:stCxn id="50" idx="3"/>
          </p:cNvCxnSpPr>
          <p:nvPr/>
        </p:nvCxnSpPr>
        <p:spPr>
          <a:xfrm>
            <a:off x="23867794" y="24063644"/>
            <a:ext cx="2040206" cy="34312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uppieren 55">
            <a:extLst>
              <a:ext uri="{FF2B5EF4-FFF2-40B4-BE49-F238E27FC236}">
                <a16:creationId xmlns:a16="http://schemas.microsoft.com/office/drawing/2014/main" id="{8D7B3677-DC1C-6329-7029-A9278036E284}"/>
              </a:ext>
            </a:extLst>
          </p:cNvPr>
          <p:cNvGrpSpPr/>
          <p:nvPr/>
        </p:nvGrpSpPr>
        <p:grpSpPr>
          <a:xfrm>
            <a:off x="23994467" y="20278180"/>
            <a:ext cx="4486574" cy="2146346"/>
            <a:chOff x="24068636" y="20420019"/>
            <a:chExt cx="4486574" cy="2146346"/>
          </a:xfrm>
        </p:grpSpPr>
        <p:pic>
          <p:nvPicPr>
            <p:cNvPr id="37" name="Grafik 36">
              <a:extLst>
                <a:ext uri="{FF2B5EF4-FFF2-40B4-BE49-F238E27FC236}">
                  <a16:creationId xmlns:a16="http://schemas.microsoft.com/office/drawing/2014/main" id="{EB8F5EB3-2644-2D19-00AB-C342AF26746C}"/>
                </a:ext>
              </a:extLst>
            </p:cNvPr>
            <p:cNvPicPr>
              <a:picLocks noChangeAspect="1"/>
            </p:cNvPicPr>
            <p:nvPr/>
          </p:nvPicPr>
          <p:blipFill rotWithShape="1">
            <a:blip r:embed="rId9"/>
            <a:srcRect l="333" t="1643" b="841"/>
            <a:stretch/>
          </p:blipFill>
          <p:spPr>
            <a:xfrm>
              <a:off x="24072399" y="20420019"/>
              <a:ext cx="4482811" cy="2146346"/>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pic>
          <p:nvPicPr>
            <p:cNvPr id="24" name="Grafik 23">
              <a:extLst>
                <a:ext uri="{FF2B5EF4-FFF2-40B4-BE49-F238E27FC236}">
                  <a16:creationId xmlns:a16="http://schemas.microsoft.com/office/drawing/2014/main" id="{C58F93FD-39EE-8438-CAF7-C7E8C22FE761}"/>
                </a:ext>
              </a:extLst>
            </p:cNvPr>
            <p:cNvPicPr>
              <a:picLocks noChangeAspect="1"/>
            </p:cNvPicPr>
            <p:nvPr/>
          </p:nvPicPr>
          <p:blipFill rotWithShape="1">
            <a:blip r:embed="rId10"/>
            <a:srcRect l="221" t="1465" r="90887" b="1118"/>
            <a:stretch/>
          </p:blipFill>
          <p:spPr>
            <a:xfrm>
              <a:off x="24068636" y="20422248"/>
              <a:ext cx="399502" cy="2143953"/>
            </a:xfrm>
            <a:prstGeom prst="rect">
              <a:avLst/>
            </a:prstGeom>
            <a:ln w="19050">
              <a:noFill/>
            </a:ln>
            <a:effectLst/>
          </p:spPr>
        </p:pic>
      </p:grpSp>
      <p:cxnSp>
        <p:nvCxnSpPr>
          <p:cNvPr id="57" name="Gerade Verbindung mit Pfeil 56">
            <a:extLst>
              <a:ext uri="{FF2B5EF4-FFF2-40B4-BE49-F238E27FC236}">
                <a16:creationId xmlns:a16="http://schemas.microsoft.com/office/drawing/2014/main" id="{F01EE70E-D412-95E7-B252-0EE57C64E1BD}"/>
              </a:ext>
            </a:extLst>
          </p:cNvPr>
          <p:cNvCxnSpPr>
            <a:cxnSpLocks/>
            <a:stCxn id="39" idx="3"/>
          </p:cNvCxnSpPr>
          <p:nvPr/>
        </p:nvCxnSpPr>
        <p:spPr>
          <a:xfrm flipV="1">
            <a:off x="23819532" y="20653863"/>
            <a:ext cx="269646" cy="686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0566EFC7-217D-931E-7DFD-ACBDF3C2EBEF}"/>
              </a:ext>
            </a:extLst>
          </p:cNvPr>
          <p:cNvCxnSpPr>
            <a:cxnSpLocks/>
            <a:stCxn id="45" idx="2"/>
          </p:cNvCxnSpPr>
          <p:nvPr/>
        </p:nvCxnSpPr>
        <p:spPr>
          <a:xfrm flipH="1">
            <a:off x="28105178" y="20200603"/>
            <a:ext cx="353497" cy="796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74B216A6-753B-775D-5068-074813160F5B}"/>
              </a:ext>
            </a:extLst>
          </p:cNvPr>
          <p:cNvSpPr txBox="1"/>
          <p:nvPr/>
        </p:nvSpPr>
        <p:spPr>
          <a:xfrm>
            <a:off x="23594810" y="24741675"/>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
        <p:nvSpPr>
          <p:cNvPr id="82" name="Textfeld 81">
            <a:extLst>
              <a:ext uri="{FF2B5EF4-FFF2-40B4-BE49-F238E27FC236}">
                <a16:creationId xmlns:a16="http://schemas.microsoft.com/office/drawing/2014/main" id="{D6CE6C23-5593-5CA3-709F-1584BF31A785}"/>
              </a:ext>
            </a:extLst>
          </p:cNvPr>
          <p:cNvSpPr txBox="1"/>
          <p:nvPr/>
        </p:nvSpPr>
        <p:spPr>
          <a:xfrm>
            <a:off x="20326974" y="28572728"/>
            <a:ext cx="4828736" cy="587441"/>
          </a:xfrm>
          <a:prstGeom prst="rect">
            <a:avLst/>
          </a:prstGeom>
          <a:noFill/>
        </p:spPr>
        <p:txBody>
          <a:bodyPr wrap="square" lIns="108000" tIns="108000" rIns="108000" bIns="108000" rtlCol="0">
            <a:spAutoFit/>
          </a:bodyPr>
          <a:lstStyle/>
          <a:p>
            <a:r>
              <a:rPr lang="de-DE" sz="2400" i="1" dirty="0">
                <a:solidFill>
                  <a:schemeClr val="bg2"/>
                </a:solidFill>
              </a:rPr>
              <a:t>Tabelle 1: ALADIN-Aufgabentypen</a:t>
            </a:r>
            <a:endParaRPr lang="de-DE" sz="2400" dirty="0"/>
          </a:p>
        </p:txBody>
      </p:sp>
      <p:sp>
        <p:nvSpPr>
          <p:cNvPr id="83" name="Textfeld 82">
            <a:extLst>
              <a:ext uri="{FF2B5EF4-FFF2-40B4-BE49-F238E27FC236}">
                <a16:creationId xmlns:a16="http://schemas.microsoft.com/office/drawing/2014/main" id="{FEEAF334-8CA6-5C2B-258B-3D6A90BBC168}"/>
              </a:ext>
            </a:extLst>
          </p:cNvPr>
          <p:cNvSpPr txBox="1"/>
          <p:nvPr/>
        </p:nvSpPr>
        <p:spPr>
          <a:xfrm>
            <a:off x="23747210" y="24894075"/>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803</Words>
  <Application>Microsoft Office PowerPoint</Application>
  <PresentationFormat>Benutzerdefiniert</PresentationFormat>
  <Paragraphs>141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Open Sans</vt:lpstr>
      <vt:lpstr>Open Sans Light</vt:lpstr>
      <vt:lpstr>Open Sans SemiBold</vt:lpstr>
      <vt:lpstr>Symbol</vt:lpstr>
      <vt:lpstr>TUD_Powerpoint</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11</cp:revision>
  <cp:lastPrinted>2019-12-19T08:44:34Z</cp:lastPrinted>
  <dcterms:created xsi:type="dcterms:W3CDTF">2023-04-04T07:25:07Z</dcterms:created>
  <dcterms:modified xsi:type="dcterms:W3CDTF">2023-04-11T12:33:27Z</dcterms:modified>
</cp:coreProperties>
</file>