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3" r:id="rId5"/>
    <p:sldId id="257" r:id="rId6"/>
    <p:sldId id="262" r:id="rId7"/>
    <p:sldId id="265" r:id="rId8"/>
    <p:sldId id="266" r:id="rId9"/>
    <p:sldId id="258" r:id="rId10"/>
    <p:sldId id="264" r:id="rId11"/>
    <p:sldId id="260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2B678FF-D94C-43E1-802D-50B45A5F0877}">
          <p14:sldIdLst>
            <p14:sldId id="256"/>
          </p14:sldIdLst>
        </p14:section>
        <p14:section name="Alggemeines; Setup, Initiale Konfiguration" id="{CCCB2508-AD33-48B8-98FC-654AF28352E4}">
          <p14:sldIdLst>
            <p14:sldId id="259"/>
          </p14:sldIdLst>
        </p14:section>
        <p14:section name="Grundlegende Netzwerktopologie" id="{B91D7ABB-5261-4CD8-BEDF-B20792A0195D}">
          <p14:sldIdLst>
            <p14:sldId id="261"/>
            <p14:sldId id="263"/>
          </p14:sldIdLst>
        </p14:section>
        <p14:section name="Adressierung" id="{A24F79E8-1A07-4F17-A52A-8254C2A3B99F}">
          <p14:sldIdLst>
            <p14:sldId id="257"/>
            <p14:sldId id="262"/>
            <p14:sldId id="265"/>
            <p14:sldId id="266"/>
          </p14:sldIdLst>
        </p14:section>
        <p14:section name="Routing" id="{645FCA89-FC72-4120-8015-E8550C265041}">
          <p14:sldIdLst>
            <p14:sldId id="258"/>
          </p14:sldIdLst>
        </p14:section>
        <p14:section name="Kommunikation (Header)" id="{26CDE18B-AF43-4938-AAC7-3ED6E04F83FD}">
          <p14:sldIdLst>
            <p14:sldId id="264"/>
          </p14:sldIdLst>
        </p14:section>
        <p14:section name="Besonderheiten / Probleme" id="{8D5E6435-4C9F-4363-B3FF-D07441CCC7AB}">
          <p14:sldIdLst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551C-87D9-4517-A8E5-5B728DF833E9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B518-E7B6-46ED-89B6-7770BD26E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2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551C-87D9-4517-A8E5-5B728DF833E9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B518-E7B6-46ED-89B6-7770BD26E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96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551C-87D9-4517-A8E5-5B728DF833E9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B518-E7B6-46ED-89B6-7770BD26E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16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551C-87D9-4517-A8E5-5B728DF833E9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B518-E7B6-46ED-89B6-7770BD26E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37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551C-87D9-4517-A8E5-5B728DF833E9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B518-E7B6-46ED-89B6-7770BD26E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89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551C-87D9-4517-A8E5-5B728DF833E9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B518-E7B6-46ED-89B6-7770BD26E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1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551C-87D9-4517-A8E5-5B728DF833E9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B518-E7B6-46ED-89B6-7770BD26E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3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551C-87D9-4517-A8E5-5B728DF833E9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B518-E7B6-46ED-89B6-7770BD26E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46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551C-87D9-4517-A8E5-5B728DF833E9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B518-E7B6-46ED-89B6-7770BD26E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71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551C-87D9-4517-A8E5-5B728DF833E9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B518-E7B6-46ED-89B6-7770BD26E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22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551C-87D9-4517-A8E5-5B728DF833E9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B518-E7B6-46ED-89B6-7770BD26E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35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2448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7551C-87D9-4517-A8E5-5B728DF833E9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AB518-E7B6-46ED-89B6-7770BD26EF76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128337" y="6272463"/>
            <a:ext cx="116144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47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Protokoll für </a:t>
            </a:r>
            <a:r>
              <a:rPr lang="de-DE" dirty="0" err="1" smtClean="0"/>
              <a:t>Multihop</a:t>
            </a:r>
            <a:r>
              <a:rPr lang="de-DE" dirty="0" smtClean="0"/>
              <a:t>-Netzwerk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Projektgruppenarbeit</a:t>
            </a:r>
          </a:p>
          <a:p>
            <a:r>
              <a:rPr lang="de-DE" dirty="0" smtClean="0"/>
              <a:t>Technik Mobiler Systeme</a:t>
            </a:r>
          </a:p>
          <a:p>
            <a:r>
              <a:rPr lang="de-DE" dirty="0" smtClean="0"/>
              <a:t>WiSe18/19</a:t>
            </a:r>
          </a:p>
          <a:p>
            <a:r>
              <a:rPr lang="de-DE" dirty="0" smtClean="0"/>
              <a:t>Dozent: Prof. Dr. Huhn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4211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Codierung von Nachrichten (AT)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01750"/>
            <a:ext cx="10515600" cy="4351338"/>
          </a:xfrm>
        </p:spPr>
        <p:txBody>
          <a:bodyPr/>
          <a:lstStyle/>
          <a:p>
            <a:r>
              <a:rPr lang="de-DE" dirty="0" smtClean="0"/>
              <a:t>Welche Zeichen am Anfang einer Nachricht bedeuten was?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908458"/>
              </p:ext>
            </p:extLst>
          </p:nvPr>
        </p:nvGraphicFramePr>
        <p:xfrm>
          <a:off x="457200" y="2211583"/>
          <a:ext cx="10972801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568">
                  <a:extLst>
                    <a:ext uri="{9D8B030D-6E8A-4147-A177-3AD203B41FA5}">
                      <a16:colId xmlns:a16="http://schemas.microsoft.com/office/drawing/2014/main" val="741852749"/>
                    </a:ext>
                  </a:extLst>
                </a:gridCol>
                <a:gridCol w="2040857">
                  <a:extLst>
                    <a:ext uri="{9D8B030D-6E8A-4147-A177-3AD203B41FA5}">
                      <a16:colId xmlns:a16="http://schemas.microsoft.com/office/drawing/2014/main" val="799248324"/>
                    </a:ext>
                  </a:extLst>
                </a:gridCol>
                <a:gridCol w="906548">
                  <a:extLst>
                    <a:ext uri="{9D8B030D-6E8A-4147-A177-3AD203B41FA5}">
                      <a16:colId xmlns:a16="http://schemas.microsoft.com/office/drawing/2014/main" val="4013303520"/>
                    </a:ext>
                  </a:extLst>
                </a:gridCol>
                <a:gridCol w="6284828">
                  <a:extLst>
                    <a:ext uri="{9D8B030D-6E8A-4147-A177-3AD203B41FA5}">
                      <a16:colId xmlns:a16="http://schemas.microsoft.com/office/drawing/2014/main" val="2457219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Anfangszeichen (</a:t>
                      </a:r>
                      <a:r>
                        <a:rPr lang="de-DE" dirty="0" err="1" smtClean="0"/>
                        <a:t>Ascii</a:t>
                      </a:r>
                      <a:r>
                        <a:rPr lang="de-DE" dirty="0" smtClean="0"/>
                        <a:t>? Bytes?)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Payload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Broad</a:t>
                      </a:r>
                      <a:r>
                        <a:rPr lang="de-DE" dirty="0" smtClean="0"/>
                        <a:t>-</a:t>
                      </a:r>
                      <a:br>
                        <a:rPr lang="de-DE" dirty="0" smtClean="0"/>
                      </a:br>
                      <a:r>
                        <a:rPr lang="de-DE" dirty="0" err="1" smtClean="0"/>
                        <a:t>cast</a:t>
                      </a:r>
                      <a:r>
                        <a:rPr lang="de-DE" dirty="0" smtClean="0"/>
                        <a:t>?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Bedeutung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533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DISC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Neuer</a:t>
                      </a:r>
                      <a:r>
                        <a:rPr lang="de-DE" baseline="0" dirty="0" smtClean="0"/>
                        <a:t> Knoten versucht, Koordinator zu finden</a:t>
                      </a:r>
                      <a:endParaRPr lang="de-D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91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ADDR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XXXX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Koordinator sendet einem Knoten mit temporärer Adresse eine</a:t>
                      </a:r>
                      <a:r>
                        <a:rPr lang="de-DE" baseline="0" dirty="0" smtClean="0"/>
                        <a:t> feste Adresse. </a:t>
                      </a:r>
                      <a:r>
                        <a:rPr lang="de-DE" dirty="0" smtClean="0"/>
                        <a:t>{0100-FFFE}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45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Einfache Nachricht an {}ohne weitere Bedeutung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520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POLL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Selbstanfrage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1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ALIV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Anfrage,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659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82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502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303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Sicherheit wird komplett vernachlässigt, da außerhalb des Projektumfangs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04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Initiale Konfiguration: (AT </a:t>
            </a:r>
            <a:r>
              <a:rPr lang="de-DE" dirty="0" err="1" smtClean="0"/>
              <a:t>Config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Frequenz: 433 MHz</a:t>
            </a:r>
          </a:p>
          <a:p>
            <a:r>
              <a:rPr lang="de-DE" dirty="0" smtClean="0"/>
              <a:t>Spreizfaktor: 12</a:t>
            </a:r>
          </a:p>
          <a:p>
            <a:r>
              <a:rPr lang="de-DE" dirty="0" smtClean="0"/>
              <a:t>….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331495" y="4868779"/>
            <a:ext cx="921316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Was ist Standard, damit knoten überhaupt kommunizieren können?</a:t>
            </a:r>
          </a:p>
          <a:p>
            <a:r>
              <a:rPr lang="de-DE" dirty="0" smtClean="0"/>
              <a:t>Alle müssen über gleiche Grundkonfiguration verfügen, die durch unser Protokoll festgelegt wird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818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Grundlegende Topologie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2937709" y="4134854"/>
            <a:ext cx="930443" cy="8341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4776537" y="3023061"/>
            <a:ext cx="930443" cy="834189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K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920916" y="4836697"/>
            <a:ext cx="930443" cy="8341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/>
          <p:cNvCxnSpPr>
            <a:stCxn id="4" idx="7"/>
            <a:endCxn id="6" idx="2"/>
          </p:cNvCxnSpPr>
          <p:nvPr/>
        </p:nvCxnSpPr>
        <p:spPr>
          <a:xfrm flipV="1">
            <a:off x="3731892" y="3440156"/>
            <a:ext cx="1044645" cy="816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4"/>
            <a:endCxn id="7" idx="0"/>
          </p:cNvCxnSpPr>
          <p:nvPr/>
        </p:nvCxnSpPr>
        <p:spPr>
          <a:xfrm>
            <a:off x="5241759" y="3857250"/>
            <a:ext cx="144379" cy="979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stCxn id="4" idx="5"/>
            <a:endCxn id="7" idx="2"/>
          </p:cNvCxnSpPr>
          <p:nvPr/>
        </p:nvCxnSpPr>
        <p:spPr>
          <a:xfrm>
            <a:off x="3731892" y="4846879"/>
            <a:ext cx="1189024" cy="406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6575161" y="4969043"/>
            <a:ext cx="930443" cy="8341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/>
          <p:cNvCxnSpPr>
            <a:stCxn id="7" idx="6"/>
            <a:endCxn id="13" idx="2"/>
          </p:cNvCxnSpPr>
          <p:nvPr/>
        </p:nvCxnSpPr>
        <p:spPr>
          <a:xfrm>
            <a:off x="5851359" y="5253792"/>
            <a:ext cx="723802" cy="132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922422" y="1463731"/>
            <a:ext cx="9148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Im gesamten Netz gibt es genau einen Koordinator, der sich um die Adressvergabe kümmert.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Der Koordinator führt ein Adressverzeichnis.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Ein Knoten macht sich selbst zum Koordinator, falls es in seinem Netzwerk keinen gibt.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Es kann beliebig viele weitere Knoten 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37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Grundlegende Topologie – Überlegung:</a:t>
            </a:r>
            <a:br>
              <a:rPr lang="de-DE" sz="4000" dirty="0" smtClean="0"/>
            </a:br>
            <a:r>
              <a:rPr lang="de-DE" sz="4000" dirty="0" smtClean="0"/>
              <a:t>Stellvertreter Koordinator</a:t>
            </a:r>
            <a:endParaRPr lang="de-DE" sz="4000" dirty="0"/>
          </a:p>
        </p:txBody>
      </p:sp>
      <p:sp>
        <p:nvSpPr>
          <p:cNvPr id="4" name="Ellipse 3"/>
          <p:cNvSpPr/>
          <p:nvPr/>
        </p:nvSpPr>
        <p:spPr>
          <a:xfrm>
            <a:off x="2937709" y="4600072"/>
            <a:ext cx="930443" cy="8341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4776537" y="3488279"/>
            <a:ext cx="930443" cy="834189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K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920916" y="5301915"/>
            <a:ext cx="930443" cy="8341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/>
          <p:cNvCxnSpPr>
            <a:stCxn id="4" idx="7"/>
            <a:endCxn id="6" idx="2"/>
          </p:cNvCxnSpPr>
          <p:nvPr/>
        </p:nvCxnSpPr>
        <p:spPr>
          <a:xfrm flipV="1">
            <a:off x="3731892" y="3905374"/>
            <a:ext cx="1044645" cy="816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stCxn id="6" idx="4"/>
            <a:endCxn id="7" idx="0"/>
          </p:cNvCxnSpPr>
          <p:nvPr/>
        </p:nvCxnSpPr>
        <p:spPr>
          <a:xfrm>
            <a:off x="5241759" y="4322468"/>
            <a:ext cx="144379" cy="979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stCxn id="4" idx="5"/>
            <a:endCxn id="7" idx="2"/>
          </p:cNvCxnSpPr>
          <p:nvPr/>
        </p:nvCxnSpPr>
        <p:spPr>
          <a:xfrm>
            <a:off x="3731892" y="5312097"/>
            <a:ext cx="1189024" cy="406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6575161" y="5434261"/>
            <a:ext cx="930443" cy="8341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/>
          <p:cNvCxnSpPr>
            <a:stCxn id="7" idx="6"/>
            <a:endCxn id="13" idx="2"/>
          </p:cNvCxnSpPr>
          <p:nvPr/>
        </p:nvCxnSpPr>
        <p:spPr>
          <a:xfrm>
            <a:off x="5851359" y="5719010"/>
            <a:ext cx="723802" cy="132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872047" y="1621234"/>
            <a:ext cx="99586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Es könnte einen Stellvertreterknoten geben, der sich mit dem Koordinator synchronisiert und im</a:t>
            </a:r>
            <a:br>
              <a:rPr lang="de-DE" dirty="0" smtClean="0"/>
            </a:br>
            <a:r>
              <a:rPr lang="de-DE" dirty="0" smtClean="0"/>
              <a:t>Notfall dessen Aufgaben übernehmen kann (hält ebenfalls alle Adressen vor)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Damit muss das Netzwerk nicht grundlegend neu konfiguriert werden, wenn der Koordinator ausfällt.</a:t>
            </a:r>
            <a:br>
              <a:rPr lang="de-DE" dirty="0" smtClean="0"/>
            </a:br>
            <a:r>
              <a:rPr lang="de-DE" dirty="0" smtClean="0"/>
              <a:t>Der SK wird zum neuen K und wählt seinerseits einen neuen 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Trotzdem muss der Fall abgedeckt werden, dass in einem Netzwerk K und SK ausfallen und </a:t>
            </a:r>
            <a:br>
              <a:rPr lang="de-DE" dirty="0" smtClean="0"/>
            </a:br>
            <a:r>
              <a:rPr lang="de-DE" dirty="0" smtClean="0"/>
              <a:t>sich das Netz neu konfiguriert</a:t>
            </a:r>
          </a:p>
        </p:txBody>
      </p:sp>
      <p:sp>
        <p:nvSpPr>
          <p:cNvPr id="12" name="Ellipse 11"/>
          <p:cNvSpPr/>
          <p:nvPr/>
        </p:nvSpPr>
        <p:spPr>
          <a:xfrm>
            <a:off x="6444915" y="3514010"/>
            <a:ext cx="930443" cy="834189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rgbClr val="0070C0"/>
                </a:solidFill>
              </a:rPr>
              <a:t>SK</a:t>
            </a:r>
            <a:endParaRPr lang="de-DE" sz="3200" dirty="0">
              <a:solidFill>
                <a:srgbClr val="0070C0"/>
              </a:solidFill>
            </a:endParaRPr>
          </a:p>
        </p:txBody>
      </p:sp>
      <p:cxnSp>
        <p:nvCxnSpPr>
          <p:cNvPr id="5" name="Gerader Verbinder 4"/>
          <p:cNvCxnSpPr>
            <a:stCxn id="12" idx="4"/>
            <a:endCxn id="13" idx="0"/>
          </p:cNvCxnSpPr>
          <p:nvPr/>
        </p:nvCxnSpPr>
        <p:spPr>
          <a:xfrm>
            <a:off x="6910137" y="4348199"/>
            <a:ext cx="130246" cy="1086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6" idx="6"/>
            <a:endCxn id="12" idx="2"/>
          </p:cNvCxnSpPr>
          <p:nvPr/>
        </p:nvCxnSpPr>
        <p:spPr>
          <a:xfrm>
            <a:off x="5706980" y="3905374"/>
            <a:ext cx="737935" cy="25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37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30154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 smtClean="0">
                <a:solidFill>
                  <a:schemeClr val="accent6"/>
                </a:solidFill>
              </a:rPr>
              <a:t>Adressierung – Normalfall</a:t>
            </a:r>
            <a:endParaRPr lang="de-DE" sz="3600" dirty="0">
              <a:solidFill>
                <a:schemeClr val="accent6"/>
              </a:solidFill>
            </a:endParaRPr>
          </a:p>
        </p:txBody>
      </p:sp>
      <p:grpSp>
        <p:nvGrpSpPr>
          <p:cNvPr id="31" name="Gruppieren 30"/>
          <p:cNvGrpSpPr/>
          <p:nvPr/>
        </p:nvGrpSpPr>
        <p:grpSpPr>
          <a:xfrm>
            <a:off x="7440880" y="4453691"/>
            <a:ext cx="1451811" cy="1672391"/>
            <a:chOff x="1435768" y="2675020"/>
            <a:chExt cx="1451811" cy="1672391"/>
          </a:xfrm>
        </p:grpSpPr>
        <p:cxnSp>
          <p:nvCxnSpPr>
            <p:cNvPr id="6" name="Gerader Verbinder 5"/>
            <p:cNvCxnSpPr/>
            <p:nvPr/>
          </p:nvCxnSpPr>
          <p:spPr>
            <a:xfrm flipH="1" flipV="1">
              <a:off x="2679032" y="3793958"/>
              <a:ext cx="208547" cy="19250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lipse 9"/>
            <p:cNvSpPr/>
            <p:nvPr/>
          </p:nvSpPr>
          <p:spPr>
            <a:xfrm>
              <a:off x="1696452" y="3120189"/>
              <a:ext cx="930443" cy="83418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" name="Gerader Verbinder 10"/>
            <p:cNvCxnSpPr/>
            <p:nvPr/>
          </p:nvCxnSpPr>
          <p:spPr>
            <a:xfrm flipH="1">
              <a:off x="2679032" y="3023937"/>
              <a:ext cx="208547" cy="19250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>
            <a:xfrm flipH="1">
              <a:off x="1435768" y="3826042"/>
              <a:ext cx="208547" cy="19250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H="1" flipV="1">
              <a:off x="1435768" y="3056021"/>
              <a:ext cx="208547" cy="19250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>
            <a:xfrm flipH="1" flipV="1">
              <a:off x="2161673" y="4098758"/>
              <a:ext cx="4010" cy="24865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 flipH="1" flipV="1">
              <a:off x="2157663" y="2675020"/>
              <a:ext cx="4010" cy="24865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Ellipse 18"/>
          <p:cNvSpPr/>
          <p:nvPr/>
        </p:nvSpPr>
        <p:spPr>
          <a:xfrm>
            <a:off x="2927586" y="4453691"/>
            <a:ext cx="930443" cy="8341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854451" y="5177592"/>
            <a:ext cx="930443" cy="8341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287976" y="5165558"/>
            <a:ext cx="930443" cy="8341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r Verbinder 23"/>
          <p:cNvCxnSpPr>
            <a:stCxn id="19" idx="7"/>
            <a:endCxn id="38" idx="2"/>
          </p:cNvCxnSpPr>
          <p:nvPr/>
        </p:nvCxnSpPr>
        <p:spPr>
          <a:xfrm flipV="1">
            <a:off x="3721769" y="4297279"/>
            <a:ext cx="518084" cy="27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38" idx="4"/>
            <a:endCxn id="22" idx="0"/>
          </p:cNvCxnSpPr>
          <p:nvPr/>
        </p:nvCxnSpPr>
        <p:spPr>
          <a:xfrm>
            <a:off x="4705075" y="4714373"/>
            <a:ext cx="48123" cy="451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20" idx="2"/>
            <a:endCxn id="22" idx="6"/>
          </p:cNvCxnSpPr>
          <p:nvPr/>
        </p:nvCxnSpPr>
        <p:spPr>
          <a:xfrm flipH="1" flipV="1">
            <a:off x="5218419" y="5582653"/>
            <a:ext cx="636032" cy="1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838200" y="1237316"/>
            <a:ext cx="110223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Wenn ein neuer knoten erscheint, benötigt er eine dauerhafte Adresse, mit der er im Netz erreichbar 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Er wählt eine zufällige temporäre Adresse aus einem reservierten Adressbereich, bis er eine feste Adresse erhält.</a:t>
            </a:r>
            <a:br>
              <a:rPr lang="de-DE" dirty="0" smtClean="0"/>
            </a:br>
            <a:r>
              <a:rPr lang="de-DE" dirty="0" smtClean="0"/>
              <a:t>(Temporäre Adressen: 0001-0128)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Dann sendet er einen Broadcast, um Knoten in der Nähe zu finden und den Koordinator zu identifizieren.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Alle Knoten in Reichweite antworten mit der Adresse des Koordinators.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Der neue Knoten sendet eine Anfrage an den Koordinator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Der bestehende Koordinator antwortet mit einer noch nicht vergebenen festen Adresse, die der knoten annimmt.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Der Koordinator fügt die Adresse</a:t>
            </a:r>
            <a:endParaRPr lang="de-DE" dirty="0"/>
          </a:p>
        </p:txBody>
      </p:sp>
      <p:sp>
        <p:nvSpPr>
          <p:cNvPr id="38" name="Ellipse 37"/>
          <p:cNvSpPr/>
          <p:nvPr/>
        </p:nvSpPr>
        <p:spPr>
          <a:xfrm>
            <a:off x="4239853" y="3880184"/>
            <a:ext cx="930443" cy="834189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K</a:t>
            </a:r>
            <a:endParaRPr lang="de-DE" sz="3200" b="1" dirty="0">
              <a:solidFill>
                <a:srgbClr val="0070C0"/>
              </a:solidFill>
            </a:endParaRPr>
          </a:p>
        </p:txBody>
      </p:sp>
      <p:cxnSp>
        <p:nvCxnSpPr>
          <p:cNvPr id="55" name="Gerader Verbinder 54"/>
          <p:cNvCxnSpPr>
            <a:stCxn id="19" idx="5"/>
            <a:endCxn id="22" idx="1"/>
          </p:cNvCxnSpPr>
          <p:nvPr/>
        </p:nvCxnSpPr>
        <p:spPr>
          <a:xfrm>
            <a:off x="3721769" y="5165716"/>
            <a:ext cx="702467" cy="122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5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6"/>
                </a:solidFill>
              </a:rPr>
              <a:t>Adressierung – Edge Cases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838200" y="1237316"/>
            <a:ext cx="88894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A) Kein Koordinator vorhanden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Ist kein </a:t>
            </a:r>
            <a:r>
              <a:rPr lang="de-DE" dirty="0"/>
              <a:t>K</a:t>
            </a:r>
            <a:r>
              <a:rPr lang="de-DE" dirty="0" smtClean="0"/>
              <a:t>oordinator vorhanden, so nimmt der neue Knoten die Rolle des Koordinators 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Er gibt sich die Standard Koordinator Adresse 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838200" y="2769337"/>
            <a:ext cx="106037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B) Zwei oder mehr Koordinatoren vorhanden (neuer Knoten ist ein Verbindungsstück zwischen Netzwerken)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Soll das Netz sich komplett neu konfigurieren?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Anderer Ansatz: K mit größerer Adressliste bleibt K und integriert die Adressen des anderen Netzes.</a:t>
            </a:r>
            <a:br>
              <a:rPr lang="de-DE" dirty="0" smtClean="0"/>
            </a:br>
            <a:r>
              <a:rPr lang="de-DE" dirty="0" smtClean="0"/>
              <a:t>Gibt es Adressen mehrmals, so benachrichtigt er die entsprechenden Knoten, die untereinander aushandeln,</a:t>
            </a:r>
            <a:br>
              <a:rPr lang="de-DE" dirty="0" smtClean="0"/>
            </a:br>
            <a:r>
              <a:rPr lang="de-DE" dirty="0" smtClean="0"/>
              <a:t>wer die Adresse behält.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39312" y="4523663"/>
            <a:ext cx="10210800" cy="1387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1023957" y="4619188"/>
            <a:ext cx="10041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Adressaushandlung für Knoten mit gleicher Adresse: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discussed</a:t>
            </a:r>
            <a:r>
              <a:rPr lang="de-DE" dirty="0" smtClean="0"/>
              <a:t>. Evtl. per Zufallszahl lösen?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Oder alle Knoten mit selber Adresse melden sich als neue Knoten an und K löscht die mehrfach belegte Adresse?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6051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Addressräume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563695"/>
              </p:ext>
            </p:extLst>
          </p:nvPr>
        </p:nvGraphicFramePr>
        <p:xfrm>
          <a:off x="1060115" y="1762402"/>
          <a:ext cx="1007177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5885">
                  <a:extLst>
                    <a:ext uri="{9D8B030D-6E8A-4147-A177-3AD203B41FA5}">
                      <a16:colId xmlns:a16="http://schemas.microsoft.com/office/drawing/2014/main" val="66547192"/>
                    </a:ext>
                  </a:extLst>
                </a:gridCol>
                <a:gridCol w="5035885">
                  <a:extLst>
                    <a:ext uri="{9D8B030D-6E8A-4147-A177-3AD203B41FA5}">
                      <a16:colId xmlns:a16="http://schemas.microsoft.com/office/drawing/2014/main" val="1699563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Zweck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Adressraum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07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0000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Koordinator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779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0001-000F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Temporäre Adressen für Verhandlungen</a:t>
                      </a:r>
                      <a:r>
                        <a:rPr lang="de-DE" baseline="0" dirty="0" smtClean="0"/>
                        <a:t> &amp; </a:t>
                      </a:r>
                      <a:r>
                        <a:rPr lang="de-DE" dirty="0" smtClean="0"/>
                        <a:t>Synchronisation zwischen Koordinatoren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95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0010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Stellvertretender Koordinator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974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0011-00FF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Temporäre Adressen für neue Knoten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8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0100-FFFE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Feste Adressen</a:t>
                      </a:r>
                      <a:r>
                        <a:rPr lang="de-DE" b="1" baseline="0" dirty="0" smtClean="0"/>
                        <a:t> für Knoten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691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FFFF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Broadcast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4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25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lipse 31"/>
          <p:cNvSpPr/>
          <p:nvPr/>
        </p:nvSpPr>
        <p:spPr>
          <a:xfrm>
            <a:off x="5315163" y="3667126"/>
            <a:ext cx="5727395" cy="2604834"/>
          </a:xfrm>
          <a:prstGeom prst="ellipse">
            <a:avLst/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997566" y="3667126"/>
            <a:ext cx="5727395" cy="2604834"/>
          </a:xfrm>
          <a:prstGeom prst="ellipse">
            <a:avLst/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Self-Polling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49467"/>
            <a:ext cx="10515600" cy="4351338"/>
          </a:xfrm>
        </p:spPr>
        <p:txBody>
          <a:bodyPr>
            <a:normAutofit/>
          </a:bodyPr>
          <a:lstStyle/>
          <a:p>
            <a:r>
              <a:rPr lang="de-DE" sz="2000" dirty="0" smtClean="0"/>
              <a:t>Wenn wir sicherstellen wollen, dass auch bei mobilen Knoten keine Adresse doppelt vergeben ist, müssen Knoten in regelmäßigen Abständen eine Anfrage die eigene Adresse senden. </a:t>
            </a:r>
            <a:br>
              <a:rPr lang="de-DE" sz="2000" dirty="0" smtClean="0"/>
            </a:br>
            <a:r>
              <a:rPr lang="de-DE" sz="2000" dirty="0" smtClean="0"/>
              <a:t>Erhält ein Knoten eine unerwartete Selbst-Anfrage, so gibt es einen zweiten Knoten mit der gleichen Adresse im Netz.</a:t>
            </a:r>
          </a:p>
          <a:p>
            <a:r>
              <a:rPr lang="de-DE" sz="2000" dirty="0" smtClean="0"/>
              <a:t>Dieser Fall kann z.B. eintreten, wenn ein Knoten so verschoben wird, dass er zusätzlich ein weiteres Netz betritt.</a:t>
            </a:r>
            <a:endParaRPr lang="de-DE" sz="2000" dirty="0"/>
          </a:p>
        </p:txBody>
      </p:sp>
      <p:sp>
        <p:nvSpPr>
          <p:cNvPr id="12" name="Ellipse 11"/>
          <p:cNvSpPr/>
          <p:nvPr/>
        </p:nvSpPr>
        <p:spPr>
          <a:xfrm>
            <a:off x="1294610" y="4501315"/>
            <a:ext cx="930443" cy="8341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4270676" y="5283711"/>
            <a:ext cx="930443" cy="834189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2655000" y="5213182"/>
            <a:ext cx="930443" cy="8341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/>
          <p:cNvCxnSpPr>
            <a:stCxn id="12" idx="7"/>
            <a:endCxn id="18" idx="2"/>
          </p:cNvCxnSpPr>
          <p:nvPr/>
        </p:nvCxnSpPr>
        <p:spPr>
          <a:xfrm flipV="1">
            <a:off x="2088793" y="4344903"/>
            <a:ext cx="518084" cy="27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18" idx="4"/>
            <a:endCxn id="14" idx="0"/>
          </p:cNvCxnSpPr>
          <p:nvPr/>
        </p:nvCxnSpPr>
        <p:spPr>
          <a:xfrm>
            <a:off x="3072099" y="4761997"/>
            <a:ext cx="48123" cy="451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13" idx="2"/>
            <a:endCxn id="14" idx="6"/>
          </p:cNvCxnSpPr>
          <p:nvPr/>
        </p:nvCxnSpPr>
        <p:spPr>
          <a:xfrm flipH="1" flipV="1">
            <a:off x="3585443" y="5630277"/>
            <a:ext cx="685233" cy="705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2606877" y="3927808"/>
            <a:ext cx="930443" cy="834189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K</a:t>
            </a:r>
            <a:endParaRPr lang="de-DE" sz="3200" b="1" dirty="0">
              <a:solidFill>
                <a:srgbClr val="0070C0"/>
              </a:solidFill>
            </a:endParaRPr>
          </a:p>
        </p:txBody>
      </p:sp>
      <p:cxnSp>
        <p:nvCxnSpPr>
          <p:cNvPr id="19" name="Gerader Verbinder 18"/>
          <p:cNvCxnSpPr>
            <a:stCxn id="12" idx="5"/>
            <a:endCxn id="14" idx="1"/>
          </p:cNvCxnSpPr>
          <p:nvPr/>
        </p:nvCxnSpPr>
        <p:spPr>
          <a:xfrm>
            <a:off x="2088793" y="5213340"/>
            <a:ext cx="702467" cy="122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pieren 27"/>
          <p:cNvGrpSpPr/>
          <p:nvPr/>
        </p:nvGrpSpPr>
        <p:grpSpPr>
          <a:xfrm flipH="1">
            <a:off x="6880762" y="3876173"/>
            <a:ext cx="3857308" cy="2131597"/>
            <a:chOff x="6033060" y="3888206"/>
            <a:chExt cx="3857308" cy="2131597"/>
          </a:xfrm>
        </p:grpSpPr>
        <p:sp>
          <p:nvSpPr>
            <p:cNvPr id="20" name="Ellipse 19"/>
            <p:cNvSpPr/>
            <p:nvPr/>
          </p:nvSpPr>
          <p:spPr>
            <a:xfrm>
              <a:off x="6033060" y="4461713"/>
              <a:ext cx="930443" cy="83418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8959925" y="5185614"/>
              <a:ext cx="930443" cy="83418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/>
            <p:cNvSpPr/>
            <p:nvPr/>
          </p:nvSpPr>
          <p:spPr>
            <a:xfrm>
              <a:off x="7393450" y="5173580"/>
              <a:ext cx="930443" cy="83418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" name="Gerader Verbinder 22"/>
            <p:cNvCxnSpPr>
              <a:stCxn id="20" idx="7"/>
              <a:endCxn id="26" idx="2"/>
            </p:cNvCxnSpPr>
            <p:nvPr/>
          </p:nvCxnSpPr>
          <p:spPr>
            <a:xfrm flipV="1">
              <a:off x="6827243" y="4305301"/>
              <a:ext cx="518084" cy="2785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>
              <a:stCxn id="26" idx="4"/>
              <a:endCxn id="22" idx="0"/>
            </p:cNvCxnSpPr>
            <p:nvPr/>
          </p:nvCxnSpPr>
          <p:spPr>
            <a:xfrm>
              <a:off x="7810549" y="4722395"/>
              <a:ext cx="48123" cy="451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>
              <a:stCxn id="21" idx="2"/>
              <a:endCxn id="22" idx="6"/>
            </p:cNvCxnSpPr>
            <p:nvPr/>
          </p:nvCxnSpPr>
          <p:spPr>
            <a:xfrm flipH="1" flipV="1">
              <a:off x="8323893" y="5590675"/>
              <a:ext cx="636032" cy="12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/>
            <p:cNvSpPr/>
            <p:nvPr/>
          </p:nvSpPr>
          <p:spPr>
            <a:xfrm>
              <a:off x="7345327" y="3888206"/>
              <a:ext cx="930443" cy="834189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b="1" dirty="0" smtClean="0">
                  <a:solidFill>
                    <a:srgbClr val="0070C0"/>
                  </a:solidFill>
                </a:rPr>
                <a:t>K</a:t>
              </a:r>
              <a:endParaRPr lang="de-DE" sz="32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27" name="Gerader Verbinder 26"/>
            <p:cNvCxnSpPr>
              <a:stCxn id="20" idx="5"/>
              <a:endCxn id="22" idx="1"/>
            </p:cNvCxnSpPr>
            <p:nvPr/>
          </p:nvCxnSpPr>
          <p:spPr>
            <a:xfrm>
              <a:off x="6827243" y="5173738"/>
              <a:ext cx="702467" cy="122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Ellipse 28"/>
          <p:cNvSpPr/>
          <p:nvPr/>
        </p:nvSpPr>
        <p:spPr>
          <a:xfrm>
            <a:off x="5441222" y="4501315"/>
            <a:ext cx="930443" cy="8341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/>
          <p:cNvCxnSpPr>
            <a:stCxn id="29" idx="2"/>
            <a:endCxn id="14" idx="6"/>
          </p:cNvCxnSpPr>
          <p:nvPr/>
        </p:nvCxnSpPr>
        <p:spPr>
          <a:xfrm flipH="1">
            <a:off x="3585443" y="4918410"/>
            <a:ext cx="1855779" cy="711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feil nach rechts 37"/>
          <p:cNvSpPr/>
          <p:nvPr/>
        </p:nvSpPr>
        <p:spPr>
          <a:xfrm rot="19644411">
            <a:off x="5186520" y="5250080"/>
            <a:ext cx="399837" cy="243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r Verbinder 39"/>
          <p:cNvCxnSpPr>
            <a:stCxn id="29" idx="6"/>
            <a:endCxn id="21" idx="7"/>
          </p:cNvCxnSpPr>
          <p:nvPr/>
        </p:nvCxnSpPr>
        <p:spPr>
          <a:xfrm>
            <a:off x="6371665" y="4918410"/>
            <a:ext cx="645357" cy="3773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731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Routing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41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Microsoft Office PowerPoint</Application>
  <PresentationFormat>Breitbild</PresentationFormat>
  <Paragraphs>83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Protokoll für Multihop-Netzwerk</vt:lpstr>
      <vt:lpstr>Initiale Konfiguration: (AT Config)</vt:lpstr>
      <vt:lpstr>Grundlegende Topologie</vt:lpstr>
      <vt:lpstr>Grundlegende Topologie – Überlegung: Stellvertreter Koordinator</vt:lpstr>
      <vt:lpstr>Adressierung – Normalfall</vt:lpstr>
      <vt:lpstr>Adressierung – Edge Cases</vt:lpstr>
      <vt:lpstr>Addressräume</vt:lpstr>
      <vt:lpstr>Self-Polling</vt:lpstr>
      <vt:lpstr>Routing</vt:lpstr>
      <vt:lpstr>Codierung von Nachrichten (AT)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Protokoll für Multihop-Netzwerk</dc:title>
  <dc:creator>Hagen Wittlich</dc:creator>
  <cp:lastModifiedBy>Hagen Wittlich</cp:lastModifiedBy>
  <cp:revision>14</cp:revision>
  <dcterms:created xsi:type="dcterms:W3CDTF">2018-11-08T09:06:32Z</dcterms:created>
  <dcterms:modified xsi:type="dcterms:W3CDTF">2018-11-08T11:06:33Z</dcterms:modified>
</cp:coreProperties>
</file>