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57" r:id="rId5"/>
    <p:sldId id="265" r:id="rId6"/>
    <p:sldId id="262" r:id="rId7"/>
    <p:sldId id="258" r:id="rId8"/>
    <p:sldId id="267" r:id="rId9"/>
    <p:sldId id="264" r:id="rId10"/>
    <p:sldId id="260" r:id="rId11"/>
    <p:sldId id="269" r:id="rId12"/>
    <p:sldId id="263" r:id="rId13"/>
    <p:sldId id="266" r:id="rId14"/>
    <p:sldId id="268"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42B678FF-D94C-43E1-802D-50B45A5F0877}">
          <p14:sldIdLst>
            <p14:sldId id="256"/>
          </p14:sldIdLst>
        </p14:section>
        <p14:section name="Alggemeines; Setup, Initiale Konfiguration" id="{CCCB2508-AD33-48B8-98FC-654AF28352E4}">
          <p14:sldIdLst>
            <p14:sldId id="259"/>
          </p14:sldIdLst>
        </p14:section>
        <p14:section name="Grundlegende Netzwerktopologie" id="{B91D7ABB-5261-4CD8-BEDF-B20792A0195D}">
          <p14:sldIdLst>
            <p14:sldId id="261"/>
          </p14:sldIdLst>
        </p14:section>
        <p14:section name="Adressierung" id="{A24F79E8-1A07-4F17-A52A-8254C2A3B99F}">
          <p14:sldIdLst>
            <p14:sldId id="257"/>
            <p14:sldId id="265"/>
            <p14:sldId id="262"/>
          </p14:sldIdLst>
        </p14:section>
        <p14:section name="Routing" id="{645FCA89-FC72-4120-8015-E8550C265041}">
          <p14:sldIdLst>
            <p14:sldId id="258"/>
          </p14:sldIdLst>
        </p14:section>
        <p14:section name="Kommunikation (Header)" id="{26CDE18B-AF43-4938-AAC7-3ED6E04F83FD}">
          <p14:sldIdLst>
            <p14:sldId id="267"/>
            <p14:sldId id="264"/>
          </p14:sldIdLst>
        </p14:section>
        <p14:section name="Besonderheiten / Probleme" id="{8D5E6435-4C9F-4363-B3FF-D07441CCC7AB}">
          <p14:sldIdLst>
            <p14:sldId id="260"/>
          </p14:sldIdLst>
        </p14:section>
        <p14:section name="Abschnitt ohne Titel" id="{B08CB191-CF59-4E5B-9682-5619F0AB824D}">
          <p14:sldIdLst>
            <p14:sldId id="269"/>
            <p14:sldId id="263"/>
            <p14:sldId id="266"/>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81C7551C-87D9-4517-A8E5-5B728DF833E9}" type="datetimeFigureOut">
              <a:rPr lang="de-DE" smtClean="0"/>
              <a:t>05.01.2019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175428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1C7551C-87D9-4517-A8E5-5B728DF833E9}" type="datetimeFigureOut">
              <a:rPr lang="de-DE" smtClean="0"/>
              <a:t>05.01.2019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47996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1C7551C-87D9-4517-A8E5-5B728DF833E9}" type="datetimeFigureOut">
              <a:rPr lang="de-DE" smtClean="0"/>
              <a:t>05.01.2019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3053167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chor="t"/>
          <a:lstStyle>
            <a:lvl1pPr>
              <a:defRPr>
                <a:solidFill>
                  <a:schemeClr val="accent6"/>
                </a:solidFill>
              </a:defRPr>
            </a:lvl1p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1C7551C-87D9-4517-A8E5-5B728DF833E9}" type="datetimeFigureOut">
              <a:rPr lang="de-DE" smtClean="0"/>
              <a:t>05.01.2019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1197377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umsplatzhalter 3"/>
          <p:cNvSpPr>
            <a:spLocks noGrp="1"/>
          </p:cNvSpPr>
          <p:nvPr>
            <p:ph type="dt" sz="half" idx="10"/>
          </p:nvPr>
        </p:nvSpPr>
        <p:spPr/>
        <p:txBody>
          <a:bodyPr/>
          <a:lstStyle/>
          <a:p>
            <a:fld id="{81C7551C-87D9-4517-A8E5-5B728DF833E9}" type="datetimeFigureOut">
              <a:rPr lang="de-DE" smtClean="0"/>
              <a:t>05.01.2019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2409898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81C7551C-87D9-4517-A8E5-5B728DF833E9}" type="datetimeFigureOut">
              <a:rPr lang="de-DE" smtClean="0"/>
              <a:t>05.01.2019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17621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81C7551C-87D9-4517-A8E5-5B728DF833E9}" type="datetimeFigureOut">
              <a:rPr lang="de-DE" smtClean="0"/>
              <a:t>05.01.2019</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298338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81C7551C-87D9-4517-A8E5-5B728DF833E9}" type="datetimeFigureOut">
              <a:rPr lang="de-DE" smtClean="0"/>
              <a:t>05.01.2019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69046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1C7551C-87D9-4517-A8E5-5B728DF833E9}" type="datetimeFigureOut">
              <a:rPr lang="de-DE" smtClean="0"/>
              <a:t>05.01.2019</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348671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81C7551C-87D9-4517-A8E5-5B728DF833E9}" type="datetimeFigureOut">
              <a:rPr lang="de-DE" smtClean="0"/>
              <a:t>05.01.2019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379322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81C7551C-87D9-4517-A8E5-5B728DF833E9}" type="datetimeFigureOut">
              <a:rPr lang="de-DE" smtClean="0"/>
              <a:t>05.01.2019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1980352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244810"/>
            <a:ext cx="10515600" cy="1325563"/>
          </a:xfrm>
          <a:prstGeom prst="rect">
            <a:avLst/>
          </a:prstGeom>
        </p:spPr>
        <p:txBody>
          <a:bodyPr vert="horz" lIns="91440" tIns="45720" rIns="91440" bIns="45720" rtlCol="0" anchor="t">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C7551C-87D9-4517-A8E5-5B728DF833E9}" type="datetimeFigureOut">
              <a:rPr lang="de-DE" smtClean="0"/>
              <a:t>05.01.2019</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AB518-E7B6-46ED-89B6-7770BD26EF76}" type="slidenum">
              <a:rPr lang="de-DE" smtClean="0"/>
              <a:t>‹Nr.›</a:t>
            </a:fld>
            <a:endParaRPr lang="de-DE"/>
          </a:p>
        </p:txBody>
      </p:sp>
      <p:cxnSp>
        <p:nvCxnSpPr>
          <p:cNvPr id="8" name="Gerader Verbinder 7"/>
          <p:cNvCxnSpPr/>
          <p:nvPr userDrawn="1"/>
        </p:nvCxnSpPr>
        <p:spPr>
          <a:xfrm>
            <a:off x="128337" y="6272463"/>
            <a:ext cx="1161448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47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97832" y="1122363"/>
            <a:ext cx="10796336" cy="2387600"/>
          </a:xfrm>
        </p:spPr>
        <p:txBody>
          <a:bodyPr>
            <a:normAutofit/>
          </a:bodyPr>
          <a:lstStyle/>
          <a:p>
            <a:r>
              <a:rPr lang="de-DE" sz="4400" dirty="0" smtClean="0"/>
              <a:t>HTW </a:t>
            </a:r>
            <a:r>
              <a:rPr lang="de-DE" sz="4400" dirty="0" err="1" smtClean="0"/>
              <a:t>Unlimited</a:t>
            </a:r>
            <a:r>
              <a:rPr lang="de-DE" sz="4400" dirty="0" smtClean="0"/>
              <a:t> Hops Network Protocol</a:t>
            </a:r>
            <a:br>
              <a:rPr lang="de-DE" sz="4400" dirty="0" smtClean="0"/>
            </a:br>
            <a:r>
              <a:rPr lang="de-DE" sz="3600" dirty="0" smtClean="0">
                <a:solidFill>
                  <a:schemeClr val="accent6">
                    <a:lumMod val="60000"/>
                    <a:lumOff val="40000"/>
                  </a:schemeClr>
                </a:solidFill>
              </a:rPr>
              <a:t>(</a:t>
            </a:r>
            <a:r>
              <a:rPr lang="de-DE" sz="3600" dirty="0">
                <a:solidFill>
                  <a:schemeClr val="accent6">
                    <a:lumMod val="60000"/>
                    <a:lumOff val="40000"/>
                  </a:schemeClr>
                </a:solidFill>
              </a:rPr>
              <a:t>HUHN-P</a:t>
            </a:r>
            <a:r>
              <a:rPr lang="de-DE" sz="3600" dirty="0" smtClean="0">
                <a:solidFill>
                  <a:schemeClr val="accent6">
                    <a:lumMod val="60000"/>
                    <a:lumOff val="40000"/>
                  </a:schemeClr>
                </a:solidFill>
              </a:rPr>
              <a:t>)</a:t>
            </a:r>
            <a:r>
              <a:rPr lang="de-DE" dirty="0" smtClean="0">
                <a:solidFill>
                  <a:schemeClr val="accent6">
                    <a:lumMod val="60000"/>
                    <a:lumOff val="40000"/>
                  </a:schemeClr>
                </a:solidFill>
              </a:rPr>
              <a:t/>
            </a:r>
            <a:br>
              <a:rPr lang="de-DE" dirty="0" smtClean="0">
                <a:solidFill>
                  <a:schemeClr val="accent6">
                    <a:lumMod val="60000"/>
                    <a:lumOff val="40000"/>
                  </a:schemeClr>
                </a:solidFill>
              </a:rPr>
            </a:br>
            <a:r>
              <a:rPr lang="de-DE" sz="3200" dirty="0" smtClean="0"/>
              <a:t>Protokoll für ein </a:t>
            </a:r>
            <a:r>
              <a:rPr lang="de-DE" sz="3200" dirty="0" err="1" smtClean="0"/>
              <a:t>Multihop</a:t>
            </a:r>
            <a:r>
              <a:rPr lang="de-DE" sz="3200" dirty="0" smtClean="0"/>
              <a:t>-Netzwerk</a:t>
            </a:r>
            <a:endParaRPr lang="de-DE" sz="4900" dirty="0"/>
          </a:p>
        </p:txBody>
      </p:sp>
      <p:sp>
        <p:nvSpPr>
          <p:cNvPr id="3" name="Untertitel 2"/>
          <p:cNvSpPr>
            <a:spLocks noGrp="1"/>
          </p:cNvSpPr>
          <p:nvPr>
            <p:ph type="subTitle" idx="1"/>
          </p:nvPr>
        </p:nvSpPr>
        <p:spPr/>
        <p:txBody>
          <a:bodyPr>
            <a:normAutofit lnSpcReduction="10000"/>
          </a:bodyPr>
          <a:lstStyle/>
          <a:p>
            <a:r>
              <a:rPr lang="de-DE" dirty="0" smtClean="0"/>
              <a:t>Projektgruppenarbeit</a:t>
            </a:r>
          </a:p>
          <a:p>
            <a:r>
              <a:rPr lang="de-DE" dirty="0" smtClean="0"/>
              <a:t>Technik Mobiler Systeme</a:t>
            </a:r>
          </a:p>
          <a:p>
            <a:r>
              <a:rPr lang="de-DE" dirty="0" smtClean="0"/>
              <a:t>WiSe18/19</a:t>
            </a:r>
          </a:p>
          <a:p>
            <a:r>
              <a:rPr lang="de-DE" dirty="0" smtClean="0"/>
              <a:t>Dozent: Prof. Dr. Huhn</a:t>
            </a:r>
          </a:p>
          <a:p>
            <a:endParaRPr lang="de-DE" dirty="0"/>
          </a:p>
        </p:txBody>
      </p:sp>
    </p:spTree>
    <p:extLst>
      <p:ext uri="{BB962C8B-B14F-4D97-AF65-F5344CB8AC3E}">
        <p14:creationId xmlns:p14="http://schemas.microsoft.com/office/powerpoint/2010/main" val="3494211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Limitationen</a:t>
            </a:r>
            <a:endParaRPr lang="de-DE" dirty="0"/>
          </a:p>
        </p:txBody>
      </p:sp>
      <p:sp>
        <p:nvSpPr>
          <p:cNvPr id="3" name="Inhaltsplatzhalter 2"/>
          <p:cNvSpPr>
            <a:spLocks noGrp="1"/>
          </p:cNvSpPr>
          <p:nvPr>
            <p:ph idx="1"/>
          </p:nvPr>
        </p:nvSpPr>
        <p:spPr/>
        <p:txBody>
          <a:bodyPr/>
          <a:lstStyle/>
          <a:p>
            <a:r>
              <a:rPr lang="de-DE" dirty="0" smtClean="0"/>
              <a:t>Sicherheit wird komplett vernachlässigt, da außerhalb des Projektumfangs</a:t>
            </a:r>
          </a:p>
          <a:p>
            <a:r>
              <a:rPr lang="de-DE" dirty="0" smtClean="0"/>
              <a:t>Effizienz des Netzwerks wird vernachlässigt (im Bezug auf Last)</a:t>
            </a:r>
          </a:p>
          <a:p>
            <a:r>
              <a:rPr lang="de-DE" dirty="0" smtClean="0"/>
              <a:t>Dienst-/Ressourcenerkennung (welche </a:t>
            </a:r>
            <a:r>
              <a:rPr lang="de-DE" dirty="0"/>
              <a:t>a</a:t>
            </a:r>
            <a:r>
              <a:rPr lang="de-DE" dirty="0" smtClean="0"/>
              <a:t>nderen Knoten sind mit welchen Adressen im Netz) ist nicht vorhanden.</a:t>
            </a:r>
            <a:endParaRPr lang="de-DE" dirty="0"/>
          </a:p>
        </p:txBody>
      </p:sp>
    </p:spTree>
    <p:extLst>
      <p:ext uri="{BB962C8B-B14F-4D97-AF65-F5344CB8AC3E}">
        <p14:creationId xmlns:p14="http://schemas.microsoft.com/office/powerpoint/2010/main" val="95043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95350" y="2607010"/>
            <a:ext cx="10515600" cy="1325563"/>
          </a:xfrm>
        </p:spPr>
        <p:txBody>
          <a:bodyPr/>
          <a:lstStyle/>
          <a:p>
            <a:pPr algn="ctr"/>
            <a:r>
              <a:rPr lang="de-DE" dirty="0" smtClean="0"/>
              <a:t>Veraltete Folien</a:t>
            </a:r>
            <a:endParaRPr lang="de-DE" dirty="0"/>
          </a:p>
        </p:txBody>
      </p:sp>
    </p:spTree>
    <p:extLst>
      <p:ext uri="{BB962C8B-B14F-4D97-AF65-F5344CB8AC3E}">
        <p14:creationId xmlns:p14="http://schemas.microsoft.com/office/powerpoint/2010/main" val="2535125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4000" dirty="0" smtClean="0"/>
              <a:t>Grundlegende Topologie – Überlegung:</a:t>
            </a:r>
            <a:br>
              <a:rPr lang="de-DE" sz="4000" dirty="0" smtClean="0"/>
            </a:br>
            <a:r>
              <a:rPr lang="de-DE" sz="4000" dirty="0" smtClean="0"/>
              <a:t>Stellvertreter Koordinator</a:t>
            </a:r>
            <a:endParaRPr lang="de-DE" sz="4000" dirty="0"/>
          </a:p>
        </p:txBody>
      </p:sp>
      <p:sp>
        <p:nvSpPr>
          <p:cNvPr id="4" name="Ellipse 3"/>
          <p:cNvSpPr/>
          <p:nvPr/>
        </p:nvSpPr>
        <p:spPr>
          <a:xfrm>
            <a:off x="2937709" y="4600072"/>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p:cNvSpPr/>
          <p:nvPr/>
        </p:nvSpPr>
        <p:spPr>
          <a:xfrm>
            <a:off x="4776537" y="3488279"/>
            <a:ext cx="930443" cy="834189"/>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rgbClr val="0070C0"/>
                </a:solidFill>
              </a:rPr>
              <a:t>K</a:t>
            </a:r>
            <a:endParaRPr lang="de-DE" sz="3200" b="1" dirty="0">
              <a:solidFill>
                <a:srgbClr val="0070C0"/>
              </a:solidFill>
            </a:endParaRPr>
          </a:p>
        </p:txBody>
      </p:sp>
      <p:sp>
        <p:nvSpPr>
          <p:cNvPr id="7" name="Ellipse 6"/>
          <p:cNvSpPr/>
          <p:nvPr/>
        </p:nvSpPr>
        <p:spPr>
          <a:xfrm>
            <a:off x="4920916" y="5301915"/>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r Verbinder 7"/>
          <p:cNvCxnSpPr>
            <a:stCxn id="4" idx="7"/>
            <a:endCxn id="6" idx="2"/>
          </p:cNvCxnSpPr>
          <p:nvPr/>
        </p:nvCxnSpPr>
        <p:spPr>
          <a:xfrm flipV="1">
            <a:off x="3731892" y="3905374"/>
            <a:ext cx="1044645" cy="816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Gerader Verbinder 8"/>
          <p:cNvCxnSpPr>
            <a:stCxn id="6" idx="4"/>
            <a:endCxn id="7" idx="0"/>
          </p:cNvCxnSpPr>
          <p:nvPr/>
        </p:nvCxnSpPr>
        <p:spPr>
          <a:xfrm>
            <a:off x="5241759" y="4322468"/>
            <a:ext cx="144379" cy="979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p:cNvCxnSpPr>
            <a:stCxn id="4" idx="5"/>
            <a:endCxn id="7" idx="2"/>
          </p:cNvCxnSpPr>
          <p:nvPr/>
        </p:nvCxnSpPr>
        <p:spPr>
          <a:xfrm>
            <a:off x="3731892" y="5312097"/>
            <a:ext cx="1189024" cy="406913"/>
          </a:xfrm>
          <a:prstGeom prst="line">
            <a:avLst/>
          </a:prstGeom>
        </p:spPr>
        <p:style>
          <a:lnRef idx="1">
            <a:schemeClr val="accent1"/>
          </a:lnRef>
          <a:fillRef idx="0">
            <a:schemeClr val="accent1"/>
          </a:fillRef>
          <a:effectRef idx="0">
            <a:schemeClr val="accent1"/>
          </a:effectRef>
          <a:fontRef idx="minor">
            <a:schemeClr val="tx1"/>
          </a:fontRef>
        </p:style>
      </p:cxnSp>
      <p:sp>
        <p:nvSpPr>
          <p:cNvPr id="13" name="Ellipse 12"/>
          <p:cNvSpPr/>
          <p:nvPr/>
        </p:nvSpPr>
        <p:spPr>
          <a:xfrm>
            <a:off x="6575161" y="5434261"/>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r Verbinder 13"/>
          <p:cNvCxnSpPr>
            <a:stCxn id="7" idx="6"/>
            <a:endCxn id="13" idx="2"/>
          </p:cNvCxnSpPr>
          <p:nvPr/>
        </p:nvCxnSpPr>
        <p:spPr>
          <a:xfrm>
            <a:off x="5851359" y="5719010"/>
            <a:ext cx="723802" cy="1323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feld 32"/>
          <p:cNvSpPr txBox="1"/>
          <p:nvPr/>
        </p:nvSpPr>
        <p:spPr>
          <a:xfrm>
            <a:off x="872047" y="1621234"/>
            <a:ext cx="9958624" cy="1754326"/>
          </a:xfrm>
          <a:prstGeom prst="rect">
            <a:avLst/>
          </a:prstGeom>
          <a:noFill/>
        </p:spPr>
        <p:txBody>
          <a:bodyPr wrap="none" rtlCol="0">
            <a:spAutoFit/>
          </a:bodyPr>
          <a:lstStyle/>
          <a:p>
            <a:pPr marL="285750" indent="-285750">
              <a:buFont typeface="Arial" panose="020B0604020202020204" pitchFamily="34" charset="0"/>
              <a:buChar char="•"/>
            </a:pPr>
            <a:r>
              <a:rPr lang="de-DE" dirty="0" smtClean="0"/>
              <a:t>Es könnte einen Stellvertreterknoten geben, der sich mit dem Koordinator synchronisiert und im</a:t>
            </a:r>
            <a:br>
              <a:rPr lang="de-DE" dirty="0" smtClean="0"/>
            </a:br>
            <a:r>
              <a:rPr lang="de-DE" dirty="0" smtClean="0"/>
              <a:t>Notfall dessen Aufgaben übernehmen kann (hält ebenfalls alle Adressen vor)</a:t>
            </a:r>
          </a:p>
          <a:p>
            <a:pPr marL="285750" indent="-285750">
              <a:buFont typeface="Arial" panose="020B0604020202020204" pitchFamily="34" charset="0"/>
              <a:buChar char="•"/>
            </a:pPr>
            <a:r>
              <a:rPr lang="de-DE" dirty="0" smtClean="0"/>
              <a:t>Damit muss das Netzwerk nicht grundlegend neu konfiguriert werden, wenn der Koordinator ausfällt.</a:t>
            </a:r>
            <a:br>
              <a:rPr lang="de-DE" dirty="0" smtClean="0"/>
            </a:br>
            <a:r>
              <a:rPr lang="de-DE" dirty="0" smtClean="0"/>
              <a:t>Der SK wird zum neuen K und wählt seinerseits einen neuen SK.</a:t>
            </a:r>
          </a:p>
          <a:p>
            <a:pPr marL="285750" indent="-285750">
              <a:buFont typeface="Arial" panose="020B0604020202020204" pitchFamily="34" charset="0"/>
              <a:buChar char="•"/>
            </a:pPr>
            <a:r>
              <a:rPr lang="de-DE" dirty="0" smtClean="0"/>
              <a:t>Trotzdem muss der Fall abgedeckt werden, dass in einem Netzwerk K und SK ausfallen und </a:t>
            </a:r>
            <a:br>
              <a:rPr lang="de-DE" dirty="0" smtClean="0"/>
            </a:br>
            <a:r>
              <a:rPr lang="de-DE" dirty="0" smtClean="0"/>
              <a:t>sich das Netz neu konfiguriert</a:t>
            </a:r>
          </a:p>
        </p:txBody>
      </p:sp>
      <p:sp>
        <p:nvSpPr>
          <p:cNvPr id="12" name="Ellipse 11"/>
          <p:cNvSpPr/>
          <p:nvPr/>
        </p:nvSpPr>
        <p:spPr>
          <a:xfrm>
            <a:off x="6444915" y="3514010"/>
            <a:ext cx="930443" cy="83418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dirty="0" smtClean="0">
                <a:solidFill>
                  <a:srgbClr val="0070C0"/>
                </a:solidFill>
              </a:rPr>
              <a:t>SK</a:t>
            </a:r>
            <a:endParaRPr lang="de-DE" sz="3200" dirty="0">
              <a:solidFill>
                <a:srgbClr val="0070C0"/>
              </a:solidFill>
            </a:endParaRPr>
          </a:p>
        </p:txBody>
      </p:sp>
      <p:cxnSp>
        <p:nvCxnSpPr>
          <p:cNvPr id="5" name="Gerader Verbinder 4"/>
          <p:cNvCxnSpPr>
            <a:stCxn id="12" idx="4"/>
            <a:endCxn id="13" idx="0"/>
          </p:cNvCxnSpPr>
          <p:nvPr/>
        </p:nvCxnSpPr>
        <p:spPr>
          <a:xfrm>
            <a:off x="6910137" y="4348199"/>
            <a:ext cx="130246" cy="1086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p:cNvCxnSpPr>
            <a:stCxn id="6" idx="6"/>
            <a:endCxn id="12" idx="2"/>
          </p:cNvCxnSpPr>
          <p:nvPr/>
        </p:nvCxnSpPr>
        <p:spPr>
          <a:xfrm>
            <a:off x="5706980" y="3905374"/>
            <a:ext cx="737935" cy="257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376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Ellipse 31"/>
          <p:cNvSpPr/>
          <p:nvPr/>
        </p:nvSpPr>
        <p:spPr>
          <a:xfrm>
            <a:off x="5315163" y="3667126"/>
            <a:ext cx="5727395" cy="2604834"/>
          </a:xfrm>
          <a:prstGeom prst="ellipse">
            <a:avLst/>
          </a:prstGeom>
          <a:solidFill>
            <a:schemeClr val="accent6">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30"/>
          <p:cNvSpPr/>
          <p:nvPr/>
        </p:nvSpPr>
        <p:spPr>
          <a:xfrm>
            <a:off x="997566" y="3667126"/>
            <a:ext cx="5727395" cy="2604834"/>
          </a:xfrm>
          <a:prstGeom prst="ellipse">
            <a:avLst/>
          </a:prstGeom>
          <a:solidFill>
            <a:schemeClr val="accent6">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lstStyle/>
          <a:p>
            <a:r>
              <a:rPr lang="de-DE" dirty="0" err="1" smtClean="0"/>
              <a:t>Self-Polling</a:t>
            </a:r>
            <a:endParaRPr lang="de-DE" dirty="0"/>
          </a:p>
        </p:txBody>
      </p:sp>
      <p:sp>
        <p:nvSpPr>
          <p:cNvPr id="3" name="Inhaltsplatzhalter 2"/>
          <p:cNvSpPr>
            <a:spLocks noGrp="1"/>
          </p:cNvSpPr>
          <p:nvPr>
            <p:ph idx="1"/>
          </p:nvPr>
        </p:nvSpPr>
        <p:spPr>
          <a:xfrm>
            <a:off x="838200" y="1349467"/>
            <a:ext cx="10515600" cy="4351338"/>
          </a:xfrm>
        </p:spPr>
        <p:txBody>
          <a:bodyPr>
            <a:normAutofit/>
          </a:bodyPr>
          <a:lstStyle/>
          <a:p>
            <a:r>
              <a:rPr lang="de-DE" sz="2000" dirty="0" smtClean="0"/>
              <a:t>Wenn wir sicherstellen wollen, dass auch bei mobilen Knoten keine Adresse doppelt vergeben ist, müssen Knoten in regelmäßigen Abständen eine Anfrage die eigene Adresse senden. </a:t>
            </a:r>
            <a:br>
              <a:rPr lang="de-DE" sz="2000" dirty="0" smtClean="0"/>
            </a:br>
            <a:r>
              <a:rPr lang="de-DE" sz="2000" dirty="0" smtClean="0"/>
              <a:t>Erhält ein Knoten eine unerwartete Selbst-Anfrage, so gibt es einen zweiten Knoten mit der gleichen Adresse im Netz.</a:t>
            </a:r>
          </a:p>
          <a:p>
            <a:r>
              <a:rPr lang="de-DE" sz="2000" dirty="0" smtClean="0"/>
              <a:t>Dieser Fall kann z.B. eintreten, wenn ein Knoten so verschoben wird, dass er zusätzlich ein weiteres Netz betritt.</a:t>
            </a:r>
            <a:endParaRPr lang="de-DE" sz="2000" dirty="0"/>
          </a:p>
        </p:txBody>
      </p:sp>
      <p:sp>
        <p:nvSpPr>
          <p:cNvPr id="12" name="Ellipse 11"/>
          <p:cNvSpPr/>
          <p:nvPr/>
        </p:nvSpPr>
        <p:spPr>
          <a:xfrm>
            <a:off x="1294610" y="4501315"/>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p:cNvSpPr/>
          <p:nvPr/>
        </p:nvSpPr>
        <p:spPr>
          <a:xfrm>
            <a:off x="4270676" y="5283711"/>
            <a:ext cx="930443" cy="834189"/>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p:cNvSpPr/>
          <p:nvPr/>
        </p:nvSpPr>
        <p:spPr>
          <a:xfrm>
            <a:off x="2655000" y="5213182"/>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r Verbinder 14"/>
          <p:cNvCxnSpPr>
            <a:stCxn id="12" idx="7"/>
            <a:endCxn id="18" idx="2"/>
          </p:cNvCxnSpPr>
          <p:nvPr/>
        </p:nvCxnSpPr>
        <p:spPr>
          <a:xfrm flipV="1">
            <a:off x="2088793" y="4344903"/>
            <a:ext cx="518084" cy="278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Gerader Verbinder 15"/>
          <p:cNvCxnSpPr>
            <a:stCxn id="18" idx="4"/>
            <a:endCxn id="14" idx="0"/>
          </p:cNvCxnSpPr>
          <p:nvPr/>
        </p:nvCxnSpPr>
        <p:spPr>
          <a:xfrm>
            <a:off x="3072099" y="4761997"/>
            <a:ext cx="48123" cy="451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p:cNvCxnSpPr>
            <a:stCxn id="13" idx="2"/>
            <a:endCxn id="14" idx="6"/>
          </p:cNvCxnSpPr>
          <p:nvPr/>
        </p:nvCxnSpPr>
        <p:spPr>
          <a:xfrm flipH="1" flipV="1">
            <a:off x="3585443" y="5630277"/>
            <a:ext cx="685233" cy="7052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8" name="Ellipse 17"/>
          <p:cNvSpPr/>
          <p:nvPr/>
        </p:nvSpPr>
        <p:spPr>
          <a:xfrm>
            <a:off x="2606877" y="3927808"/>
            <a:ext cx="930443" cy="834189"/>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rgbClr val="0070C0"/>
                </a:solidFill>
              </a:rPr>
              <a:t>K</a:t>
            </a:r>
            <a:endParaRPr lang="de-DE" sz="3200" b="1" dirty="0">
              <a:solidFill>
                <a:srgbClr val="0070C0"/>
              </a:solidFill>
            </a:endParaRPr>
          </a:p>
        </p:txBody>
      </p:sp>
      <p:cxnSp>
        <p:nvCxnSpPr>
          <p:cNvPr id="19" name="Gerader Verbinder 18"/>
          <p:cNvCxnSpPr>
            <a:stCxn id="12" idx="5"/>
            <a:endCxn id="14" idx="1"/>
          </p:cNvCxnSpPr>
          <p:nvPr/>
        </p:nvCxnSpPr>
        <p:spPr>
          <a:xfrm>
            <a:off x="2088793" y="5213340"/>
            <a:ext cx="702467" cy="122006"/>
          </a:xfrm>
          <a:prstGeom prst="line">
            <a:avLst/>
          </a:prstGeom>
        </p:spPr>
        <p:style>
          <a:lnRef idx="1">
            <a:schemeClr val="accent1"/>
          </a:lnRef>
          <a:fillRef idx="0">
            <a:schemeClr val="accent1"/>
          </a:fillRef>
          <a:effectRef idx="0">
            <a:schemeClr val="accent1"/>
          </a:effectRef>
          <a:fontRef idx="minor">
            <a:schemeClr val="tx1"/>
          </a:fontRef>
        </p:style>
      </p:cxnSp>
      <p:grpSp>
        <p:nvGrpSpPr>
          <p:cNvPr id="28" name="Gruppieren 27"/>
          <p:cNvGrpSpPr/>
          <p:nvPr/>
        </p:nvGrpSpPr>
        <p:grpSpPr>
          <a:xfrm flipH="1">
            <a:off x="6880762" y="3876173"/>
            <a:ext cx="3857308" cy="2131597"/>
            <a:chOff x="6033060" y="3888206"/>
            <a:chExt cx="3857308" cy="2131597"/>
          </a:xfrm>
        </p:grpSpPr>
        <p:sp>
          <p:nvSpPr>
            <p:cNvPr id="20" name="Ellipse 19"/>
            <p:cNvSpPr/>
            <p:nvPr/>
          </p:nvSpPr>
          <p:spPr>
            <a:xfrm>
              <a:off x="6033060" y="4461713"/>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p:cNvSpPr/>
            <p:nvPr/>
          </p:nvSpPr>
          <p:spPr>
            <a:xfrm>
              <a:off x="8959925" y="5185614"/>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p:cNvSpPr/>
            <p:nvPr/>
          </p:nvSpPr>
          <p:spPr>
            <a:xfrm>
              <a:off x="7393450" y="5173580"/>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3" name="Gerader Verbinder 22"/>
            <p:cNvCxnSpPr>
              <a:stCxn id="20" idx="7"/>
              <a:endCxn id="26" idx="2"/>
            </p:cNvCxnSpPr>
            <p:nvPr/>
          </p:nvCxnSpPr>
          <p:spPr>
            <a:xfrm flipV="1">
              <a:off x="6827243" y="4305301"/>
              <a:ext cx="518084" cy="278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r Verbinder 23"/>
            <p:cNvCxnSpPr>
              <a:stCxn id="26" idx="4"/>
              <a:endCxn id="22" idx="0"/>
            </p:cNvCxnSpPr>
            <p:nvPr/>
          </p:nvCxnSpPr>
          <p:spPr>
            <a:xfrm>
              <a:off x="7810549" y="4722395"/>
              <a:ext cx="48123" cy="451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r Verbinder 24"/>
            <p:cNvCxnSpPr>
              <a:stCxn id="21" idx="2"/>
              <a:endCxn id="22" idx="6"/>
            </p:cNvCxnSpPr>
            <p:nvPr/>
          </p:nvCxnSpPr>
          <p:spPr>
            <a:xfrm flipH="1" flipV="1">
              <a:off x="8323893" y="5590675"/>
              <a:ext cx="636032" cy="12034"/>
            </a:xfrm>
            <a:prstGeom prst="line">
              <a:avLst/>
            </a:prstGeom>
          </p:spPr>
          <p:style>
            <a:lnRef idx="1">
              <a:schemeClr val="accent1"/>
            </a:lnRef>
            <a:fillRef idx="0">
              <a:schemeClr val="accent1"/>
            </a:fillRef>
            <a:effectRef idx="0">
              <a:schemeClr val="accent1"/>
            </a:effectRef>
            <a:fontRef idx="minor">
              <a:schemeClr val="tx1"/>
            </a:fontRef>
          </p:style>
        </p:cxnSp>
        <p:sp>
          <p:nvSpPr>
            <p:cNvPr id="26" name="Ellipse 25"/>
            <p:cNvSpPr/>
            <p:nvPr/>
          </p:nvSpPr>
          <p:spPr>
            <a:xfrm>
              <a:off x="7345327" y="3888206"/>
              <a:ext cx="930443" cy="834189"/>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rgbClr val="0070C0"/>
                  </a:solidFill>
                </a:rPr>
                <a:t>K</a:t>
              </a:r>
              <a:endParaRPr lang="de-DE" sz="3200" b="1" dirty="0">
                <a:solidFill>
                  <a:srgbClr val="0070C0"/>
                </a:solidFill>
              </a:endParaRPr>
            </a:p>
          </p:txBody>
        </p:sp>
        <p:cxnSp>
          <p:nvCxnSpPr>
            <p:cNvPr id="27" name="Gerader Verbinder 26"/>
            <p:cNvCxnSpPr>
              <a:stCxn id="20" idx="5"/>
              <a:endCxn id="22" idx="1"/>
            </p:cNvCxnSpPr>
            <p:nvPr/>
          </p:nvCxnSpPr>
          <p:spPr>
            <a:xfrm>
              <a:off x="6827243" y="5173738"/>
              <a:ext cx="702467" cy="122006"/>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Ellipse 28"/>
          <p:cNvSpPr/>
          <p:nvPr/>
        </p:nvSpPr>
        <p:spPr>
          <a:xfrm>
            <a:off x="5441222" y="4501315"/>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0" name="Gerader Verbinder 29"/>
          <p:cNvCxnSpPr>
            <a:stCxn id="29" idx="2"/>
            <a:endCxn id="14" idx="6"/>
          </p:cNvCxnSpPr>
          <p:nvPr/>
        </p:nvCxnSpPr>
        <p:spPr>
          <a:xfrm flipH="1">
            <a:off x="3585443" y="4918410"/>
            <a:ext cx="1855779" cy="711867"/>
          </a:xfrm>
          <a:prstGeom prst="line">
            <a:avLst/>
          </a:prstGeom>
        </p:spPr>
        <p:style>
          <a:lnRef idx="1">
            <a:schemeClr val="accent1"/>
          </a:lnRef>
          <a:fillRef idx="0">
            <a:schemeClr val="accent1"/>
          </a:fillRef>
          <a:effectRef idx="0">
            <a:schemeClr val="accent1"/>
          </a:effectRef>
          <a:fontRef idx="minor">
            <a:schemeClr val="tx1"/>
          </a:fontRef>
        </p:style>
      </p:cxnSp>
      <p:sp>
        <p:nvSpPr>
          <p:cNvPr id="38" name="Pfeil nach rechts 37"/>
          <p:cNvSpPr/>
          <p:nvPr/>
        </p:nvSpPr>
        <p:spPr>
          <a:xfrm rot="19644411">
            <a:off x="5186520" y="5250080"/>
            <a:ext cx="399837" cy="2432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Gerader Verbinder 39"/>
          <p:cNvCxnSpPr>
            <a:stCxn id="29" idx="6"/>
            <a:endCxn id="21" idx="7"/>
          </p:cNvCxnSpPr>
          <p:nvPr/>
        </p:nvCxnSpPr>
        <p:spPr>
          <a:xfrm>
            <a:off x="6371665" y="4918410"/>
            <a:ext cx="645357" cy="377335"/>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731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Routing</a:t>
            </a:r>
            <a:endParaRPr lang="de-DE" dirty="0"/>
          </a:p>
        </p:txBody>
      </p:sp>
      <p:sp>
        <p:nvSpPr>
          <p:cNvPr id="4" name="Inhaltsplatzhalter 2"/>
          <p:cNvSpPr>
            <a:spLocks noGrp="1"/>
          </p:cNvSpPr>
          <p:nvPr>
            <p:ph idx="1"/>
          </p:nvPr>
        </p:nvSpPr>
        <p:spPr>
          <a:xfrm>
            <a:off x="838200" y="1349467"/>
            <a:ext cx="10515600" cy="4351338"/>
          </a:xfrm>
        </p:spPr>
        <p:txBody>
          <a:bodyPr>
            <a:normAutofit/>
          </a:bodyPr>
          <a:lstStyle/>
          <a:p>
            <a:r>
              <a:rPr lang="de-DE" sz="2000" dirty="0" smtClean="0"/>
              <a:t>Wie? </a:t>
            </a:r>
          </a:p>
          <a:p>
            <a:r>
              <a:rPr lang="de-DE" sz="2000" dirty="0" smtClean="0"/>
              <a:t>CTS &amp; RTS?</a:t>
            </a:r>
            <a:endParaRPr lang="de-DE" sz="2000" dirty="0"/>
          </a:p>
        </p:txBody>
      </p:sp>
      <p:graphicFrame>
        <p:nvGraphicFramePr>
          <p:cNvPr id="3" name="Tabelle 2"/>
          <p:cNvGraphicFramePr>
            <a:graphicFrameLocks noGrp="1"/>
          </p:cNvGraphicFramePr>
          <p:nvPr>
            <p:extLst>
              <p:ext uri="{D42A27DB-BD31-4B8C-83A1-F6EECF244321}">
                <p14:modId xmlns:p14="http://schemas.microsoft.com/office/powerpoint/2010/main" val="565104949"/>
              </p:ext>
            </p:extLst>
          </p:nvPr>
        </p:nvGraphicFramePr>
        <p:xfrm>
          <a:off x="1789404" y="2408507"/>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 xmlns:a16="http://schemas.microsoft.com/office/drawing/2014/main" val="495235476"/>
                    </a:ext>
                  </a:extLst>
                </a:gridCol>
                <a:gridCol w="2709333">
                  <a:extLst>
                    <a:ext uri="{9D8B030D-6E8A-4147-A177-3AD203B41FA5}">
                      <a16:colId xmlns="" xmlns:a16="http://schemas.microsoft.com/office/drawing/2014/main" val="1855891622"/>
                    </a:ext>
                  </a:extLst>
                </a:gridCol>
                <a:gridCol w="2709333">
                  <a:extLst>
                    <a:ext uri="{9D8B030D-6E8A-4147-A177-3AD203B41FA5}">
                      <a16:colId xmlns="" xmlns:a16="http://schemas.microsoft.com/office/drawing/2014/main" val="2230123680"/>
                    </a:ext>
                  </a:extLst>
                </a:gridCol>
              </a:tblGrid>
              <a:tr h="370840">
                <a:tc>
                  <a:txBody>
                    <a:bodyPr/>
                    <a:lstStyle/>
                    <a:p>
                      <a:r>
                        <a:rPr lang="de-DE" dirty="0" smtClean="0"/>
                        <a:t>Zieladresse</a:t>
                      </a:r>
                      <a:endParaRPr lang="de-DE" dirty="0"/>
                    </a:p>
                  </a:txBody>
                  <a:tcPr/>
                </a:tc>
                <a:tc>
                  <a:txBody>
                    <a:bodyPr/>
                    <a:lstStyle/>
                    <a:p>
                      <a:r>
                        <a:rPr lang="de-DE" dirty="0" smtClean="0"/>
                        <a:t>Nachbarknoten</a:t>
                      </a:r>
                      <a:endParaRPr lang="de-DE" dirty="0"/>
                    </a:p>
                  </a:txBody>
                  <a:tcPr/>
                </a:tc>
                <a:tc>
                  <a:txBody>
                    <a:bodyPr/>
                    <a:lstStyle/>
                    <a:p>
                      <a:r>
                        <a:rPr lang="de-DE" dirty="0" smtClean="0"/>
                        <a:t>Anzahl Hops</a:t>
                      </a:r>
                      <a:endParaRPr lang="de-DE" dirty="0"/>
                    </a:p>
                  </a:txBody>
                  <a:tcPr/>
                </a:tc>
                <a:extLst>
                  <a:ext uri="{0D108BD9-81ED-4DB2-BD59-A6C34878D82A}">
                    <a16:rowId xmlns="" xmlns:a16="http://schemas.microsoft.com/office/drawing/2014/main" val="141048655"/>
                  </a:ext>
                </a:extLst>
              </a:tr>
              <a:tr h="370840">
                <a:tc>
                  <a:txBody>
                    <a:bodyPr/>
                    <a:lstStyle/>
                    <a:p>
                      <a:r>
                        <a:rPr lang="de-DE" dirty="0" smtClean="0"/>
                        <a:t>00EF</a:t>
                      </a:r>
                      <a:endParaRPr lang="de-DE" dirty="0"/>
                    </a:p>
                  </a:txBody>
                  <a:tcPr/>
                </a:tc>
                <a:tc>
                  <a:txBody>
                    <a:bodyPr/>
                    <a:lstStyle/>
                    <a:p>
                      <a:r>
                        <a:rPr lang="de-DE" dirty="0" smtClean="0"/>
                        <a:t>0100</a:t>
                      </a:r>
                      <a:endParaRPr lang="de-DE" dirty="0"/>
                    </a:p>
                  </a:txBody>
                  <a:tcPr/>
                </a:tc>
                <a:tc>
                  <a:txBody>
                    <a:bodyPr/>
                    <a:lstStyle/>
                    <a:p>
                      <a:r>
                        <a:rPr lang="de-DE" dirty="0" smtClean="0"/>
                        <a:t>4</a:t>
                      </a:r>
                      <a:endParaRPr lang="de-DE" dirty="0"/>
                    </a:p>
                  </a:txBody>
                  <a:tcPr/>
                </a:tc>
                <a:extLst>
                  <a:ext uri="{0D108BD9-81ED-4DB2-BD59-A6C34878D82A}">
                    <a16:rowId xmlns="" xmlns:a16="http://schemas.microsoft.com/office/drawing/2014/main" val="477382203"/>
                  </a:ext>
                </a:extLst>
              </a:tr>
              <a:tr h="370840">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 xmlns:a16="http://schemas.microsoft.com/office/drawing/2014/main" val="206832549"/>
                  </a:ext>
                </a:extLst>
              </a:tr>
              <a:tr h="370840">
                <a:tc>
                  <a:txBody>
                    <a:bodyPr/>
                    <a:lstStyle/>
                    <a:p>
                      <a:endParaRPr lang="de-DE"/>
                    </a:p>
                  </a:txBody>
                  <a:tcPr/>
                </a:tc>
                <a:tc>
                  <a:txBody>
                    <a:bodyPr/>
                    <a:lstStyle/>
                    <a:p>
                      <a:endParaRPr lang="de-DE"/>
                    </a:p>
                  </a:txBody>
                  <a:tcPr/>
                </a:tc>
                <a:tc>
                  <a:txBody>
                    <a:bodyPr/>
                    <a:lstStyle/>
                    <a:p>
                      <a:endParaRPr lang="de-DE" dirty="0"/>
                    </a:p>
                  </a:txBody>
                  <a:tcPr/>
                </a:tc>
                <a:extLst>
                  <a:ext uri="{0D108BD9-81ED-4DB2-BD59-A6C34878D82A}">
                    <a16:rowId xmlns="" xmlns:a16="http://schemas.microsoft.com/office/drawing/2014/main" val="909496493"/>
                  </a:ext>
                </a:extLst>
              </a:tr>
            </a:tbl>
          </a:graphicData>
        </a:graphic>
      </p:graphicFrame>
      <p:sp>
        <p:nvSpPr>
          <p:cNvPr id="5" name="Textfeld 4"/>
          <p:cNvSpPr txBox="1"/>
          <p:nvPr/>
        </p:nvSpPr>
        <p:spPr>
          <a:xfrm>
            <a:off x="1268963" y="5010539"/>
            <a:ext cx="1688219" cy="923330"/>
          </a:xfrm>
          <a:prstGeom prst="rect">
            <a:avLst/>
          </a:prstGeom>
          <a:noFill/>
        </p:spPr>
        <p:txBody>
          <a:bodyPr wrap="none" rtlCol="0">
            <a:spAutoFit/>
          </a:bodyPr>
          <a:lstStyle/>
          <a:p>
            <a:r>
              <a:rPr lang="de-DE" dirty="0" smtClean="0"/>
              <a:t>Route Request</a:t>
            </a:r>
          </a:p>
          <a:p>
            <a:r>
              <a:rPr lang="de-DE" dirty="0" smtClean="0"/>
              <a:t>Route Response</a:t>
            </a:r>
          </a:p>
          <a:p>
            <a:r>
              <a:rPr lang="de-DE" dirty="0" smtClean="0"/>
              <a:t>Route Error</a:t>
            </a:r>
            <a:endParaRPr lang="de-DE" dirty="0"/>
          </a:p>
        </p:txBody>
      </p:sp>
    </p:spTree>
    <p:extLst>
      <p:ext uri="{BB962C8B-B14F-4D97-AF65-F5344CB8AC3E}">
        <p14:creationId xmlns:p14="http://schemas.microsoft.com/office/powerpoint/2010/main" val="1170544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Initiale Konfiguration: (AT </a:t>
            </a:r>
            <a:r>
              <a:rPr lang="de-DE" dirty="0" err="1" smtClean="0"/>
              <a:t>Config</a:t>
            </a:r>
            <a:r>
              <a:rPr lang="de-DE" dirty="0" smtClean="0"/>
              <a:t>)</a:t>
            </a:r>
            <a:endParaRPr lang="de-DE" dirty="0"/>
          </a:p>
        </p:txBody>
      </p:sp>
      <p:sp>
        <p:nvSpPr>
          <p:cNvPr id="3" name="Inhaltsplatzhalter 2"/>
          <p:cNvSpPr>
            <a:spLocks noGrp="1"/>
          </p:cNvSpPr>
          <p:nvPr>
            <p:ph idx="1"/>
          </p:nvPr>
        </p:nvSpPr>
        <p:spPr>
          <a:xfrm>
            <a:off x="838200" y="1252089"/>
            <a:ext cx="10515600" cy="4351338"/>
          </a:xfrm>
        </p:spPr>
        <p:txBody>
          <a:bodyPr>
            <a:normAutofit fontScale="92500" lnSpcReduction="20000"/>
          </a:bodyPr>
          <a:lstStyle/>
          <a:p>
            <a:r>
              <a:rPr lang="de-DE" dirty="0" smtClean="0"/>
              <a:t>Frequenz: 433 MHz</a:t>
            </a:r>
          </a:p>
          <a:p>
            <a:r>
              <a:rPr lang="de-DE" dirty="0" smtClean="0"/>
              <a:t>Sendeleistung: 20</a:t>
            </a:r>
          </a:p>
          <a:p>
            <a:r>
              <a:rPr lang="de-DE" dirty="0" smtClean="0"/>
              <a:t>Spreizfaktor: 10 </a:t>
            </a:r>
          </a:p>
          <a:p>
            <a:r>
              <a:rPr lang="de-DE" dirty="0" smtClean="0"/>
              <a:t>Bandbreite: 9</a:t>
            </a:r>
          </a:p>
          <a:p>
            <a:endParaRPr lang="de-DE" dirty="0" smtClean="0"/>
          </a:p>
          <a:p>
            <a:pPr marL="0" indent="0">
              <a:buNone/>
            </a:pPr>
            <a:endParaRPr lang="de-DE" dirty="0"/>
          </a:p>
          <a:p>
            <a:r>
              <a:rPr lang="de-DE" dirty="0" smtClean="0"/>
              <a:t>Zu übertragende Daten: kurze Strings</a:t>
            </a:r>
          </a:p>
          <a:p>
            <a:r>
              <a:rPr lang="de-DE" dirty="0" smtClean="0"/>
              <a:t>Latenz egal</a:t>
            </a:r>
          </a:p>
          <a:p>
            <a:r>
              <a:rPr lang="de-DE" dirty="0" smtClean="0"/>
              <a:t>Knoten sind stationär</a:t>
            </a:r>
          </a:p>
          <a:p>
            <a:r>
              <a:rPr lang="de-DE" dirty="0" err="1" smtClean="0"/>
              <a:t>Full</a:t>
            </a:r>
            <a:r>
              <a:rPr lang="de-DE" dirty="0" smtClean="0"/>
              <a:t> </a:t>
            </a:r>
            <a:r>
              <a:rPr lang="de-DE" dirty="0" err="1" smtClean="0"/>
              <a:t>function</a:t>
            </a:r>
            <a:r>
              <a:rPr lang="de-DE" dirty="0" smtClean="0"/>
              <a:t> </a:t>
            </a:r>
            <a:r>
              <a:rPr lang="de-DE" dirty="0" err="1" smtClean="0"/>
              <a:t>devices</a:t>
            </a:r>
            <a:endParaRPr lang="de-DE" dirty="0" smtClean="0"/>
          </a:p>
          <a:p>
            <a:endParaRPr lang="de-DE" dirty="0"/>
          </a:p>
        </p:txBody>
      </p:sp>
      <p:sp>
        <p:nvSpPr>
          <p:cNvPr id="4" name="Textfeld 3"/>
          <p:cNvSpPr txBox="1"/>
          <p:nvPr/>
        </p:nvSpPr>
        <p:spPr>
          <a:xfrm>
            <a:off x="1366631" y="5603427"/>
            <a:ext cx="9213163" cy="646331"/>
          </a:xfrm>
          <a:prstGeom prst="rect">
            <a:avLst/>
          </a:prstGeom>
          <a:noFill/>
          <a:ln>
            <a:solidFill>
              <a:schemeClr val="accent1"/>
            </a:solidFill>
          </a:ln>
        </p:spPr>
        <p:txBody>
          <a:bodyPr wrap="none" rtlCol="0">
            <a:spAutoFit/>
          </a:bodyPr>
          <a:lstStyle/>
          <a:p>
            <a:r>
              <a:rPr lang="de-DE" dirty="0" smtClean="0"/>
              <a:t>Was ist Standard, damit knoten überhaupt kommunizieren können?</a:t>
            </a:r>
          </a:p>
          <a:p>
            <a:r>
              <a:rPr lang="de-DE" dirty="0" smtClean="0"/>
              <a:t>Alle müssen über gleiche Grundkonfiguration verfügen, die durch unser Protokoll festgelegt wird</a:t>
            </a:r>
            <a:endParaRPr lang="de-DE" dirty="0"/>
          </a:p>
        </p:txBody>
      </p:sp>
    </p:spTree>
    <p:extLst>
      <p:ext uri="{BB962C8B-B14F-4D97-AF65-F5344CB8AC3E}">
        <p14:creationId xmlns:p14="http://schemas.microsoft.com/office/powerpoint/2010/main" val="1488181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Grundlegende Topologie: </a:t>
            </a:r>
            <a:r>
              <a:rPr lang="de-DE" dirty="0" err="1" smtClean="0"/>
              <a:t>Mesh</a:t>
            </a:r>
            <a:r>
              <a:rPr lang="de-DE" dirty="0" smtClean="0"/>
              <a:t> Network</a:t>
            </a:r>
            <a:endParaRPr lang="de-DE" dirty="0"/>
          </a:p>
        </p:txBody>
      </p:sp>
      <p:sp>
        <p:nvSpPr>
          <p:cNvPr id="4" name="Ellipse 3"/>
          <p:cNvSpPr/>
          <p:nvPr/>
        </p:nvSpPr>
        <p:spPr>
          <a:xfrm>
            <a:off x="2937709" y="4134854"/>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p:cNvSpPr/>
          <p:nvPr/>
        </p:nvSpPr>
        <p:spPr>
          <a:xfrm>
            <a:off x="4776537" y="3023061"/>
            <a:ext cx="930443" cy="834189"/>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rgbClr val="0070C0"/>
                </a:solidFill>
              </a:rPr>
              <a:t>C</a:t>
            </a:r>
            <a:endParaRPr lang="de-DE" sz="3200" b="1" dirty="0">
              <a:solidFill>
                <a:srgbClr val="0070C0"/>
              </a:solidFill>
            </a:endParaRPr>
          </a:p>
        </p:txBody>
      </p:sp>
      <p:sp>
        <p:nvSpPr>
          <p:cNvPr id="7" name="Ellipse 6"/>
          <p:cNvSpPr/>
          <p:nvPr/>
        </p:nvSpPr>
        <p:spPr>
          <a:xfrm>
            <a:off x="4920916" y="4836697"/>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r Verbinder 7"/>
          <p:cNvCxnSpPr>
            <a:stCxn id="4" idx="7"/>
            <a:endCxn id="6" idx="2"/>
          </p:cNvCxnSpPr>
          <p:nvPr/>
        </p:nvCxnSpPr>
        <p:spPr>
          <a:xfrm flipV="1">
            <a:off x="3731892" y="3440156"/>
            <a:ext cx="1044645" cy="816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Gerader Verbinder 8"/>
          <p:cNvCxnSpPr>
            <a:stCxn id="6" idx="4"/>
            <a:endCxn id="7" idx="0"/>
          </p:cNvCxnSpPr>
          <p:nvPr/>
        </p:nvCxnSpPr>
        <p:spPr>
          <a:xfrm>
            <a:off x="5241759" y="3857250"/>
            <a:ext cx="144379" cy="979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p:cNvCxnSpPr>
            <a:stCxn id="4" idx="5"/>
            <a:endCxn id="7" idx="2"/>
          </p:cNvCxnSpPr>
          <p:nvPr/>
        </p:nvCxnSpPr>
        <p:spPr>
          <a:xfrm>
            <a:off x="3731892" y="4846879"/>
            <a:ext cx="1189024" cy="406913"/>
          </a:xfrm>
          <a:prstGeom prst="line">
            <a:avLst/>
          </a:prstGeom>
        </p:spPr>
        <p:style>
          <a:lnRef idx="1">
            <a:schemeClr val="accent1"/>
          </a:lnRef>
          <a:fillRef idx="0">
            <a:schemeClr val="accent1"/>
          </a:fillRef>
          <a:effectRef idx="0">
            <a:schemeClr val="accent1"/>
          </a:effectRef>
          <a:fontRef idx="minor">
            <a:schemeClr val="tx1"/>
          </a:fontRef>
        </p:style>
      </p:cxnSp>
      <p:sp>
        <p:nvSpPr>
          <p:cNvPr id="13" name="Ellipse 12"/>
          <p:cNvSpPr/>
          <p:nvPr/>
        </p:nvSpPr>
        <p:spPr>
          <a:xfrm>
            <a:off x="6575161" y="4969043"/>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r Verbinder 13"/>
          <p:cNvCxnSpPr>
            <a:stCxn id="7" idx="6"/>
            <a:endCxn id="13" idx="2"/>
          </p:cNvCxnSpPr>
          <p:nvPr/>
        </p:nvCxnSpPr>
        <p:spPr>
          <a:xfrm>
            <a:off x="5851359" y="5253792"/>
            <a:ext cx="723802" cy="1323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feld 32"/>
          <p:cNvSpPr txBox="1"/>
          <p:nvPr/>
        </p:nvSpPr>
        <p:spPr>
          <a:xfrm>
            <a:off x="922422" y="1463731"/>
            <a:ext cx="9148017" cy="1200329"/>
          </a:xfrm>
          <a:prstGeom prst="rect">
            <a:avLst/>
          </a:prstGeom>
          <a:noFill/>
        </p:spPr>
        <p:txBody>
          <a:bodyPr wrap="none" rtlCol="0">
            <a:spAutoFit/>
          </a:bodyPr>
          <a:lstStyle/>
          <a:p>
            <a:pPr marL="285750" indent="-285750">
              <a:buFont typeface="Arial" panose="020B0604020202020204" pitchFamily="34" charset="0"/>
              <a:buChar char="•"/>
            </a:pPr>
            <a:r>
              <a:rPr lang="de-DE" dirty="0" smtClean="0"/>
              <a:t>Im gesamten Netz gibt es genau einen Koordinator, der sich um die Adressvergabe kümmert.</a:t>
            </a:r>
          </a:p>
          <a:p>
            <a:pPr marL="285750" indent="-285750">
              <a:buFont typeface="Arial" panose="020B0604020202020204" pitchFamily="34" charset="0"/>
              <a:buChar char="•"/>
            </a:pPr>
            <a:r>
              <a:rPr lang="de-DE" dirty="0" smtClean="0"/>
              <a:t>Der Koordinator führt ein Adressverzeichnis.</a:t>
            </a:r>
          </a:p>
          <a:p>
            <a:pPr marL="285750" indent="-285750">
              <a:buFont typeface="Arial" panose="020B0604020202020204" pitchFamily="34" charset="0"/>
              <a:buChar char="•"/>
            </a:pPr>
            <a:r>
              <a:rPr lang="de-DE" dirty="0" smtClean="0"/>
              <a:t>Ein Knoten macht sich selbst zum Koordinator, falls es in seinem Netzwerk keinen gibt.</a:t>
            </a:r>
          </a:p>
          <a:p>
            <a:pPr marL="285750" indent="-285750">
              <a:buFont typeface="Arial" panose="020B0604020202020204" pitchFamily="34" charset="0"/>
              <a:buChar char="•"/>
            </a:pPr>
            <a:r>
              <a:rPr lang="de-DE" dirty="0" smtClean="0"/>
              <a:t>Es kann beliebig viele weitere Knoten geben</a:t>
            </a:r>
            <a:endParaRPr lang="de-DE" dirty="0"/>
          </a:p>
        </p:txBody>
      </p:sp>
    </p:spTree>
    <p:extLst>
      <p:ext uri="{BB962C8B-B14F-4D97-AF65-F5344CB8AC3E}">
        <p14:creationId xmlns:p14="http://schemas.microsoft.com/office/powerpoint/2010/main" val="2591373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430154"/>
            <a:ext cx="10515600" cy="1325563"/>
          </a:xfrm>
        </p:spPr>
        <p:txBody>
          <a:bodyPr>
            <a:normAutofit/>
          </a:bodyPr>
          <a:lstStyle/>
          <a:p>
            <a:r>
              <a:rPr lang="de-DE" sz="3600" dirty="0" smtClean="0">
                <a:solidFill>
                  <a:schemeClr val="accent6"/>
                </a:solidFill>
              </a:rPr>
              <a:t>Adressierung – Normalfall (Koordinator vorhanden)</a:t>
            </a:r>
            <a:endParaRPr lang="de-DE" sz="3600" dirty="0">
              <a:solidFill>
                <a:schemeClr val="accent6"/>
              </a:solidFill>
            </a:endParaRPr>
          </a:p>
        </p:txBody>
      </p:sp>
      <p:grpSp>
        <p:nvGrpSpPr>
          <p:cNvPr id="31" name="Gruppieren 30"/>
          <p:cNvGrpSpPr/>
          <p:nvPr/>
        </p:nvGrpSpPr>
        <p:grpSpPr>
          <a:xfrm>
            <a:off x="7440880" y="4453691"/>
            <a:ext cx="1451811" cy="1672391"/>
            <a:chOff x="1435768" y="2675020"/>
            <a:chExt cx="1451811" cy="1672391"/>
          </a:xfrm>
        </p:grpSpPr>
        <p:cxnSp>
          <p:nvCxnSpPr>
            <p:cNvPr id="6" name="Gerader Verbinder 5"/>
            <p:cNvCxnSpPr/>
            <p:nvPr/>
          </p:nvCxnSpPr>
          <p:spPr>
            <a:xfrm flipH="1" flipV="1">
              <a:off x="2679032" y="3793958"/>
              <a:ext cx="208547" cy="1925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Ellipse 9"/>
            <p:cNvSpPr/>
            <p:nvPr/>
          </p:nvSpPr>
          <p:spPr>
            <a:xfrm>
              <a:off x="1696452" y="3120189"/>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p:nvCxnSpPr>
          <p:spPr>
            <a:xfrm flipH="1">
              <a:off x="2679032" y="3023937"/>
              <a:ext cx="208547" cy="1925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flipH="1">
              <a:off x="1435768" y="3826042"/>
              <a:ext cx="208547" cy="1925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flipH="1" flipV="1">
              <a:off x="1435768" y="3056021"/>
              <a:ext cx="208547" cy="1925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flipH="1" flipV="1">
              <a:off x="2161673" y="4098758"/>
              <a:ext cx="4010" cy="24865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Gerader Verbinder 17"/>
            <p:cNvCxnSpPr/>
            <p:nvPr/>
          </p:nvCxnSpPr>
          <p:spPr>
            <a:xfrm flipH="1" flipV="1">
              <a:off x="2157663" y="2675020"/>
              <a:ext cx="4010" cy="248653"/>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9" name="Ellipse 18"/>
          <p:cNvSpPr/>
          <p:nvPr/>
        </p:nvSpPr>
        <p:spPr>
          <a:xfrm>
            <a:off x="3014076" y="4736433"/>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5940941" y="5460334"/>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p:cNvSpPr/>
          <p:nvPr/>
        </p:nvSpPr>
        <p:spPr>
          <a:xfrm>
            <a:off x="4374466" y="5448300"/>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4" name="Gerader Verbinder 23"/>
          <p:cNvCxnSpPr>
            <a:stCxn id="19" idx="7"/>
            <a:endCxn id="38" idx="2"/>
          </p:cNvCxnSpPr>
          <p:nvPr/>
        </p:nvCxnSpPr>
        <p:spPr>
          <a:xfrm flipV="1">
            <a:off x="3808259" y="4580021"/>
            <a:ext cx="518084" cy="278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Gerader Verbinder 25"/>
          <p:cNvCxnSpPr>
            <a:stCxn id="38" idx="4"/>
            <a:endCxn id="22" idx="0"/>
          </p:cNvCxnSpPr>
          <p:nvPr/>
        </p:nvCxnSpPr>
        <p:spPr>
          <a:xfrm>
            <a:off x="4791565" y="4997115"/>
            <a:ext cx="48123" cy="451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Gerader Verbinder 29"/>
          <p:cNvCxnSpPr>
            <a:stCxn id="20" idx="2"/>
            <a:endCxn id="22" idx="6"/>
          </p:cNvCxnSpPr>
          <p:nvPr/>
        </p:nvCxnSpPr>
        <p:spPr>
          <a:xfrm flipH="1" flipV="1">
            <a:off x="5304909" y="5865395"/>
            <a:ext cx="636032" cy="12034"/>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feld 31"/>
          <p:cNvSpPr txBox="1"/>
          <p:nvPr/>
        </p:nvSpPr>
        <p:spPr>
          <a:xfrm>
            <a:off x="838200" y="1237316"/>
            <a:ext cx="11287125" cy="2862322"/>
          </a:xfrm>
          <a:prstGeom prst="rect">
            <a:avLst/>
          </a:prstGeom>
          <a:noFill/>
        </p:spPr>
        <p:txBody>
          <a:bodyPr wrap="square" rtlCol="0">
            <a:spAutoFit/>
          </a:bodyPr>
          <a:lstStyle/>
          <a:p>
            <a:pPr marL="285750" indent="-285750">
              <a:buFont typeface="Arial" panose="020B0604020202020204" pitchFamily="34" charset="0"/>
              <a:buChar char="•"/>
            </a:pPr>
            <a:r>
              <a:rPr lang="de-DE" dirty="0" smtClean="0"/>
              <a:t>Wenn ein neuer knoten erscheint, benötigt er eine dauerhafte Adresse, mit der er im Netz erreichbar ist.</a:t>
            </a:r>
          </a:p>
          <a:p>
            <a:pPr marL="285750" indent="-285750">
              <a:buFont typeface="Arial" panose="020B0604020202020204" pitchFamily="34" charset="0"/>
              <a:buChar char="•"/>
            </a:pPr>
            <a:r>
              <a:rPr lang="de-DE" dirty="0" smtClean="0"/>
              <a:t>Er wählt eine zufällige temporäre Adresse aus einem reservierten Adressbereich, bis er eine feste Adresse erhält.</a:t>
            </a:r>
            <a:br>
              <a:rPr lang="de-DE" dirty="0" smtClean="0"/>
            </a:br>
            <a:r>
              <a:rPr lang="de-DE" dirty="0" smtClean="0"/>
              <a:t>(Temporäre Adressen: </a:t>
            </a:r>
            <a:r>
              <a:rPr lang="de-DE" dirty="0" smtClean="0"/>
              <a:t>0011-0FFF</a:t>
            </a:r>
            <a:r>
              <a:rPr lang="de-DE" dirty="0" smtClean="0"/>
              <a:t>)</a:t>
            </a:r>
          </a:p>
          <a:p>
            <a:pPr marL="285750" indent="-285750">
              <a:buFont typeface="Arial" panose="020B0604020202020204" pitchFamily="34" charset="0"/>
              <a:buChar char="•"/>
            </a:pPr>
            <a:r>
              <a:rPr lang="de-DE" dirty="0" smtClean="0"/>
              <a:t>Dann sendet er eine Nachricht an den Koordinator (CDIS), um ihn zu identifizieren.</a:t>
            </a:r>
          </a:p>
          <a:p>
            <a:pPr marL="285750" indent="-285750">
              <a:buFont typeface="Arial" panose="020B0604020202020204" pitchFamily="34" charset="0"/>
              <a:buChar char="•"/>
            </a:pPr>
            <a:r>
              <a:rPr lang="de-DE" dirty="0" smtClean="0"/>
              <a:t>Der Koordinator antwortet dem Knoten, dass er existiert. (ALIV)</a:t>
            </a:r>
          </a:p>
          <a:p>
            <a:pPr marL="285750" indent="-285750">
              <a:buFont typeface="Arial" panose="020B0604020202020204" pitchFamily="34" charset="0"/>
              <a:buChar char="•"/>
            </a:pPr>
            <a:r>
              <a:rPr lang="de-DE" dirty="0" smtClean="0"/>
              <a:t>Der neue Knoten sendet eine Adressanfrage an den Koordinator (ADDR)</a:t>
            </a:r>
          </a:p>
          <a:p>
            <a:pPr marL="285750" indent="-285750">
              <a:buFont typeface="Arial" panose="020B0604020202020204" pitchFamily="34" charset="0"/>
              <a:buChar char="•"/>
            </a:pPr>
            <a:r>
              <a:rPr lang="de-DE" dirty="0" smtClean="0"/>
              <a:t>Der bestehende Koordinator antwortet mit einer noch nicht vergebenen festen Adresse, die der knoten annimmt. (ADDR + feste </a:t>
            </a:r>
            <a:r>
              <a:rPr lang="de-DE" dirty="0"/>
              <a:t>A</a:t>
            </a:r>
            <a:r>
              <a:rPr lang="de-DE" dirty="0" smtClean="0"/>
              <a:t>dresse)</a:t>
            </a:r>
          </a:p>
          <a:p>
            <a:pPr marL="285750" indent="-285750">
              <a:buFont typeface="Arial" panose="020B0604020202020204" pitchFamily="34" charset="0"/>
              <a:buChar char="•"/>
            </a:pPr>
            <a:r>
              <a:rPr lang="de-DE" dirty="0" smtClean="0"/>
              <a:t>Der Knoten bestätigt dem Koordinator den Erhalt der Adresse (AACK)</a:t>
            </a:r>
          </a:p>
          <a:p>
            <a:pPr marL="285750" indent="-285750">
              <a:buFont typeface="Arial" panose="020B0604020202020204" pitchFamily="34" charset="0"/>
              <a:buChar char="•"/>
            </a:pPr>
            <a:r>
              <a:rPr lang="de-DE" dirty="0" smtClean="0"/>
              <a:t>Der Koordinator fügt die Adresse seinem Adressverzeichnis hinzu,</a:t>
            </a:r>
            <a:endParaRPr lang="de-DE" dirty="0"/>
          </a:p>
        </p:txBody>
      </p:sp>
      <p:sp>
        <p:nvSpPr>
          <p:cNvPr id="38" name="Ellipse 37"/>
          <p:cNvSpPr/>
          <p:nvPr/>
        </p:nvSpPr>
        <p:spPr>
          <a:xfrm>
            <a:off x="4326343" y="4162926"/>
            <a:ext cx="930443" cy="834189"/>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rgbClr val="0070C0"/>
                </a:solidFill>
              </a:rPr>
              <a:t>K</a:t>
            </a:r>
            <a:endParaRPr lang="de-DE" sz="3200" b="1" dirty="0">
              <a:solidFill>
                <a:srgbClr val="0070C0"/>
              </a:solidFill>
            </a:endParaRPr>
          </a:p>
        </p:txBody>
      </p:sp>
      <p:cxnSp>
        <p:nvCxnSpPr>
          <p:cNvPr id="55" name="Gerader Verbinder 54"/>
          <p:cNvCxnSpPr>
            <a:stCxn id="19" idx="5"/>
            <a:endCxn id="22" idx="1"/>
          </p:cNvCxnSpPr>
          <p:nvPr/>
        </p:nvCxnSpPr>
        <p:spPr>
          <a:xfrm>
            <a:off x="3808259" y="5448458"/>
            <a:ext cx="702467" cy="1220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51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Adressräume</a:t>
            </a:r>
            <a:endParaRPr lang="de-DE" dirty="0"/>
          </a:p>
        </p:txBody>
      </p:sp>
      <p:graphicFrame>
        <p:nvGraphicFramePr>
          <p:cNvPr id="4" name="Tabelle 3"/>
          <p:cNvGraphicFramePr>
            <a:graphicFrameLocks noGrp="1"/>
          </p:cNvGraphicFramePr>
          <p:nvPr>
            <p:extLst>
              <p:ext uri="{D42A27DB-BD31-4B8C-83A1-F6EECF244321}">
                <p14:modId xmlns:p14="http://schemas.microsoft.com/office/powerpoint/2010/main" val="1057005318"/>
              </p:ext>
            </p:extLst>
          </p:nvPr>
        </p:nvGraphicFramePr>
        <p:xfrm>
          <a:off x="1060114" y="1762402"/>
          <a:ext cx="5859669" cy="2225040"/>
        </p:xfrm>
        <a:graphic>
          <a:graphicData uri="http://schemas.openxmlformats.org/drawingml/2006/table">
            <a:tbl>
              <a:tblPr firstRow="1" bandRow="1">
                <a:tableStyleId>{5C22544A-7EE6-4342-B048-85BDC9FD1C3A}</a:tableStyleId>
              </a:tblPr>
              <a:tblGrid>
                <a:gridCol w="1452427">
                  <a:extLst>
                    <a:ext uri="{9D8B030D-6E8A-4147-A177-3AD203B41FA5}">
                      <a16:colId xmlns="" xmlns:a16="http://schemas.microsoft.com/office/drawing/2014/main" val="66547192"/>
                    </a:ext>
                  </a:extLst>
                </a:gridCol>
                <a:gridCol w="4407242">
                  <a:extLst>
                    <a:ext uri="{9D8B030D-6E8A-4147-A177-3AD203B41FA5}">
                      <a16:colId xmlns="" xmlns:a16="http://schemas.microsoft.com/office/drawing/2014/main" val="1699563789"/>
                    </a:ext>
                  </a:extLst>
                </a:gridCol>
              </a:tblGrid>
              <a:tr h="370840">
                <a:tc>
                  <a:txBody>
                    <a:bodyPr/>
                    <a:lstStyle/>
                    <a:p>
                      <a:r>
                        <a:rPr lang="de-DE" dirty="0" smtClean="0"/>
                        <a:t>Zweck</a:t>
                      </a:r>
                      <a:endParaRPr lang="de-DE" dirty="0"/>
                    </a:p>
                  </a:txBody>
                  <a:tcPr/>
                </a:tc>
                <a:tc>
                  <a:txBody>
                    <a:bodyPr/>
                    <a:lstStyle/>
                    <a:p>
                      <a:r>
                        <a:rPr lang="de-DE" dirty="0" smtClean="0"/>
                        <a:t>Adressraum</a:t>
                      </a:r>
                      <a:endParaRPr lang="de-DE" dirty="0"/>
                    </a:p>
                  </a:txBody>
                  <a:tcPr/>
                </a:tc>
                <a:extLst>
                  <a:ext uri="{0D108BD9-81ED-4DB2-BD59-A6C34878D82A}">
                    <a16:rowId xmlns="" xmlns:a16="http://schemas.microsoft.com/office/drawing/2014/main" val="2677070674"/>
                  </a:ext>
                </a:extLst>
              </a:tr>
              <a:tr h="370840">
                <a:tc>
                  <a:txBody>
                    <a:bodyPr/>
                    <a:lstStyle/>
                    <a:p>
                      <a:r>
                        <a:rPr lang="de-DE" dirty="0" smtClean="0"/>
                        <a:t>0000</a:t>
                      </a:r>
                      <a:endParaRPr lang="de-DE" dirty="0"/>
                    </a:p>
                  </a:txBody>
                  <a:tcPr/>
                </a:tc>
                <a:tc>
                  <a:txBody>
                    <a:bodyPr/>
                    <a:lstStyle/>
                    <a:p>
                      <a:r>
                        <a:rPr lang="de-DE" dirty="0" smtClean="0"/>
                        <a:t>Koordinator</a:t>
                      </a:r>
                      <a:endParaRPr lang="de-DE" dirty="0"/>
                    </a:p>
                  </a:txBody>
                  <a:tcPr/>
                </a:tc>
                <a:extLst>
                  <a:ext uri="{0D108BD9-81ED-4DB2-BD59-A6C34878D82A}">
                    <a16:rowId xmlns="" xmlns:a16="http://schemas.microsoft.com/office/drawing/2014/main" val="1150779173"/>
                  </a:ext>
                </a:extLst>
              </a:tr>
              <a:tr h="370840">
                <a:tc>
                  <a:txBody>
                    <a:bodyPr/>
                    <a:lstStyle/>
                    <a:p>
                      <a:r>
                        <a:rPr lang="de-DE" dirty="0" smtClean="0">
                          <a:solidFill>
                            <a:schemeClr val="tx1"/>
                          </a:solidFill>
                        </a:rPr>
                        <a:t>0001-0010</a:t>
                      </a:r>
                      <a:endParaRPr lang="de-DE" dirty="0">
                        <a:solidFill>
                          <a:schemeClr val="tx1"/>
                        </a:solidFill>
                      </a:endParaRPr>
                    </a:p>
                  </a:txBody>
                  <a:tcPr/>
                </a:tc>
                <a:tc>
                  <a:txBody>
                    <a:bodyPr/>
                    <a:lstStyle/>
                    <a:p>
                      <a:r>
                        <a:rPr lang="de-DE" dirty="0" smtClean="0">
                          <a:solidFill>
                            <a:schemeClr val="tx1"/>
                          </a:solidFill>
                        </a:rPr>
                        <a:t>Reserviert für zukünftige Zwecke</a:t>
                      </a:r>
                      <a:endParaRPr lang="de-DE" dirty="0">
                        <a:solidFill>
                          <a:schemeClr val="tx1"/>
                        </a:solidFill>
                      </a:endParaRPr>
                    </a:p>
                  </a:txBody>
                  <a:tcPr/>
                </a:tc>
                <a:extLst>
                  <a:ext uri="{0D108BD9-81ED-4DB2-BD59-A6C34878D82A}">
                    <a16:rowId xmlns="" xmlns:a16="http://schemas.microsoft.com/office/drawing/2014/main" val="3261959480"/>
                  </a:ext>
                </a:extLst>
              </a:tr>
              <a:tr h="370840">
                <a:tc>
                  <a:txBody>
                    <a:bodyPr/>
                    <a:lstStyle/>
                    <a:p>
                      <a:r>
                        <a:rPr lang="de-DE" dirty="0" smtClean="0"/>
                        <a:t>0011-0FFF</a:t>
                      </a:r>
                      <a:endParaRPr lang="de-DE" dirty="0"/>
                    </a:p>
                  </a:txBody>
                  <a:tcPr/>
                </a:tc>
                <a:tc>
                  <a:txBody>
                    <a:bodyPr/>
                    <a:lstStyle/>
                    <a:p>
                      <a:r>
                        <a:rPr lang="de-DE" dirty="0" smtClean="0"/>
                        <a:t>Temporäre Adressen für neue Knoten</a:t>
                      </a:r>
                      <a:endParaRPr lang="de-DE" dirty="0"/>
                    </a:p>
                  </a:txBody>
                  <a:tcPr/>
                </a:tc>
                <a:extLst>
                  <a:ext uri="{0D108BD9-81ED-4DB2-BD59-A6C34878D82A}">
                    <a16:rowId xmlns="" xmlns:a16="http://schemas.microsoft.com/office/drawing/2014/main" val="2907682051"/>
                  </a:ext>
                </a:extLst>
              </a:tr>
              <a:tr h="370840">
                <a:tc>
                  <a:txBody>
                    <a:bodyPr/>
                    <a:lstStyle/>
                    <a:p>
                      <a:r>
                        <a:rPr lang="de-DE" b="0" dirty="0" smtClean="0"/>
                        <a:t>1000-FFFE</a:t>
                      </a:r>
                      <a:endParaRPr lang="de-DE" b="0" dirty="0"/>
                    </a:p>
                  </a:txBody>
                  <a:tcPr/>
                </a:tc>
                <a:tc>
                  <a:txBody>
                    <a:bodyPr/>
                    <a:lstStyle/>
                    <a:p>
                      <a:r>
                        <a:rPr lang="de-DE" b="0" dirty="0" smtClean="0"/>
                        <a:t>Feste Adressen</a:t>
                      </a:r>
                      <a:r>
                        <a:rPr lang="de-DE" b="0" baseline="0" dirty="0" smtClean="0"/>
                        <a:t> für Knoten</a:t>
                      </a:r>
                      <a:endParaRPr lang="de-DE" b="0" dirty="0"/>
                    </a:p>
                  </a:txBody>
                  <a:tcPr/>
                </a:tc>
                <a:extLst>
                  <a:ext uri="{0D108BD9-81ED-4DB2-BD59-A6C34878D82A}">
                    <a16:rowId xmlns="" xmlns:a16="http://schemas.microsoft.com/office/drawing/2014/main" val="1179691139"/>
                  </a:ext>
                </a:extLst>
              </a:tr>
              <a:tr h="370840">
                <a:tc>
                  <a:txBody>
                    <a:bodyPr/>
                    <a:lstStyle/>
                    <a:p>
                      <a:r>
                        <a:rPr lang="de-DE" dirty="0" smtClean="0"/>
                        <a:t>FFFF</a:t>
                      </a:r>
                      <a:endParaRPr lang="de-DE" dirty="0"/>
                    </a:p>
                  </a:txBody>
                  <a:tcPr/>
                </a:tc>
                <a:tc>
                  <a:txBody>
                    <a:bodyPr/>
                    <a:lstStyle/>
                    <a:p>
                      <a:r>
                        <a:rPr lang="de-DE" dirty="0" smtClean="0"/>
                        <a:t>Broadcast</a:t>
                      </a:r>
                      <a:endParaRPr lang="de-DE" dirty="0"/>
                    </a:p>
                  </a:txBody>
                  <a:tcPr/>
                </a:tc>
                <a:extLst>
                  <a:ext uri="{0D108BD9-81ED-4DB2-BD59-A6C34878D82A}">
                    <a16:rowId xmlns="" xmlns:a16="http://schemas.microsoft.com/office/drawing/2014/main" val="3820024112"/>
                  </a:ext>
                </a:extLst>
              </a:tr>
            </a:tbl>
          </a:graphicData>
        </a:graphic>
      </p:graphicFrame>
    </p:spTree>
    <p:extLst>
      <p:ext uri="{BB962C8B-B14F-4D97-AF65-F5344CB8AC3E}">
        <p14:creationId xmlns:p14="http://schemas.microsoft.com/office/powerpoint/2010/main" val="1900259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chemeClr val="accent6"/>
                </a:solidFill>
              </a:rPr>
              <a:t>Adressierung – Edge Cases</a:t>
            </a:r>
            <a:endParaRPr lang="de-DE" dirty="0">
              <a:solidFill>
                <a:schemeClr val="accent6"/>
              </a:solidFill>
            </a:endParaRPr>
          </a:p>
        </p:txBody>
      </p:sp>
      <p:sp>
        <p:nvSpPr>
          <p:cNvPr id="21" name="Textfeld 20"/>
          <p:cNvSpPr txBox="1"/>
          <p:nvPr/>
        </p:nvSpPr>
        <p:spPr>
          <a:xfrm>
            <a:off x="838200" y="1237316"/>
            <a:ext cx="8889485" cy="1200329"/>
          </a:xfrm>
          <a:prstGeom prst="rect">
            <a:avLst/>
          </a:prstGeom>
          <a:noFill/>
        </p:spPr>
        <p:txBody>
          <a:bodyPr wrap="none" rtlCol="0">
            <a:spAutoFit/>
          </a:bodyPr>
          <a:lstStyle/>
          <a:p>
            <a:r>
              <a:rPr lang="de-DE" b="1" dirty="0" smtClean="0"/>
              <a:t>A) Kein Koordinator vorhanden</a:t>
            </a:r>
          </a:p>
          <a:p>
            <a:pPr marL="285750" indent="-285750">
              <a:buFont typeface="Arial" panose="020B0604020202020204" pitchFamily="34" charset="0"/>
              <a:buChar char="•"/>
            </a:pPr>
            <a:r>
              <a:rPr lang="de-DE" dirty="0" smtClean="0"/>
              <a:t>Ist kein </a:t>
            </a:r>
            <a:r>
              <a:rPr lang="de-DE" dirty="0"/>
              <a:t>K</a:t>
            </a:r>
            <a:r>
              <a:rPr lang="de-DE" dirty="0" smtClean="0"/>
              <a:t>oordinator vorhanden, so nimmt der neue Knoten die Rolle des Koordinators ein.</a:t>
            </a:r>
          </a:p>
          <a:p>
            <a:pPr marL="285750" indent="-285750">
              <a:buFont typeface="Arial" panose="020B0604020202020204" pitchFamily="34" charset="0"/>
              <a:buChar char="•"/>
            </a:pPr>
            <a:r>
              <a:rPr lang="de-DE" dirty="0" smtClean="0"/>
              <a:t>Er gibt sich die Standard Koordinator Adresse 0000</a:t>
            </a:r>
          </a:p>
          <a:p>
            <a:pPr marL="285750" indent="-285750">
              <a:buFont typeface="Arial" panose="020B0604020202020204" pitchFamily="34" charset="0"/>
              <a:buChar char="•"/>
            </a:pPr>
            <a:endParaRPr lang="de-DE" dirty="0"/>
          </a:p>
        </p:txBody>
      </p:sp>
      <p:sp>
        <p:nvSpPr>
          <p:cNvPr id="23" name="Textfeld 22"/>
          <p:cNvSpPr txBox="1"/>
          <p:nvPr/>
        </p:nvSpPr>
        <p:spPr>
          <a:xfrm>
            <a:off x="838200" y="3144401"/>
            <a:ext cx="11165114" cy="2585323"/>
          </a:xfrm>
          <a:prstGeom prst="rect">
            <a:avLst/>
          </a:prstGeom>
          <a:noFill/>
        </p:spPr>
        <p:txBody>
          <a:bodyPr wrap="square" rtlCol="0">
            <a:spAutoFit/>
          </a:bodyPr>
          <a:lstStyle/>
          <a:p>
            <a:r>
              <a:rPr lang="de-DE" b="1" dirty="0" smtClean="0"/>
              <a:t>B) Zwei oder mehr Koordinatoren vorhanden (neuer Knoten ist ein Verbindungsstück zwischen Netzwerken)</a:t>
            </a:r>
          </a:p>
          <a:p>
            <a:endParaRPr lang="de-DE" b="1" dirty="0" smtClean="0"/>
          </a:p>
          <a:p>
            <a:pPr marL="285750" indent="-285750">
              <a:buFont typeface="Arial" panose="020B0604020202020204" pitchFamily="34" charset="0"/>
              <a:buChar char="•"/>
            </a:pPr>
            <a:r>
              <a:rPr lang="de-DE" dirty="0" smtClean="0"/>
              <a:t>Der Knoten erhält von einem Koordinator zuerst die Antwort auf ADDR. Diese Adresse wird seine neue feste Adresse.</a:t>
            </a:r>
          </a:p>
          <a:p>
            <a:pPr marL="285750" indent="-285750">
              <a:buFont typeface="Arial" panose="020B0604020202020204" pitchFamily="34" charset="0"/>
              <a:buChar char="•"/>
            </a:pPr>
            <a:r>
              <a:rPr lang="de-DE" dirty="0" smtClean="0"/>
              <a:t>Er leitet die ALIV Nachrichten von einem Koordinator zum anderen weiter. </a:t>
            </a:r>
          </a:p>
          <a:p>
            <a:pPr marL="285750" indent="-285750">
              <a:buFont typeface="Arial" panose="020B0604020202020204" pitchFamily="34" charset="0"/>
              <a:buChar char="•"/>
            </a:pPr>
            <a:r>
              <a:rPr lang="de-DE" dirty="0" smtClean="0"/>
              <a:t>Sobald ein Koordinator ein ALIV erhält, signalisiert er dem Netz, dass es einen zweiten Koordinator gibt und das Netzwerk neu konfiguriert werden muss (NRST)</a:t>
            </a:r>
          </a:p>
          <a:p>
            <a:pPr marL="285750" indent="-285750">
              <a:buFont typeface="Arial" panose="020B0604020202020204" pitchFamily="34" charset="0"/>
              <a:buChar char="•"/>
            </a:pPr>
            <a:r>
              <a:rPr lang="de-DE" dirty="0" smtClean="0"/>
              <a:t>Alle Knoten melden sich ab. Sämtliche Knoten starten erneut die Suche nach dem Koordinator, bis eine sich selbst zum Koordinator macht</a:t>
            </a:r>
            <a:endParaRPr lang="de-DE" dirty="0"/>
          </a:p>
        </p:txBody>
      </p:sp>
    </p:spTree>
    <p:extLst>
      <p:ext uri="{BB962C8B-B14F-4D97-AF65-F5344CB8AC3E}">
        <p14:creationId xmlns:p14="http://schemas.microsoft.com/office/powerpoint/2010/main" val="3086051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Routing</a:t>
            </a:r>
            <a:endParaRPr lang="de-DE" dirty="0"/>
          </a:p>
        </p:txBody>
      </p:sp>
      <p:sp>
        <p:nvSpPr>
          <p:cNvPr id="4" name="Inhaltsplatzhalter 2"/>
          <p:cNvSpPr>
            <a:spLocks noGrp="1"/>
          </p:cNvSpPr>
          <p:nvPr>
            <p:ph idx="1"/>
          </p:nvPr>
        </p:nvSpPr>
        <p:spPr>
          <a:xfrm>
            <a:off x="865191" y="1409923"/>
            <a:ext cx="10515600" cy="1670161"/>
          </a:xfrm>
        </p:spPr>
        <p:txBody>
          <a:bodyPr>
            <a:noAutofit/>
          </a:bodyPr>
          <a:lstStyle/>
          <a:p>
            <a:r>
              <a:rPr lang="de-DE" sz="1800" dirty="0" smtClean="0"/>
              <a:t>Aufgrund des begrenzten zeitlichen Rahmens simples </a:t>
            </a:r>
            <a:r>
              <a:rPr lang="de-DE" sz="1800" dirty="0" err="1"/>
              <a:t>F</a:t>
            </a:r>
            <a:r>
              <a:rPr lang="de-DE" sz="1800" dirty="0" err="1" smtClean="0"/>
              <a:t>orwarding</a:t>
            </a:r>
            <a:r>
              <a:rPr lang="de-DE" sz="1800" dirty="0" smtClean="0"/>
              <a:t>, keine Routing Tabellen.</a:t>
            </a:r>
          </a:p>
          <a:p>
            <a:r>
              <a:rPr lang="de-DE" sz="1800" dirty="0" smtClean="0"/>
              <a:t>Erhält ein Knoten eine Nachricht die für einen anderen Knoten bestimmt ist, leitet er die Nachricht weiter (Modulbroadcast an alle anderen Knoten in Reichweite). Dabei müssen die TTL und die Anzahl der Hops berücksichtigt werden.</a:t>
            </a:r>
          </a:p>
          <a:p>
            <a:r>
              <a:rPr lang="de-DE" sz="1800" dirty="0" smtClean="0"/>
              <a:t>Der Knoten speichert die Nachricht (mindestens Message ID, Quell- und Zieladresse). Erhält er eine weitere Nachricht mit den gleichen Parametern, dann leitet er sie nicht mehr weiter.</a:t>
            </a:r>
          </a:p>
          <a:p>
            <a:r>
              <a:rPr lang="de-DE" sz="1800" dirty="0" smtClean="0"/>
              <a:t>Der Knoten löscht veraltete gespeicherte Nachrichten in regelmäßigen Abständen (Implementierungsabhängig)</a:t>
            </a:r>
            <a:endParaRPr lang="de-DE" sz="1800" dirty="0"/>
          </a:p>
        </p:txBody>
      </p:sp>
    </p:spTree>
    <p:extLst>
      <p:ext uri="{BB962C8B-B14F-4D97-AF65-F5344CB8AC3E}">
        <p14:creationId xmlns:p14="http://schemas.microsoft.com/office/powerpoint/2010/main" val="1427413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74758" y="59964"/>
            <a:ext cx="10515600" cy="1325563"/>
          </a:xfrm>
        </p:spPr>
        <p:txBody>
          <a:bodyPr/>
          <a:lstStyle/>
          <a:p>
            <a:r>
              <a:rPr lang="de-DE" dirty="0" smtClean="0"/>
              <a:t>Headerentwurf</a:t>
            </a:r>
            <a:endParaRPr lang="de-DE" dirty="0"/>
          </a:p>
        </p:txBody>
      </p:sp>
      <p:sp>
        <p:nvSpPr>
          <p:cNvPr id="4" name="Rechteck 3"/>
          <p:cNvSpPr/>
          <p:nvPr/>
        </p:nvSpPr>
        <p:spPr>
          <a:xfrm>
            <a:off x="1331495" y="2117558"/>
            <a:ext cx="7724274" cy="1399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p:cNvSpPr/>
          <p:nvPr/>
        </p:nvSpPr>
        <p:spPr>
          <a:xfrm>
            <a:off x="1331495" y="2117558"/>
            <a:ext cx="7724273" cy="705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p:cNvSpPr/>
          <p:nvPr/>
        </p:nvSpPr>
        <p:spPr>
          <a:xfrm>
            <a:off x="1331495" y="2117558"/>
            <a:ext cx="1243263" cy="705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p:nvSpPr>
        <p:spPr>
          <a:xfrm>
            <a:off x="2574758" y="2117558"/>
            <a:ext cx="1219200" cy="705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3793958" y="2117558"/>
            <a:ext cx="1243263" cy="705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p:nvPr/>
        </p:nvSpPr>
        <p:spPr>
          <a:xfrm>
            <a:off x="5037221" y="2117558"/>
            <a:ext cx="1243263" cy="705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6280484" y="2117558"/>
            <a:ext cx="1243263" cy="705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7523747" y="2117558"/>
            <a:ext cx="1532021" cy="705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p:cNvSpPr txBox="1"/>
          <p:nvPr/>
        </p:nvSpPr>
        <p:spPr>
          <a:xfrm>
            <a:off x="1580812" y="2285818"/>
            <a:ext cx="713209" cy="369332"/>
          </a:xfrm>
          <a:prstGeom prst="rect">
            <a:avLst/>
          </a:prstGeom>
          <a:noFill/>
        </p:spPr>
        <p:txBody>
          <a:bodyPr wrap="none" rtlCol="0">
            <a:spAutoFit/>
          </a:bodyPr>
          <a:lstStyle/>
          <a:p>
            <a:r>
              <a:rPr lang="de-DE" dirty="0" smtClean="0"/>
              <a:t>CODE</a:t>
            </a:r>
            <a:endParaRPr lang="de-DE" dirty="0"/>
          </a:p>
        </p:txBody>
      </p:sp>
      <p:sp>
        <p:nvSpPr>
          <p:cNvPr id="13" name="Textfeld 12"/>
          <p:cNvSpPr txBox="1"/>
          <p:nvPr/>
        </p:nvSpPr>
        <p:spPr>
          <a:xfrm>
            <a:off x="4197110" y="2285818"/>
            <a:ext cx="510011" cy="369332"/>
          </a:xfrm>
          <a:prstGeom prst="rect">
            <a:avLst/>
          </a:prstGeom>
          <a:noFill/>
        </p:spPr>
        <p:txBody>
          <a:bodyPr wrap="none" rtlCol="0">
            <a:spAutoFit/>
          </a:bodyPr>
          <a:lstStyle/>
          <a:p>
            <a:r>
              <a:rPr lang="de-DE" dirty="0" smtClean="0"/>
              <a:t>TTL</a:t>
            </a:r>
            <a:endParaRPr lang="de-DE" dirty="0"/>
          </a:p>
        </p:txBody>
      </p:sp>
      <p:sp>
        <p:nvSpPr>
          <p:cNvPr id="14" name="Textfeld 13"/>
          <p:cNvSpPr txBox="1"/>
          <p:nvPr/>
        </p:nvSpPr>
        <p:spPr>
          <a:xfrm>
            <a:off x="5260625" y="2147317"/>
            <a:ext cx="812402" cy="646331"/>
          </a:xfrm>
          <a:prstGeom prst="rect">
            <a:avLst/>
          </a:prstGeom>
          <a:noFill/>
        </p:spPr>
        <p:txBody>
          <a:bodyPr wrap="none" rtlCol="0">
            <a:spAutoFit/>
          </a:bodyPr>
          <a:lstStyle/>
          <a:p>
            <a:r>
              <a:rPr lang="de-DE" dirty="0" smtClean="0"/>
              <a:t>Anzahl</a:t>
            </a:r>
          </a:p>
          <a:p>
            <a:r>
              <a:rPr lang="de-DE" dirty="0" smtClean="0"/>
              <a:t>Hops</a:t>
            </a:r>
            <a:endParaRPr lang="de-DE" dirty="0"/>
          </a:p>
        </p:txBody>
      </p:sp>
      <p:sp>
        <p:nvSpPr>
          <p:cNvPr id="15" name="Textfeld 14"/>
          <p:cNvSpPr txBox="1"/>
          <p:nvPr/>
        </p:nvSpPr>
        <p:spPr>
          <a:xfrm>
            <a:off x="4452115" y="2961908"/>
            <a:ext cx="916020" cy="369332"/>
          </a:xfrm>
          <a:prstGeom prst="rect">
            <a:avLst/>
          </a:prstGeom>
          <a:noFill/>
        </p:spPr>
        <p:txBody>
          <a:bodyPr wrap="none" rtlCol="0">
            <a:spAutoFit/>
          </a:bodyPr>
          <a:lstStyle/>
          <a:p>
            <a:r>
              <a:rPr lang="de-DE" dirty="0" smtClean="0"/>
              <a:t>Payload</a:t>
            </a:r>
            <a:endParaRPr lang="de-DE" dirty="0"/>
          </a:p>
        </p:txBody>
      </p:sp>
      <p:sp>
        <p:nvSpPr>
          <p:cNvPr id="16" name="Textfeld 15"/>
          <p:cNvSpPr txBox="1"/>
          <p:nvPr/>
        </p:nvSpPr>
        <p:spPr>
          <a:xfrm>
            <a:off x="2755995" y="2285817"/>
            <a:ext cx="891591" cy="369332"/>
          </a:xfrm>
          <a:prstGeom prst="rect">
            <a:avLst/>
          </a:prstGeom>
          <a:noFill/>
        </p:spPr>
        <p:txBody>
          <a:bodyPr wrap="none" rtlCol="0">
            <a:spAutoFit/>
          </a:bodyPr>
          <a:lstStyle/>
          <a:p>
            <a:r>
              <a:rPr lang="de-DE" dirty="0" err="1" smtClean="0"/>
              <a:t>Msg</a:t>
            </a:r>
            <a:r>
              <a:rPr lang="de-DE" dirty="0" smtClean="0"/>
              <a:t>. ID</a:t>
            </a:r>
            <a:endParaRPr lang="de-DE" dirty="0"/>
          </a:p>
        </p:txBody>
      </p:sp>
      <p:sp>
        <p:nvSpPr>
          <p:cNvPr id="17" name="Textfeld 16"/>
          <p:cNvSpPr txBox="1"/>
          <p:nvPr/>
        </p:nvSpPr>
        <p:spPr>
          <a:xfrm>
            <a:off x="6449813" y="2117558"/>
            <a:ext cx="904607" cy="646331"/>
          </a:xfrm>
          <a:prstGeom prst="rect">
            <a:avLst/>
          </a:prstGeom>
          <a:noFill/>
        </p:spPr>
        <p:txBody>
          <a:bodyPr wrap="none" rtlCol="0">
            <a:spAutoFit/>
          </a:bodyPr>
          <a:lstStyle/>
          <a:p>
            <a:pPr algn="ctr"/>
            <a:r>
              <a:rPr lang="de-DE" dirty="0" smtClean="0"/>
              <a:t>Quell-</a:t>
            </a:r>
            <a:br>
              <a:rPr lang="de-DE" dirty="0" smtClean="0"/>
            </a:br>
            <a:r>
              <a:rPr lang="de-DE" dirty="0" err="1" smtClean="0"/>
              <a:t>adresse</a:t>
            </a:r>
            <a:endParaRPr lang="de-DE" dirty="0"/>
          </a:p>
        </p:txBody>
      </p:sp>
      <p:sp>
        <p:nvSpPr>
          <p:cNvPr id="18" name="Textfeld 17"/>
          <p:cNvSpPr txBox="1"/>
          <p:nvPr/>
        </p:nvSpPr>
        <p:spPr>
          <a:xfrm>
            <a:off x="7673145" y="2256057"/>
            <a:ext cx="1233223" cy="369332"/>
          </a:xfrm>
          <a:prstGeom prst="rect">
            <a:avLst/>
          </a:prstGeom>
          <a:noFill/>
        </p:spPr>
        <p:txBody>
          <a:bodyPr wrap="none" rtlCol="0">
            <a:spAutoFit/>
          </a:bodyPr>
          <a:lstStyle/>
          <a:p>
            <a:r>
              <a:rPr lang="de-DE" dirty="0" smtClean="0"/>
              <a:t>Zieladresse</a:t>
            </a:r>
            <a:endParaRPr lang="de-DE" dirty="0"/>
          </a:p>
        </p:txBody>
      </p:sp>
    </p:spTree>
    <p:extLst>
      <p:ext uri="{BB962C8B-B14F-4D97-AF65-F5344CB8AC3E}">
        <p14:creationId xmlns:p14="http://schemas.microsoft.com/office/powerpoint/2010/main" val="22919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Steuerbefehle von Nachrichten (CODE)</a:t>
            </a:r>
            <a:endParaRPr lang="de-DE" dirty="0"/>
          </a:p>
        </p:txBody>
      </p:sp>
      <p:graphicFrame>
        <p:nvGraphicFramePr>
          <p:cNvPr id="4" name="Tabelle 3"/>
          <p:cNvGraphicFramePr>
            <a:graphicFrameLocks noGrp="1"/>
          </p:cNvGraphicFramePr>
          <p:nvPr>
            <p:extLst>
              <p:ext uri="{D42A27DB-BD31-4B8C-83A1-F6EECF244321}">
                <p14:modId xmlns:p14="http://schemas.microsoft.com/office/powerpoint/2010/main" val="1167158220"/>
              </p:ext>
            </p:extLst>
          </p:nvPr>
        </p:nvGraphicFramePr>
        <p:xfrm>
          <a:off x="609599" y="1329267"/>
          <a:ext cx="10972801" cy="3947160"/>
        </p:xfrm>
        <a:graphic>
          <a:graphicData uri="http://schemas.openxmlformats.org/drawingml/2006/table">
            <a:tbl>
              <a:tblPr firstRow="1" bandRow="1">
                <a:tableStyleId>{5C22544A-7EE6-4342-B048-85BDC9FD1C3A}</a:tableStyleId>
              </a:tblPr>
              <a:tblGrid>
                <a:gridCol w="1740568">
                  <a:extLst>
                    <a:ext uri="{9D8B030D-6E8A-4147-A177-3AD203B41FA5}">
                      <a16:colId xmlns="" xmlns:a16="http://schemas.microsoft.com/office/drawing/2014/main" val="741852749"/>
                    </a:ext>
                  </a:extLst>
                </a:gridCol>
                <a:gridCol w="1491991">
                  <a:extLst>
                    <a:ext uri="{9D8B030D-6E8A-4147-A177-3AD203B41FA5}">
                      <a16:colId xmlns="" xmlns:a16="http://schemas.microsoft.com/office/drawing/2014/main" val="799248324"/>
                    </a:ext>
                  </a:extLst>
                </a:gridCol>
                <a:gridCol w="1455414">
                  <a:extLst>
                    <a:ext uri="{9D8B030D-6E8A-4147-A177-3AD203B41FA5}">
                      <a16:colId xmlns="" xmlns:a16="http://schemas.microsoft.com/office/drawing/2014/main" val="4013303520"/>
                    </a:ext>
                  </a:extLst>
                </a:gridCol>
                <a:gridCol w="6284828">
                  <a:extLst>
                    <a:ext uri="{9D8B030D-6E8A-4147-A177-3AD203B41FA5}">
                      <a16:colId xmlns="" xmlns:a16="http://schemas.microsoft.com/office/drawing/2014/main" val="2457219978"/>
                    </a:ext>
                  </a:extLst>
                </a:gridCol>
              </a:tblGrid>
              <a:tr h="370840">
                <a:tc>
                  <a:txBody>
                    <a:bodyPr/>
                    <a:lstStyle/>
                    <a:p>
                      <a:r>
                        <a:rPr lang="de-DE" dirty="0" smtClean="0"/>
                        <a:t>Code</a:t>
                      </a:r>
                      <a:endParaRPr lang="de-DE" dirty="0"/>
                    </a:p>
                  </a:txBody>
                  <a:tcPr/>
                </a:tc>
                <a:tc>
                  <a:txBody>
                    <a:bodyPr/>
                    <a:lstStyle/>
                    <a:p>
                      <a:r>
                        <a:rPr lang="de-DE" dirty="0" smtClean="0"/>
                        <a:t>Payload</a:t>
                      </a:r>
                      <a:endParaRPr lang="de-D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Zieladresse</a:t>
                      </a:r>
                      <a:endParaRPr lang="de-DE" dirty="0" smtClean="0"/>
                    </a:p>
                    <a:p>
                      <a:endParaRPr lang="de-D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Bedeutung</a:t>
                      </a:r>
                    </a:p>
                    <a:p>
                      <a:endParaRPr lang="de-DE" dirty="0"/>
                    </a:p>
                  </a:txBody>
                  <a:tcPr/>
                </a:tc>
                <a:extLst>
                  <a:ext uri="{0D108BD9-81ED-4DB2-BD59-A6C34878D82A}">
                    <a16:rowId xmlns="" xmlns:a16="http://schemas.microsoft.com/office/drawing/2014/main" val="1210533185"/>
                  </a:ext>
                </a:extLst>
              </a:tr>
              <a:tr h="370840">
                <a:tc>
                  <a:txBody>
                    <a:bodyPr/>
                    <a:lstStyle/>
                    <a:p>
                      <a:pPr algn="ctr"/>
                      <a:r>
                        <a:rPr lang="de-DE" dirty="0" smtClean="0"/>
                        <a:t>CDIS</a:t>
                      </a:r>
                      <a:endParaRPr lang="de-DE" dirty="0"/>
                    </a:p>
                  </a:txBody>
                  <a:tcPr/>
                </a:tc>
                <a:tc>
                  <a:txBody>
                    <a:bodyPr/>
                    <a:lstStyle/>
                    <a:p>
                      <a:endParaRPr lang="de-DE"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t>0000</a:t>
                      </a:r>
                      <a:endParaRPr lang="de-DE"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Neuer</a:t>
                      </a:r>
                      <a:r>
                        <a:rPr lang="de-DE" baseline="0" dirty="0" smtClean="0"/>
                        <a:t> Knoten versucht, Koordinator zu </a:t>
                      </a:r>
                      <a:r>
                        <a:rPr lang="de-DE" baseline="0" dirty="0" smtClean="0"/>
                        <a:t>finden</a:t>
                      </a:r>
                      <a:endParaRPr lang="de-DE" dirty="0" smtClean="0"/>
                    </a:p>
                  </a:txBody>
                  <a:tcPr/>
                </a:tc>
                <a:extLst>
                  <a:ext uri="{0D108BD9-81ED-4DB2-BD59-A6C34878D82A}">
                    <a16:rowId xmlns="" xmlns:a16="http://schemas.microsoft.com/office/drawing/2014/main" val="1855919106"/>
                  </a:ext>
                </a:extLst>
              </a:tr>
              <a:tr h="370840">
                <a:tc>
                  <a:txBody>
                    <a:bodyPr/>
                    <a:lstStyle/>
                    <a:p>
                      <a:pPr algn="ctr"/>
                      <a:r>
                        <a:rPr lang="de-DE" dirty="0" smtClean="0"/>
                        <a:t>ADDR</a:t>
                      </a:r>
                      <a:endParaRPr lang="de-DE" dirty="0"/>
                    </a:p>
                  </a:txBody>
                  <a:tcPr/>
                </a:tc>
                <a:tc>
                  <a:txBody>
                    <a:bodyPr/>
                    <a:lstStyle/>
                    <a:p>
                      <a:r>
                        <a:rPr lang="de-DE" dirty="0" smtClean="0"/>
                        <a:t>XXXX</a:t>
                      </a:r>
                      <a:endParaRPr lang="de-DE" dirty="0"/>
                    </a:p>
                  </a:txBody>
                  <a:tcPr/>
                </a:tc>
                <a:tc>
                  <a:txBody>
                    <a:bodyPr/>
                    <a:lstStyle/>
                    <a:p>
                      <a:pPr algn="ctr"/>
                      <a:r>
                        <a:rPr lang="de-DE" dirty="0" smtClean="0"/>
                        <a:t>0000</a:t>
                      </a:r>
                      <a:endParaRPr lang="de-D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Koordinator sendet einem Knoten mit temporärer Adresse eine</a:t>
                      </a:r>
                      <a:r>
                        <a:rPr lang="de-DE" baseline="0" dirty="0" smtClean="0"/>
                        <a:t> feste Adresse XXXX. </a:t>
                      </a:r>
                      <a:endParaRPr lang="de-DE" dirty="0" smtClean="0"/>
                    </a:p>
                  </a:txBody>
                  <a:tcPr/>
                </a:tc>
                <a:extLst>
                  <a:ext uri="{0D108BD9-81ED-4DB2-BD59-A6C34878D82A}">
                    <a16:rowId xmlns="" xmlns:a16="http://schemas.microsoft.com/office/drawing/2014/main" val="2589455774"/>
                  </a:ext>
                </a:extLst>
              </a:tr>
              <a:tr h="370840">
                <a:tc>
                  <a:txBody>
                    <a:bodyPr/>
                    <a:lstStyle/>
                    <a:p>
                      <a:pPr algn="ctr"/>
                      <a:r>
                        <a:rPr lang="de-DE" dirty="0" smtClean="0"/>
                        <a:t>AACK</a:t>
                      </a:r>
                      <a:endParaRPr lang="de-DE" dirty="0"/>
                    </a:p>
                  </a:txBody>
                  <a:tcPr/>
                </a:tc>
                <a:tc>
                  <a:txBody>
                    <a:bodyPr/>
                    <a:lstStyle/>
                    <a:p>
                      <a:endParaRPr lang="de-DE" dirty="0"/>
                    </a:p>
                  </a:txBody>
                  <a:tcPr/>
                </a:tc>
                <a:tc>
                  <a:txBody>
                    <a:bodyPr/>
                    <a:lstStyle/>
                    <a:p>
                      <a:pPr algn="ctr"/>
                      <a:r>
                        <a:rPr lang="de-DE" dirty="0" smtClean="0"/>
                        <a:t>0000</a:t>
                      </a:r>
                      <a:endParaRPr lang="de-D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err="1" smtClean="0"/>
                        <a:t>Acknowledge</a:t>
                      </a:r>
                      <a:r>
                        <a:rPr lang="de-DE" dirty="0" smtClean="0"/>
                        <a:t> von einem Knoten an den Koordinator, als Antwort auf eine erhaltene feste Adresse im ADDR</a:t>
                      </a:r>
                    </a:p>
                  </a:txBody>
                  <a:tcPr/>
                </a:tc>
                <a:extLst>
                  <a:ext uri="{0D108BD9-81ED-4DB2-BD59-A6C34878D82A}">
                    <a16:rowId xmlns="" xmlns:a16="http://schemas.microsoft.com/office/drawing/2014/main" val="331602121"/>
                  </a:ext>
                </a:extLst>
              </a:tr>
              <a:tr h="370840">
                <a:tc>
                  <a:txBody>
                    <a:bodyPr/>
                    <a:lstStyle/>
                    <a:p>
                      <a:pPr algn="ctr"/>
                      <a:r>
                        <a:rPr lang="de-DE" dirty="0" smtClean="0"/>
                        <a:t>MSSG</a:t>
                      </a:r>
                      <a:endParaRPr lang="de-DE" dirty="0"/>
                    </a:p>
                  </a:txBody>
                  <a:tcPr/>
                </a:tc>
                <a:tc>
                  <a:txBody>
                    <a:bodyPr/>
                    <a:lstStyle/>
                    <a:p>
                      <a:r>
                        <a:rPr lang="de-DE" dirty="0" smtClean="0"/>
                        <a:t>beliebig</a:t>
                      </a:r>
                      <a:endParaRPr lang="de-DE" dirty="0"/>
                    </a:p>
                  </a:txBody>
                  <a:tcPr/>
                </a:tc>
                <a:tc>
                  <a:txBody>
                    <a:bodyPr/>
                    <a:lstStyle/>
                    <a:p>
                      <a:pPr algn="ctr"/>
                      <a:r>
                        <a:rPr lang="de-DE" dirty="0" smtClean="0"/>
                        <a:t>beliebig</a:t>
                      </a:r>
                      <a:endParaRPr lang="de-DE" dirty="0"/>
                    </a:p>
                  </a:txBody>
                  <a:tcPr/>
                </a:tc>
                <a:tc>
                  <a:txBody>
                    <a:bodyPr/>
                    <a:lstStyle/>
                    <a:p>
                      <a:r>
                        <a:rPr lang="de-DE" dirty="0" smtClean="0"/>
                        <a:t>Einfache Nachricht</a:t>
                      </a:r>
                      <a:endParaRPr lang="de-DE" dirty="0"/>
                    </a:p>
                  </a:txBody>
                  <a:tcPr/>
                </a:tc>
                <a:extLst>
                  <a:ext uri="{0D108BD9-81ED-4DB2-BD59-A6C34878D82A}">
                    <a16:rowId xmlns="" xmlns:a16="http://schemas.microsoft.com/office/drawing/2014/main" val="2827520852"/>
                  </a:ext>
                </a:extLst>
              </a:tr>
              <a:tr h="370840">
                <a:tc>
                  <a:txBody>
                    <a:bodyPr/>
                    <a:lstStyle/>
                    <a:p>
                      <a:pPr algn="ctr"/>
                      <a:r>
                        <a:rPr lang="de-DE" dirty="0" smtClean="0"/>
                        <a:t>ALIV</a:t>
                      </a:r>
                      <a:endParaRPr lang="de-DE" dirty="0"/>
                    </a:p>
                  </a:txBody>
                  <a:tcPr/>
                </a:tc>
                <a:tc>
                  <a:txBody>
                    <a:bodyPr/>
                    <a:lstStyle/>
                    <a:p>
                      <a:endParaRPr lang="de-DE" dirty="0"/>
                    </a:p>
                  </a:txBody>
                  <a:tcPr/>
                </a:tc>
                <a:tc>
                  <a:txBody>
                    <a:bodyPr/>
                    <a:lstStyle/>
                    <a:p>
                      <a:pPr algn="ctr"/>
                      <a:r>
                        <a:rPr lang="de-DE" dirty="0" smtClean="0"/>
                        <a:t>FFFF</a:t>
                      </a:r>
                      <a:endParaRPr lang="de-DE" dirty="0"/>
                    </a:p>
                  </a:txBody>
                  <a:tcPr/>
                </a:tc>
                <a:tc>
                  <a:txBody>
                    <a:bodyPr/>
                    <a:lstStyle/>
                    <a:p>
                      <a:r>
                        <a:rPr lang="de-DE" dirty="0" smtClean="0"/>
                        <a:t>Koordinator sendet in regelmäßigen abständen ein ALIV, damit das Netzwerk</a:t>
                      </a:r>
                      <a:r>
                        <a:rPr lang="de-DE" baseline="0" dirty="0" smtClean="0"/>
                        <a:t> weiß, dass er noch da ist. Er sendet ebenfalls ein ALIV auf eine CDIS Anfrage</a:t>
                      </a:r>
                      <a:endParaRPr lang="de-DE" dirty="0"/>
                    </a:p>
                  </a:txBody>
                  <a:tcPr/>
                </a:tc>
                <a:extLst>
                  <a:ext uri="{0D108BD9-81ED-4DB2-BD59-A6C34878D82A}">
                    <a16:rowId xmlns="" xmlns:a16="http://schemas.microsoft.com/office/drawing/2014/main" val="1174502630"/>
                  </a:ext>
                </a:extLst>
              </a:tr>
              <a:tr h="370840">
                <a:tc>
                  <a:txBody>
                    <a:bodyPr/>
                    <a:lstStyle/>
                    <a:p>
                      <a:pPr algn="ctr"/>
                      <a:r>
                        <a:rPr lang="de-DE" dirty="0" smtClean="0"/>
                        <a:t>NRST</a:t>
                      </a:r>
                      <a:endParaRPr lang="de-DE" dirty="0"/>
                    </a:p>
                  </a:txBody>
                  <a:tcPr/>
                </a:tc>
                <a:tc>
                  <a:txBody>
                    <a:bodyPr/>
                    <a:lstStyle/>
                    <a:p>
                      <a:endParaRPr lang="de-DE" dirty="0"/>
                    </a:p>
                  </a:txBody>
                  <a:tcPr/>
                </a:tc>
                <a:tc>
                  <a:txBody>
                    <a:bodyPr/>
                    <a:lstStyle/>
                    <a:p>
                      <a:pPr algn="ctr"/>
                      <a:r>
                        <a:rPr lang="de-DE" dirty="0" smtClean="0"/>
                        <a:t>FFFF</a:t>
                      </a:r>
                      <a:endParaRPr lang="de-DE" dirty="0"/>
                    </a:p>
                  </a:txBody>
                  <a:tcPr/>
                </a:tc>
                <a:tc>
                  <a:txBody>
                    <a:bodyPr/>
                    <a:lstStyle/>
                    <a:p>
                      <a:r>
                        <a:rPr lang="de-DE" dirty="0" smtClean="0"/>
                        <a:t>Neustart des Netzwerks, wenn Koordinator fremdes ALIV erhält</a:t>
                      </a:r>
                      <a:endParaRPr lang="de-DE" dirty="0"/>
                    </a:p>
                  </a:txBody>
                  <a:tcPr/>
                </a:tc>
                <a:extLst>
                  <a:ext uri="{0D108BD9-81ED-4DB2-BD59-A6C34878D82A}">
                    <a16:rowId xmlns="" xmlns:a16="http://schemas.microsoft.com/office/drawing/2014/main" val="4055479214"/>
                  </a:ext>
                </a:extLst>
              </a:tr>
            </a:tbl>
          </a:graphicData>
        </a:graphic>
      </p:graphicFrame>
    </p:spTree>
    <p:extLst>
      <p:ext uri="{BB962C8B-B14F-4D97-AF65-F5344CB8AC3E}">
        <p14:creationId xmlns:p14="http://schemas.microsoft.com/office/powerpoint/2010/main" val="30883031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645</Words>
  <Application>Microsoft Office PowerPoint</Application>
  <PresentationFormat>Breitbild</PresentationFormat>
  <Paragraphs>124</Paragraphs>
  <Slides>14</Slides>
  <Notes>0</Notes>
  <HiddenSlides>2</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14</vt:i4>
      </vt:variant>
    </vt:vector>
  </HeadingPairs>
  <TitlesOfParts>
    <vt:vector size="18" baseType="lpstr">
      <vt:lpstr>Arial</vt:lpstr>
      <vt:lpstr>Calibri</vt:lpstr>
      <vt:lpstr>Calibri Light</vt:lpstr>
      <vt:lpstr>Office</vt:lpstr>
      <vt:lpstr>HTW Unlimited Hops Network Protocol (HUHN-P) Protokoll für ein Multihop-Netzwerk</vt:lpstr>
      <vt:lpstr>Initiale Konfiguration: (AT Config)</vt:lpstr>
      <vt:lpstr>Grundlegende Topologie: Mesh Network</vt:lpstr>
      <vt:lpstr>Adressierung – Normalfall (Koordinator vorhanden)</vt:lpstr>
      <vt:lpstr>Adressräume</vt:lpstr>
      <vt:lpstr>Adressierung – Edge Cases</vt:lpstr>
      <vt:lpstr>Routing</vt:lpstr>
      <vt:lpstr>Headerentwurf</vt:lpstr>
      <vt:lpstr>Steuerbefehle von Nachrichten (CODE)</vt:lpstr>
      <vt:lpstr>Limitationen</vt:lpstr>
      <vt:lpstr>Veraltete Folien</vt:lpstr>
      <vt:lpstr>Grundlegende Topologie – Überlegung: Stellvertreter Koordinator</vt:lpstr>
      <vt:lpstr>Self-Polling</vt:lpstr>
      <vt:lpstr>Routing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Protokoll für Multihop-Netzwerk</dc:title>
  <dc:creator>Hagen Wittlich</dc:creator>
  <cp:lastModifiedBy>Hagen</cp:lastModifiedBy>
  <cp:revision>49</cp:revision>
  <dcterms:created xsi:type="dcterms:W3CDTF">2018-11-08T09:06:32Z</dcterms:created>
  <dcterms:modified xsi:type="dcterms:W3CDTF">2019-01-05T20:45:24Z</dcterms:modified>
</cp:coreProperties>
</file>