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0" r:id="rId3"/>
    <p:sldId id="268" r:id="rId4"/>
    <p:sldId id="271" r:id="rId5"/>
    <p:sldId id="272" r:id="rId6"/>
    <p:sldId id="273" r:id="rId7"/>
    <p:sldId id="274" r:id="rId8"/>
    <p:sldId id="289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3794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orient="horz" pos="1161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orient="horz" pos="938">
          <p15:clr>
            <a:srgbClr val="A4A3A4"/>
          </p15:clr>
        </p15:guide>
        <p15:guide id="7" orient="horz" pos="3886">
          <p15:clr>
            <a:srgbClr val="A4A3A4"/>
          </p15:clr>
        </p15:guide>
        <p15:guide id="8" pos="771">
          <p15:clr>
            <a:srgbClr val="A4A3A4"/>
          </p15:clr>
        </p15:guide>
        <p15:guide id="9" pos="2880">
          <p15:clr>
            <a:srgbClr val="A4A3A4"/>
          </p15:clr>
        </p15:guide>
        <p15:guide id="10" pos="4877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82953" autoAdjust="0"/>
  </p:normalViewPr>
  <p:slideViewPr>
    <p:cSldViewPr snapToGrid="0" showGuides="1">
      <p:cViewPr varScale="1">
        <p:scale>
          <a:sx n="120" d="100"/>
          <a:sy n="120" d="100"/>
        </p:scale>
        <p:origin x="2208" y="184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771"/>
        <p:guide pos="2880"/>
        <p:guide pos="487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5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9D524E2B-E3AF-4FC1-945A-2481002F0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FC7757E-0DEF-40BE-8B7B-B2D46E2933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34FA4-8002-4FFA-ACD7-2D16F264DBB8}" type="datetimeFigureOut">
              <a:rPr lang="de-DE" smtClean="0"/>
              <a:t>20.12.17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D8BEA20-CD0A-4A94-98D4-1632415397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78D1B2D-4684-4B72-9543-44B1665532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7855-88E9-4CA9-BDFA-B94343509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75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20.12.17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8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spawn</a:t>
            </a:r>
            <a:r>
              <a:rPr lang="de-DE" dirty="0"/>
              <a:t> and do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fulfil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72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. </a:t>
            </a:r>
          </a:p>
          <a:p>
            <a:r>
              <a:rPr lang="de-DE" dirty="0"/>
              <a:t>But </a:t>
            </a:r>
            <a:r>
              <a:rPr lang="de-DE" dirty="0" err="1"/>
              <a:t>why</a:t>
            </a:r>
            <a:r>
              <a:rPr lang="de-DE" dirty="0"/>
              <a:t>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92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3  1x3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3x3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/>
              <a:t>	-&gt; </a:t>
            </a:r>
            <a:r>
              <a:rPr lang="de-DE" dirty="0" err="1"/>
              <a:t>very</a:t>
            </a:r>
            <a:r>
              <a:rPr lang="de-DE" dirty="0"/>
              <a:t> flexible </a:t>
            </a:r>
          </a:p>
          <a:p>
            <a:r>
              <a:rPr lang="de-DE" dirty="0"/>
              <a:t>Same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hovering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difficulty</a:t>
            </a:r>
            <a:r>
              <a:rPr lang="de-DE" dirty="0"/>
              <a:t>,</a:t>
            </a:r>
          </a:p>
          <a:p>
            <a:r>
              <a:rPr lang="de-DE" dirty="0"/>
              <a:t>but also </a:t>
            </a:r>
            <a:r>
              <a:rPr lang="de-DE" dirty="0" err="1"/>
              <a:t>creating</a:t>
            </a:r>
            <a:r>
              <a:rPr lang="de-DE" dirty="0"/>
              <a:t> larger </a:t>
            </a:r>
            <a:r>
              <a:rPr lang="de-DE" dirty="0" err="1"/>
              <a:t>hovering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!!!(</a:t>
            </a:r>
            <a:r>
              <a:rPr lang="de-DE" dirty="0" err="1"/>
              <a:t>hovering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).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3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game.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replayability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and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pleasant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don´t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annoy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37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ist 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spawned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spawn</a:t>
            </a:r>
            <a:r>
              <a:rPr lang="de-DE" dirty="0"/>
              <a:t> </a:t>
            </a:r>
            <a:r>
              <a:rPr lang="de-DE" dirty="0" err="1"/>
              <a:t>completly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,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unscalable</a:t>
            </a:r>
            <a:r>
              <a:rPr lang="de-DE" dirty="0"/>
              <a:t> </a:t>
            </a:r>
            <a:r>
              <a:rPr lang="de-DE" dirty="0" err="1"/>
              <a:t>obstacles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31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Tested</a:t>
            </a:r>
            <a:r>
              <a:rPr lang="de-DE" dirty="0"/>
              <a:t> different </a:t>
            </a:r>
            <a:r>
              <a:rPr lang="de-DE" dirty="0" err="1"/>
              <a:t>values</a:t>
            </a:r>
            <a:r>
              <a:rPr lang="de-DE" dirty="0"/>
              <a:t> and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0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26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santa´s</a:t>
            </a:r>
            <a:r>
              <a:rPr lang="de-DE" dirty="0"/>
              <a:t> </a:t>
            </a:r>
            <a:r>
              <a:rPr lang="de-DE" dirty="0" err="1"/>
              <a:t>christmas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.</a:t>
            </a:r>
          </a:p>
          <a:p>
            <a:r>
              <a:rPr lang="de-DE" dirty="0"/>
              <a:t>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planed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4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,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2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 interface. 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dependencie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pool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7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As a little reminder</a:t>
            </a:r>
          </a:p>
          <a:p>
            <a:pPr marL="171450" indent="-171450">
              <a:buFontTx/>
              <a:buChar char="-"/>
            </a:pPr>
            <a:r>
              <a:rPr lang="de-DE"/>
              <a:t>we are developing a jump n run game with a procedurally map (which is our main focus)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1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Our original plan changed a bit but our main focus is still procedurally generating the map.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BUT:</a:t>
            </a:r>
          </a:p>
          <a:p>
            <a:pPr marL="171450" indent="-171450">
              <a:buFontTx/>
              <a:buChar char="-"/>
            </a:pPr>
            <a:r>
              <a:rPr lang="de-DE"/>
              <a:t>if everything works out as expected, we will have more than one algorithm to choose from before you start the game.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This means that there are some things that now have an even lower priority as before.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6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When starting the game you will see this main menu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Start will load the map-scene</a:t>
            </a:r>
          </a:p>
          <a:p>
            <a:pPr marL="171450" indent="-171450">
              <a:buFontTx/>
              <a:buChar char="-"/>
            </a:pPr>
            <a:r>
              <a:rPr lang="de-DE"/>
              <a:t>Highscore is not implemented yet</a:t>
            </a:r>
          </a:p>
          <a:p>
            <a:pPr marL="171450" indent="-171450">
              <a:buFontTx/>
              <a:buChar char="-"/>
            </a:pPr>
            <a:r>
              <a:rPr lang="de-DE"/>
              <a:t>About enables a canvas which shows some information about this project</a:t>
            </a:r>
          </a:p>
          <a:p>
            <a:pPr marL="171450" indent="-171450">
              <a:buFontTx/>
              <a:buChar char="-"/>
            </a:pPr>
            <a:r>
              <a:rPr lang="de-DE"/>
              <a:t>Quit should close the game, but is also not implemented yet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28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santa´s</a:t>
            </a:r>
            <a:r>
              <a:rPr lang="de-DE" dirty="0"/>
              <a:t> </a:t>
            </a:r>
            <a:r>
              <a:rPr lang="de-DE" dirty="0" err="1"/>
              <a:t>christmas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.</a:t>
            </a:r>
          </a:p>
          <a:p>
            <a:r>
              <a:rPr lang="de-DE" dirty="0"/>
              <a:t>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planed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64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As we mentioned in the last presentation, you can move by pressing Space to jump, A/LeftArrow to move to the right and D/RightArrow to move to the right</a:t>
            </a:r>
          </a:p>
          <a:p>
            <a:pPr marL="171450" indent="-171450">
              <a:buFontTx/>
              <a:buChar char="-"/>
            </a:pPr>
            <a:r>
              <a:rPr lang="de-DE"/>
              <a:t>The speed of our player depends on how fast the camera is</a:t>
            </a:r>
          </a:p>
          <a:p>
            <a:pPr marL="171450" indent="-171450">
              <a:buFontTx/>
              <a:buChar char="-"/>
            </a:pPr>
            <a:r>
              <a:rPr lang="de-DE"/>
              <a:t>To make the player move slightly faster than the camera the players movement speed is defined as cameraSpeed multiplied by 1.2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4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The camera is not moving when you start the game</a:t>
            </a:r>
          </a:p>
          <a:p>
            <a:pPr marL="171450" indent="-171450">
              <a:buFontTx/>
              <a:buChar char="-"/>
            </a:pPr>
            <a:r>
              <a:rPr lang="de-DE"/>
              <a:t>It will start moving as soon as you move (except jumping)</a:t>
            </a:r>
          </a:p>
          <a:p>
            <a:pPr marL="171450" indent="-171450">
              <a:buFontTx/>
              <a:buChar char="-"/>
            </a:pPr>
            <a:r>
              <a:rPr lang="de-DE"/>
              <a:t>It will continue moving even if your character stops moving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to make the game more difficult over time, we want to increase the camera speed depeding on how high your score is (this also increases the player speed)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86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prefabs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1484263"/>
            <a:ext cx="4572000" cy="30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572000" y="4639633"/>
            <a:ext cx="4176713" cy="53657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414464"/>
            <a:ext cx="3168000" cy="4608512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3957" y="207688"/>
            <a:ext cx="685790" cy="365125"/>
          </a:xfr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0" y="1484263"/>
            <a:ext cx="4363570" cy="3880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nhaltsplatzhalter 2"/>
          <p:cNvSpPr>
            <a:spLocks noGrp="1"/>
          </p:cNvSpPr>
          <p:nvPr>
            <p:ph sz="half" idx="15"/>
          </p:nvPr>
        </p:nvSpPr>
        <p:spPr>
          <a:xfrm>
            <a:off x="4572188" y="1414464"/>
            <a:ext cx="3168000" cy="4608511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tabLst>
                <a:tab pos="893763" algn="l"/>
              </a:tabLst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395288" y="1484263"/>
            <a:ext cx="8353425" cy="45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04068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837190"/>
            <a:ext cx="6518275" cy="418578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 marL="180000" indent="-180000">
              <a:defRPr sz="1400"/>
            </a:lvl5pPr>
            <a:lvl6pPr marL="180000" indent="-180000">
              <a:defRPr sz="1400"/>
            </a:lvl6pPr>
            <a:lvl7pPr marL="180000" indent="-180000">
              <a:defRPr sz="1400"/>
            </a:lvl7pPr>
            <a:lvl8pPr marL="180000" indent="-180000">
              <a:defRPr sz="1400"/>
            </a:lvl8pPr>
            <a:lvl9pPr marL="180000" indent="-18000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6518276" cy="4179887"/>
          </a:xfrm>
        </p:spPr>
        <p:txBody>
          <a:bodyPr/>
          <a:lstStyle>
            <a:lvl1pPr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360363" indent="0">
              <a:spcBef>
                <a:spcPts val="0"/>
              </a:spcBef>
              <a:buFontTx/>
              <a:buNone/>
              <a:defRPr sz="1400" b="1"/>
            </a:lvl4pPr>
            <a:lvl5pPr marL="540000" indent="-180000">
              <a:defRPr sz="1400"/>
            </a:lvl5pPr>
            <a:lvl6pPr marL="720725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/>
            </a:lvl6pPr>
            <a:lvl7pPr marL="900000" indent="-180000">
              <a:defRPr sz="1400"/>
            </a:lvl7pPr>
            <a:lvl8pPr marL="720725" indent="0">
              <a:buFontTx/>
              <a:buNone/>
              <a:defRPr sz="1400"/>
            </a:lvl8pPr>
            <a:lvl9pPr marL="720725" indent="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5"/>
            <a:r>
              <a:rPr lang="de-DE" b="1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8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223962" y="1780268"/>
            <a:ext cx="3348037" cy="66273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1223963" y="2570163"/>
            <a:ext cx="6518275" cy="3452812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nhalt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223963" y="1766308"/>
            <a:ext cx="6518275" cy="4249737"/>
          </a:xfrm>
        </p:spPr>
        <p:txBody>
          <a:bodyPr/>
          <a:lstStyle>
            <a:lvl1pPr defTabSz="1080000">
              <a:tabLst>
                <a:tab pos="1008000" algn="l"/>
              </a:tabLst>
              <a:defRPr b="0"/>
            </a:lvl1pPr>
            <a:lvl2pPr defTabSz="1080000">
              <a:lnSpc>
                <a:spcPct val="100000"/>
              </a:lnSpc>
              <a:spcBef>
                <a:spcPts val="0"/>
              </a:spcBef>
              <a:tabLst>
                <a:tab pos="1080000" algn="l"/>
              </a:tabLst>
              <a:defRPr sz="2200"/>
            </a:lvl2pPr>
            <a:lvl3pPr>
              <a:lnSpc>
                <a:spcPct val="100000"/>
              </a:lnSpc>
              <a:spcBef>
                <a:spcPts val="0"/>
              </a:spcBef>
              <a:defRPr b="1"/>
            </a:lvl3pPr>
            <a:lvl4pPr marL="0" indent="0">
              <a:buFontTx/>
              <a:buNone/>
              <a:defRPr/>
            </a:lvl4pPr>
            <a:lvl5pPr marL="180000" indent="-180000">
              <a:defRPr/>
            </a:lvl5pPr>
            <a:lvl6pPr marL="180000" indent="-180000">
              <a:defRPr/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3"/>
            <a:endParaRPr lang="de-DE" dirty="0"/>
          </a:p>
          <a:p>
            <a:pPr lvl="5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w_ppt_InW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PT_htwsaar_InWi_Faku_t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PT_htwsaar_InWi_Faku_top_n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21486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223962" y="2415596"/>
            <a:ext cx="6518276" cy="3600450"/>
          </a:xfrm>
        </p:spPr>
        <p:txBody>
          <a:bodyPr/>
          <a:lstStyle>
            <a:lvl1pPr>
              <a:defRPr sz="1400" b="0" baseline="0"/>
            </a:lvl1pPr>
            <a:lvl2pPr>
              <a:lnSpc>
                <a:spcPct val="100000"/>
              </a:lnSpc>
              <a:spcBef>
                <a:spcPts val="0"/>
              </a:spcBef>
              <a:defRPr b="0"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 marL="0" indent="0"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5pPr>
            <a:lvl6pPr marL="0" indent="0">
              <a:buFontTx/>
              <a:buNone/>
              <a:defRPr/>
            </a:lvl6pPr>
            <a:lvl7pPr marL="0" indent="0">
              <a:buFontTx/>
              <a:buNone/>
              <a:defRPr/>
            </a:lvl7pPr>
            <a:lvl8pPr marL="0" indent="0">
              <a:buFontTx/>
              <a:buNone/>
              <a:defRPr/>
            </a:lvl8pPr>
            <a:lvl9pPr marL="0" indent="0">
              <a:defRPr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40035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4463"/>
            <a:ext cx="6518276" cy="934418"/>
          </a:xfrm>
        </p:spPr>
        <p:txBody>
          <a:bodyPr lIns="36000" rIns="18000"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1223963" y="2408615"/>
            <a:ext cx="3168000" cy="3614360"/>
          </a:xfrm>
        </p:spPr>
        <p:txBody>
          <a:bodyPr lIns="36000"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>
                <a:latin typeface="+mn-lt"/>
              </a:defRPr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4572000" y="2408615"/>
            <a:ext cx="3168000" cy="3614360"/>
          </a:xfrm>
        </p:spPr>
        <p:txBody>
          <a:bodyPr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2" y="2415595"/>
            <a:ext cx="3168000" cy="3600450"/>
          </a:xfrm>
        </p:spPr>
        <p:txBody>
          <a:bodyPr/>
          <a:lstStyle>
            <a:lvl1pPr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Rubrik zur inhaltlichen Orientierung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wird das Thema genannt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2485395"/>
            <a:ext cx="4176713" cy="304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PPT_htwsaar_InWi_Faku_inhalt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  <a:prstGeom prst="rect">
            <a:avLst/>
          </a:prstGeom>
        </p:spPr>
        <p:txBody>
          <a:bodyPr vert="horz" lIns="36000" tIns="36000" rIns="18000" bIns="36000" rtlCol="0" anchor="t" anchorCtr="0">
            <a:noAutofit/>
          </a:bodyPr>
          <a:lstStyle/>
          <a:p>
            <a:r>
              <a:rPr lang="de-DE" dirty="0"/>
              <a:t>Headline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23962" y="2394656"/>
            <a:ext cx="6518276" cy="3600450"/>
          </a:xfrm>
          <a:prstGeom prst="rect">
            <a:avLst/>
          </a:prstGeom>
        </p:spPr>
        <p:txBody>
          <a:bodyPr vert="horz" lIns="36000" tIns="36000" rIns="18000" bIns="36000" rtlCol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Topic 14 </a:t>
            </a:r>
            <a:r>
              <a:rPr lang="de-DE" dirty="0" err="1"/>
              <a:t>pt</a:t>
            </a:r>
            <a:endParaRPr lang="de-DE" dirty="0"/>
          </a:p>
          <a:p>
            <a:pPr lvl="2"/>
            <a:r>
              <a:rPr lang="de-DE" dirty="0"/>
              <a:t>Fließtext 14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52020" y="207688"/>
            <a:ext cx="3240360" cy="3651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de-DE"/>
              <a:t>Rubrik zur inhaltlichen Orientierung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3963" y="6164200"/>
            <a:ext cx="2895600" cy="365125"/>
          </a:xfrm>
          <a:prstGeom prst="rect">
            <a:avLst/>
          </a:prstGeom>
        </p:spPr>
        <p:txBody>
          <a:bodyPr vert="horz" lIns="18000" tIns="36000" rIns="18000" bIns="3600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de-DE"/>
              <a:t>Hier wird das Thema genannt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77679" y="207688"/>
            <a:ext cx="612068" cy="36512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>
              <a:defRPr sz="10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3C84F4B-5F30-4847-9887-7CDDC1C460F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49" r:id="rId3"/>
    <p:sldLayoutId id="2147483671" r:id="rId4"/>
    <p:sldLayoutId id="2147483672" r:id="rId5"/>
    <p:sldLayoutId id="2147483660" r:id="rId6"/>
    <p:sldLayoutId id="2147483650" r:id="rId7"/>
    <p:sldLayoutId id="214748365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22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200000"/>
        </a:lnSpc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0" indent="0" algn="l" defTabSz="914400" rtl="0" eaLnBrk="1" latinLnBrk="0" hangingPunct="1">
        <a:lnSpc>
          <a:spcPct val="200000"/>
        </a:lnSpc>
        <a:spcBef>
          <a:spcPct val="200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44000" indent="-144000" algn="l" defTabSz="914400" rtl="0" eaLnBrk="1" latinLnBrk="0" hangingPunct="1">
        <a:spcBef>
          <a:spcPts val="0"/>
        </a:spcBef>
        <a:buClr>
          <a:schemeClr val="tx1"/>
        </a:buClr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144000" indent="-144000" algn="l" defTabSz="914400" rtl="0" eaLnBrk="1" latinLnBrk="0" hangingPunct="1">
        <a:spcBef>
          <a:spcPts val="0"/>
        </a:spcBef>
        <a:buFont typeface="Symbol" pitchFamily="18" charset="2"/>
        <a:buNone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B28B81-3169-4A6A-BC95-708F3ADE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Mechanics – Camera movement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E6A306-B5A0-4055-B3A4-51117A44EB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/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 b="0">
                <a:latin typeface="+mn-lt"/>
              </a:rPr>
              <a:t>starts moving as soon as the player presses A/LeftArrow or D/RightArrow</a:t>
            </a:r>
          </a:p>
          <a:p>
            <a:pPr lvl="3">
              <a:lnSpc>
                <a:spcPct val="150000"/>
              </a:lnSpc>
            </a:pPr>
            <a:endParaRPr lang="de-DE" sz="2000" b="0">
              <a:latin typeface="+mn-lt"/>
            </a:endParaRP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 b="0">
                <a:latin typeface="+mn-lt"/>
              </a:rPr>
              <a:t>continues to move even if the player stands still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 b="0"/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 b="0">
                <a:latin typeface="+mn-lt"/>
              </a:rPr>
              <a:t>starting with speed value 3.5f, will be increased based on score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5EC2B79-375B-4196-AB9C-500F2B7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Mechanics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FBE40A-2055-4E43-B71E-E1D3DBE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4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C1EB4E-22F3-45BB-88E7-E8F35C0E9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751688"/>
          </a:xfrm>
        </p:spPr>
        <p:txBody>
          <a:bodyPr>
            <a:normAutofit fontScale="90000"/>
          </a:bodyPr>
          <a:lstStyle/>
          <a:p>
            <a:r>
              <a:rPr lang="de-DE" sz="2900" dirty="0" err="1">
                <a:latin typeface="+mj-lt"/>
              </a:rPr>
              <a:t>Algorithm</a:t>
            </a:r>
            <a:r>
              <a:rPr lang="de-DE" sz="2900" dirty="0">
                <a:latin typeface="+mj-lt"/>
              </a:rPr>
              <a:t>(s)</a:t>
            </a:r>
            <a:r>
              <a:rPr lang="de-DE" dirty="0">
                <a:latin typeface="+mj-lt"/>
              </a:rPr>
              <a:t/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/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/>
            </a:r>
            <a:br>
              <a:rPr lang="de-DE" dirty="0">
                <a:latin typeface="+mj-lt"/>
              </a:rPr>
            </a:br>
            <a:endParaRPr lang="de-DE" dirty="0">
              <a:latin typeface="+mj-lt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0A0BD57E-5F81-4E22-8D28-097A2DCF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03CA0E5-0D13-4C54-B68D-0B816DFC53F9}"/>
              </a:ext>
            </a:extLst>
          </p:cNvPr>
          <p:cNvSpPr txBox="1"/>
          <p:nvPr/>
        </p:nvSpPr>
        <p:spPr>
          <a:xfrm>
            <a:off x="1655440" y="2166151"/>
            <a:ext cx="682827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Prefabs</a:t>
            </a:r>
            <a:r>
              <a:rPr lang="de-DE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First </a:t>
            </a:r>
            <a:r>
              <a:rPr lang="de-DE" sz="2000" dirty="0" err="1"/>
              <a:t>Algorithm</a:t>
            </a:r>
            <a:r>
              <a:rPr lang="de-DE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06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CECE480-245F-4DD2-945A-FF4A303C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Prefabs</a:t>
            </a:r>
            <a:r>
              <a:rPr lang="de-DE" dirty="0">
                <a:latin typeface="+mn-lt"/>
              </a:rPr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C9D0B36-3FD3-4910-83FC-005FA065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584CA529-4C85-40EA-8F3D-9225A359F94D}"/>
              </a:ext>
            </a:extLst>
          </p:cNvPr>
          <p:cNvSpPr txBox="1"/>
          <p:nvPr/>
        </p:nvSpPr>
        <p:spPr>
          <a:xfrm>
            <a:off x="1604456" y="1624613"/>
            <a:ext cx="336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do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need</a:t>
            </a:r>
            <a:r>
              <a:rPr lang="de-DE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360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3EE4E8E-E969-4F7B-A170-D4C9A43E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Prefabs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1E525CA-B1FE-4DD8-99A3-190364E1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46D3B87-5760-4C25-ABB0-B20B028D3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10" y="1390569"/>
            <a:ext cx="623021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2BF5C173-24E4-46CF-9325-4D1F5561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Prefabs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170CB0A-159D-47CD-A1FB-2D968396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2BB36212-9B3E-470F-8DD1-23C19A16D406}"/>
              </a:ext>
            </a:extLst>
          </p:cNvPr>
          <p:cNvSpPr txBox="1"/>
          <p:nvPr/>
        </p:nvSpPr>
        <p:spPr>
          <a:xfrm>
            <a:off x="1004711" y="1456267"/>
            <a:ext cx="717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Larger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constructed</a:t>
            </a:r>
            <a:r>
              <a:rPr lang="de-DE" sz="2000" dirty="0"/>
              <a:t> 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1x1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hovering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33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1CD747-FDA4-42EF-A0EA-61011B8C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Algorithm</a:t>
            </a:r>
            <a:r>
              <a:rPr lang="de-DE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8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33F9089-DE75-4487-9759-B8642AF5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2D60E52-F6CE-43A6-A714-34D6713E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65FE082-B3B8-49AA-A63D-F73591B27738}"/>
              </a:ext>
            </a:extLst>
          </p:cNvPr>
          <p:cNvSpPr txBox="1"/>
          <p:nvPr/>
        </p:nvSpPr>
        <p:spPr>
          <a:xfrm>
            <a:off x="1038578" y="1433689"/>
            <a:ext cx="713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/>
              <a:t> </a:t>
            </a:r>
            <a:r>
              <a:rPr lang="de-DE" sz="2000" b="1" dirty="0" err="1"/>
              <a:t>random</a:t>
            </a:r>
            <a:r>
              <a:rPr lang="de-DE" sz="2000" b="1" dirty="0"/>
              <a:t> </a:t>
            </a:r>
            <a:r>
              <a:rPr lang="de-DE" sz="2000" b="1" dirty="0" err="1"/>
              <a:t>number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0 </a:t>
            </a:r>
            <a:r>
              <a:rPr lang="de-DE" sz="2000" b="1" dirty="0" err="1"/>
              <a:t>to</a:t>
            </a:r>
            <a:r>
              <a:rPr lang="de-DE" sz="2000" b="1" dirty="0"/>
              <a:t> 6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637B1900-45B2-42C9-A37B-59DD3367A2CF}"/>
              </a:ext>
            </a:extLst>
          </p:cNvPr>
          <p:cNvSpPr txBox="1"/>
          <p:nvPr/>
        </p:nvSpPr>
        <p:spPr>
          <a:xfrm>
            <a:off x="1185333" y="2201333"/>
            <a:ext cx="69923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0-3 </a:t>
            </a:r>
            <a:r>
              <a:rPr lang="de-DE" sz="2000" dirty="0" err="1"/>
              <a:t>spawning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previous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4 and 5 </a:t>
            </a:r>
            <a:r>
              <a:rPr lang="de-DE" sz="2000" dirty="0" err="1"/>
              <a:t>spawning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a </a:t>
            </a:r>
            <a:r>
              <a:rPr lang="de-DE" sz="2000" dirty="0" err="1"/>
              <a:t>gap</a:t>
            </a:r>
            <a:r>
              <a:rPr lang="de-DE" sz="2000" dirty="0"/>
              <a:t> </a:t>
            </a:r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248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5EA1DC1-100A-4F77-A675-DE1330D2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FF29B08-D12A-4639-B9B5-D60EF5B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439F77E0-1529-40FB-BDDC-A5E627A53A4C}"/>
              </a:ext>
            </a:extLst>
          </p:cNvPr>
          <p:cNvSpPr txBox="1"/>
          <p:nvPr/>
        </p:nvSpPr>
        <p:spPr>
          <a:xfrm>
            <a:off x="936978" y="1456267"/>
            <a:ext cx="724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</a:t>
            </a:r>
            <a:r>
              <a:rPr lang="de-DE" sz="2000" b="1" dirty="0" err="1"/>
              <a:t>Selecting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next</a:t>
            </a:r>
            <a:r>
              <a:rPr lang="de-DE" sz="2000" b="1" dirty="0"/>
              <a:t> </a:t>
            </a:r>
            <a:r>
              <a:rPr lang="de-DE" sz="2000" b="1" dirty="0" err="1"/>
              <a:t>platform</a:t>
            </a:r>
            <a:r>
              <a:rPr lang="de-DE" sz="2000" b="1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5D5B3A5B-E277-41CE-A37A-3EF2AAF3815E}"/>
              </a:ext>
            </a:extLst>
          </p:cNvPr>
          <p:cNvSpPr txBox="1"/>
          <p:nvPr/>
        </p:nvSpPr>
        <p:spPr>
          <a:xfrm>
            <a:off x="1061156" y="2291644"/>
            <a:ext cx="7116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Store </a:t>
            </a:r>
            <a:r>
              <a:rPr lang="de-DE" sz="2000" dirty="0" err="1"/>
              <a:t>the</a:t>
            </a:r>
            <a:r>
              <a:rPr lang="de-DE" sz="2000" dirty="0"/>
              <a:t> last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Depending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  <a:r>
              <a:rPr lang="de-DE" sz="2000" dirty="0" err="1"/>
              <a:t>height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randomly</a:t>
            </a:r>
            <a:r>
              <a:rPr lang="de-DE" sz="2000" dirty="0"/>
              <a:t> </a:t>
            </a:r>
            <a:r>
              <a:rPr lang="de-DE" sz="2000" dirty="0" err="1"/>
              <a:t>choose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8F8489E3-78F8-40F7-85BD-6F38C4D8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4B762C9-671B-496C-90DE-3C6D6DA6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E0015515-2CCD-402D-9655-60D8BE9D8382}"/>
              </a:ext>
            </a:extLst>
          </p:cNvPr>
          <p:cNvSpPr txBox="1"/>
          <p:nvPr/>
        </p:nvSpPr>
        <p:spPr>
          <a:xfrm>
            <a:off x="982133" y="1456267"/>
            <a:ext cx="719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</a:t>
            </a:r>
            <a:r>
              <a:rPr lang="de-DE" sz="2000" b="1" dirty="0" err="1"/>
              <a:t>Choose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gap</a:t>
            </a:r>
            <a:r>
              <a:rPr lang="de-DE" sz="2000" b="1" dirty="0"/>
              <a:t> </a:t>
            </a:r>
            <a:r>
              <a:rPr lang="de-DE" sz="2000" b="1" dirty="0" err="1"/>
              <a:t>width</a:t>
            </a:r>
            <a:r>
              <a:rPr lang="de-DE" sz="2000" b="1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AE943877-B7A7-460D-862A-1718BEB3D90D}"/>
              </a:ext>
            </a:extLst>
          </p:cNvPr>
          <p:cNvSpPr txBox="1"/>
          <p:nvPr/>
        </p:nvSpPr>
        <p:spPr>
          <a:xfrm>
            <a:off x="1117600" y="2314222"/>
            <a:ext cx="7060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Random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2 and 4.2 </a:t>
            </a:r>
          </a:p>
        </p:txBody>
      </p:sp>
    </p:spTree>
    <p:extLst>
      <p:ext uri="{BB962C8B-B14F-4D97-AF65-F5344CB8AC3E}">
        <p14:creationId xmlns:p14="http://schemas.microsoft.com/office/powerpoint/2010/main" val="16176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E5F47F29-D4CC-4071-BF21-FBD5CA79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075D162-8319-4400-9459-87293156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27BDD2A-3E57-4FAC-A3D7-CB401D072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0" y="2702255"/>
            <a:ext cx="4059140" cy="17788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D991D50B-5300-4858-BA07-3F3633310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54" y="1218597"/>
            <a:ext cx="2522996" cy="32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4497964"/>
          </a:xfrm>
        </p:spPr>
        <p:txBody>
          <a:bodyPr>
            <a:normAutofit/>
          </a:bodyPr>
          <a:lstStyle/>
          <a:p>
            <a:pPr algn="ctr"/>
            <a:r>
              <a:rPr lang="de-DE" sz="4900">
                <a:latin typeface="+mn-lt"/>
              </a:rPr>
              <a:t>Game Design &amp; Development</a:t>
            </a:r>
            <a:br>
              <a:rPr lang="de-DE" sz="4900">
                <a:latin typeface="+mn-lt"/>
              </a:rPr>
            </a:br>
            <a:r>
              <a:rPr lang="de-DE" sz="2600">
                <a:latin typeface="+mn-lt"/>
              </a:rPr>
              <a:t/>
            </a:r>
            <a:br>
              <a:rPr lang="de-DE" sz="2600">
                <a:latin typeface="+mn-lt"/>
              </a:rPr>
            </a:br>
            <a:r>
              <a:rPr lang="de-DE" sz="2000" b="0">
                <a:latin typeface="+mn-lt"/>
              </a:rPr>
              <a:t>WS17/18</a:t>
            </a:r>
            <a:r>
              <a:rPr lang="de-DE" sz="2600">
                <a:latin typeface="+mn-lt"/>
              </a:rPr>
              <a:t/>
            </a:r>
            <a:br>
              <a:rPr lang="de-DE" sz="2600">
                <a:latin typeface="+mn-lt"/>
              </a:rPr>
            </a:br>
            <a:r>
              <a:rPr lang="de-DE" sz="2600">
                <a:latin typeface="+mn-lt"/>
              </a:rPr>
              <a:t/>
            </a:r>
            <a:br>
              <a:rPr lang="de-DE" sz="2600">
                <a:latin typeface="+mn-lt"/>
              </a:rPr>
            </a:br>
            <a:r>
              <a:rPr lang="de-DE" sz="4000">
                <a:latin typeface="+mn-lt"/>
              </a:rPr>
              <a:t>Prototype</a:t>
            </a:r>
            <a:r>
              <a:rPr lang="de-DE" sz="2600">
                <a:latin typeface="+mn-lt"/>
              </a:rPr>
              <a:t/>
            </a:r>
            <a:br>
              <a:rPr lang="de-DE" sz="2600">
                <a:latin typeface="+mn-lt"/>
              </a:rPr>
            </a:br>
            <a:r>
              <a:rPr lang="de-DE" sz="2600">
                <a:latin typeface="+mn-lt"/>
              </a:rPr>
              <a:t/>
            </a:r>
            <a:br>
              <a:rPr lang="de-DE" sz="2600">
                <a:latin typeface="+mn-lt"/>
              </a:rPr>
            </a:br>
            <a:r>
              <a:rPr lang="de-DE" sz="1800" b="0">
                <a:latin typeface="+mn-lt"/>
              </a:rPr>
              <a:t>TEAM_CK</a:t>
            </a:r>
            <a:endParaRPr lang="de-DE" sz="1800" b="0" dirty="0">
              <a:latin typeface="+mn-l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9BDE7B-72E6-4EF5-B9DF-6E34E7CDA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Perspective</a:t>
            </a:r>
            <a:r>
              <a:rPr lang="de-DE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5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6797442-20A9-49C8-86A3-C88582D3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ADEE9F5-5191-406B-AD76-CB53F876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C999603F-FE83-4C69-B6D6-F901E0BD1AF8}"/>
              </a:ext>
            </a:extLst>
          </p:cNvPr>
          <p:cNvSpPr txBox="1"/>
          <p:nvPr/>
        </p:nvSpPr>
        <p:spPr>
          <a:xfrm>
            <a:off x="1343378" y="1478844"/>
            <a:ext cx="6834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Optimization</a:t>
            </a:r>
            <a:r>
              <a:rPr lang="de-DE" sz="2000" b="1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5EAEF22-9902-48BA-9CA3-7CD42F6D5985}"/>
              </a:ext>
            </a:extLst>
          </p:cNvPr>
          <p:cNvSpPr txBox="1"/>
          <p:nvPr/>
        </p:nvSpPr>
        <p:spPr>
          <a:xfrm>
            <a:off x="1422400" y="2201333"/>
            <a:ext cx="6434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 err="1"/>
              <a:t>Currently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Creating</a:t>
            </a:r>
            <a:r>
              <a:rPr lang="de-DE" sz="2000" dirty="0"/>
              <a:t> and </a:t>
            </a:r>
            <a:r>
              <a:rPr lang="de-DE" sz="2000" dirty="0" err="1"/>
              <a:t>destroying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High </a:t>
            </a:r>
            <a:r>
              <a:rPr lang="de-DE" sz="2000" dirty="0" err="1"/>
              <a:t>resource</a:t>
            </a:r>
            <a:r>
              <a:rPr lang="de-DE" sz="2000" dirty="0"/>
              <a:t> </a:t>
            </a:r>
            <a:r>
              <a:rPr lang="de-DE" sz="2000" dirty="0" err="1"/>
              <a:t>consumption</a:t>
            </a:r>
            <a:r>
              <a:rPr lang="de-DE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006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1C3A4B42-F7D3-42E3-8EAD-FBCF826D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0D61A72-740D-4C1F-AF77-0F9EC54A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EE0152DB-74D2-4411-9467-F7190F8688CF}"/>
              </a:ext>
            </a:extLst>
          </p:cNvPr>
          <p:cNvSpPr txBox="1"/>
          <p:nvPr/>
        </p:nvSpPr>
        <p:spPr>
          <a:xfrm>
            <a:off x="1253067" y="1444978"/>
            <a:ext cx="6739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Future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06979E83-5236-4F7D-8ED8-FF98EF367D35}"/>
              </a:ext>
            </a:extLst>
          </p:cNvPr>
          <p:cNvSpPr txBox="1"/>
          <p:nvPr/>
        </p:nvSpPr>
        <p:spPr>
          <a:xfrm>
            <a:off x="1377244" y="2212622"/>
            <a:ext cx="66151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Optimization</a:t>
            </a:r>
            <a:r>
              <a:rPr lang="de-DE" sz="2000" dirty="0"/>
              <a:t> </a:t>
            </a:r>
            <a:r>
              <a:rPr lang="de-DE" sz="2000" dirty="0" err="1"/>
              <a:t>pattern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 err="1"/>
              <a:t>Object</a:t>
            </a:r>
            <a:r>
              <a:rPr lang="de-DE" sz="2000" dirty="0"/>
              <a:t> Pool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Reusing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Disabling</a:t>
            </a:r>
            <a:r>
              <a:rPr lang="de-DE" sz="2000" dirty="0"/>
              <a:t> </a:t>
            </a:r>
            <a:r>
              <a:rPr lang="de-DE" sz="2000" dirty="0" err="1"/>
              <a:t>platforms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err="1"/>
              <a:t>destroying</a:t>
            </a:r>
            <a:r>
              <a:rPr lang="de-DE" sz="20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/>
              <a:t>Activating platforms instead of creating new ones 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926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23961" y="1412776"/>
            <a:ext cx="6518277" cy="365125"/>
          </a:xfrm>
        </p:spPr>
        <p:txBody>
          <a:bodyPr/>
          <a:lstStyle/>
          <a:p>
            <a:r>
              <a:rPr lang="de-DE" sz="2000"/>
              <a:t>Contents</a:t>
            </a:r>
            <a:endParaRPr lang="de-DE" sz="200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 numCol="2"/>
          <a:lstStyle/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endParaRPr lang="de-DE" sz="2000">
              <a:latin typeface="+mn-lt"/>
            </a:endParaRP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000">
                <a:latin typeface="+mn-lt"/>
              </a:rPr>
              <a:t>Introduction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000">
                <a:latin typeface="+mn-lt"/>
              </a:rPr>
              <a:t>Plan changes</a:t>
            </a:r>
            <a:endParaRPr lang="de-DE" sz="2000" dirty="0">
              <a:latin typeface="+mn-lt"/>
            </a:endParaRP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000">
                <a:latin typeface="+mn-lt"/>
              </a:rPr>
              <a:t>User Interface</a:t>
            </a:r>
            <a:endParaRPr lang="de-DE" sz="2000" dirty="0">
              <a:latin typeface="+mn-lt"/>
            </a:endParaRP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000">
                <a:latin typeface="+mn-lt"/>
              </a:rPr>
              <a:t>Mechanics</a:t>
            </a:r>
            <a:endParaRPr lang="de-DE" sz="2000" dirty="0">
              <a:latin typeface="+mn-lt"/>
            </a:endParaRP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r>
              <a:rPr lang="de-DE" sz="2000" b="0">
                <a:latin typeface="+mn-lt"/>
              </a:rPr>
              <a:t>Player movement</a:t>
            </a: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r>
              <a:rPr lang="de-DE" sz="2000" b="0">
                <a:latin typeface="+mn-lt"/>
              </a:rPr>
              <a:t>Movement speed</a:t>
            </a:r>
            <a:endParaRPr lang="de-DE" sz="2000">
              <a:latin typeface="+mn-lt"/>
            </a:endParaRP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endParaRPr lang="de-DE" sz="2000">
              <a:latin typeface="+mn-lt"/>
            </a:endParaRP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endParaRPr lang="de-DE" sz="2000">
              <a:latin typeface="+mn-lt"/>
            </a:endParaRP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endParaRPr lang="de-DE" sz="2000">
              <a:latin typeface="+mn-lt"/>
            </a:endParaRP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000">
                <a:latin typeface="+mn-lt"/>
              </a:rPr>
              <a:t>Algorithm(s)</a:t>
            </a: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r>
              <a:rPr lang="de-DE" sz="2000">
                <a:latin typeface="+mn-lt"/>
              </a:rPr>
              <a:t>Prefabs</a:t>
            </a: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r>
              <a:rPr lang="de-DE" sz="2000">
                <a:latin typeface="+mn-lt"/>
              </a:rPr>
              <a:t>First algorithm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2000">
                <a:latin typeface="+mn-lt"/>
              </a:rPr>
              <a:t>Perspective</a:t>
            </a:r>
          </a:p>
          <a:p>
            <a:pPr marL="702900" lvl="4" indent="-342900">
              <a:lnSpc>
                <a:spcPct val="150000"/>
              </a:lnSpc>
              <a:buFont typeface="+mj-lt"/>
              <a:buAutoNum type="alphaLcPeriod"/>
            </a:pPr>
            <a:r>
              <a:rPr lang="de-DE" sz="2000">
                <a:latin typeface="+mn-lt"/>
              </a:rPr>
              <a:t>Optimization</a:t>
            </a:r>
          </a:p>
          <a:p>
            <a:pPr marL="523263" lvl="3" indent="-342900">
              <a:lnSpc>
                <a:spcPct val="150000"/>
              </a:lnSpc>
              <a:buFont typeface="+mj-lt"/>
              <a:buAutoNum type="alphaLcPeriod"/>
            </a:pPr>
            <a:endParaRPr lang="de-DE" sz="2000" b="0"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Contents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B28B81-3169-4A6A-BC95-708F3ADE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E6A306-B5A0-4055-B3A4-51117A44EB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Jump n Run game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procedurally generated map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main focus is generating the map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5EC2B79-375B-4196-AB9C-500F2B7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Introduction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FBE40A-2055-4E43-B71E-E1D3DBE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B28B81-3169-4A6A-BC95-708F3ADE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Plan changes</a:t>
            </a:r>
            <a:br>
              <a:rPr lang="de-DE" sz="2000"/>
            </a:br>
            <a:endParaRPr lang="de-DE" sz="2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E6A306-B5A0-4055-B3A4-51117A44EB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main focus is still generating the map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more than only one algorithm to generate the map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possibility to choose an algorithm</a:t>
            </a:r>
            <a:endParaRPr lang="de-DE" sz="2000" b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5EC2B79-375B-4196-AB9C-500F2B7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Plan changes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FBE40A-2055-4E43-B71E-E1D3DBE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0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B28B81-3169-4A6A-BC95-708F3ADE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Plan changes</a:t>
            </a:r>
            <a:br>
              <a:rPr lang="de-DE" sz="2000"/>
            </a:br>
            <a:endParaRPr lang="de-DE" sz="2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E6A306-B5A0-4055-B3A4-51117A44EB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not discarded but, even less priority than before:</a:t>
            </a:r>
          </a:p>
          <a:p>
            <a:pPr marL="817563" lvl="3" indent="-457200">
              <a:lnSpc>
                <a:spcPct val="150000"/>
              </a:lnSpc>
              <a:buFont typeface="+mj-lt"/>
              <a:buAutoNum type="alphaLcPeriod"/>
            </a:pPr>
            <a:r>
              <a:rPr lang="de-DE" sz="2000" b="0">
                <a:latin typeface="+mn-lt"/>
              </a:rPr>
              <a:t>enemies</a:t>
            </a:r>
          </a:p>
          <a:p>
            <a:pPr marL="817563" lvl="3" indent="-457200">
              <a:lnSpc>
                <a:spcPct val="150000"/>
              </a:lnSpc>
              <a:buFont typeface="+mj-lt"/>
              <a:buAutoNum type="alphaLcPeriod"/>
            </a:pPr>
            <a:r>
              <a:rPr lang="de-DE" sz="2000" b="0">
                <a:latin typeface="+mn-lt"/>
              </a:rPr>
              <a:t>collectibles</a:t>
            </a:r>
          </a:p>
          <a:p>
            <a:pPr marL="817563" lvl="3" indent="-457200">
              <a:lnSpc>
                <a:spcPct val="150000"/>
              </a:lnSpc>
              <a:buFont typeface="+mj-lt"/>
              <a:buAutoNum type="alphaLcPeriod"/>
            </a:pPr>
            <a:r>
              <a:rPr lang="de-DE" sz="2000" b="0">
                <a:latin typeface="+mn-lt"/>
              </a:rPr>
              <a:t>graphics (including map-settings)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5EC2B79-375B-4196-AB9C-500F2B7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Plan changes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FBE40A-2055-4E43-B71E-E1D3DBE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39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B28B81-3169-4A6A-BC95-708F3ADE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User Interface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E6A306-B5A0-4055-B3A4-51117A44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2360901" cy="417988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/>
              <a:t>main menu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5EC2B79-375B-4196-AB9C-500F2B7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User Interface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FBE40A-2055-4E43-B71E-E1D3DBE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E843C29E-CE37-4E67-87D4-18D1E07DC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36" y="1412777"/>
            <a:ext cx="412490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1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9BDE7B-72E6-4EF5-B9DF-6E34E7CDA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+mn-lt"/>
              </a:rPr>
              <a:t>Mechanics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71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B28B81-3169-4A6A-BC95-708F3ADE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Mechanics – Player movement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E6A306-B5A0-4055-B3A4-51117A44EB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 b="0">
                <a:latin typeface="+mn-lt"/>
              </a:rPr>
              <a:t>Space to jump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 b="0">
              <a:latin typeface="+mn-lt"/>
            </a:endParaRP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 b="0">
                <a:latin typeface="+mn-lt"/>
              </a:rPr>
              <a:t>A / LeftArrow to move to the left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 b="0">
              <a:latin typeface="+mn-lt"/>
            </a:endParaRP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 b="0">
                <a:latin typeface="+mn-lt"/>
              </a:rPr>
              <a:t>D / RightArrow to move to the right</a:t>
            </a:r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2000" b="0"/>
          </a:p>
          <a:p>
            <a:pPr marL="342900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000" b="0">
                <a:latin typeface="+mn-lt"/>
              </a:rPr>
              <a:t>speed depends on camera speed (3.5f), but is slightly faster (1.2 * cameraSpeed)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5EC2B79-375B-4196-AB9C-500F2B7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Mechanics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7FBE40A-2055-4E43-B71E-E1D3DBE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186610"/>
      </p:ext>
    </p:extLst>
  </p:cSld>
  <p:clrMapOvr>
    <a:masterClrMapping/>
  </p:clrMapOvr>
</p:sld>
</file>

<file path=ppt/theme/theme1.xml><?xml version="1.0" encoding="utf-8"?>
<a:theme xmlns:a="http://schemas.openxmlformats.org/drawingml/2006/main" name="htw saar - Ingenieurwissenschaft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Macintosh PowerPoint</Application>
  <PresentationFormat>Bildschirmpräsentation (4:3)</PresentationFormat>
  <Paragraphs>188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htw saar - Ingenieurwissenschaften</vt:lpstr>
      <vt:lpstr>PowerPoint-Präsentation</vt:lpstr>
      <vt:lpstr>Game Design &amp; Development  WS17/18  Prototype  TEAM_CK</vt:lpstr>
      <vt:lpstr>Contents</vt:lpstr>
      <vt:lpstr>Introduction</vt:lpstr>
      <vt:lpstr>Plan changes </vt:lpstr>
      <vt:lpstr>Plan changes </vt:lpstr>
      <vt:lpstr>User Interface</vt:lpstr>
      <vt:lpstr>Mechanics</vt:lpstr>
      <vt:lpstr>Mechanics – Player movement</vt:lpstr>
      <vt:lpstr>Mechanics – Camera movement</vt:lpstr>
      <vt:lpstr>Algorithm(s)   </vt:lpstr>
      <vt:lpstr>PowerPoint-Präsentation</vt:lpstr>
      <vt:lpstr>PowerPoint-Präsentation</vt:lpstr>
      <vt:lpstr>PowerPoint-Präsentation</vt:lpstr>
      <vt:lpstr>Algorithm </vt:lpstr>
      <vt:lpstr>PowerPoint-Präsentation</vt:lpstr>
      <vt:lpstr>PowerPoint-Präsentation</vt:lpstr>
      <vt:lpstr>PowerPoint-Präsentation</vt:lpstr>
      <vt:lpstr>PowerPoint-Präsentation</vt:lpstr>
      <vt:lpstr>Perspective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 Striegel</dc:creator>
  <cp:lastModifiedBy>Christopher Biehl</cp:lastModifiedBy>
  <cp:revision>208</cp:revision>
  <dcterms:created xsi:type="dcterms:W3CDTF">2013-07-22T13:05:37Z</dcterms:created>
  <dcterms:modified xsi:type="dcterms:W3CDTF">2017-12-20T21:39:55Z</dcterms:modified>
</cp:coreProperties>
</file>