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0" r:id="rId3"/>
    <p:sldId id="273" r:id="rId4"/>
    <p:sldId id="274" r:id="rId5"/>
    <p:sldId id="275" r:id="rId6"/>
    <p:sldId id="276" r:id="rId7"/>
    <p:sldId id="277" r:id="rId8"/>
    <p:sldId id="282" r:id="rId9"/>
    <p:sldId id="281" r:id="rId10"/>
    <p:sldId id="292" r:id="rId11"/>
    <p:sldId id="293" r:id="rId12"/>
    <p:sldId id="294" r:id="rId13"/>
    <p:sldId id="295" r:id="rId14"/>
    <p:sldId id="296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3038" autoAdjust="0"/>
  </p:normalViewPr>
  <p:slideViewPr>
    <p:cSldViewPr snapToGrid="0" showGuides="1">
      <p:cViewPr varScale="1">
        <p:scale>
          <a:sx n="114" d="100"/>
          <a:sy n="114" d="100"/>
        </p:scale>
        <p:origin x="928" y="168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15.11.17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.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a high </a:t>
            </a:r>
            <a:r>
              <a:rPr lang="de-DE" dirty="0" err="1"/>
              <a:t>replayability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90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game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simple and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mechanics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/>
              <a:t>Space </a:t>
            </a:r>
            <a:r>
              <a:rPr lang="de-DE" dirty="0"/>
              <a:t>/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-&gt; </a:t>
            </a:r>
            <a:r>
              <a:rPr lang="de-DE" dirty="0" err="1"/>
              <a:t>jumping</a:t>
            </a:r>
            <a:r>
              <a:rPr lang="de-DE" dirty="0"/>
              <a:t> </a:t>
            </a:r>
          </a:p>
          <a:p>
            <a:r>
              <a:rPr lang="de-DE" dirty="0"/>
              <a:t>A /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-&gt;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</a:p>
          <a:p>
            <a:r>
              <a:rPr lang="de-DE" dirty="0"/>
              <a:t>D /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-&gt;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/>
              <a:t>Space </a:t>
            </a:r>
            <a:r>
              <a:rPr lang="de-DE" dirty="0" err="1"/>
              <a:t>pressed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-&gt; normal jump </a:t>
            </a:r>
          </a:p>
          <a:p>
            <a:r>
              <a:rPr lang="de-DE"/>
              <a:t>Space </a:t>
            </a:r>
            <a:r>
              <a:rPr lang="de-DE" dirty="0"/>
              <a:t>hold -&gt; </a:t>
            </a:r>
            <a:r>
              <a:rPr lang="de-DE" dirty="0" err="1"/>
              <a:t>higher</a:t>
            </a:r>
            <a:r>
              <a:rPr lang="de-DE" dirty="0"/>
              <a:t> jump 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5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enemies</a:t>
            </a:r>
            <a:r>
              <a:rPr lang="de-DE" dirty="0"/>
              <a:t> </a:t>
            </a:r>
            <a:r>
              <a:rPr lang="de-DE" dirty="0" err="1"/>
              <a:t>supposed</a:t>
            </a:r>
            <a:r>
              <a:rPr lang="de-DE" dirty="0"/>
              <a:t>. </a:t>
            </a:r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feature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prozedural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7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score a </a:t>
            </a:r>
            <a:r>
              <a:rPr lang="de-DE" dirty="0" err="1"/>
              <a:t>blizzard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flying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will </a:t>
            </a:r>
            <a:r>
              <a:rPr lang="de-DE" dirty="0" err="1"/>
              <a:t>appear</a:t>
            </a:r>
            <a:r>
              <a:rPr lang="de-DE" dirty="0"/>
              <a:t> 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2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Finit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game. </a:t>
            </a:r>
          </a:p>
          <a:p>
            <a:r>
              <a:rPr lang="de-DE" dirty="0"/>
              <a:t>Player </a:t>
            </a:r>
            <a:r>
              <a:rPr lang="de-DE" dirty="0" err="1"/>
              <a:t>spawns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. </a:t>
            </a:r>
          </a:p>
          <a:p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attributes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Conditions</a:t>
            </a:r>
            <a:r>
              <a:rPr lang="de-DE" dirty="0"/>
              <a:t>: </a:t>
            </a:r>
          </a:p>
          <a:p>
            <a:r>
              <a:rPr lang="de-DE" dirty="0"/>
              <a:t>	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increased</a:t>
            </a:r>
            <a:endParaRPr lang="de-DE" dirty="0"/>
          </a:p>
          <a:p>
            <a:r>
              <a:rPr lang="de-DE" dirty="0"/>
              <a:t>	time  </a:t>
            </a:r>
            <a:r>
              <a:rPr lang="de-DE" dirty="0" err="1"/>
              <a:t>increased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Score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-&gt;  time </a:t>
            </a:r>
            <a:r>
              <a:rPr lang="de-DE" dirty="0" err="1"/>
              <a:t>alive</a:t>
            </a:r>
            <a:r>
              <a:rPr lang="de-DE" dirty="0"/>
              <a:t>,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Blizzard </a:t>
            </a:r>
            <a:r>
              <a:rPr lang="de-DE" dirty="0" err="1"/>
              <a:t>event</a:t>
            </a:r>
            <a:r>
              <a:rPr lang="de-DE" dirty="0"/>
              <a:t>  </a:t>
            </a:r>
            <a:r>
              <a:rPr lang="de-DE" dirty="0" err="1"/>
              <a:t>has</a:t>
            </a:r>
            <a:r>
              <a:rPr lang="de-DE" dirty="0"/>
              <a:t> a time </a:t>
            </a:r>
            <a:r>
              <a:rPr lang="de-DE" dirty="0" err="1"/>
              <a:t>counter</a:t>
            </a:r>
            <a:r>
              <a:rPr lang="de-DE" dirty="0"/>
              <a:t> 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decrements</a:t>
            </a:r>
            <a:r>
              <a:rPr lang="de-DE" dirty="0"/>
              <a:t> and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blizzard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damage</a:t>
            </a:r>
            <a:r>
              <a:rPr lang="de-DE" dirty="0"/>
              <a:t>.</a:t>
            </a:r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dodged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/>
              <a:t>. 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7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7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Our main focus will be map generation</a:t>
            </a:r>
          </a:p>
          <a:p>
            <a:pPr marL="171450" indent="-171450">
              <a:buFontTx/>
              <a:buChar char="-"/>
            </a:pPr>
            <a:r>
              <a:rPr lang="de-DE"/>
              <a:t>map made of different platforms</a:t>
            </a:r>
          </a:p>
          <a:p>
            <a:pPr marL="171450" indent="-171450">
              <a:buFontTx/>
              <a:buChar char="-"/>
            </a:pPr>
            <a:r>
              <a:rPr lang="de-DE"/>
              <a:t>platforms = different arrangements of tiles</a:t>
            </a:r>
          </a:p>
          <a:p>
            <a:pPr marL="171450" indent="-171450">
              <a:buFontTx/>
              <a:buChar char="-"/>
            </a:pPr>
            <a:r>
              <a:rPr lang="de-DE"/>
              <a:t>tiles = square objects, e.g 64x64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8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we have our x- and y-axis</a:t>
            </a:r>
          </a:p>
          <a:p>
            <a:pPr marL="171450" indent="-171450">
              <a:buFontTx/>
              <a:buChar char="-"/>
            </a:pPr>
            <a:r>
              <a:rPr lang="de-DE"/>
              <a:t>we can see the camera, everything inside is what the player is going to see</a:t>
            </a:r>
          </a:p>
          <a:p>
            <a:pPr marL="171450" indent="-171450">
              <a:buFontTx/>
              <a:buChar char="-"/>
            </a:pPr>
            <a:r>
              <a:rPr lang="de-DE"/>
              <a:t>we can see our player and 3 platforms that are already there</a:t>
            </a:r>
          </a:p>
          <a:p>
            <a:pPr marL="171450" indent="-171450">
              <a:buFontTx/>
              <a:buChar char="-"/>
            </a:pPr>
            <a:r>
              <a:rPr lang="de-DE"/>
              <a:t>also, we have 3 important objects/points</a:t>
            </a:r>
          </a:p>
          <a:p>
            <a:pPr marL="628650" lvl="1" indent="-171450">
              <a:buFontTx/>
              <a:buChar char="-"/>
            </a:pPr>
            <a:r>
              <a:rPr lang="de-DE"/>
              <a:t>DestructionPoint </a:t>
            </a:r>
          </a:p>
          <a:p>
            <a:pPr marL="628650" lvl="1" indent="-171450">
              <a:buFontTx/>
              <a:buChar char="-"/>
            </a:pPr>
            <a:r>
              <a:rPr lang="de-DE"/>
              <a:t>GenerationPoint</a:t>
            </a:r>
          </a:p>
          <a:p>
            <a:pPr marL="1085850" lvl="2" indent="-171450">
              <a:buFontTx/>
              <a:buChar char="-"/>
            </a:pPr>
            <a:r>
              <a:rPr lang="de-DE"/>
              <a:t>both moving with camera</a:t>
            </a:r>
          </a:p>
          <a:p>
            <a:pPr marL="628650" lvl="1" indent="-171450">
              <a:buFontTx/>
              <a:buChar char="-"/>
            </a:pPr>
            <a:r>
              <a:rPr lang="de-DE"/>
              <a:t>GeneratorObject (algorithm is attached to this object)</a:t>
            </a:r>
          </a:p>
          <a:p>
            <a:pPr marL="628650" lvl="1" indent="-171450">
              <a:buFontTx/>
              <a:buChar char="-"/>
            </a:pPr>
            <a:endParaRPr lang="de-DE"/>
          </a:p>
          <a:p>
            <a:pPr marL="171450" lvl="0" indent="-171450">
              <a:buFontTx/>
              <a:buChar char="-"/>
            </a:pPr>
            <a:r>
              <a:rPr lang="de-DE"/>
              <a:t>How it works</a:t>
            </a:r>
          </a:p>
          <a:p>
            <a:pPr marL="628650" lvl="1" indent="-171450">
              <a:buFontTx/>
              <a:buChar char="-"/>
            </a:pPr>
            <a:r>
              <a:rPr lang="de-DE"/>
              <a:t>as long as the x-coordinate of our GeneratorObject is less than x-coordinate of GenerationPoint we generate a platform and move GeneratorObject further to the right</a:t>
            </a:r>
          </a:p>
          <a:p>
            <a:pPr marL="628650" lvl="1" indent="-171450">
              <a:buFontTx/>
              <a:buChar char="-"/>
            </a:pPr>
            <a:r>
              <a:rPr lang="de-DE"/>
              <a:t>if x-coordinate of GeneratorObject happens to be higher than x-coord. of GenerationPoint, then we‘ll just wait until the camera moved further</a:t>
            </a:r>
          </a:p>
          <a:p>
            <a:pPr marL="628650" lvl="1" indent="-171450">
              <a:buFontTx/>
              <a:buChar char="-"/>
            </a:pPr>
            <a:endParaRPr lang="de-DE"/>
          </a:p>
          <a:p>
            <a:pPr marL="628650" lvl="1" indent="-171450">
              <a:buFontTx/>
              <a:buChar char="-"/>
            </a:pPr>
            <a:r>
              <a:rPr lang="de-DE"/>
              <a:t>DestructionPoint checks whether a platform is still in the camera‘s view, and if it isn‘t it‘s going to deactivate that platform (not visible anymore)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4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nhalt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223963" y="1766308"/>
            <a:ext cx="6518275" cy="4249737"/>
          </a:xfrm>
        </p:spPr>
        <p:txBody>
          <a:bodyPr/>
          <a:lstStyle>
            <a:lvl1pPr defTabSz="1080000">
              <a:tabLst>
                <a:tab pos="1008000" algn="l"/>
              </a:tabLst>
              <a:defRPr b="0"/>
            </a:lvl1pPr>
            <a:lvl2pPr defTabSz="1080000">
              <a:lnSpc>
                <a:spcPct val="100000"/>
              </a:lnSpc>
              <a:spcBef>
                <a:spcPts val="0"/>
              </a:spcBef>
              <a:tabLst>
                <a:tab pos="1080000" algn="l"/>
              </a:tabLst>
              <a:defRPr sz="2200"/>
            </a:lvl2pPr>
            <a:lvl3pPr>
              <a:lnSpc>
                <a:spcPct val="100000"/>
              </a:lnSpc>
              <a:spcBef>
                <a:spcPts val="0"/>
              </a:spcBef>
              <a:defRPr b="1"/>
            </a:lvl3pPr>
            <a:lvl4pPr marL="0" indent="0">
              <a:buFontTx/>
              <a:buNone/>
              <a:defRPr/>
            </a:lvl4pPr>
            <a:lvl5pPr marL="180000" indent="-180000">
              <a:defRPr/>
            </a:lvl5pPr>
            <a:lvl6pPr marL="180000" indent="-180000">
              <a:defRPr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3"/>
            <a:endParaRPr lang="de-DE" dirty="0"/>
          </a:p>
          <a:p>
            <a:pPr lvl="5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21486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23962" y="2415596"/>
            <a:ext cx="6518276" cy="3600450"/>
          </a:xfrm>
        </p:spPr>
        <p:txBody>
          <a:bodyPr/>
          <a:lstStyle>
            <a:lvl1pPr>
              <a:defRPr sz="1400" b="0" baseline="0"/>
            </a:lvl1pPr>
            <a:lvl2pPr>
              <a:lnSpc>
                <a:spcPct val="100000"/>
              </a:lnSpc>
              <a:spcBef>
                <a:spcPts val="0"/>
              </a:spcBef>
              <a:defRPr b="0"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 marL="0" indent="0"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  <a:lvl6pPr marL="0" indent="0">
              <a:buFontTx/>
              <a:buNone/>
              <a:defRPr/>
            </a:lvl6pPr>
            <a:lvl7pPr marL="0" indent="0">
              <a:buFontTx/>
              <a:buNone/>
              <a:defRPr/>
            </a:lvl7pPr>
            <a:lvl8pPr marL="0" indent="0">
              <a:buFontTx/>
              <a:buNone/>
              <a:defRPr/>
            </a:lvl8pPr>
            <a:lvl9pPr marL="0" indent="0">
              <a:defRPr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40035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PPT_htwsaar_InWi_Faku_inhalt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  <a:prstGeom prst="rect">
            <a:avLst/>
          </a:prstGeom>
        </p:spPr>
        <p:txBody>
          <a:bodyPr vert="horz" lIns="36000" tIns="36000" rIns="18000" bIns="36000" rtlCol="0" anchor="t" anchorCtr="0">
            <a:noAutofit/>
          </a:bodyPr>
          <a:lstStyle/>
          <a:p>
            <a:r>
              <a:rPr lang="de-DE" dirty="0"/>
              <a:t>Headline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23962" y="2394656"/>
            <a:ext cx="6518276" cy="3600450"/>
          </a:xfrm>
          <a:prstGeom prst="rect">
            <a:avLst/>
          </a:prstGeom>
        </p:spPr>
        <p:txBody>
          <a:bodyPr vert="horz" lIns="36000" tIns="36000" rIns="18000" bIns="36000" rtlCol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Topic 14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Fließtext 14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52020" y="207688"/>
            <a:ext cx="3240360" cy="3651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Rubrik zur inhaltlichen Orientierung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3963" y="6164200"/>
            <a:ext cx="2895600" cy="365125"/>
          </a:xfrm>
          <a:prstGeom prst="rect">
            <a:avLst/>
          </a:prstGeom>
        </p:spPr>
        <p:txBody>
          <a:bodyPr vert="horz" lIns="18000" tIns="36000" rIns="18000" bIns="36000" rtlCol="0" anchor="ctr"/>
          <a:lstStyle>
            <a:lvl1pPr algn="l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Hier wird das Thema genannt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7679" y="207688"/>
            <a:ext cx="612068" cy="36512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49" r:id="rId3"/>
    <p:sldLayoutId id="2147483671" r:id="rId4"/>
    <p:sldLayoutId id="2147483672" r:id="rId5"/>
    <p:sldLayoutId id="2147483660" r:id="rId6"/>
    <p:sldLayoutId id="2147483650" r:id="rId7"/>
    <p:sldLayoutId id="214748365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" indent="-144000" algn="l" defTabSz="914400" rtl="0" eaLnBrk="1" latinLnBrk="0" hangingPunct="1">
        <a:spcBef>
          <a:spcPts val="0"/>
        </a:spcBef>
        <a:buClr>
          <a:schemeClr val="tx1"/>
        </a:buClr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144000" indent="-144000" algn="l" defTabSz="914400" rtl="0" eaLnBrk="1" latinLnBrk="0" hangingPunct="1">
        <a:spcBef>
          <a:spcPts val="0"/>
        </a:spcBef>
        <a:buFont typeface="Symbol" pitchFamily="18" charset="2"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50145261-751D-4768-BD2A-F3BB17D6BA0F}"/>
              </a:ext>
            </a:extLst>
          </p:cNvPr>
          <p:cNvSpPr txBox="1"/>
          <p:nvPr/>
        </p:nvSpPr>
        <p:spPr>
          <a:xfrm>
            <a:off x="1090245" y="2721114"/>
            <a:ext cx="6488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Game Design &amp;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Gameplay – Genre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30EE75FF-FFE0-4E99-8EE7-04DA9F8C6C37}"/>
              </a:ext>
            </a:extLst>
          </p:cNvPr>
          <p:cNvSpPr txBox="1"/>
          <p:nvPr/>
        </p:nvSpPr>
        <p:spPr>
          <a:xfrm>
            <a:off x="1114149" y="1410880"/>
            <a:ext cx="399558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Genre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endless runner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2D Jump ‘n</a:t>
            </a:r>
            <a:r>
              <a:rPr lang="de-DE" sz="2000"/>
              <a:t>‘ Run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pixel </a:t>
            </a:r>
            <a:r>
              <a:rPr lang="de-DE" sz="2000" err="1"/>
              <a:t>graphics</a:t>
            </a:r>
            <a:r>
              <a:rPr lang="de-DE" sz="2000"/>
              <a:t> 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with procedurally </a:t>
            </a:r>
            <a:r>
              <a:rPr lang="de-DE" sz="2000" dirty="0" err="1"/>
              <a:t>generated</a:t>
            </a:r>
            <a:r>
              <a:rPr lang="de-DE" sz="2000" dirty="0"/>
              <a:t> </a:t>
            </a:r>
            <a:r>
              <a:rPr lang="de-DE" sz="2000" err="1"/>
              <a:t>map</a:t>
            </a:r>
            <a:r>
              <a:rPr lang="de-DE" sz="2000"/>
              <a:t> </a:t>
            </a:r>
            <a:endParaRPr lang="de-DE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h</a:t>
            </a:r>
            <a:r>
              <a:rPr lang="de-DE" sz="2000"/>
              <a:t>igh </a:t>
            </a:r>
            <a:r>
              <a:rPr lang="de-DE" sz="2000" dirty="0" err="1"/>
              <a:t>replayability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9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Gameplay – Mechanics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81C365B5-FF8A-4091-A792-C43B13C1862B}"/>
              </a:ext>
            </a:extLst>
          </p:cNvPr>
          <p:cNvSpPr txBox="1"/>
          <p:nvPr/>
        </p:nvSpPr>
        <p:spPr>
          <a:xfrm>
            <a:off x="1040203" y="1142054"/>
            <a:ext cx="69521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/>
              <a:t>Movement </a:t>
            </a:r>
          </a:p>
          <a:p>
            <a:pPr>
              <a:lnSpc>
                <a:spcPct val="150000"/>
              </a:lnSpc>
            </a:pP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Space </a:t>
            </a:r>
            <a:r>
              <a:rPr lang="de-DE" sz="2000" dirty="0"/>
              <a:t>/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err="1"/>
              <a:t>arrow</a:t>
            </a:r>
            <a:r>
              <a:rPr lang="de-DE" sz="2000"/>
              <a:t> </a:t>
            </a:r>
            <a:r>
              <a:rPr lang="de-DE" sz="2000" dirty="0"/>
              <a:t>	- 		</a:t>
            </a:r>
            <a:r>
              <a:rPr lang="de-DE" sz="2000" dirty="0" err="1"/>
              <a:t>jumping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 / </a:t>
            </a:r>
            <a:r>
              <a:rPr lang="de-DE" sz="2000" dirty="0" err="1"/>
              <a:t>left</a:t>
            </a:r>
            <a:r>
              <a:rPr lang="de-DE" sz="2000" dirty="0"/>
              <a:t> </a:t>
            </a:r>
            <a:r>
              <a:rPr lang="de-DE" sz="2000" dirty="0" err="1"/>
              <a:t>arrow</a:t>
            </a:r>
            <a:r>
              <a:rPr lang="de-DE" sz="2000" dirty="0"/>
              <a:t> 		-		</a:t>
            </a:r>
            <a:r>
              <a:rPr lang="de-DE" sz="2000" dirty="0" err="1"/>
              <a:t>moving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left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 /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  <a:r>
              <a:rPr lang="de-DE" sz="2000" dirty="0" err="1"/>
              <a:t>arrow</a:t>
            </a:r>
            <a:r>
              <a:rPr lang="de-DE" sz="2000" dirty="0"/>
              <a:t> 	- 		</a:t>
            </a:r>
            <a:r>
              <a:rPr lang="de-DE" sz="2000" dirty="0" err="1"/>
              <a:t>moving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err="1"/>
              <a:t>If</a:t>
            </a:r>
            <a:r>
              <a:rPr lang="de-DE" sz="2000"/>
              <a:t>  `Space`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pressed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will do a normal jump, but </a:t>
            </a:r>
            <a:r>
              <a:rPr lang="de-DE" sz="2000" err="1"/>
              <a:t>when</a:t>
            </a:r>
            <a:r>
              <a:rPr lang="de-DE" sz="2000"/>
              <a:t> `Space` </a:t>
            </a:r>
            <a:r>
              <a:rPr lang="de-DE" sz="2000" dirty="0" err="1"/>
              <a:t>is</a:t>
            </a:r>
            <a:r>
              <a:rPr lang="de-DE" sz="2000" dirty="0"/>
              <a:t> hold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jumps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r>
              <a:rPr lang="de-DE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3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Gameplay – Difficulties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492C3D02-F0C0-43D2-9992-6A3583168776}"/>
              </a:ext>
            </a:extLst>
          </p:cNvPr>
          <p:cNvSpPr txBox="1"/>
          <p:nvPr/>
        </p:nvSpPr>
        <p:spPr>
          <a:xfrm>
            <a:off x="1358794" y="1520785"/>
            <a:ext cx="55742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Difficulties</a:t>
            </a:r>
            <a:r>
              <a:rPr lang="de-DE" sz="2200" dirty="0"/>
              <a:t>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speed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increased</a:t>
            </a:r>
            <a:endParaRPr lang="de-DE" sz="2000" dirty="0"/>
          </a:p>
          <a:p>
            <a:endParaRPr lang="de-DE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2000" dirty="0"/>
              <a:t> </a:t>
            </a:r>
            <a:r>
              <a:rPr lang="de-DE" sz="2000" dirty="0" err="1"/>
              <a:t>Determined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much</a:t>
            </a:r>
            <a:r>
              <a:rPr lang="de-DE" sz="2000" dirty="0"/>
              <a:t> time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elapsed</a:t>
            </a:r>
            <a:r>
              <a:rPr lang="de-DE" sz="2000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30184FC-C9F7-4FF4-89F8-4F447504B83F}"/>
              </a:ext>
            </a:extLst>
          </p:cNvPr>
          <p:cNvSpPr txBox="1"/>
          <p:nvPr/>
        </p:nvSpPr>
        <p:spPr>
          <a:xfrm>
            <a:off x="1358793" y="3881658"/>
            <a:ext cx="5574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Enemies</a:t>
            </a:r>
            <a:r>
              <a:rPr lang="de-DE" sz="2000" b="1" dirty="0"/>
              <a:t>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Like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koopas</a:t>
            </a:r>
            <a:r>
              <a:rPr lang="de-DE" sz="2000" dirty="0"/>
              <a:t> (</a:t>
            </a:r>
            <a:r>
              <a:rPr lang="de-DE" sz="2000" dirty="0" err="1"/>
              <a:t>turtles</a:t>
            </a:r>
            <a:r>
              <a:rPr lang="de-DE" sz="2000"/>
              <a:t>) known </a:t>
            </a:r>
            <a:r>
              <a:rPr lang="de-DE" sz="2000" dirty="0" err="1"/>
              <a:t>from</a:t>
            </a:r>
            <a:r>
              <a:rPr lang="de-DE" sz="2000" dirty="0"/>
              <a:t> super </a:t>
            </a:r>
            <a:r>
              <a:rPr lang="de-DE" sz="2000" dirty="0" err="1"/>
              <a:t>mario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4D9E77-EC90-40DA-AD0A-2E7EE99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61" y="1442308"/>
            <a:ext cx="6518277" cy="324000"/>
          </a:xfrm>
        </p:spPr>
        <p:txBody>
          <a:bodyPr/>
          <a:lstStyle/>
          <a:p>
            <a:r>
              <a:rPr lang="de-DE" sz="2200" b="0" dirty="0">
                <a:latin typeface="+mj-lt"/>
              </a:rPr>
              <a:t>Non-intelligent </a:t>
            </a:r>
            <a:r>
              <a:rPr lang="de-DE" sz="2200" b="0" dirty="0" err="1">
                <a:latin typeface="+mj-lt"/>
              </a:rPr>
              <a:t>obstacles</a:t>
            </a:r>
            <a:r>
              <a:rPr lang="de-DE" sz="2200" b="0" dirty="0">
                <a:latin typeface="+mj-lt"/>
              </a:rPr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DB92A86-8C3B-4875-B816-73EC01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Game Play - Non-intelligent </a:t>
            </a:r>
            <a:r>
              <a:rPr lang="de-DE" dirty="0" err="1"/>
              <a:t>obstacles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DD353B7-4300-421F-BC90-C22AD0A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DE77EE6-3334-4DF4-A4F1-EACDE0CEB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n-lt"/>
              </a:rPr>
              <a:t>Depending</a:t>
            </a:r>
            <a:r>
              <a:rPr lang="de-DE" sz="2000" dirty="0">
                <a:latin typeface="+mn-lt"/>
              </a:rPr>
              <a:t> on </a:t>
            </a:r>
            <a:r>
              <a:rPr lang="de-DE" sz="2000" dirty="0" err="1">
                <a:latin typeface="+mn-lt"/>
              </a:rPr>
              <a:t>the</a:t>
            </a:r>
            <a:r>
              <a:rPr lang="de-DE" sz="2000" dirty="0">
                <a:latin typeface="+mn-lt"/>
              </a:rPr>
              <a:t> score </a:t>
            </a:r>
            <a:r>
              <a:rPr lang="de-DE" sz="2000" dirty="0" err="1">
                <a:latin typeface="+mn-lt"/>
              </a:rPr>
              <a:t>some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events</a:t>
            </a:r>
            <a:r>
              <a:rPr lang="de-DE" sz="2000" dirty="0">
                <a:latin typeface="+mn-lt"/>
              </a:rPr>
              <a:t> will </a:t>
            </a:r>
            <a:r>
              <a:rPr lang="de-DE" sz="2000" dirty="0" err="1">
                <a:latin typeface="+mn-lt"/>
              </a:rPr>
              <a:t>take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place</a:t>
            </a:r>
            <a:endParaRPr lang="de-DE" sz="2000" dirty="0">
              <a:latin typeface="+mn-lt"/>
            </a:endParaRPr>
          </a:p>
          <a:p>
            <a:endParaRPr lang="de-DE" sz="200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2000" b="0" dirty="0">
                <a:latin typeface="+mn-lt"/>
              </a:rPr>
              <a:t> Blizzard </a:t>
            </a:r>
            <a:r>
              <a:rPr lang="de-DE" sz="2000" b="0" dirty="0" err="1">
                <a:latin typeface="+mn-lt"/>
              </a:rPr>
              <a:t>appears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with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flying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objects</a:t>
            </a:r>
            <a:r>
              <a:rPr lang="de-DE" sz="2000" b="0" dirty="0">
                <a:latin typeface="+mn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sz="2000" b="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2000" b="0" dirty="0" err="1">
                <a:latin typeface="+mn-lt"/>
              </a:rPr>
              <a:t>To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survive</a:t>
            </a:r>
            <a:r>
              <a:rPr lang="de-DE" sz="2000" b="0" dirty="0">
                <a:latin typeface="+mn-lt"/>
              </a:rPr>
              <a:t>, </a:t>
            </a:r>
            <a:r>
              <a:rPr lang="de-DE" sz="2000" b="0" dirty="0" err="1">
                <a:latin typeface="+mn-lt"/>
              </a:rPr>
              <a:t>the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player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has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err="1">
                <a:latin typeface="+mn-lt"/>
              </a:rPr>
              <a:t>to</a:t>
            </a:r>
            <a:r>
              <a:rPr lang="de-DE" sz="2000" b="0">
                <a:latin typeface="+mn-lt"/>
              </a:rPr>
              <a:t> avoid </a:t>
            </a:r>
            <a:r>
              <a:rPr lang="de-DE" sz="2000" b="0" dirty="0" err="1">
                <a:latin typeface="+mn-lt"/>
              </a:rPr>
              <a:t>those</a:t>
            </a:r>
            <a:r>
              <a:rPr lang="de-DE" sz="2000" b="0" dirty="0">
                <a:latin typeface="+mn-lt"/>
              </a:rPr>
              <a:t> </a:t>
            </a:r>
            <a:r>
              <a:rPr lang="de-DE" sz="2000" b="0" dirty="0" err="1">
                <a:latin typeface="+mn-lt"/>
              </a:rPr>
              <a:t>objects</a:t>
            </a:r>
            <a:r>
              <a:rPr lang="de-DE" sz="2000" b="0" dirty="0">
                <a:latin typeface="+mn-lt"/>
              </a:rPr>
              <a:t> </a:t>
            </a:r>
          </a:p>
          <a:p>
            <a:endParaRPr lang="de-DE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2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BC7E0E3-77C8-4F69-8D3B-88A18E0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play</a:t>
            </a:r>
            <a:r>
              <a:rPr lang="de-DE" dirty="0"/>
              <a:t> – Finite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9BE0104-DF6F-454A-9D7C-1C577B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D5652407-3254-4128-97C0-39113EBDA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4" y="1474547"/>
            <a:ext cx="7668251" cy="44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world – Setting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17F18F94-F345-4811-9E4C-3ABE43D38674}"/>
              </a:ext>
            </a:extLst>
          </p:cNvPr>
          <p:cNvSpPr txBox="1"/>
          <p:nvPr/>
        </p:nvSpPr>
        <p:spPr>
          <a:xfrm>
            <a:off x="1248508" y="1292469"/>
            <a:ext cx="6929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one 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snowy landscape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trees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future:  feature to unlock more map-settings?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more in monetization slides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7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world – Map generation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17F18F94-F345-4811-9E4C-3ABE43D38674}"/>
              </a:ext>
            </a:extLst>
          </p:cNvPr>
          <p:cNvSpPr txBox="1"/>
          <p:nvPr/>
        </p:nvSpPr>
        <p:spPr>
          <a:xfrm>
            <a:off x="1248508" y="1292469"/>
            <a:ext cx="6929171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/>
              <a:t>procedural map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map will be generated as you play the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map is made of different platforms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platforms are made of different arrangements of tiles</a:t>
            </a:r>
          </a:p>
          <a:p>
            <a:pPr>
              <a:lnSpc>
                <a:spcPct val="150000"/>
              </a:lnSpc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tiles are little square objects, e.g. 64x64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2640E1A-3323-4C71-8E22-57197839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70" y="4679382"/>
            <a:ext cx="812698" cy="812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13BCAA93-8283-4952-8C58-7D5B2E63B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19" y="2681520"/>
            <a:ext cx="2631054" cy="11306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AA21F2CD-C67D-4BDF-9C9C-387819D2C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19" y="1593852"/>
            <a:ext cx="2631054" cy="7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world – Map generation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023A36DD-FF8F-4F2D-9428-B6C70C3E98E5}"/>
              </a:ext>
            </a:extLst>
          </p:cNvPr>
          <p:cNvSpPr txBox="1"/>
          <p:nvPr/>
        </p:nvSpPr>
        <p:spPr>
          <a:xfrm>
            <a:off x="1242391" y="1381539"/>
            <a:ext cx="622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First idea</a:t>
            </a:r>
          </a:p>
        </p:txBody>
      </p:sp>
      <p:sp>
        <p:nvSpPr>
          <p:cNvPr id="9" name="AutoShape 2" descr="https://docs.google.com/drawings/u/0/d/sJhLfJnp11IXVpScY2Ar5Ow/image?w=568&amp;h=367&amp;rev=85&amp;ac=1">
            <a:extLst>
              <a:ext uri="{FF2B5EF4-FFF2-40B4-BE49-F238E27FC236}">
                <a16:creationId xmlns:a16="http://schemas.microsoft.com/office/drawing/2014/main" xmlns="" id="{780E89FD-4831-40F1-8218-A995FD405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6900" y="1681163"/>
            <a:ext cx="54102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2" name="Grafik 11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xmlns="" id="{DB9F59B2-0D0B-47AE-AF3D-2A6ED9F6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51" y="1781649"/>
            <a:ext cx="6831737" cy="44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Future: Monetization(?)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023A36DD-FF8F-4F2D-9428-B6C70C3E98E5}"/>
              </a:ext>
            </a:extLst>
          </p:cNvPr>
          <p:cNvSpPr txBox="1"/>
          <p:nvPr/>
        </p:nvSpPr>
        <p:spPr>
          <a:xfrm>
            <a:off x="1242390" y="1381539"/>
            <a:ext cx="674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Perspective: Monetization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681B50D4-7209-4330-89DA-59D94026EA3F}"/>
              </a:ext>
            </a:extLst>
          </p:cNvPr>
          <p:cNvSpPr txBox="1"/>
          <p:nvPr/>
        </p:nvSpPr>
        <p:spPr>
          <a:xfrm>
            <a:off x="1351721" y="2146852"/>
            <a:ext cx="66406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translate highscore points into some sort of in-game currency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use this currency to buy new sprites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offer in-game currency for real money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add advertisements to the game</a:t>
            </a:r>
          </a:p>
        </p:txBody>
      </p:sp>
    </p:spTree>
    <p:extLst>
      <p:ext uri="{BB962C8B-B14F-4D97-AF65-F5344CB8AC3E}">
        <p14:creationId xmlns:p14="http://schemas.microsoft.com/office/powerpoint/2010/main" val="8148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Thanks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681B50D4-7209-4330-89DA-59D94026EA3F}"/>
              </a:ext>
            </a:extLst>
          </p:cNvPr>
          <p:cNvSpPr txBox="1"/>
          <p:nvPr/>
        </p:nvSpPr>
        <p:spPr>
          <a:xfrm>
            <a:off x="1351721" y="2146852"/>
            <a:ext cx="66406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7200" b="1"/>
              <a:t>Thanks</a:t>
            </a:r>
          </a:p>
          <a:p>
            <a:pPr algn="ctr">
              <a:lnSpc>
                <a:spcPct val="150000"/>
              </a:lnSpc>
            </a:pPr>
            <a:r>
              <a:rPr lang="de-DE" sz="2800" b="1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07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4687399"/>
          </a:xfrm>
        </p:spPr>
        <p:txBody>
          <a:bodyPr>
            <a:normAutofit/>
          </a:bodyPr>
          <a:lstStyle/>
          <a:p>
            <a:pPr algn="ctr"/>
            <a:r>
              <a:rPr lang="de-DE" sz="2600"/>
              <a:t>Game Design &amp; Development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 err="1"/>
              <a:t>Santa‘s</a:t>
            </a:r>
            <a:r>
              <a:rPr lang="de-DE" sz="2600"/>
              <a:t> Christmas Run</a:t>
            </a:r>
            <a:br>
              <a:rPr lang="de-DE" sz="2600"/>
            </a:br>
            <a:r>
              <a:rPr lang="de-DE" sz="1800" b="0"/>
              <a:t>Game Design </a:t>
            </a:r>
            <a:r>
              <a:rPr lang="de-DE" sz="1800" b="0" err="1"/>
              <a:t>Document</a:t>
            </a:r>
            <a:r>
              <a:rPr lang="de-DE" sz="2600"/>
              <a:t/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000"/>
              <a:t>TEAM_CK</a:t>
            </a:r>
            <a:br>
              <a:rPr lang="de-DE" sz="2000"/>
            </a:br>
            <a:r>
              <a:rPr lang="de-DE" sz="1600" b="0"/>
              <a:t>Kevin Kuntz, Christopher Biehl, Alexander Huber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784DA88-33A4-4AD3-A300-1F89C398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39" y="1414462"/>
            <a:ext cx="2147521" cy="214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Questions?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681B50D4-7209-4330-89DA-59D94026EA3F}"/>
              </a:ext>
            </a:extLst>
          </p:cNvPr>
          <p:cNvSpPr txBox="1"/>
          <p:nvPr/>
        </p:nvSpPr>
        <p:spPr>
          <a:xfrm>
            <a:off x="1351723" y="1563066"/>
            <a:ext cx="6640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7200" b="1"/>
              <a:t>Questions</a:t>
            </a:r>
          </a:p>
          <a:p>
            <a:pPr algn="ctr">
              <a:lnSpc>
                <a:spcPct val="150000"/>
              </a:lnSpc>
            </a:pPr>
            <a:r>
              <a:rPr lang="de-DE" sz="7200" b="1"/>
              <a:t>?</a:t>
            </a:r>
            <a:endParaRPr lang="de-DE" sz="2800" b="1"/>
          </a:p>
        </p:txBody>
      </p:sp>
    </p:spTree>
    <p:extLst>
      <p:ext uri="{BB962C8B-B14F-4D97-AF65-F5344CB8AC3E}">
        <p14:creationId xmlns:p14="http://schemas.microsoft.com/office/powerpoint/2010/main" val="23943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3963" y="1115525"/>
            <a:ext cx="6518276" cy="475883"/>
          </a:xfrm>
        </p:spPr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14"/>
          </p:nvPr>
        </p:nvSpPr>
        <p:spPr>
          <a:xfrm>
            <a:off x="1223963" y="1890346"/>
            <a:ext cx="3168000" cy="413262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000"/>
              <a:t>Game outline</a:t>
            </a:r>
          </a:p>
          <a:p>
            <a:pPr marL="342900" indent="-342900">
              <a:buFont typeface="+mj-lt"/>
              <a:buAutoNum type="arabicPeriod"/>
            </a:pPr>
            <a:endParaRPr lang="de-DE" sz="2000"/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Concept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Story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Sprites</a:t>
            </a:r>
          </a:p>
          <a:p>
            <a:pPr marL="522900" lvl="1" indent="-342900">
              <a:buFont typeface="+mj-lt"/>
              <a:buAutoNum type="arabicPeriod"/>
            </a:pPr>
            <a:endParaRPr lang="de-DE" sz="2000"/>
          </a:p>
          <a:p>
            <a:pPr marL="342900" indent="-342900">
              <a:buFont typeface="+mj-lt"/>
              <a:buAutoNum type="arabicPeriod"/>
            </a:pPr>
            <a:r>
              <a:rPr lang="de-DE" sz="2000"/>
              <a:t>Character</a:t>
            </a:r>
          </a:p>
          <a:p>
            <a:pPr marL="342900" indent="-342900">
              <a:buFont typeface="+mj-lt"/>
              <a:buAutoNum type="arabicPeriod"/>
            </a:pPr>
            <a:endParaRPr lang="de-DE" sz="2000"/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Appearance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5"/>
          </p:nvPr>
        </p:nvSpPr>
        <p:spPr>
          <a:xfrm>
            <a:off x="4572000" y="1591408"/>
            <a:ext cx="3168000" cy="4431567"/>
          </a:xfrm>
        </p:spPr>
        <p:txBody>
          <a:bodyPr/>
          <a:lstStyle/>
          <a:p>
            <a:pPr marL="522900" lvl="1" indent="-342900">
              <a:buFont typeface="+mj-lt"/>
              <a:buAutoNum type="arabicPeriod"/>
            </a:pPr>
            <a:endParaRPr lang="de-DE" sz="2000"/>
          </a:p>
          <a:p>
            <a:pPr marL="457200" indent="-457200">
              <a:buFont typeface="+mj-lt"/>
              <a:buAutoNum type="arabicPeriod" startAt="3"/>
            </a:pPr>
            <a:r>
              <a:rPr lang="de-DE" sz="2000"/>
              <a:t>Gameplay</a:t>
            </a:r>
          </a:p>
          <a:p>
            <a:pPr marL="342900" indent="-342900">
              <a:buFont typeface="+mj-lt"/>
              <a:buAutoNum type="arabicPeriod" startAt="3"/>
            </a:pPr>
            <a:endParaRPr lang="de-DE" sz="2000"/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 Genre</a:t>
            </a:r>
          </a:p>
          <a:p>
            <a:pPr marL="637200" lvl="1" indent="-457200">
              <a:buFont typeface="+mj-lt"/>
              <a:buAutoNum type="arabicPeriod" startAt="2"/>
            </a:pPr>
            <a:r>
              <a:rPr lang="de-DE" sz="2000"/>
              <a:t>Mechanics</a:t>
            </a:r>
          </a:p>
          <a:p>
            <a:pPr marL="637200" lvl="1" indent="-457200">
              <a:buFont typeface="+mj-lt"/>
              <a:buAutoNum type="arabicPeriod" startAt="2"/>
            </a:pPr>
            <a:r>
              <a:rPr lang="de-DE" sz="2000"/>
              <a:t>Difficulties</a:t>
            </a:r>
          </a:p>
          <a:p>
            <a:endParaRPr lang="de-DE" sz="2000"/>
          </a:p>
          <a:p>
            <a:pPr marL="342900" indent="-342900">
              <a:buFont typeface="+mj-lt"/>
              <a:buAutoNum type="arabicPeriod" startAt="4"/>
            </a:pPr>
            <a:r>
              <a:rPr lang="de-DE" sz="2000"/>
              <a:t>Game world</a:t>
            </a:r>
          </a:p>
          <a:p>
            <a:pPr marL="342900" indent="-342900">
              <a:buFont typeface="+mj-lt"/>
              <a:buAutoNum type="arabicPeriod" startAt="4"/>
            </a:pPr>
            <a:endParaRPr lang="de-DE" sz="2000"/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Settings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sz="2000"/>
              <a:t>Map generation</a:t>
            </a:r>
          </a:p>
          <a:p>
            <a:pPr marL="522900" lvl="1" indent="-342900">
              <a:buFont typeface="+mj-lt"/>
              <a:buAutoNum type="arabicPeriod"/>
            </a:pPr>
            <a:endParaRPr lang="de-DE" sz="2000"/>
          </a:p>
          <a:p>
            <a:pPr marL="342900" indent="-342900">
              <a:buFont typeface="+mj-lt"/>
              <a:buAutoNum type="arabicPeriod" startAt="4"/>
            </a:pPr>
            <a:r>
              <a:rPr lang="de-DE" sz="2000"/>
              <a:t>Future: Monetization(?)</a:t>
            </a:r>
          </a:p>
          <a:p>
            <a:endParaRPr lang="de-D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1223961" y="1547446"/>
            <a:ext cx="3840407" cy="446859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Player plays a 2D character in a 2D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Player will be able to</a:t>
            </a:r>
          </a:p>
          <a:p>
            <a:pPr marL="46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collect items</a:t>
            </a:r>
          </a:p>
          <a:p>
            <a:pPr marL="46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gain points</a:t>
            </a:r>
          </a:p>
          <a:p>
            <a:pPr marL="46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46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future: kill enemies?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outline - Concept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xmlns="" id="{EA6E5226-6390-4163-A3D5-A69C5080415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8" b="13588"/>
          <a:stretch>
            <a:fillRect/>
          </a:stretch>
        </p:blipFill>
        <p:spPr>
          <a:xfrm>
            <a:off x="4572000" y="1908000"/>
            <a:ext cx="4176713" cy="304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C6FDDEB1-B636-4A98-BEC7-B7794927C4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26891" r="2461" b="26050"/>
          <a:stretch/>
        </p:blipFill>
        <p:spPr>
          <a:xfrm>
            <a:off x="2126070" y="1006475"/>
            <a:ext cx="5078327" cy="154329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outline - Concept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>
          <a:xfrm>
            <a:off x="1223962" y="2672862"/>
            <a:ext cx="6882545" cy="33501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/>
              <a:t>Player will achieve a highscore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/>
              <a:t>Map will be generated procedural, more about this later ..</a:t>
            </a:r>
          </a:p>
          <a:p>
            <a:pPr marL="486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84647EAA-3376-4473-AB4E-2E35E3BF072E}"/>
              </a:ext>
            </a:extLst>
          </p:cNvPr>
          <p:cNvCxnSpPr>
            <a:cxnSpLocks/>
          </p:cNvCxnSpPr>
          <p:nvPr/>
        </p:nvCxnSpPr>
        <p:spPr>
          <a:xfrm flipV="1">
            <a:off x="3042138" y="4633546"/>
            <a:ext cx="334108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89D8C4E9-91F9-4B31-A1E3-FE16E58863AB}"/>
              </a:ext>
            </a:extLst>
          </p:cNvPr>
          <p:cNvSpPr txBox="1"/>
          <p:nvPr/>
        </p:nvSpPr>
        <p:spPr>
          <a:xfrm>
            <a:off x="1934308" y="5196254"/>
            <a:ext cx="414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our main 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outline - Story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half" idx="15"/>
          </p:nvPr>
        </p:nvSpPr>
        <p:spPr>
          <a:xfrm>
            <a:off x="1248508" y="1414464"/>
            <a:ext cx="6855448" cy="46085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/>
              <a:t>25th of december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/>
              <a:t>Santa Claus delivered all the presents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/>
              <a:t>Someone steals all the presents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/>
              <a:t>Santa needs to find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outline - Sprites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89C2FE7D-8886-487E-A605-318FDB95C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3" y="1283678"/>
            <a:ext cx="3348037" cy="473236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/>
              <a:t>imagine your item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/>
              <a:t>draw and scan 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/>
              <a:t>load it into a new image and reduce opacity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>
              <a:lnSpc>
                <a:spcPct val="150000"/>
              </a:lnSpc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</p:txBody>
      </p:sp>
      <p:pic>
        <p:nvPicPr>
          <p:cNvPr id="8" name="Grafik 7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xmlns="" id="{546F3785-17D6-4BF1-8B82-0232219F8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18" y="1275185"/>
            <a:ext cx="2162362" cy="21538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A1EACDC7-641C-4434-BD54-824A4B623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18" y="3697185"/>
            <a:ext cx="2162362" cy="20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Game outline - Sprites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89C2FE7D-8886-487E-A605-318FDB95C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3" y="1283678"/>
            <a:ext cx="3348037" cy="473236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de-DE" sz="2000"/>
              <a:t>draw the outlines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de-DE" sz="200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de-DE" sz="2000"/>
              <a:t>paint the sprite with fitting colors</a:t>
            </a:r>
          </a:p>
          <a:p>
            <a:pPr>
              <a:lnSpc>
                <a:spcPct val="150000"/>
              </a:lnSpc>
            </a:pPr>
            <a:endParaRPr lang="de-DE" sz="2000"/>
          </a:p>
          <a:p>
            <a:pPr>
              <a:lnSpc>
                <a:spcPct val="150000"/>
              </a:lnSpc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46F3785-17D6-4BF1-8B82-0232219F8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18" y="1281233"/>
            <a:ext cx="2162362" cy="2141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A1EACDC7-641C-4434-BD54-824A4B623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26" y="3697185"/>
            <a:ext cx="2106945" cy="20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E41DD8-2518-48AB-91D9-5042863A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Character - Appearance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53C5B1-B58C-4D73-B8EA-FF7AA3F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89C2FE7D-8886-487E-A605-318FDB95C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3" y="1283678"/>
            <a:ext cx="3528057" cy="47323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playable character: Santa Claus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starting as a simple classic santa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future: maybe spend collected points on a new santa sprite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5764563-DC33-49A2-9C48-CB6CBFB1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54" y="959675"/>
            <a:ext cx="2469325" cy="2469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9E5DDDE-8B89-4A09-A668-E64F08CF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10" y="3754056"/>
            <a:ext cx="2144269" cy="21442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3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 saar - Ingenieurwissenschaf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Macintosh PowerPoint</Application>
  <PresentationFormat>Bildschirmpräsentation (4:3)</PresentationFormat>
  <Paragraphs>218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Calibri</vt:lpstr>
      <vt:lpstr>Symbol</vt:lpstr>
      <vt:lpstr>Wingdings</vt:lpstr>
      <vt:lpstr>Arial</vt:lpstr>
      <vt:lpstr>htw saar - Ingenieurwissenschaften</vt:lpstr>
      <vt:lpstr>PowerPoint-Präsentation</vt:lpstr>
      <vt:lpstr>Game Design &amp; Development     Santa‘s Christmas Run Game Design Document  TEAM_CK Kevin Kuntz, Christopher Biehl, Alexander Huber</vt:lpstr>
      <vt:lpstr>Table of contents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Non-intelligent obstacles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Christopher Biehl</cp:lastModifiedBy>
  <cp:revision>219</cp:revision>
  <dcterms:created xsi:type="dcterms:W3CDTF">2013-07-22T13:05:37Z</dcterms:created>
  <dcterms:modified xsi:type="dcterms:W3CDTF">2017-11-15T20:02:46Z</dcterms:modified>
</cp:coreProperties>
</file>