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8" r:id="rId2"/>
    <p:sldId id="259" r:id="rId3"/>
    <p:sldId id="257" r:id="rId4"/>
    <p:sldId id="256" r:id="rId5"/>
    <p:sldId id="260" r:id="rId6"/>
    <p:sldId id="263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12" y="-6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1F9709-D639-1644-8AE0-F41BD008BFE4}" type="datetimeFigureOut">
              <a:rPr lang="de-DE" smtClean="0"/>
              <a:t>28.02.15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C4F0F-3E59-CC47-9165-9E71AC49DF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4573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bg1"/>
                </a:solidFill>
                <a:latin typeface="Verdana" charset="0"/>
                <a:ea typeface="MS Mincho" charset="0"/>
                <a:cs typeface="MS Mincho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Verdana" charset="0"/>
                <a:ea typeface="MS Mincho" charset="0"/>
                <a:cs typeface="MS Mincho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Verdana" charset="0"/>
                <a:ea typeface="MS Mincho" charset="0"/>
                <a:cs typeface="MS Mincho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Verdana" charset="0"/>
                <a:ea typeface="MS Mincho" charset="0"/>
                <a:cs typeface="MS Mincho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Verdana" charset="0"/>
                <a:ea typeface="MS Mincho" charset="0"/>
                <a:cs typeface="MS Mincho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Verdana" charset="0"/>
                <a:ea typeface="MS Mincho" charset="0"/>
                <a:cs typeface="MS Mincho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Verdana" charset="0"/>
                <a:ea typeface="MS Mincho" charset="0"/>
                <a:cs typeface="MS Mincho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Verdana" charset="0"/>
                <a:ea typeface="MS Mincho" charset="0"/>
                <a:cs typeface="MS Mincho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Verdana" charset="0"/>
                <a:ea typeface="MS Mincho" charset="0"/>
                <a:cs typeface="MS Mincho" charset="0"/>
              </a:defRPr>
            </a:lvl9pPr>
          </a:lstStyle>
          <a:p>
            <a:fld id="{C5602C9F-7527-444B-A36A-809790E371E4}" type="datetime1">
              <a:rPr lang="de-DE" sz="1000" b="0">
                <a:solidFill>
                  <a:schemeClr val="tx1"/>
                </a:solidFill>
                <a:ea typeface="MS PGothic" charset="0"/>
                <a:cs typeface="MS PGothic" charset="0"/>
              </a:rPr>
              <a:pPr/>
              <a:t>28.02.15</a:t>
            </a:fld>
            <a:endParaRPr lang="de-DE" sz="1000" b="0">
              <a:solidFill>
                <a:schemeClr val="tx1"/>
              </a:solidFill>
              <a:ea typeface="MS PGothic" charset="0"/>
              <a:cs typeface="MS PGothic" charset="0"/>
            </a:endParaRPr>
          </a:p>
        </p:txBody>
      </p:sp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bg1"/>
                </a:solidFill>
                <a:latin typeface="Verdana" charset="0"/>
                <a:ea typeface="MS Mincho" charset="0"/>
                <a:cs typeface="MS Mincho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Verdana" charset="0"/>
                <a:ea typeface="MS Mincho" charset="0"/>
                <a:cs typeface="MS Mincho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Verdana" charset="0"/>
                <a:ea typeface="MS Mincho" charset="0"/>
                <a:cs typeface="MS Mincho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Verdana" charset="0"/>
                <a:ea typeface="MS Mincho" charset="0"/>
                <a:cs typeface="MS Mincho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Verdana" charset="0"/>
                <a:ea typeface="MS Mincho" charset="0"/>
                <a:cs typeface="MS Mincho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Verdana" charset="0"/>
                <a:ea typeface="MS Mincho" charset="0"/>
                <a:cs typeface="MS Mincho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Verdana" charset="0"/>
                <a:ea typeface="MS Mincho" charset="0"/>
                <a:cs typeface="MS Mincho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Verdana" charset="0"/>
                <a:ea typeface="MS Mincho" charset="0"/>
                <a:cs typeface="MS Mincho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Verdana" charset="0"/>
                <a:ea typeface="MS Mincho" charset="0"/>
                <a:cs typeface="MS Mincho" charset="0"/>
              </a:defRPr>
            </a:lvl9pPr>
          </a:lstStyle>
          <a:p>
            <a:fld id="{8B4DE7A5-148F-1349-8A03-45F13BE76351}" type="slidenum">
              <a:rPr lang="de-DE" sz="1000" b="0">
                <a:solidFill>
                  <a:schemeClr val="tx1"/>
                </a:solidFill>
                <a:ea typeface="MS PGothic" charset="0"/>
                <a:cs typeface="MS PGothic" charset="0"/>
              </a:rPr>
              <a:pPr/>
              <a:t>1</a:t>
            </a:fld>
            <a:endParaRPr lang="de-DE" sz="1200">
              <a:solidFill>
                <a:schemeClr val="tx1"/>
              </a:solidFill>
              <a:latin typeface="Arial" charset="0"/>
              <a:ea typeface="MS PGothic" charset="0"/>
              <a:cs typeface="MS PGothic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4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de-DE">
              <a:latin typeface="Verdana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2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de-DE">
              <a:latin typeface="Verdana" charset="0"/>
              <a:ea typeface="MS PGothic" charset="0"/>
            </a:endParaRPr>
          </a:p>
        </p:txBody>
      </p:sp>
      <p:sp>
        <p:nvSpPr>
          <p:cNvPr id="25603" name="Datumsplatzhalter 3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bg1"/>
                </a:solidFill>
                <a:latin typeface="Verdana" charset="0"/>
                <a:ea typeface="MS Mincho" charset="0"/>
                <a:cs typeface="MS Mincho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Verdana" charset="0"/>
                <a:ea typeface="MS Mincho" charset="0"/>
                <a:cs typeface="MS Mincho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Verdana" charset="0"/>
                <a:ea typeface="MS Mincho" charset="0"/>
                <a:cs typeface="MS Mincho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Verdana" charset="0"/>
                <a:ea typeface="MS Mincho" charset="0"/>
                <a:cs typeface="MS Mincho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Verdana" charset="0"/>
                <a:ea typeface="MS Mincho" charset="0"/>
                <a:cs typeface="MS Mincho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Verdana" charset="0"/>
                <a:ea typeface="MS Mincho" charset="0"/>
                <a:cs typeface="MS Mincho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Verdana" charset="0"/>
                <a:ea typeface="MS Mincho" charset="0"/>
                <a:cs typeface="MS Mincho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Verdana" charset="0"/>
                <a:ea typeface="MS Mincho" charset="0"/>
                <a:cs typeface="MS Mincho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Verdana" charset="0"/>
                <a:ea typeface="MS Mincho" charset="0"/>
                <a:cs typeface="MS Mincho" charset="0"/>
              </a:defRPr>
            </a:lvl9pPr>
          </a:lstStyle>
          <a:p>
            <a:fld id="{62023C62-5C91-2047-AB06-565A79C93E59}" type="datetime1">
              <a:rPr lang="de-DE" sz="1000" b="0">
                <a:solidFill>
                  <a:schemeClr val="tx1"/>
                </a:solidFill>
                <a:ea typeface="MS PGothic" charset="0"/>
                <a:cs typeface="MS PGothic" charset="0"/>
              </a:rPr>
              <a:pPr/>
              <a:t>28.02.15</a:t>
            </a:fld>
            <a:endParaRPr lang="de-DE" sz="1000" b="0">
              <a:solidFill>
                <a:schemeClr val="tx1"/>
              </a:solidFill>
              <a:ea typeface="MS PGothic" charset="0"/>
              <a:cs typeface="MS PGothic" charset="0"/>
            </a:endParaRPr>
          </a:p>
        </p:txBody>
      </p:sp>
      <p:sp>
        <p:nvSpPr>
          <p:cNvPr id="25604" name="Foliennummernplatzhalter 4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bg1"/>
                </a:solidFill>
                <a:latin typeface="Verdana" charset="0"/>
                <a:ea typeface="MS Mincho" charset="0"/>
                <a:cs typeface="MS Mincho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Verdana" charset="0"/>
                <a:ea typeface="MS Mincho" charset="0"/>
                <a:cs typeface="MS Mincho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Verdana" charset="0"/>
                <a:ea typeface="MS Mincho" charset="0"/>
                <a:cs typeface="MS Mincho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Verdana" charset="0"/>
                <a:ea typeface="MS Mincho" charset="0"/>
                <a:cs typeface="MS Mincho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Verdana" charset="0"/>
                <a:ea typeface="MS Mincho" charset="0"/>
                <a:cs typeface="MS Mincho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Verdana" charset="0"/>
                <a:ea typeface="MS Mincho" charset="0"/>
                <a:cs typeface="MS Mincho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Verdana" charset="0"/>
                <a:ea typeface="MS Mincho" charset="0"/>
                <a:cs typeface="MS Mincho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Verdana" charset="0"/>
                <a:ea typeface="MS Mincho" charset="0"/>
                <a:cs typeface="MS Mincho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Verdana" charset="0"/>
                <a:ea typeface="MS Mincho" charset="0"/>
                <a:cs typeface="MS Mincho" charset="0"/>
              </a:defRPr>
            </a:lvl9pPr>
          </a:lstStyle>
          <a:p>
            <a:fld id="{ADF3FF69-A26A-5449-969B-56F9B20AE678}" type="slidenum">
              <a:rPr lang="de-DE" sz="1000" b="0">
                <a:solidFill>
                  <a:schemeClr val="tx1"/>
                </a:solidFill>
                <a:ea typeface="MS PGothic" charset="0"/>
                <a:cs typeface="MS PGothic" charset="0"/>
              </a:rPr>
              <a:pPr/>
              <a:t>2</a:t>
            </a:fld>
            <a:endParaRPr lang="de-DE" sz="1200">
              <a:solidFill>
                <a:schemeClr val="tx1"/>
              </a:solidFill>
              <a:latin typeface="Arial" charset="0"/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Hier Screenshots der App einfügen!!!!!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C4F0F-3E59-CC47-9165-9E71AC49DFC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4541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Forschungsprojekt steht auf 2 Säulen:</a:t>
            </a:r>
            <a:r>
              <a:rPr lang="de-DE" baseline="0" dirty="0" smtClean="0"/>
              <a:t> Datenerhebung &amp; Implementierung</a:t>
            </a:r>
          </a:p>
          <a:p>
            <a:r>
              <a:rPr lang="de-DE" baseline="0" dirty="0" smtClean="0"/>
              <a:t>Im Folgenden wollen wir auf diese Punkte genauer eingehen -&gt; weiter zur Agenda</a:t>
            </a:r>
          </a:p>
          <a:p>
            <a:endParaRPr lang="de-DE" baseline="0" dirty="0" smtClean="0"/>
          </a:p>
          <a:p>
            <a:r>
              <a:rPr lang="de-DE" baseline="0" dirty="0" smtClean="0"/>
              <a:t>Datenerhebung (</a:t>
            </a:r>
            <a:r>
              <a:rPr lang="de-DE" baseline="0" dirty="0" err="1" smtClean="0"/>
              <a:t>Basti</a:t>
            </a:r>
            <a:r>
              <a:rPr lang="de-DE" baseline="0" dirty="0" smtClean="0"/>
              <a:t> &amp; Oli)</a:t>
            </a:r>
          </a:p>
          <a:p>
            <a:r>
              <a:rPr lang="de-DE" baseline="0" dirty="0" smtClean="0"/>
              <a:t>Implementierung (Christian &amp; Michel)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C4F0F-3E59-CC47-9165-9E71AC49DFC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6612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F767-F76B-7447-96D9-0464FD3E0F4C}" type="datetimeFigureOut">
              <a:rPr lang="de-DE" smtClean="0"/>
              <a:t>28.02.15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4F48-515D-3C4F-81FC-8EBA3DC99B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207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F767-F76B-7447-96D9-0464FD3E0F4C}" type="datetimeFigureOut">
              <a:rPr lang="de-DE" smtClean="0"/>
              <a:t>28.02.15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4F48-515D-3C4F-81FC-8EBA3DC99B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491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F767-F76B-7447-96D9-0464FD3E0F4C}" type="datetimeFigureOut">
              <a:rPr lang="de-DE" smtClean="0"/>
              <a:t>28.02.15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4F48-515D-3C4F-81FC-8EBA3DC99B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231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15888"/>
            <a:ext cx="894397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hteck 2"/>
          <p:cNvSpPr/>
          <p:nvPr userDrawn="1"/>
        </p:nvSpPr>
        <p:spPr bwMode="auto">
          <a:xfrm>
            <a:off x="0" y="-2884630"/>
            <a:ext cx="9144000" cy="6025598"/>
          </a:xfrm>
          <a:prstGeom prst="rect">
            <a:avLst/>
          </a:prstGeom>
          <a:gradFill flip="none" rotWithShape="1">
            <a:gsLst>
              <a:gs pos="50000">
                <a:srgbClr val="FFFFFF"/>
              </a:gs>
              <a:gs pos="100000">
                <a:schemeClr val="bg1">
                  <a:alpha val="0"/>
                </a:schemeClr>
              </a:gs>
            </a:gsLst>
            <a:lin ang="16200000" scaled="0"/>
            <a:tileRect/>
          </a:gradFill>
          <a:ln>
            <a:noFill/>
          </a:ln>
          <a:effectLst/>
          <a:extLst/>
        </p:spPr>
        <p:txBody>
          <a:bodyPr lIns="0" tIns="0" rIns="0" bIns="0"/>
          <a:lstStyle/>
          <a:p>
            <a:pPr>
              <a:defRPr/>
            </a:pPr>
            <a:endParaRPr lang="de-DE" dirty="0">
              <a:latin typeface="Verdana" pitchFamily="34" charset="0"/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026631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8218 L 0 0.4708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2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ung 1"/>
          <p:cNvGrpSpPr>
            <a:grpSpLocks/>
          </p:cNvGrpSpPr>
          <p:nvPr userDrawn="1"/>
        </p:nvGrpSpPr>
        <p:grpSpPr bwMode="auto">
          <a:xfrm>
            <a:off x="0" y="-963613"/>
            <a:ext cx="9144000" cy="6026151"/>
            <a:chOff x="0" y="-962744"/>
            <a:chExt cx="9144000" cy="6025598"/>
          </a:xfrm>
        </p:grpSpPr>
        <p:pic>
          <p:nvPicPr>
            <p:cNvPr id="6" name="Bild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435" y="116632"/>
              <a:ext cx="8943130" cy="299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hteck 6"/>
            <p:cNvSpPr/>
            <p:nvPr userDrawn="1"/>
          </p:nvSpPr>
          <p:spPr bwMode="auto">
            <a:xfrm>
              <a:off x="0" y="-962744"/>
              <a:ext cx="9144000" cy="6025598"/>
            </a:xfrm>
            <a:prstGeom prst="rect">
              <a:avLst/>
            </a:prstGeom>
            <a:gradFill flip="none" rotWithShape="1">
              <a:gsLst>
                <a:gs pos="50000">
                  <a:srgbClr val="FFFFFF"/>
                </a:gs>
                <a:gs pos="100000">
                  <a:schemeClr val="bg1">
                    <a:alpha val="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lIns="0" tIns="0" rIns="0" bIns="0"/>
            <a:lstStyle/>
            <a:p>
              <a:pPr>
                <a:defRPr/>
              </a:pPr>
              <a:endParaRPr lang="de-DE" dirty="0">
                <a:latin typeface="Verdana" pitchFamily="34" charset="0"/>
                <a:ea typeface="MS Mincho" pitchFamily="49" charset="-128"/>
              </a:endParaRPr>
            </a:p>
          </p:txBody>
        </p:sp>
      </p:grpSp>
      <p:cxnSp>
        <p:nvCxnSpPr>
          <p:cNvPr id="8" name="Gerade Verbindung 4"/>
          <p:cNvCxnSpPr>
            <a:cxnSpLocks noChangeShapeType="1"/>
          </p:cNvCxnSpPr>
          <p:nvPr userDrawn="1"/>
        </p:nvCxnSpPr>
        <p:spPr bwMode="auto">
          <a:xfrm>
            <a:off x="612775" y="2420938"/>
            <a:ext cx="7918450" cy="0"/>
          </a:xfrm>
          <a:prstGeom prst="line">
            <a:avLst/>
          </a:prstGeom>
          <a:noFill/>
          <a:ln w="9525">
            <a:solidFill>
              <a:srgbClr val="76B91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524000"/>
            <a:ext cx="7772400" cy="685800"/>
          </a:xfrm>
          <a:prstGeom prst="rect">
            <a:avLst/>
          </a:prstGeom>
        </p:spPr>
        <p:txBody>
          <a:bodyPr/>
          <a:lstStyle>
            <a:lvl1pPr marL="0" indent="0">
              <a:buFont typeface="Times" pitchFamily="1" charset="0"/>
              <a:buNone/>
              <a:defRPr sz="3000" b="1">
                <a:ln>
                  <a:noFill/>
                </a:ln>
                <a:solidFill>
                  <a:srgbClr val="76B911"/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latin typeface="Calibri"/>
                <a:cs typeface="Calibri"/>
              </a:defRPr>
            </a:lvl1pPr>
          </a:lstStyle>
          <a:p>
            <a:pPr lvl="0"/>
            <a:r>
              <a:rPr lang="de-DE" noProof="0" smtClean="0"/>
              <a:t>Master-Untertitelformat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708920"/>
            <a:ext cx="7772400" cy="136815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lnSpc>
                <a:spcPts val="3000"/>
              </a:lnSpc>
              <a:defRPr sz="2400" b="0">
                <a:solidFill>
                  <a:srgbClr val="76B911"/>
                </a:solidFill>
                <a:effectLst/>
                <a:latin typeface="Calibri"/>
                <a:cs typeface="Calibri"/>
              </a:defRPr>
            </a:lvl1pPr>
          </a:lstStyle>
          <a:p>
            <a:pPr lvl="0"/>
            <a:r>
              <a:rPr lang="de-DE" noProof="0" smtClean="0"/>
              <a:t>Mastertitelformat bearbeiten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>
          <a:xfrm>
            <a:off x="683568" y="4221088"/>
            <a:ext cx="4968875" cy="6492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6B91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1417096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F767-F76B-7447-96D9-0464FD3E0F4C}" type="datetimeFigureOut">
              <a:rPr lang="de-DE" smtClean="0"/>
              <a:t>28.02.15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4F48-515D-3C4F-81FC-8EBA3DC99B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0936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F767-F76B-7447-96D9-0464FD3E0F4C}" type="datetimeFigureOut">
              <a:rPr lang="de-DE" smtClean="0"/>
              <a:t>28.02.15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4F48-515D-3C4F-81FC-8EBA3DC99B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8265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F767-F76B-7447-96D9-0464FD3E0F4C}" type="datetimeFigureOut">
              <a:rPr lang="de-DE" smtClean="0"/>
              <a:t>28.02.15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4F48-515D-3C4F-81FC-8EBA3DC99B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1492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F767-F76B-7447-96D9-0464FD3E0F4C}" type="datetimeFigureOut">
              <a:rPr lang="de-DE" smtClean="0"/>
              <a:t>28.02.15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4F48-515D-3C4F-81FC-8EBA3DC99B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7472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F767-F76B-7447-96D9-0464FD3E0F4C}" type="datetimeFigureOut">
              <a:rPr lang="de-DE" smtClean="0"/>
              <a:t>28.02.15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4F48-515D-3C4F-81FC-8EBA3DC99B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3937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F767-F76B-7447-96D9-0464FD3E0F4C}" type="datetimeFigureOut">
              <a:rPr lang="de-DE" smtClean="0"/>
              <a:t>28.02.15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4F48-515D-3C4F-81FC-8EBA3DC99B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317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F767-F76B-7447-96D9-0464FD3E0F4C}" type="datetimeFigureOut">
              <a:rPr lang="de-DE" smtClean="0"/>
              <a:t>28.02.15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4F48-515D-3C4F-81FC-8EBA3DC99B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666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F767-F76B-7447-96D9-0464FD3E0F4C}" type="datetimeFigureOut">
              <a:rPr lang="de-DE" smtClean="0"/>
              <a:t>28.02.15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4F48-515D-3C4F-81FC-8EBA3DC99B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966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7F767-F76B-7447-96D9-0464FD3E0F4C}" type="datetimeFigureOut">
              <a:rPr lang="de-DE" smtClean="0"/>
              <a:t>28.02.15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04F48-515D-3C4F-81FC-8EBA3DC99B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248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16.png"/><Relationship Id="rId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29" descr="HTW_Logo_quer_rg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3500438"/>
            <a:ext cx="49149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0" name="Textplatzhalter 2"/>
          <p:cNvSpPr txBox="1">
            <a:spLocks/>
          </p:cNvSpPr>
          <p:nvPr/>
        </p:nvSpPr>
        <p:spPr bwMode="auto">
          <a:xfrm>
            <a:off x="2916238" y="5013325"/>
            <a:ext cx="5976937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bg1"/>
                </a:solidFill>
                <a:latin typeface="Verdana" charset="0"/>
                <a:ea typeface="MS Mincho" charset="0"/>
                <a:cs typeface="MS Mincho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Verdana" charset="0"/>
                <a:ea typeface="MS Mincho" charset="0"/>
                <a:cs typeface="MS Mincho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Verdana" charset="0"/>
                <a:ea typeface="MS Mincho" charset="0"/>
                <a:cs typeface="MS Mincho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Verdana" charset="0"/>
                <a:ea typeface="MS Mincho" charset="0"/>
                <a:cs typeface="MS Mincho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Verdana" charset="0"/>
                <a:ea typeface="MS Mincho" charset="0"/>
                <a:cs typeface="MS Mincho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Verdana" charset="0"/>
                <a:ea typeface="MS Mincho" charset="0"/>
                <a:cs typeface="MS Mincho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Verdana" charset="0"/>
                <a:ea typeface="MS Mincho" charset="0"/>
                <a:cs typeface="MS Mincho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Verdana" charset="0"/>
                <a:ea typeface="MS Mincho" charset="0"/>
                <a:cs typeface="MS Mincho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Verdana" charset="0"/>
                <a:ea typeface="MS Mincho" charset="0"/>
                <a:cs typeface="MS Mincho" charset="0"/>
              </a:defRPr>
            </a:lvl9pPr>
          </a:lstStyle>
          <a:p>
            <a:pPr>
              <a:lnSpc>
                <a:spcPts val="3200"/>
              </a:lnSpc>
              <a:spcBef>
                <a:spcPct val="20000"/>
              </a:spcBef>
              <a:buClr>
                <a:schemeClr val="accent1"/>
              </a:buClr>
              <a:buFont typeface="Times" charset="0"/>
              <a:buNone/>
            </a:pPr>
            <a:r>
              <a:rPr lang="de-DE" sz="2000" dirty="0">
                <a:solidFill>
                  <a:schemeClr val="tx1"/>
                </a:solidFill>
                <a:ea typeface="MS PGothic" charset="0"/>
                <a:cs typeface="MS PGothic" charset="0"/>
              </a:rPr>
              <a:t>Betriebliche Umweltinformatik</a:t>
            </a:r>
          </a:p>
          <a:p>
            <a:pPr>
              <a:lnSpc>
                <a:spcPts val="3200"/>
              </a:lnSpc>
              <a:spcBef>
                <a:spcPct val="20000"/>
              </a:spcBef>
              <a:buClr>
                <a:schemeClr val="accent1"/>
              </a:buClr>
              <a:buFont typeface="Times" charset="0"/>
              <a:buNone/>
            </a:pPr>
            <a:r>
              <a:rPr lang="de-DE" sz="2000" b="0" dirty="0" smtClean="0">
                <a:solidFill>
                  <a:schemeClr val="tx1"/>
                </a:solidFill>
                <a:ea typeface="MS PGothic" charset="0"/>
                <a:cs typeface="MS PGothic" charset="0"/>
              </a:rPr>
              <a:t>Forschungsprojekt</a:t>
            </a:r>
            <a:endParaRPr lang="de-DE" sz="2000" b="0" dirty="0">
              <a:solidFill>
                <a:schemeClr val="tx1"/>
              </a:solidFill>
              <a:ea typeface="MS PGothic" charset="0"/>
              <a:cs typeface="MS PGothic" charset="0"/>
            </a:endParaRPr>
          </a:p>
          <a:p>
            <a:pPr>
              <a:lnSpc>
                <a:spcPts val="3200"/>
              </a:lnSpc>
              <a:spcBef>
                <a:spcPct val="20000"/>
              </a:spcBef>
              <a:buClr>
                <a:schemeClr val="accent1"/>
              </a:buClr>
              <a:buFont typeface="Times" charset="0"/>
              <a:buNone/>
            </a:pPr>
            <a:r>
              <a:rPr lang="de-DE" sz="2000" b="0" i="1" dirty="0" smtClean="0">
                <a:solidFill>
                  <a:srgbClr val="76B900"/>
                </a:solidFill>
                <a:ea typeface="MS PGothic" charset="0"/>
                <a:cs typeface="MS PGothic" charset="0"/>
              </a:rPr>
              <a:t>M. Rösler, S. Hübner, O. </a:t>
            </a:r>
            <a:r>
              <a:rPr lang="de-DE" sz="2000" b="0" i="1" dirty="0" err="1" smtClean="0">
                <a:solidFill>
                  <a:srgbClr val="76B900"/>
                </a:solidFill>
                <a:ea typeface="MS PGothic" charset="0"/>
                <a:cs typeface="MS PGothic" charset="0"/>
              </a:rPr>
              <a:t>Krieft</a:t>
            </a:r>
            <a:r>
              <a:rPr lang="de-DE" sz="2000" b="0" i="1" dirty="0" smtClean="0">
                <a:solidFill>
                  <a:srgbClr val="76B900"/>
                </a:solidFill>
                <a:ea typeface="MS PGothic" charset="0"/>
                <a:cs typeface="MS PGothic" charset="0"/>
              </a:rPr>
              <a:t>, C. </a:t>
            </a:r>
            <a:r>
              <a:rPr lang="de-DE" sz="2000" b="0" i="1" dirty="0" err="1" smtClean="0">
                <a:solidFill>
                  <a:srgbClr val="76B900"/>
                </a:solidFill>
                <a:ea typeface="MS PGothic" charset="0"/>
                <a:cs typeface="MS PGothic" charset="0"/>
              </a:rPr>
              <a:t>Kunisch</a:t>
            </a:r>
            <a:endParaRPr lang="de-DE" sz="2000" b="0" i="1" dirty="0">
              <a:solidFill>
                <a:srgbClr val="76B900"/>
              </a:solidFill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5914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Untertitel 1"/>
          <p:cNvSpPr>
            <a:spLocks noGrp="1"/>
          </p:cNvSpPr>
          <p:nvPr>
            <p:ph type="subTitle" idx="1"/>
          </p:nvPr>
        </p:nvSpPr>
        <p:spPr bwMode="auto">
          <a:xfrm>
            <a:off x="684213" y="1806575"/>
            <a:ext cx="77724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Times" charset="0"/>
              <a:buNone/>
            </a:pPr>
            <a:r>
              <a:rPr lang="de-DE" sz="3200" dirty="0" smtClean="0">
                <a:effectLst/>
                <a:latin typeface="Calibri" charset="0"/>
                <a:ea typeface="MS PGothic" charset="0"/>
                <a:cs typeface="Calibri" charset="0"/>
              </a:rPr>
              <a:t>Forschungsprojekt</a:t>
            </a:r>
            <a:endParaRPr lang="de-DE" sz="3200" dirty="0">
              <a:effectLst/>
              <a:latin typeface="Calibri" charset="0"/>
              <a:ea typeface="MS PGothic" charset="0"/>
              <a:cs typeface="Calibri" charset="0"/>
            </a:endParaRPr>
          </a:p>
        </p:txBody>
      </p:sp>
      <p:sp>
        <p:nvSpPr>
          <p:cNvPr id="24578" name="Titel 2"/>
          <p:cNvSpPr>
            <a:spLocks noGrp="1"/>
          </p:cNvSpPr>
          <p:nvPr>
            <p:ph type="ctrTitle"/>
          </p:nvPr>
        </p:nvSpPr>
        <p:spPr bwMode="auto">
          <a:xfrm>
            <a:off x="685800" y="2708275"/>
            <a:ext cx="7772400" cy="13684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de-DE" sz="2800" dirty="0" smtClean="0">
                <a:latin typeface="Calibri" charset="0"/>
                <a:ea typeface="MS PGothic" charset="0"/>
                <a:cs typeface="Calibri" charset="0"/>
              </a:rPr>
              <a:t>Benchmarking deutscher Rechenzentren hinsichtlich</a:t>
            </a:r>
            <a:br>
              <a:rPr lang="de-DE" sz="2800" dirty="0" smtClean="0">
                <a:latin typeface="Calibri" charset="0"/>
                <a:ea typeface="MS PGothic" charset="0"/>
                <a:cs typeface="Calibri" charset="0"/>
              </a:rPr>
            </a:br>
            <a:r>
              <a:rPr lang="de-DE" sz="2800" dirty="0" smtClean="0">
                <a:latin typeface="Calibri" charset="0"/>
                <a:ea typeface="MS PGothic" charset="0"/>
                <a:cs typeface="Calibri" charset="0"/>
              </a:rPr>
              <a:t>Kriterien der Green IT</a:t>
            </a:r>
            <a:endParaRPr lang="de-DE" sz="2800" dirty="0">
              <a:latin typeface="Calibri" charset="0"/>
              <a:ea typeface="MS PGothic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0553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14399" y="578220"/>
            <a:ext cx="12272045" cy="5726954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282903" y="4356926"/>
            <a:ext cx="99675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Datum</a:t>
            </a:r>
          </a:p>
          <a:p>
            <a:r>
              <a:rPr lang="de-DE" dirty="0" smtClean="0"/>
              <a:t>14.01.15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051077" y="1815137"/>
            <a:ext cx="50681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dirty="0" smtClean="0"/>
              <a:t>Forschungsprojekt:</a:t>
            </a:r>
          </a:p>
          <a:p>
            <a:r>
              <a:rPr lang="de-DE" sz="3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Datacenter </a:t>
            </a:r>
            <a:r>
              <a:rPr lang="de-DE" sz="30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Map</a:t>
            </a:r>
            <a:endParaRPr lang="de-DE" sz="3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6477583" y="3625839"/>
            <a:ext cx="22009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Referent</a:t>
            </a:r>
          </a:p>
          <a:p>
            <a:r>
              <a:rPr lang="de-DE" dirty="0" smtClean="0"/>
              <a:t>Michel Rösler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420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1595547" y="1850575"/>
            <a:ext cx="5951882" cy="47534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leichschenkliges Dreieck 5"/>
          <p:cNvSpPr/>
          <p:nvPr/>
        </p:nvSpPr>
        <p:spPr>
          <a:xfrm>
            <a:off x="1595547" y="362862"/>
            <a:ext cx="5951882" cy="1427238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FORSCHUNGSPROJEKT</a:t>
            </a:r>
          </a:p>
          <a:p>
            <a:pPr algn="ctr"/>
            <a:endParaRPr lang="de-DE" dirty="0"/>
          </a:p>
        </p:txBody>
      </p:sp>
      <p:sp>
        <p:nvSpPr>
          <p:cNvPr id="7" name="Zylinder 6"/>
          <p:cNvSpPr/>
          <p:nvPr/>
        </p:nvSpPr>
        <p:spPr>
          <a:xfrm>
            <a:off x="1789067" y="2552095"/>
            <a:ext cx="2152952" cy="3882572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Fragebogen</a:t>
            </a:r>
          </a:p>
          <a:p>
            <a:pPr algn="ctr"/>
            <a:endParaRPr lang="de-DE" dirty="0"/>
          </a:p>
          <a:p>
            <a:pPr algn="ctr"/>
            <a:r>
              <a:rPr lang="de-DE" dirty="0" smtClean="0"/>
              <a:t>Bewertungssystem</a:t>
            </a:r>
          </a:p>
          <a:p>
            <a:pPr algn="ctr"/>
            <a:endParaRPr lang="de-DE" dirty="0"/>
          </a:p>
          <a:p>
            <a:pPr algn="ctr"/>
            <a:r>
              <a:rPr lang="de-DE" dirty="0" smtClean="0"/>
              <a:t>Firmen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8" name="Zylinder 7"/>
          <p:cNvSpPr/>
          <p:nvPr/>
        </p:nvSpPr>
        <p:spPr>
          <a:xfrm>
            <a:off x="5225147" y="2552095"/>
            <a:ext cx="2152952" cy="3882572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Organisation</a:t>
            </a:r>
          </a:p>
          <a:p>
            <a:pPr algn="ctr"/>
            <a:endParaRPr lang="de-DE" dirty="0" smtClean="0"/>
          </a:p>
          <a:p>
            <a:pPr algn="ctr"/>
            <a:r>
              <a:rPr lang="de-DE" dirty="0" smtClean="0"/>
              <a:t>Front-End</a:t>
            </a:r>
          </a:p>
          <a:p>
            <a:pPr algn="ctr"/>
            <a:endParaRPr lang="de-DE" dirty="0"/>
          </a:p>
          <a:p>
            <a:pPr algn="ctr"/>
            <a:r>
              <a:rPr lang="de-DE" dirty="0" smtClean="0"/>
              <a:t>Back-End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789067" y="2007808"/>
            <a:ext cx="2152952" cy="3870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DATENERHEBUNG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5225147" y="1996923"/>
            <a:ext cx="2152952" cy="3979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IMPLEMENTIERUNG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271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Datenerhebung</a:t>
            </a:r>
          </a:p>
          <a:p>
            <a:endParaRPr lang="de-DE" dirty="0" smtClean="0"/>
          </a:p>
          <a:p>
            <a:r>
              <a:rPr lang="de-DE" dirty="0" smtClean="0"/>
              <a:t>Implementierung</a:t>
            </a:r>
          </a:p>
          <a:p>
            <a:endParaRPr lang="de-DE" dirty="0" smtClean="0"/>
          </a:p>
          <a:p>
            <a:r>
              <a:rPr lang="de-DE" dirty="0" smtClean="0"/>
              <a:t>Zusammenfassung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7812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Implementierung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78" y="2636761"/>
            <a:ext cx="1994496" cy="2201333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715" y="2634220"/>
            <a:ext cx="2413000" cy="2203874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35616" y="4885453"/>
            <a:ext cx="1556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Datenbank</a:t>
            </a:r>
            <a:endParaRPr lang="de-DE" sz="2400" dirty="0"/>
          </a:p>
        </p:txBody>
      </p:sp>
      <p:sp>
        <p:nvSpPr>
          <p:cNvPr id="7" name="Textfeld 6"/>
          <p:cNvSpPr txBox="1"/>
          <p:nvPr/>
        </p:nvSpPr>
        <p:spPr>
          <a:xfrm>
            <a:off x="3696303" y="4878567"/>
            <a:ext cx="985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Server</a:t>
            </a:r>
            <a:endParaRPr lang="de-DE" sz="2400" dirty="0"/>
          </a:p>
        </p:txBody>
      </p:sp>
      <p:cxnSp>
        <p:nvCxnSpPr>
          <p:cNvPr id="9" name="Gerade Verbindung mit Pfeil 8"/>
          <p:cNvCxnSpPr>
            <a:stCxn id="4" idx="3"/>
            <a:endCxn id="5" idx="1"/>
          </p:cNvCxnSpPr>
          <p:nvPr/>
        </p:nvCxnSpPr>
        <p:spPr>
          <a:xfrm flipV="1">
            <a:off x="2222074" y="3736157"/>
            <a:ext cx="916641" cy="127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Bild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8775" y="1296686"/>
            <a:ext cx="1800981" cy="1555877"/>
          </a:xfrm>
          <a:prstGeom prst="rect">
            <a:avLst/>
          </a:prstGeom>
        </p:spPr>
      </p:pic>
      <p:pic>
        <p:nvPicPr>
          <p:cNvPr id="14" name="Bild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7848" y="3126803"/>
            <a:ext cx="1270098" cy="1614530"/>
          </a:xfrm>
          <a:prstGeom prst="rect">
            <a:avLst/>
          </a:prstGeom>
        </p:spPr>
      </p:pic>
      <p:pic>
        <p:nvPicPr>
          <p:cNvPr id="16" name="Bild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7542" y="4838094"/>
            <a:ext cx="1838476" cy="1838476"/>
          </a:xfrm>
          <a:prstGeom prst="rect">
            <a:avLst/>
          </a:prstGeom>
        </p:spPr>
      </p:pic>
      <p:cxnSp>
        <p:nvCxnSpPr>
          <p:cNvPr id="17" name="Gerade Verbindung mit Pfeil 16"/>
          <p:cNvCxnSpPr>
            <a:stCxn id="5" idx="3"/>
          </p:cNvCxnSpPr>
          <p:nvPr/>
        </p:nvCxnSpPr>
        <p:spPr>
          <a:xfrm flipV="1">
            <a:off x="5551715" y="2074625"/>
            <a:ext cx="1318380" cy="16615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5" idx="3"/>
          </p:cNvCxnSpPr>
          <p:nvPr/>
        </p:nvCxnSpPr>
        <p:spPr>
          <a:xfrm>
            <a:off x="5551715" y="3736157"/>
            <a:ext cx="1318380" cy="127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5" idx="3"/>
          </p:cNvCxnSpPr>
          <p:nvPr/>
        </p:nvCxnSpPr>
        <p:spPr>
          <a:xfrm>
            <a:off x="5551715" y="3736157"/>
            <a:ext cx="1318380" cy="17671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203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Organisation</a:t>
            </a:r>
            <a:endParaRPr lang="de-DE" dirty="0"/>
          </a:p>
        </p:txBody>
      </p:sp>
      <p:pic>
        <p:nvPicPr>
          <p:cNvPr id="4" name="Bild 5" descr="logoSourcetreeP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908" y="2859844"/>
            <a:ext cx="3395021" cy="849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Bild 6" descr="trello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175" y="4571393"/>
            <a:ext cx="2570917" cy="819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004" y="2859844"/>
            <a:ext cx="3235854" cy="93198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15636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Front-End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78" y="2772024"/>
            <a:ext cx="1931610" cy="1447576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010" y="2579844"/>
            <a:ext cx="4084562" cy="778012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288" y="4639222"/>
            <a:ext cx="1905000" cy="1905000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3010" y="5361343"/>
            <a:ext cx="4443790" cy="1182879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3010" y="3508745"/>
            <a:ext cx="3245018" cy="162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540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Back-End</a:t>
            </a:r>
            <a:endParaRPr lang="de-DE" dirty="0"/>
          </a:p>
        </p:txBody>
      </p:sp>
      <p:pic>
        <p:nvPicPr>
          <p:cNvPr id="11" name="Bild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267" y="1309916"/>
            <a:ext cx="3369733" cy="1350053"/>
          </a:xfrm>
          <a:prstGeom prst="rect">
            <a:avLst/>
          </a:prstGeom>
        </p:spPr>
      </p:pic>
      <p:pic>
        <p:nvPicPr>
          <p:cNvPr id="12" name="Bild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652" y="2949883"/>
            <a:ext cx="3797300" cy="845167"/>
          </a:xfrm>
          <a:prstGeom prst="rect">
            <a:avLst/>
          </a:prstGeom>
        </p:spPr>
      </p:pic>
      <p:pic>
        <p:nvPicPr>
          <p:cNvPr id="13" name="Bild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778864"/>
            <a:ext cx="3205238" cy="943616"/>
          </a:xfrm>
          <a:prstGeom prst="rect">
            <a:avLst/>
          </a:prstGeom>
        </p:spPr>
      </p:pic>
      <p:pic>
        <p:nvPicPr>
          <p:cNvPr id="14" name="Bild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943284"/>
            <a:ext cx="4443790" cy="1182879"/>
          </a:xfrm>
          <a:prstGeom prst="rect">
            <a:avLst/>
          </a:prstGeom>
        </p:spPr>
      </p:pic>
      <p:pic>
        <p:nvPicPr>
          <p:cNvPr id="15" name="Bild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6096" y="4140804"/>
            <a:ext cx="35560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45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Macintosh PowerPoint</Application>
  <PresentationFormat>Bildschirmpräsentation (4:3)</PresentationFormat>
  <Paragraphs>52</Paragraphs>
  <Slides>9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Office-Design</vt:lpstr>
      <vt:lpstr>PowerPoint-Präsentation</vt:lpstr>
      <vt:lpstr>Benchmarking deutscher Rechenzentren hinsichtlich Kriterien der Green IT</vt:lpstr>
      <vt:lpstr>PowerPoint-Präsentation</vt:lpstr>
      <vt:lpstr>PowerPoint-Präsentation</vt:lpstr>
      <vt:lpstr>Agenda</vt:lpstr>
      <vt:lpstr>Implementierung</vt:lpstr>
      <vt:lpstr>Implementierung</vt:lpstr>
      <vt:lpstr>Implementierung</vt:lpstr>
      <vt:lpstr>Implementierung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Michel Rösler</dc:creator>
  <cp:lastModifiedBy>Michel Rösler</cp:lastModifiedBy>
  <cp:revision>19</cp:revision>
  <dcterms:created xsi:type="dcterms:W3CDTF">2015-02-28T14:57:52Z</dcterms:created>
  <dcterms:modified xsi:type="dcterms:W3CDTF">2015-02-28T16:04:37Z</dcterms:modified>
</cp:coreProperties>
</file>